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0" r:id="rId4"/>
    <p:sldMasterId id="2147483670" r:id="rId5"/>
    <p:sldMasterId id="2147483682" r:id="rId6"/>
  </p:sldMasterIdLst>
  <p:notesMasterIdLst>
    <p:notesMasterId r:id="rId8"/>
  </p:notesMasterIdLst>
  <p:handoutMasterIdLst>
    <p:handoutMasterId r:id="rId9"/>
  </p:handoutMasterIdLst>
  <p:sldIdLst>
    <p:sldId id="289" r:id="rId7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uke Roeser" initials="FR" lastIdx="9" clrIdx="0">
    <p:extLst/>
  </p:cmAuthor>
  <p:cmAuthor id="2" name="Sebastian Sterl" initials="SS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183"/>
    <a:srgbClr val="6D8B95"/>
    <a:srgbClr val="E75113"/>
    <a:srgbClr val="A7BB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01" autoAdjust="0"/>
    <p:restoredTop sz="90193" autoAdjust="0"/>
  </p:normalViewPr>
  <p:slideViewPr>
    <p:cSldViewPr snapToGrid="0">
      <p:cViewPr varScale="1">
        <p:scale>
          <a:sx n="122" d="100"/>
          <a:sy n="122" d="100"/>
        </p:scale>
        <p:origin x="376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42BA9-53B6-4679-BB89-856254780963}" type="datetimeFigureOut">
              <a:rPr lang="x-none" smtClean="0"/>
              <a:t>07.11.16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5E540-2527-495B-B6B3-9C8F9765E4B0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71381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DB3CA-1107-427A-AFCC-FBC76164E69B}" type="datetimeFigureOut">
              <a:rPr lang="en-GB" smtClean="0"/>
              <a:t>07/11/2016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49A8F-833A-463F-ABAC-BAD2A8630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673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649A8F-833A-463F-ABAC-BAD2A86304F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545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jpe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emf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emf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6.png"/><Relationship Id="rId3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gif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8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jpe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Relationship Id="rId3" Type="http://schemas.openxmlformats.org/officeDocument/2006/relationships/image" Target="../media/image7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220" y="4561357"/>
            <a:ext cx="6858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6D8B95"/>
                </a:solidFill>
                <a:latin typeface="Merriweather" panose="020605030504060307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25/02/2016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Frauke Roeser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220" y="2034525"/>
            <a:ext cx="7772400" cy="2387600"/>
          </a:xfrm>
        </p:spPr>
        <p:txBody>
          <a:bodyPr anchor="b"/>
          <a:lstStyle>
            <a:lvl1pPr algn="l">
              <a:defRPr sz="6000">
                <a:solidFill>
                  <a:srgbClr val="E7511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145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457200" y="1728000"/>
            <a:ext cx="39240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rgbClr val="007A87"/>
              </a:buClr>
              <a:buFont typeface="Wingdings" pitchFamily="2" charset="2"/>
              <a:buNone/>
              <a:defRPr>
                <a:latin typeface="Frutiger LT Com 45 Light" pitchFamily="34" charset="0"/>
              </a:defRPr>
            </a:lvl1pPr>
            <a:lvl2pPr marL="358775" indent="-358775">
              <a:buClr>
                <a:srgbClr val="007A87"/>
              </a:buClr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8"/>
          <p:cNvSpPr>
            <a:spLocks noGrp="1"/>
          </p:cNvSpPr>
          <p:nvPr>
            <p:ph sz="quarter" idx="12"/>
          </p:nvPr>
        </p:nvSpPr>
        <p:spPr>
          <a:xfrm>
            <a:off x="4748400" y="1753200"/>
            <a:ext cx="39240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rgbClr val="007A87"/>
              </a:buClr>
              <a:buFont typeface="Wingdings" pitchFamily="2" charset="2"/>
              <a:buNone/>
              <a:tabLst>
                <a:tab pos="0" algn="l"/>
              </a:tabLst>
              <a:defRPr>
                <a:latin typeface="Frutiger LT Com 45 Light" pitchFamily="34" charset="0"/>
              </a:defRPr>
            </a:lvl1pPr>
            <a:lvl2pPr marL="358775" indent="-358775">
              <a:buClr>
                <a:srgbClr val="007A87"/>
              </a:buClr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0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ild-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457200" y="1728000"/>
            <a:ext cx="1980000" cy="198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2"/>
          </p:nvPr>
        </p:nvSpPr>
        <p:spPr>
          <a:xfrm>
            <a:off x="457200" y="3888000"/>
            <a:ext cx="1980000" cy="198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2592000" y="1728000"/>
            <a:ext cx="60804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Frutiger LT Com 45 Light" pitchFamily="34" charset="0"/>
              </a:defRPr>
            </a:lvl1pPr>
            <a:lvl2pPr marL="358775" indent="-358775"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027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ild-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706800" y="1728000"/>
            <a:ext cx="1980000" cy="198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2"/>
          </p:nvPr>
        </p:nvSpPr>
        <p:spPr>
          <a:xfrm>
            <a:off x="6706800" y="3888000"/>
            <a:ext cx="1980000" cy="198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460800" y="1728000"/>
            <a:ext cx="60804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Frutiger LT Com 45 Light" pitchFamily="34" charset="0"/>
              </a:defRPr>
            </a:lvl1pPr>
            <a:lvl2pPr marL="358775" indent="-358775"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cxnSp>
        <p:nvCxnSpPr>
          <p:cNvPr id="8" name="Gerade Verbindung 7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1851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60800" y="1728000"/>
            <a:ext cx="8226000" cy="41400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cxnSp>
        <p:nvCxnSpPr>
          <p:cNvPr id="5" name="Gerade Verbindung 4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234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Fluss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flussdiagramm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728000"/>
            <a:ext cx="8222825" cy="4138842"/>
          </a:xfrm>
          <a:prstGeom prst="rect">
            <a:avLst/>
          </a:prstGeom>
        </p:spPr>
      </p:pic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608400" y="1836000"/>
            <a:ext cx="18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9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6732000" y="1836000"/>
            <a:ext cx="18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3618000" y="1836000"/>
            <a:ext cx="18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 baseline="0">
                <a:latin typeface="Frutiger LT Com 45 Light" pitchFamily="34" charset="0"/>
              </a:defRPr>
            </a:lvl1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cxnSp>
        <p:nvCxnSpPr>
          <p:cNvPr id="7" name="Gerade Verbindung 6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113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fik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36682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0800" y="1573200"/>
            <a:ext cx="8222400" cy="54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800" spc="300" baseline="0">
                <a:solidFill>
                  <a:srgbClr val="007A87"/>
                </a:solidFill>
              </a:defRPr>
            </a:lvl1pPr>
          </a:lstStyle>
          <a:p>
            <a:pPr lvl="0"/>
            <a:r>
              <a:rPr lang="de-DE" dirty="0" smtClean="0"/>
              <a:t>Master-Untertitelformat bearbeiten</a:t>
            </a:r>
            <a:endParaRPr lang="de-DE" dirty="0"/>
          </a:p>
        </p:txBody>
      </p:sp>
      <p:cxnSp>
        <p:nvCxnSpPr>
          <p:cNvPr id="12" name="Gerade Verbindung 11"/>
          <p:cNvCxnSpPr/>
          <p:nvPr/>
        </p:nvCxnSpPr>
        <p:spPr>
          <a:xfrm>
            <a:off x="460800" y="25164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460800" y="26208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14"/>
          <p:cNvSpPr>
            <a:spLocks noGrp="1"/>
          </p:cNvSpPr>
          <p:nvPr>
            <p:ph type="pic" sz="quarter" idx="12"/>
          </p:nvPr>
        </p:nvSpPr>
        <p:spPr>
          <a:xfrm>
            <a:off x="460800" y="2844000"/>
            <a:ext cx="8222400" cy="30312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6" name="Titel 1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cxnSp>
        <p:nvCxnSpPr>
          <p:cNvPr id="9" name="Gerade Verbindung 8"/>
          <p:cNvCxnSpPr/>
          <p:nvPr/>
        </p:nvCxnSpPr>
        <p:spPr>
          <a:xfrm>
            <a:off x="460800" y="201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460800" y="61128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457200" y="6436800"/>
            <a:ext cx="18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dirty="0" smtClean="0">
                <a:solidFill>
                  <a:srgbClr val="A8AFAF"/>
                </a:solidFill>
              </a:rPr>
              <a:t>©</a:t>
            </a:r>
            <a:r>
              <a:rPr lang="de-DE" sz="800" dirty="0" smtClean="0">
                <a:solidFill>
                  <a:srgbClr val="FFFFFF"/>
                </a:solidFill>
              </a:rPr>
              <a:t> </a:t>
            </a:r>
            <a:r>
              <a:rPr lang="de-DE" sz="800" dirty="0" smtClean="0">
                <a:solidFill>
                  <a:srgbClr val="A8AFAF"/>
                </a:solidFill>
              </a:rPr>
              <a:t>Fraunhofer ISI</a:t>
            </a:r>
            <a:endParaRPr lang="de-DE" sz="800" dirty="0">
              <a:solidFill>
                <a:srgbClr val="A8AFAF"/>
              </a:solidFill>
            </a:endParaRPr>
          </a:p>
        </p:txBody>
      </p:sp>
      <p:pic>
        <p:nvPicPr>
          <p:cNvPr id="20" name="Grafik 19" descr="isi_43mm_p334_rgb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64800" y="6300000"/>
            <a:ext cx="1418400" cy="391583"/>
          </a:xfrm>
          <a:prstGeom prst="rect">
            <a:avLst/>
          </a:prstGeom>
        </p:spPr>
      </p:pic>
      <p:pic>
        <p:nvPicPr>
          <p:cNvPr id="14" name="Picture 3" descr="C:\Users\Hanna\Downloads\newclimate_logo_rgb_141023_cropped.pn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6165304"/>
            <a:ext cx="1214256" cy="534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rafik 15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6165304"/>
            <a:ext cx="1849582" cy="56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728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0800" y="1573200"/>
            <a:ext cx="8222400" cy="54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800" spc="300" baseline="0">
                <a:solidFill>
                  <a:srgbClr val="007A87"/>
                </a:solidFill>
              </a:defRPr>
            </a:lvl1pPr>
          </a:lstStyle>
          <a:p>
            <a:pPr lvl="0"/>
            <a:r>
              <a:rPr lang="de-DE" dirty="0" smtClean="0"/>
              <a:t>Master-Untertitelformat bearbeiten</a:t>
            </a:r>
            <a:endParaRPr lang="de-DE" dirty="0"/>
          </a:p>
        </p:txBody>
      </p:sp>
      <p:cxnSp>
        <p:nvCxnSpPr>
          <p:cNvPr id="12" name="Gerade Verbindung 11"/>
          <p:cNvCxnSpPr/>
          <p:nvPr/>
        </p:nvCxnSpPr>
        <p:spPr>
          <a:xfrm>
            <a:off x="460800" y="25164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460800" y="26208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14"/>
          <p:cNvSpPr>
            <a:spLocks noGrp="1"/>
          </p:cNvSpPr>
          <p:nvPr>
            <p:ph type="pic" sz="quarter" idx="12"/>
          </p:nvPr>
        </p:nvSpPr>
        <p:spPr>
          <a:xfrm>
            <a:off x="460800" y="2844000"/>
            <a:ext cx="3978000" cy="3060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7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4680000" y="2844000"/>
            <a:ext cx="3978000" cy="3060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0800" y="61128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460800" y="201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457200" y="6436800"/>
            <a:ext cx="18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dirty="0" smtClean="0">
                <a:solidFill>
                  <a:srgbClr val="A8AFAF"/>
                </a:solidFill>
              </a:rPr>
              <a:t>©</a:t>
            </a:r>
            <a:r>
              <a:rPr lang="de-DE" sz="800" dirty="0" smtClean="0">
                <a:solidFill>
                  <a:srgbClr val="FFFFFF"/>
                </a:solidFill>
              </a:rPr>
              <a:t> </a:t>
            </a:r>
            <a:r>
              <a:rPr lang="de-DE" sz="800" dirty="0" smtClean="0">
                <a:solidFill>
                  <a:srgbClr val="A8AFAF"/>
                </a:solidFill>
              </a:rPr>
              <a:t>Fraunhofer ISI</a:t>
            </a:r>
            <a:endParaRPr lang="de-DE" sz="800" dirty="0">
              <a:solidFill>
                <a:srgbClr val="A8AFAF"/>
              </a:solidFill>
            </a:endParaRPr>
          </a:p>
        </p:txBody>
      </p:sp>
      <p:pic>
        <p:nvPicPr>
          <p:cNvPr id="19" name="Grafik 18" descr="isi_43mm_p334_rgb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64800" y="6300000"/>
            <a:ext cx="1418400" cy="39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572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linksbuend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460800" y="1728000"/>
            <a:ext cx="82224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  <a:lvl2pPr>
              <a:buSzPct val="120000"/>
              <a:defRPr>
                <a:latin typeface="Frutiger LT Com 45 Light" pitchFamily="34" charset="0"/>
              </a:defRPr>
            </a:lvl2pPr>
            <a:lvl3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cxnSp>
        <p:nvCxnSpPr>
          <p:cNvPr id="4" name="Gerade Verbindung 3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296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ullet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460800" y="1728000"/>
            <a:ext cx="82224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7A87"/>
              </a:buClr>
              <a:buSzPct val="120000"/>
              <a:buFont typeface="Wingdings" pitchFamily="2" charset="2"/>
              <a:buChar char="§"/>
              <a:defRPr>
                <a:latin typeface="Frutiger LT Com 45 Light" pitchFamily="34" charset="0"/>
              </a:defRPr>
            </a:lvl1pPr>
            <a:lvl2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2pPr>
            <a:lvl3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cxnSp>
        <p:nvCxnSpPr>
          <p:cNvPr id="4" name="Gerade Verbindung 3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3" descr="C:\Users\Hanna\Downloads\newclimate_logo_rgb_141023_cropped.pn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6165304"/>
            <a:ext cx="1214256" cy="534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rafik 15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6165304"/>
            <a:ext cx="1849582" cy="56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025" y="41273"/>
            <a:ext cx="6470792" cy="1129772"/>
          </a:xfrm>
        </p:spPr>
        <p:txBody>
          <a:bodyPr>
            <a:noAutofit/>
          </a:bodyPr>
          <a:lstStyle>
            <a:lvl1pPr>
              <a:defRPr sz="360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353" y="1563371"/>
            <a:ext cx="7886700" cy="4351338"/>
          </a:xfrm>
        </p:spPr>
        <p:txBody>
          <a:bodyPr/>
          <a:lstStyle>
            <a:lvl1pPr marL="228600" indent="-228600">
              <a:buFontTx/>
              <a:buBlip>
                <a:blip r:embed="rId2"/>
              </a:buBlip>
              <a:defRPr baseline="0">
                <a:solidFill>
                  <a:srgbClr val="6D8B95"/>
                </a:solidFill>
                <a:latin typeface="Arial" charset="0"/>
              </a:defRPr>
            </a:lvl1pPr>
            <a:lvl2pPr marL="685800" indent="-228600">
              <a:buFontTx/>
              <a:buBlip>
                <a:blip r:embed="rId2"/>
              </a:buBlip>
              <a:defRPr baseline="0">
                <a:solidFill>
                  <a:srgbClr val="6D8B95"/>
                </a:solidFill>
                <a:latin typeface="Arial" charset="0"/>
              </a:defRPr>
            </a:lvl2pPr>
            <a:lvl3pPr marL="1143000" indent="-228600">
              <a:buFontTx/>
              <a:buBlip>
                <a:blip r:embed="rId2"/>
              </a:buBlip>
              <a:defRPr baseline="0">
                <a:solidFill>
                  <a:srgbClr val="6D8B95"/>
                </a:solidFill>
                <a:latin typeface="Arial" charset="0"/>
              </a:defRPr>
            </a:lvl3pPr>
            <a:lvl4pPr marL="1600200" indent="-228600">
              <a:buFontTx/>
              <a:buBlip>
                <a:blip r:embed="rId2"/>
              </a:buBlip>
              <a:defRPr baseline="0">
                <a:solidFill>
                  <a:srgbClr val="6D8B95"/>
                </a:solidFill>
                <a:latin typeface="Arial" charset="0"/>
              </a:defRPr>
            </a:lvl4pPr>
            <a:lvl5pPr marL="2057400" indent="-228600">
              <a:buFontTx/>
              <a:buBlip>
                <a:blip r:embed="rId2"/>
              </a:buBlip>
              <a:defRPr baseline="0">
                <a:solidFill>
                  <a:srgbClr val="6D8B95"/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263" y="6245617"/>
            <a:ext cx="1074612" cy="628155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 flipV="1">
            <a:off x="0" y="1253449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5" descr="Logo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9507" y="6415106"/>
            <a:ext cx="1317783" cy="3856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723557" y="6318413"/>
            <a:ext cx="1736268" cy="482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7292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numer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460800" y="1728000"/>
            <a:ext cx="82224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7A87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1pPr>
            <a:lvl2pPr marL="625475" indent="-263525">
              <a:buClr>
                <a:schemeClr val="accent3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2pPr>
            <a:lvl3pPr marL="898525" indent="-269875">
              <a:buClr>
                <a:schemeClr val="accent3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3pPr>
            <a:lvl4pPr marL="1165225" indent="-269875">
              <a:buClr>
                <a:schemeClr val="accent3"/>
              </a:buClr>
              <a:buFont typeface="+mj-lt"/>
              <a:buAutoNum type="arabicPeriod"/>
              <a:defRPr/>
            </a:lvl4pPr>
            <a:lvl5pPr marL="1431925" indent="-266700">
              <a:buClr>
                <a:schemeClr val="accent3"/>
              </a:buClr>
              <a:buFont typeface="+mj-lt"/>
              <a:buAutoNum type="arabicPeriod"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cxnSp>
        <p:nvCxnSpPr>
          <p:cNvPr id="5" name="Gerade Verbindung 4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21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457200" y="1728000"/>
            <a:ext cx="39240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rgbClr val="007A87"/>
              </a:buClr>
              <a:buFont typeface="Wingdings" pitchFamily="2" charset="2"/>
              <a:buNone/>
              <a:defRPr>
                <a:latin typeface="Frutiger LT Com 45 Light" pitchFamily="34" charset="0"/>
              </a:defRPr>
            </a:lvl1pPr>
            <a:lvl2pPr marL="358775" indent="-358775">
              <a:buClr>
                <a:srgbClr val="007A87"/>
              </a:buClr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8"/>
          <p:cNvSpPr>
            <a:spLocks noGrp="1"/>
          </p:cNvSpPr>
          <p:nvPr>
            <p:ph sz="quarter" idx="12"/>
          </p:nvPr>
        </p:nvSpPr>
        <p:spPr>
          <a:xfrm>
            <a:off x="4748400" y="1753200"/>
            <a:ext cx="39240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rgbClr val="007A87"/>
              </a:buClr>
              <a:buFont typeface="Wingdings" pitchFamily="2" charset="2"/>
              <a:buNone/>
              <a:tabLst>
                <a:tab pos="0" algn="l"/>
              </a:tabLst>
              <a:defRPr>
                <a:latin typeface="Frutiger LT Com 45 Light" pitchFamily="34" charset="0"/>
              </a:defRPr>
            </a:lvl1pPr>
            <a:lvl2pPr marL="358775" indent="-358775">
              <a:buClr>
                <a:srgbClr val="007A87"/>
              </a:buClr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6544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ild-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457200" y="1728000"/>
            <a:ext cx="1980000" cy="1980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2"/>
          </p:nvPr>
        </p:nvSpPr>
        <p:spPr>
          <a:xfrm>
            <a:off x="457200" y="3888000"/>
            <a:ext cx="1980000" cy="1980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2592000" y="1728000"/>
            <a:ext cx="60804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Frutiger LT Com 45 Light" pitchFamily="34" charset="0"/>
              </a:defRPr>
            </a:lvl1pPr>
            <a:lvl2pPr marL="358775" indent="-358775"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31714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ild-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706800" y="1728000"/>
            <a:ext cx="1980000" cy="1980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2"/>
          </p:nvPr>
        </p:nvSpPr>
        <p:spPr>
          <a:xfrm>
            <a:off x="6706800" y="3888000"/>
            <a:ext cx="1980000" cy="1980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460800" y="1728000"/>
            <a:ext cx="60804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Frutiger LT Com 45 Light" pitchFamily="34" charset="0"/>
              </a:defRPr>
            </a:lvl1pPr>
            <a:lvl2pPr marL="358775" indent="-358775">
              <a:buSzPct val="120000"/>
              <a:defRPr>
                <a:latin typeface="Frutiger LT Com 45 Light" pitchFamily="34" charset="0"/>
              </a:defRPr>
            </a:lvl2pPr>
            <a:lvl3pPr marL="62547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 marL="898525" indent="-27305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 marL="1165225" indent="-266700"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cxnSp>
        <p:nvCxnSpPr>
          <p:cNvPr id="8" name="Gerade Verbindung 7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0627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60800" y="1728000"/>
            <a:ext cx="8226000" cy="41400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cxnSp>
        <p:nvCxnSpPr>
          <p:cNvPr id="5" name="Gerade Verbindung 4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5958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Fluss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flussdiagramm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728000"/>
            <a:ext cx="8222825" cy="4138842"/>
          </a:xfrm>
          <a:prstGeom prst="rect">
            <a:avLst/>
          </a:prstGeom>
        </p:spPr>
      </p:pic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608400" y="1836000"/>
            <a:ext cx="18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9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6732000" y="1836000"/>
            <a:ext cx="18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3618000" y="1836000"/>
            <a:ext cx="1800000" cy="37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 baseline="0">
                <a:latin typeface="Frutiger LT Com 45 Light" pitchFamily="34" charset="0"/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cxnSp>
        <p:nvCxnSpPr>
          <p:cNvPr id="7" name="Gerade Verbindung 6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49135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fik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774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6D8B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A7BBC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25/02/2016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Frauke Roeser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215" y="-111300"/>
            <a:ext cx="2349236" cy="1373225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 flipV="1">
            <a:off x="0" y="6256995"/>
            <a:ext cx="9144000" cy="8476"/>
          </a:xfrm>
          <a:prstGeom prst="line">
            <a:avLst/>
          </a:prstGeom>
          <a:ln w="381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658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9162" y="934171"/>
            <a:ext cx="5485209" cy="806522"/>
          </a:xfrm>
        </p:spPr>
        <p:txBody>
          <a:bodyPr anchor="b"/>
          <a:lstStyle>
            <a:lvl1pPr>
              <a:defRPr sz="3200">
                <a:solidFill>
                  <a:srgbClr val="E7511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 for your attention!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8905" y="1984375"/>
            <a:ext cx="3725760" cy="388461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9162" y="2020886"/>
            <a:ext cx="2949178" cy="3848101"/>
          </a:xfrm>
        </p:spPr>
        <p:txBody>
          <a:bodyPr/>
          <a:lstStyle>
            <a:lvl1pPr marL="0" indent="0">
              <a:buNone/>
              <a:defRPr sz="1600" baseline="0">
                <a:solidFill>
                  <a:srgbClr val="6D8B95"/>
                </a:solidFill>
                <a:latin typeface="Merriweather" panose="020605030504060307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en-US" dirty="0"/>
          </a:p>
          <a:p>
            <a:pPr lvl="0"/>
            <a:r>
              <a:rPr lang="en-US" dirty="0"/>
              <a:t>Contact details</a:t>
            </a:r>
          </a:p>
          <a:p>
            <a:pPr lvl="0"/>
            <a:r>
              <a:rPr lang="en-US" dirty="0"/>
              <a:t>Name </a:t>
            </a:r>
            <a:r>
              <a:rPr lang="en-US" dirty="0" err="1"/>
              <a:t>Name</a:t>
            </a:r>
            <a:endParaRPr lang="en-US" dirty="0"/>
          </a:p>
          <a:p>
            <a:pPr lvl="0"/>
            <a:r>
              <a:rPr lang="en-US" dirty="0"/>
              <a:t>E: XX@newclimate.org</a:t>
            </a:r>
          </a:p>
          <a:p>
            <a:pPr lvl="0"/>
            <a:r>
              <a:rPr lang="en-US" dirty="0"/>
              <a:t>T: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25/02/2016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Frauke Roeser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2A80-D20E-446C-B673-7986A757B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392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0800" y="1573200"/>
            <a:ext cx="8222400" cy="54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800" spc="300" baseline="0">
                <a:solidFill>
                  <a:srgbClr val="007A87"/>
                </a:solidFill>
              </a:defRPr>
            </a:lvl1pPr>
          </a:lstStyle>
          <a:p>
            <a:pPr lvl="0"/>
            <a:r>
              <a:rPr lang="de-DE" dirty="0"/>
              <a:t>Master-Untertitelformat bearbeiten</a:t>
            </a:r>
          </a:p>
        </p:txBody>
      </p:sp>
      <p:cxnSp>
        <p:nvCxnSpPr>
          <p:cNvPr id="12" name="Gerade Verbindung 11"/>
          <p:cNvCxnSpPr/>
          <p:nvPr/>
        </p:nvCxnSpPr>
        <p:spPr>
          <a:xfrm>
            <a:off x="460800" y="25164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460800" y="26208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14"/>
          <p:cNvSpPr>
            <a:spLocks noGrp="1"/>
          </p:cNvSpPr>
          <p:nvPr>
            <p:ph type="pic" sz="quarter" idx="12"/>
          </p:nvPr>
        </p:nvSpPr>
        <p:spPr>
          <a:xfrm>
            <a:off x="460800" y="2844000"/>
            <a:ext cx="8222400" cy="30312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6" name="Titel 1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cxnSp>
        <p:nvCxnSpPr>
          <p:cNvPr id="9" name="Gerade Verbindung 8"/>
          <p:cNvCxnSpPr/>
          <p:nvPr/>
        </p:nvCxnSpPr>
        <p:spPr>
          <a:xfrm>
            <a:off x="460800" y="201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460800" y="61128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457200" y="6436800"/>
            <a:ext cx="18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dirty="0">
                <a:solidFill>
                  <a:srgbClr val="A8AFAF"/>
                </a:solidFill>
              </a:rPr>
              <a:t>©</a:t>
            </a:r>
            <a:r>
              <a:rPr lang="de-DE" sz="800" dirty="0">
                <a:solidFill>
                  <a:srgbClr val="FFFFFF"/>
                </a:solidFill>
              </a:rPr>
              <a:t> </a:t>
            </a:r>
            <a:r>
              <a:rPr lang="de-DE" sz="800" dirty="0">
                <a:solidFill>
                  <a:srgbClr val="A8AFAF"/>
                </a:solidFill>
              </a:rPr>
              <a:t>Fraunhofer ISI</a:t>
            </a:r>
          </a:p>
        </p:txBody>
      </p:sp>
      <p:pic>
        <p:nvPicPr>
          <p:cNvPr id="20" name="Grafik 19" descr="isi_43mm_p334_rgb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64800" y="6300000"/>
            <a:ext cx="1418400" cy="391583"/>
          </a:xfrm>
          <a:prstGeom prst="rect">
            <a:avLst/>
          </a:prstGeom>
        </p:spPr>
      </p:pic>
      <p:pic>
        <p:nvPicPr>
          <p:cNvPr id="14" name="Picture 3" descr="C:\Users\Hanna\Downloads\newclimate_logo_rgb_141023_cropped.pn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6165304"/>
            <a:ext cx="1214256" cy="534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rafik 15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6165304"/>
            <a:ext cx="1849582" cy="56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56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0800" y="1573200"/>
            <a:ext cx="8222400" cy="54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800" spc="300" baseline="0">
                <a:solidFill>
                  <a:srgbClr val="007A87"/>
                </a:solidFill>
              </a:defRPr>
            </a:lvl1pPr>
          </a:lstStyle>
          <a:p>
            <a:pPr lvl="0"/>
            <a:r>
              <a:rPr lang="de-DE" dirty="0"/>
              <a:t>Master-Untertitelformat bearbeiten</a:t>
            </a:r>
          </a:p>
        </p:txBody>
      </p:sp>
      <p:cxnSp>
        <p:nvCxnSpPr>
          <p:cNvPr id="12" name="Gerade Verbindung 11"/>
          <p:cNvCxnSpPr/>
          <p:nvPr/>
        </p:nvCxnSpPr>
        <p:spPr>
          <a:xfrm>
            <a:off x="460800" y="25164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460800" y="26208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14"/>
          <p:cNvSpPr>
            <a:spLocks noGrp="1"/>
          </p:cNvSpPr>
          <p:nvPr>
            <p:ph type="pic" sz="quarter" idx="12"/>
          </p:nvPr>
        </p:nvSpPr>
        <p:spPr>
          <a:xfrm>
            <a:off x="460800" y="2844000"/>
            <a:ext cx="3978000" cy="306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4680000" y="2844000"/>
            <a:ext cx="3978000" cy="306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0800" y="61128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460800" y="201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457200" y="6436800"/>
            <a:ext cx="18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dirty="0">
                <a:solidFill>
                  <a:srgbClr val="A8AFAF"/>
                </a:solidFill>
              </a:rPr>
              <a:t>©</a:t>
            </a:r>
            <a:r>
              <a:rPr lang="de-DE" sz="800" dirty="0">
                <a:solidFill>
                  <a:srgbClr val="FFFFFF"/>
                </a:solidFill>
              </a:rPr>
              <a:t> </a:t>
            </a:r>
            <a:r>
              <a:rPr lang="de-DE" sz="800" dirty="0">
                <a:solidFill>
                  <a:srgbClr val="A8AFAF"/>
                </a:solidFill>
              </a:rPr>
              <a:t>Fraunhofer ISI</a:t>
            </a:r>
          </a:p>
        </p:txBody>
      </p:sp>
      <p:pic>
        <p:nvPicPr>
          <p:cNvPr id="19" name="Grafik 18" descr="isi_43mm_p334_rgb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64800" y="6300000"/>
            <a:ext cx="1418400" cy="39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60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linksbuend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460800" y="1728000"/>
            <a:ext cx="8222400" cy="414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defRPr>
                <a:latin typeface="Frutiger LT Com 45 Light" pitchFamily="34" charset="0"/>
              </a:defRPr>
            </a:lvl1pPr>
            <a:lvl2pPr>
              <a:buSzPct val="120000"/>
              <a:defRPr>
                <a:latin typeface="Frutiger LT Com 45 Light" pitchFamily="34" charset="0"/>
              </a:defRPr>
            </a:lvl2pPr>
            <a:lvl3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cxnSp>
        <p:nvCxnSpPr>
          <p:cNvPr id="4" name="Gerade Verbindung 3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59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bullet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460800" y="1728000"/>
            <a:ext cx="82224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7A87"/>
              </a:buClr>
              <a:buSzPct val="120000"/>
              <a:buFont typeface="Wingdings" pitchFamily="2" charset="2"/>
              <a:buChar char="§"/>
              <a:defRPr>
                <a:latin typeface="Frutiger LT Com 45 Light" pitchFamily="34" charset="0"/>
              </a:defRPr>
            </a:lvl1pPr>
            <a:lvl2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2pPr>
            <a:lvl3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3pPr>
            <a:lvl4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4pPr>
            <a:lvl5pPr>
              <a:buClr>
                <a:schemeClr val="accent3"/>
              </a:buClr>
              <a:buSzPct val="120000"/>
              <a:defRPr>
                <a:latin typeface="Frutiger LT Com 45 Light" pitchFamily="34" charset="0"/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cxnSp>
        <p:nvCxnSpPr>
          <p:cNvPr id="4" name="Gerade Verbindung 3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3" descr="C:\Users\Hanna\Downloads\newclimate_logo_rgb_141023_cropped.pn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6165304"/>
            <a:ext cx="1214256" cy="534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rafik 15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6165304"/>
            <a:ext cx="1849582" cy="56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74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numer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460800" y="1728000"/>
            <a:ext cx="8222400" cy="4140000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7A87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1pPr>
            <a:lvl2pPr marL="625475" indent="-263525">
              <a:buClr>
                <a:schemeClr val="accent3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2pPr>
            <a:lvl3pPr marL="898525" indent="-269875">
              <a:buClr>
                <a:schemeClr val="accent3"/>
              </a:buClr>
              <a:buFont typeface="+mj-lt"/>
              <a:buAutoNum type="arabicPeriod"/>
              <a:defRPr>
                <a:latin typeface="Frutiger LT Com 45 Light" pitchFamily="34" charset="0"/>
              </a:defRPr>
            </a:lvl3pPr>
            <a:lvl4pPr marL="1165225" indent="-269875">
              <a:buClr>
                <a:schemeClr val="accent3"/>
              </a:buClr>
              <a:buFont typeface="+mj-lt"/>
              <a:buAutoNum type="arabicPeriod"/>
              <a:defRPr/>
            </a:lvl4pPr>
            <a:lvl5pPr marL="1431925" indent="-266700">
              <a:buClr>
                <a:schemeClr val="accent3"/>
              </a:buClr>
              <a:buFont typeface="+mj-lt"/>
              <a:buAutoNum type="arabicPeriod"/>
              <a:defRPr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cxnSp>
        <p:nvCxnSpPr>
          <p:cNvPr id="5" name="Gerade Verbindung 4"/>
          <p:cNvCxnSpPr/>
          <p:nvPr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 userDrawn="1"/>
        </p:nvCxnSpPr>
        <p:spPr>
          <a:xfrm>
            <a:off x="460800" y="1425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460800" y="1314000"/>
            <a:ext cx="8222400" cy="0"/>
          </a:xfrm>
          <a:prstGeom prst="line">
            <a:avLst/>
          </a:prstGeom>
          <a:ln w="45339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542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13" Type="http://schemas.openxmlformats.org/officeDocument/2006/relationships/image" Target="../media/image5.emf"/><Relationship Id="rId1" Type="http://schemas.openxmlformats.org/officeDocument/2006/relationships/slideLayout" Target="../slideLayouts/slideLayout5.xml"/><Relationship Id="rId2" Type="http://schemas.openxmlformats.org/officeDocument/2006/relationships/slideLayout" Target="../slideLayouts/slideLayout6.xml"/><Relationship Id="rId3" Type="http://schemas.openxmlformats.org/officeDocument/2006/relationships/slideLayout" Target="../slideLayouts/slideLayout7.xml"/><Relationship Id="rId4" Type="http://schemas.openxmlformats.org/officeDocument/2006/relationships/slideLayout" Target="../slideLayouts/slideLayout8.xml"/><Relationship Id="rId5" Type="http://schemas.openxmlformats.org/officeDocument/2006/relationships/slideLayout" Target="../slideLayouts/slideLayout9.xml"/><Relationship Id="rId6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1.xml"/><Relationship Id="rId8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13" Type="http://schemas.openxmlformats.org/officeDocument/2006/relationships/image" Target="../media/image5.emf"/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9.xml"/><Relationship Id="rId5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25/02/2016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Frauke Roeser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F2A80-D20E-446C-B673-7986A757B4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456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9" r:id="rId4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erade Verbindung 14"/>
          <p:cNvCxnSpPr/>
          <p:nvPr/>
        </p:nvCxnSpPr>
        <p:spPr>
          <a:xfrm>
            <a:off x="460800" y="61128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elplatzhalter 18"/>
          <p:cNvSpPr>
            <a:spLocks noGrp="1"/>
          </p:cNvSpPr>
          <p:nvPr>
            <p:ph type="title"/>
          </p:nvPr>
        </p:nvSpPr>
        <p:spPr>
          <a:xfrm>
            <a:off x="460800" y="356400"/>
            <a:ext cx="8222400" cy="9144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57200" y="6436800"/>
            <a:ext cx="18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dirty="0">
                <a:solidFill>
                  <a:srgbClr val="A8AFAF"/>
                </a:solidFill>
              </a:rPr>
              <a:t>©</a:t>
            </a:r>
            <a:r>
              <a:rPr lang="de-DE" sz="800" dirty="0">
                <a:solidFill>
                  <a:srgbClr val="FFFFFF"/>
                </a:solidFill>
              </a:rPr>
              <a:t> </a:t>
            </a:r>
            <a:r>
              <a:rPr lang="de-DE" sz="800" dirty="0">
                <a:solidFill>
                  <a:srgbClr val="A8AFAF"/>
                </a:solidFill>
              </a:rPr>
              <a:t>Fraunhofer ISI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457200" y="6588000"/>
            <a:ext cx="18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>
              <a:defRPr/>
            </a:pPr>
            <a:r>
              <a:rPr lang="de-DE" sz="800" dirty="0">
                <a:solidFill>
                  <a:srgbClr val="A8AFAF"/>
                </a:solidFill>
              </a:rPr>
              <a:t>Seite </a:t>
            </a:r>
            <a:fld id="{35D2E405-F80B-413D-A98C-CAAD2FD4AFEC}" type="slidenum">
              <a:rPr lang="de-DE" sz="800" smtClean="0">
                <a:solidFill>
                  <a:srgbClr val="A8AFAF"/>
                </a:solidFill>
              </a:rPr>
              <a:pPr>
                <a:defRPr/>
              </a:pPr>
              <a:t>‹#›</a:t>
            </a:fld>
            <a:endParaRPr lang="de-DE" sz="800" dirty="0">
              <a:solidFill>
                <a:srgbClr val="A8AFAF"/>
              </a:solidFill>
            </a:endParaRPr>
          </a:p>
          <a:p>
            <a:r>
              <a:rPr lang="de-DE" sz="800" dirty="0">
                <a:solidFill>
                  <a:srgbClr val="A8AFAF"/>
                </a:solidFill>
              </a:rPr>
              <a:t>  </a:t>
            </a:r>
          </a:p>
        </p:txBody>
      </p:sp>
      <p:cxnSp>
        <p:nvCxnSpPr>
          <p:cNvPr id="10" name="Gerade Verbindung 9"/>
          <p:cNvCxnSpPr/>
          <p:nvPr/>
        </p:nvCxnSpPr>
        <p:spPr>
          <a:xfrm>
            <a:off x="460800" y="201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10" descr="isi_43mm_p334_rgb.em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264800" y="6300000"/>
            <a:ext cx="1418400" cy="39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17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700" kern="1200" spc="300">
          <a:solidFill>
            <a:schemeClr val="tx1"/>
          </a:solidFill>
          <a:latin typeface="Frutiger LT Com 45 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550"/>
        </a:spcAft>
        <a:buFont typeface="Arial" pitchFamily="34" charset="0"/>
        <a:buNone/>
        <a:defRPr sz="1600" kern="1200" baseline="0">
          <a:solidFill>
            <a:schemeClr val="tx1"/>
          </a:solidFill>
          <a:latin typeface="Frutiger 45 Light" pitchFamily="34" charset="0"/>
          <a:ea typeface="+mn-ea"/>
          <a:cs typeface="+mn-cs"/>
        </a:defRPr>
      </a:lvl1pPr>
      <a:lvl2pPr marL="6286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007A87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2pPr>
      <a:lvl3pPr marL="8953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3pPr>
      <a:lvl4pPr marL="11620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4pPr>
      <a:lvl5pPr marL="1438275" indent="-276225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erade Verbindung 14"/>
          <p:cNvCxnSpPr/>
          <p:nvPr/>
        </p:nvCxnSpPr>
        <p:spPr>
          <a:xfrm>
            <a:off x="460800" y="61128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elplatzhalter 18"/>
          <p:cNvSpPr>
            <a:spLocks noGrp="1"/>
          </p:cNvSpPr>
          <p:nvPr>
            <p:ph type="title"/>
          </p:nvPr>
        </p:nvSpPr>
        <p:spPr>
          <a:xfrm>
            <a:off x="460800" y="356400"/>
            <a:ext cx="8222400" cy="9144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457200" y="6436800"/>
            <a:ext cx="18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de-DE" sz="800" dirty="0" smtClean="0">
                <a:solidFill>
                  <a:srgbClr val="A8AFAF"/>
                </a:solidFill>
              </a:rPr>
              <a:t>©</a:t>
            </a:r>
            <a:r>
              <a:rPr lang="de-DE" sz="800" dirty="0" smtClean="0">
                <a:solidFill>
                  <a:srgbClr val="FFFFFF"/>
                </a:solidFill>
              </a:rPr>
              <a:t> </a:t>
            </a:r>
            <a:r>
              <a:rPr lang="de-DE" sz="800" dirty="0" smtClean="0">
                <a:solidFill>
                  <a:srgbClr val="A8AFAF"/>
                </a:solidFill>
              </a:rPr>
              <a:t>Fraunhofer ISI</a:t>
            </a:r>
            <a:endParaRPr lang="de-DE" sz="800" dirty="0">
              <a:solidFill>
                <a:srgbClr val="A8AFAF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457200" y="6588000"/>
            <a:ext cx="1800000" cy="12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>
              <a:defRPr/>
            </a:pPr>
            <a:r>
              <a:rPr lang="de-DE" sz="800" dirty="0" smtClean="0">
                <a:solidFill>
                  <a:srgbClr val="A8AFAF"/>
                </a:solidFill>
              </a:rPr>
              <a:t>Seite </a:t>
            </a:r>
            <a:fld id="{35D2E405-F80B-413D-A98C-CAAD2FD4AFEC}" type="slidenum">
              <a:rPr lang="de-DE" sz="800" smtClean="0">
                <a:solidFill>
                  <a:srgbClr val="A8AFAF"/>
                </a:solidFill>
              </a:rPr>
              <a:pPr>
                <a:defRPr/>
              </a:pPr>
              <a:t>‹#›</a:t>
            </a:fld>
            <a:endParaRPr lang="de-DE" sz="800" dirty="0" smtClean="0">
              <a:solidFill>
                <a:srgbClr val="A8AFAF"/>
              </a:solidFill>
            </a:endParaRPr>
          </a:p>
          <a:p>
            <a:r>
              <a:rPr lang="de-DE" sz="800" dirty="0" smtClean="0">
                <a:solidFill>
                  <a:srgbClr val="A8AFAF"/>
                </a:solidFill>
              </a:rPr>
              <a:t>  </a:t>
            </a:r>
            <a:endParaRPr lang="de-DE" sz="800" dirty="0">
              <a:solidFill>
                <a:srgbClr val="A8AFAF"/>
              </a:solidFill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60800" y="201600"/>
            <a:ext cx="8222400" cy="0"/>
          </a:xfrm>
          <a:prstGeom prst="line">
            <a:avLst/>
          </a:prstGeom>
          <a:ln w="508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10" descr="isi_43mm_p334_rgb.em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264800" y="6300000"/>
            <a:ext cx="1418400" cy="39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60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700" kern="1200" spc="300">
          <a:solidFill>
            <a:schemeClr val="tx1"/>
          </a:solidFill>
          <a:latin typeface="Frutiger LT Com 45 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550"/>
        </a:spcAft>
        <a:buFont typeface="Arial" pitchFamily="34" charset="0"/>
        <a:buNone/>
        <a:defRPr sz="1600" kern="1200" baseline="0">
          <a:solidFill>
            <a:schemeClr val="tx1"/>
          </a:solidFill>
          <a:latin typeface="Frutiger 45 Light" pitchFamily="34" charset="0"/>
          <a:ea typeface="+mn-ea"/>
          <a:cs typeface="+mn-cs"/>
        </a:defRPr>
      </a:lvl1pPr>
      <a:lvl2pPr marL="6286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007A87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2pPr>
      <a:lvl3pPr marL="8953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3pPr>
      <a:lvl4pPr marL="1162050" indent="-266700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4pPr>
      <a:lvl5pPr marL="1438275" indent="-276225" algn="l" defTabSz="914400" rtl="0" eaLnBrk="1" latinLnBrk="0" hangingPunct="1">
        <a:spcBef>
          <a:spcPts val="0"/>
        </a:spcBef>
        <a:spcAft>
          <a:spcPts val="550"/>
        </a:spcAft>
        <a:buClr>
          <a:srgbClr val="A8AFAF"/>
        </a:buClr>
        <a:buFont typeface="Wingdings" pitchFamily="2" charset="2"/>
        <a:buChar char="§"/>
        <a:defRPr sz="1600" kern="1200">
          <a:solidFill>
            <a:schemeClr val="tx1"/>
          </a:solidFill>
          <a:latin typeface="Frutiger 45 Light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5"/>
          <p:cNvSpPr>
            <a:spLocks noGrp="1"/>
          </p:cNvSpPr>
          <p:nvPr>
            <p:ph type="ctrTitle"/>
          </p:nvPr>
        </p:nvSpPr>
        <p:spPr>
          <a:xfrm>
            <a:off x="429876" y="1526004"/>
            <a:ext cx="8058150" cy="1269747"/>
          </a:xfrm>
        </p:spPr>
        <p:txBody>
          <a:bodyPr>
            <a:noAutofit/>
          </a:bodyPr>
          <a:lstStyle/>
          <a:p>
            <a:pPr algn="ctr"/>
            <a:r>
              <a:rPr lang="en-GB" altLang="de-DE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Advancing (I)NDC implementation and ambition: </a:t>
            </a:r>
            <a:br>
              <a:rPr lang="en-GB" altLang="de-DE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en-GB" altLang="de-DE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Bridging research &amp; practice  </a:t>
            </a:r>
            <a:br>
              <a:rPr lang="en-GB" altLang="de-DE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en-GB" altLang="de-DE" sz="1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en-GB" altLang="de-DE" sz="1400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en-GB" altLang="de-DE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Monday, 7 November | 16:45 - 18:15 | Arabian</a:t>
            </a:r>
            <a:endParaRPr lang="en-GB" altLang="de-DE" sz="14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00" y="173393"/>
            <a:ext cx="1754706" cy="102569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8089" y="145010"/>
            <a:ext cx="1685456" cy="9955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2829" y="173393"/>
            <a:ext cx="2417268" cy="903055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005504"/>
              </p:ext>
            </p:extLst>
          </p:nvPr>
        </p:nvGraphicFramePr>
        <p:xfrm>
          <a:off x="542089" y="2965010"/>
          <a:ext cx="7918008" cy="2961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1612"/>
                <a:gridCol w="2743200"/>
                <a:gridCol w="3583196"/>
              </a:tblGrid>
              <a:tr h="0">
                <a:tc>
                  <a:txBody>
                    <a:bodyPr/>
                    <a:lstStyle/>
                    <a:p>
                      <a:r>
                        <a:rPr lang="de-DE" sz="1400" b="0" dirty="0" smtClean="0"/>
                        <a:t>Niklas Höhne</a:t>
                      </a:r>
                      <a:endParaRPr lang="de-DE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 smtClean="0"/>
                        <a:t>NewClimate Institute</a:t>
                      </a:r>
                      <a:endParaRPr lang="de-DE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 smtClean="0"/>
                        <a:t>Moderation</a:t>
                      </a:r>
                      <a:endParaRPr lang="de-DE" sz="1400" b="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400" b="0" dirty="0" smtClean="0"/>
                        <a:t>Takeshi Kuramochi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 smtClean="0"/>
                        <a:t>NewClimate Institute</a:t>
                      </a:r>
                    </a:p>
                    <a:p>
                      <a:endParaRPr lang="de-DE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INDC preparation process and national climate policy planning </a:t>
                      </a: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Michel den </a:t>
                      </a:r>
                      <a:r>
                        <a:rPr lang="en-US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Elzen</a:t>
                      </a: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PBL Netherlands </a:t>
                      </a:r>
                      <a:endParaRPr lang="en-US" sz="1400" b="0" dirty="0" smtClean="0">
                        <a:effectLst/>
                      </a:endParaRPr>
                    </a:p>
                    <a:p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Environmental Assessment Agency </a:t>
                      </a: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Abatement costs of INDCs and of actions towards 2 °C and 1.5 °C </a:t>
                      </a: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 Sha </a:t>
                      </a: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Center for Climate Strategy and International Cooperation of China </a:t>
                      </a: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China's INDC implementation and global analysis </a:t>
                      </a: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Nathan </a:t>
                      </a:r>
                      <a:r>
                        <a:rPr lang="en-US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Hultman</a:t>
                      </a: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Center for Global Sustainability, University of Maryland </a:t>
                      </a: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Bridging research and practice to raise ambition </a:t>
                      </a: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effectLst/>
                        </a:rPr>
                        <a:t>Discussion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49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SI-Folienvorlage2010">
  <a:themeElements>
    <a:clrScheme name="ISI-Designfarben2010">
      <a:dk1>
        <a:sysClr val="windowText" lastClr="000000"/>
      </a:dk1>
      <a:lt1>
        <a:srgbClr val="FFFFFF"/>
      </a:lt1>
      <a:dk2>
        <a:srgbClr val="7F7F7F"/>
      </a:dk2>
      <a:lt2>
        <a:srgbClr val="FFFFFF"/>
      </a:lt2>
      <a:accent1>
        <a:srgbClr val="6EB7CF"/>
      </a:accent1>
      <a:accent2>
        <a:srgbClr val="2F3F6E"/>
      </a:accent2>
      <a:accent3>
        <a:srgbClr val="AEBFC0"/>
      </a:accent3>
      <a:accent4>
        <a:srgbClr val="007A87"/>
      </a:accent4>
      <a:accent5>
        <a:srgbClr val="A2C780"/>
      </a:accent5>
      <a:accent6>
        <a:srgbClr val="9C5DA4"/>
      </a:accent6>
      <a:hlink>
        <a:srgbClr val="007A87"/>
      </a:hlink>
      <a:folHlink>
        <a:srgbClr val="A8AFAF"/>
      </a:folHlink>
    </a:clrScheme>
    <a:fontScheme name="ISI-Designschriften2010">
      <a:majorFont>
        <a:latin typeface="Frutiger LT Com 45 Light"/>
        <a:ea typeface=""/>
        <a:cs typeface=""/>
      </a:majorFont>
      <a:minorFont>
        <a:latin typeface="Frutiger LT Com 45 Light"/>
        <a:ea typeface=""/>
        <a:cs typeface=""/>
      </a:minorFont>
    </a:fontScheme>
    <a:fmtScheme name="Okeanos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A87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lIns="0" tIns="0" rIns="0" bIns="0" rtlCol="0">
        <a:noAutofit/>
      </a:bodyPr>
      <a:lstStyle>
        <a:defPPr>
          <a:defRPr sz="1600" dirty="0" err="1" smtClean="0">
            <a:latin typeface="+mj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1_ISI-Folienvorlage2010">
  <a:themeElements>
    <a:clrScheme name="ISI-Designfarben2010">
      <a:dk1>
        <a:sysClr val="windowText" lastClr="000000"/>
      </a:dk1>
      <a:lt1>
        <a:srgbClr val="FFFFFF"/>
      </a:lt1>
      <a:dk2>
        <a:srgbClr val="7F7F7F"/>
      </a:dk2>
      <a:lt2>
        <a:srgbClr val="FFFFFF"/>
      </a:lt2>
      <a:accent1>
        <a:srgbClr val="6EB7CF"/>
      </a:accent1>
      <a:accent2>
        <a:srgbClr val="2F3F6E"/>
      </a:accent2>
      <a:accent3>
        <a:srgbClr val="AEBFC0"/>
      </a:accent3>
      <a:accent4>
        <a:srgbClr val="007A87"/>
      </a:accent4>
      <a:accent5>
        <a:srgbClr val="A2C780"/>
      </a:accent5>
      <a:accent6>
        <a:srgbClr val="9C5DA4"/>
      </a:accent6>
      <a:hlink>
        <a:srgbClr val="007A87"/>
      </a:hlink>
      <a:folHlink>
        <a:srgbClr val="A8AFAF"/>
      </a:folHlink>
    </a:clrScheme>
    <a:fontScheme name="ISI-Designschriften2010">
      <a:majorFont>
        <a:latin typeface="Frutiger LT Com 45 Light"/>
        <a:ea typeface=""/>
        <a:cs typeface=""/>
      </a:majorFont>
      <a:minorFont>
        <a:latin typeface="Frutiger LT Com 45 Light"/>
        <a:ea typeface=""/>
        <a:cs typeface=""/>
      </a:minorFont>
    </a:fontScheme>
    <a:fmtScheme name="Okeanos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A87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lIns="0" tIns="0" rIns="0" bIns="0" rtlCol="0">
        <a:noAutofit/>
      </a:bodyPr>
      <a:lstStyle>
        <a:defPPr>
          <a:defRPr sz="1600" dirty="0" err="1" smtClean="0">
            <a:latin typeface="+mj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AD14D4B7754B48A2B5264E00D70382" ma:contentTypeVersion="2" ma:contentTypeDescription="Create a new document." ma:contentTypeScope="" ma:versionID="7b25295eb51a59a193fecdd10c01b7c0">
  <xsd:schema xmlns:xsd="http://www.w3.org/2001/XMLSchema" xmlns:xs="http://www.w3.org/2001/XMLSchema" xmlns:p="http://schemas.microsoft.com/office/2006/metadata/properties" xmlns:ns2="aa76bd91-2c4e-4caf-a959-876821feecfe" targetNamespace="http://schemas.microsoft.com/office/2006/metadata/properties" ma:root="true" ma:fieldsID="654fcbd30180bbc3aee1f67698dd260e" ns2:_="">
    <xsd:import namespace="aa76bd91-2c4e-4caf-a959-876821feecf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76bd91-2c4e-4caf-a959-876821feecf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A1863A-CEAB-4C90-AFD2-D9336D3E4605}">
  <ds:schemaRefs>
    <ds:schemaRef ds:uri="http://purl.org/dc/terms/"/>
    <ds:schemaRef ds:uri="http://purl.org/dc/elements/1.1/"/>
    <ds:schemaRef ds:uri="aa76bd91-2c4e-4caf-a959-876821feecfe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1000A7D-1BAD-4C65-8651-275F53D8BF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76bd91-2c4e-4caf-a959-876821feec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FA2C07-E2EF-4EF1-ABC1-3FC4F72146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6124</TotalTime>
  <Words>84</Words>
  <Application>Microsoft Macintosh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Calibri</vt:lpstr>
      <vt:lpstr>Calibri Light</vt:lpstr>
      <vt:lpstr>Frutiger 45 Light</vt:lpstr>
      <vt:lpstr>Frutiger LT Com 45 Light</vt:lpstr>
      <vt:lpstr>Merriweather</vt:lpstr>
      <vt:lpstr>Wingdings</vt:lpstr>
      <vt:lpstr>Arial</vt:lpstr>
      <vt:lpstr>Office Theme</vt:lpstr>
      <vt:lpstr>ISI-Folienvorlage2010</vt:lpstr>
      <vt:lpstr>1_ISI-Folienvorlage2010</vt:lpstr>
      <vt:lpstr>Advancing (I)NDC implementation and ambition:  Bridging research &amp; practice    Monday, 7 November | 16:45 - 18:15 | Arabian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 Fekete</dc:creator>
  <cp:lastModifiedBy>Niklas Höhne</cp:lastModifiedBy>
  <cp:revision>360</cp:revision>
  <cp:lastPrinted>2016-01-25T08:43:09Z</cp:lastPrinted>
  <dcterms:created xsi:type="dcterms:W3CDTF">2014-10-28T23:14:19Z</dcterms:created>
  <dcterms:modified xsi:type="dcterms:W3CDTF">2016-11-07T15:42:18Z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0x01010025AD14D4B7754B48A2B5264E00D70382</vt:lpwstr>
  </property>
</Properties>
</file>