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62" r:id="rId2"/>
    <p:sldId id="300" r:id="rId3"/>
    <p:sldId id="296" r:id="rId4"/>
    <p:sldId id="268" r:id="rId5"/>
    <p:sldId id="301" r:id="rId6"/>
    <p:sldId id="298" r:id="rId7"/>
    <p:sldId id="302" r:id="rId8"/>
    <p:sldId id="272" r:id="rId9"/>
    <p:sldId id="270" r:id="rId10"/>
    <p:sldId id="271" r:id="rId11"/>
    <p:sldId id="276" r:id="rId12"/>
    <p:sldId id="293" r:id="rId13"/>
    <p:sldId id="282" r:id="rId14"/>
    <p:sldId id="304" r:id="rId15"/>
  </p:sldIdLst>
  <p:sldSz cx="9144000" cy="6858000" type="screen4x3"/>
  <p:notesSz cx="6797675" cy="9928225"/>
  <p:defaultTextStyle>
    <a:defPPr>
      <a:defRPr lang="de-DE"/>
    </a:defPPr>
    <a:lvl1pPr algn="l" rtl="0" fontAlgn="base">
      <a:spcBef>
        <a:spcPct val="0"/>
      </a:spcBef>
      <a:spcAft>
        <a:spcPct val="0"/>
      </a:spcAft>
      <a:defRPr sz="2400" kern="1200">
        <a:solidFill>
          <a:schemeClr val="tx1"/>
        </a:solidFill>
        <a:latin typeface="MetaBookLF" pitchFamily="34" charset="0"/>
        <a:ea typeface="+mn-ea"/>
        <a:cs typeface="+mn-cs"/>
      </a:defRPr>
    </a:lvl1pPr>
    <a:lvl2pPr marL="457200" algn="l" rtl="0" fontAlgn="base">
      <a:spcBef>
        <a:spcPct val="0"/>
      </a:spcBef>
      <a:spcAft>
        <a:spcPct val="0"/>
      </a:spcAft>
      <a:defRPr sz="2400" kern="1200">
        <a:solidFill>
          <a:schemeClr val="tx1"/>
        </a:solidFill>
        <a:latin typeface="MetaBookLF" pitchFamily="34" charset="0"/>
        <a:ea typeface="+mn-ea"/>
        <a:cs typeface="+mn-cs"/>
      </a:defRPr>
    </a:lvl2pPr>
    <a:lvl3pPr marL="914400" algn="l" rtl="0" fontAlgn="base">
      <a:spcBef>
        <a:spcPct val="0"/>
      </a:spcBef>
      <a:spcAft>
        <a:spcPct val="0"/>
      </a:spcAft>
      <a:defRPr sz="2400" kern="1200">
        <a:solidFill>
          <a:schemeClr val="tx1"/>
        </a:solidFill>
        <a:latin typeface="MetaBookLF" pitchFamily="34" charset="0"/>
        <a:ea typeface="+mn-ea"/>
        <a:cs typeface="+mn-cs"/>
      </a:defRPr>
    </a:lvl3pPr>
    <a:lvl4pPr marL="1371600" algn="l" rtl="0" fontAlgn="base">
      <a:spcBef>
        <a:spcPct val="0"/>
      </a:spcBef>
      <a:spcAft>
        <a:spcPct val="0"/>
      </a:spcAft>
      <a:defRPr sz="2400" kern="1200">
        <a:solidFill>
          <a:schemeClr val="tx1"/>
        </a:solidFill>
        <a:latin typeface="MetaBookLF" pitchFamily="34" charset="0"/>
        <a:ea typeface="+mn-ea"/>
        <a:cs typeface="+mn-cs"/>
      </a:defRPr>
    </a:lvl4pPr>
    <a:lvl5pPr marL="1828800" algn="l" rtl="0" fontAlgn="base">
      <a:spcBef>
        <a:spcPct val="0"/>
      </a:spcBef>
      <a:spcAft>
        <a:spcPct val="0"/>
      </a:spcAft>
      <a:defRPr sz="2400" kern="1200">
        <a:solidFill>
          <a:schemeClr val="tx1"/>
        </a:solidFill>
        <a:latin typeface="MetaBookLF" pitchFamily="34" charset="0"/>
        <a:ea typeface="+mn-ea"/>
        <a:cs typeface="+mn-cs"/>
      </a:defRPr>
    </a:lvl5pPr>
    <a:lvl6pPr marL="2286000" algn="l" defTabSz="914400" rtl="0" eaLnBrk="1" latinLnBrk="0" hangingPunct="1">
      <a:defRPr sz="2400" kern="1200">
        <a:solidFill>
          <a:schemeClr val="tx1"/>
        </a:solidFill>
        <a:latin typeface="MetaBookLF" pitchFamily="34" charset="0"/>
        <a:ea typeface="+mn-ea"/>
        <a:cs typeface="+mn-cs"/>
      </a:defRPr>
    </a:lvl6pPr>
    <a:lvl7pPr marL="2743200" algn="l" defTabSz="914400" rtl="0" eaLnBrk="1" latinLnBrk="0" hangingPunct="1">
      <a:defRPr sz="2400" kern="1200">
        <a:solidFill>
          <a:schemeClr val="tx1"/>
        </a:solidFill>
        <a:latin typeface="MetaBookLF" pitchFamily="34" charset="0"/>
        <a:ea typeface="+mn-ea"/>
        <a:cs typeface="+mn-cs"/>
      </a:defRPr>
    </a:lvl7pPr>
    <a:lvl8pPr marL="3200400" algn="l" defTabSz="914400" rtl="0" eaLnBrk="1" latinLnBrk="0" hangingPunct="1">
      <a:defRPr sz="2400" kern="1200">
        <a:solidFill>
          <a:schemeClr val="tx1"/>
        </a:solidFill>
        <a:latin typeface="MetaBookLF" pitchFamily="34" charset="0"/>
        <a:ea typeface="+mn-ea"/>
        <a:cs typeface="+mn-cs"/>
      </a:defRPr>
    </a:lvl8pPr>
    <a:lvl9pPr marL="3657600" algn="l" defTabSz="914400" rtl="0" eaLnBrk="1" latinLnBrk="0" hangingPunct="1">
      <a:defRPr sz="2400" kern="1200">
        <a:solidFill>
          <a:schemeClr val="tx1"/>
        </a:solidFill>
        <a:latin typeface="MetaBookLF"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654"/>
    <a:srgbClr val="E20E77"/>
    <a:srgbClr val="D2232A"/>
    <a:srgbClr val="F7941D"/>
    <a:srgbClr val="F15A20"/>
    <a:srgbClr val="B36A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10" autoAdjust="0"/>
    <p:restoredTop sz="62726" autoAdjust="0"/>
  </p:normalViewPr>
  <p:slideViewPr>
    <p:cSldViewPr>
      <p:cViewPr>
        <p:scale>
          <a:sx n="77" d="100"/>
          <a:sy n="77" d="100"/>
        </p:scale>
        <p:origin x="-31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186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339010193646857"/>
          <c:y val="0.11789431129129926"/>
          <c:w val="0.63562788949957183"/>
          <c:h val="0.68741714941347198"/>
        </c:manualLayout>
      </c:layout>
      <c:barChart>
        <c:barDir val="col"/>
        <c:grouping val="clustered"/>
        <c:varyColors val="0"/>
        <c:ser>
          <c:idx val="0"/>
          <c:order val="0"/>
          <c:tx>
            <c:strRef>
              <c:f>Tabelle1!$B$1</c:f>
              <c:strCache>
                <c:ptCount val="1"/>
                <c:pt idx="0">
                  <c:v>Mitigation</c:v>
                </c:pt>
              </c:strCache>
            </c:strRef>
          </c:tx>
          <c:invertIfNegative val="0"/>
          <c:cat>
            <c:strRef>
              <c:f>Tabelle1!$A$2</c:f>
              <c:strCache>
                <c:ptCount val="1"/>
                <c:pt idx="0">
                  <c:v>Focus</c:v>
                </c:pt>
              </c:strCache>
            </c:strRef>
          </c:cat>
          <c:val>
            <c:numRef>
              <c:f>Tabelle1!$B$2</c:f>
              <c:numCache>
                <c:formatCode>#,##0.00</c:formatCode>
                <c:ptCount val="1"/>
                <c:pt idx="0">
                  <c:v>5868.5230120000006</c:v>
                </c:pt>
              </c:numCache>
            </c:numRef>
          </c:val>
        </c:ser>
        <c:ser>
          <c:idx val="1"/>
          <c:order val="1"/>
          <c:tx>
            <c:strRef>
              <c:f>Tabelle1!$C$1</c:f>
              <c:strCache>
                <c:ptCount val="1"/>
                <c:pt idx="0">
                  <c:v>Adaptation</c:v>
                </c:pt>
              </c:strCache>
            </c:strRef>
          </c:tx>
          <c:invertIfNegative val="0"/>
          <c:cat>
            <c:strRef>
              <c:f>Tabelle1!$A$2</c:f>
              <c:strCache>
                <c:ptCount val="1"/>
                <c:pt idx="0">
                  <c:v>Focus</c:v>
                </c:pt>
              </c:strCache>
            </c:strRef>
          </c:cat>
          <c:val>
            <c:numRef>
              <c:f>Tabelle1!$C$2</c:f>
              <c:numCache>
                <c:formatCode>#,##0.00</c:formatCode>
                <c:ptCount val="1"/>
                <c:pt idx="0">
                  <c:v>1445.2079970000011</c:v>
                </c:pt>
              </c:numCache>
            </c:numRef>
          </c:val>
        </c:ser>
        <c:ser>
          <c:idx val="2"/>
          <c:order val="2"/>
          <c:tx>
            <c:strRef>
              <c:f>Tabelle1!$D$1</c:f>
              <c:strCache>
                <c:ptCount val="1"/>
                <c:pt idx="0">
                  <c:v>REDD</c:v>
                </c:pt>
              </c:strCache>
            </c:strRef>
          </c:tx>
          <c:invertIfNegative val="0"/>
          <c:cat>
            <c:strRef>
              <c:f>Tabelle1!$A$2</c:f>
              <c:strCache>
                <c:ptCount val="1"/>
                <c:pt idx="0">
                  <c:v>Focus</c:v>
                </c:pt>
              </c:strCache>
            </c:strRef>
          </c:cat>
          <c:val>
            <c:numRef>
              <c:f>Tabelle1!$D$2</c:f>
              <c:numCache>
                <c:formatCode>#,##0.00</c:formatCode>
                <c:ptCount val="1"/>
                <c:pt idx="0">
                  <c:v>1190.8309959999999</c:v>
                </c:pt>
              </c:numCache>
            </c:numRef>
          </c:val>
        </c:ser>
        <c:ser>
          <c:idx val="3"/>
          <c:order val="3"/>
          <c:tx>
            <c:strRef>
              <c:f>Tabelle1!$E$1</c:f>
              <c:strCache>
                <c:ptCount val="1"/>
                <c:pt idx="0">
                  <c:v>Multi</c:v>
                </c:pt>
              </c:strCache>
            </c:strRef>
          </c:tx>
          <c:invertIfNegative val="0"/>
          <c:cat>
            <c:strRef>
              <c:f>Tabelle1!$A$2</c:f>
              <c:strCache>
                <c:ptCount val="1"/>
                <c:pt idx="0">
                  <c:v>Focus</c:v>
                </c:pt>
              </c:strCache>
            </c:strRef>
          </c:cat>
          <c:val>
            <c:numRef>
              <c:f>Tabelle1!$E$2</c:f>
              <c:numCache>
                <c:formatCode>General</c:formatCode>
                <c:ptCount val="1"/>
                <c:pt idx="0">
                  <c:v>478.95</c:v>
                </c:pt>
              </c:numCache>
            </c:numRef>
          </c:val>
        </c:ser>
        <c:dLbls>
          <c:showLegendKey val="0"/>
          <c:showVal val="0"/>
          <c:showCatName val="0"/>
          <c:showSerName val="0"/>
          <c:showPercent val="0"/>
          <c:showBubbleSize val="0"/>
        </c:dLbls>
        <c:gapWidth val="150"/>
        <c:axId val="40521216"/>
        <c:axId val="40183488"/>
      </c:barChart>
      <c:catAx>
        <c:axId val="40521216"/>
        <c:scaling>
          <c:orientation val="minMax"/>
        </c:scaling>
        <c:delete val="0"/>
        <c:axPos val="b"/>
        <c:majorTickMark val="out"/>
        <c:minorTickMark val="none"/>
        <c:tickLblPos val="nextTo"/>
        <c:crossAx val="40183488"/>
        <c:crosses val="autoZero"/>
        <c:auto val="1"/>
        <c:lblAlgn val="ctr"/>
        <c:lblOffset val="100"/>
        <c:noMultiLvlLbl val="0"/>
      </c:catAx>
      <c:valAx>
        <c:axId val="40183488"/>
        <c:scaling>
          <c:orientation val="minMax"/>
        </c:scaling>
        <c:delete val="0"/>
        <c:axPos val="l"/>
        <c:majorGridlines/>
        <c:numFmt formatCode="#,##0.00" sourceLinked="1"/>
        <c:majorTickMark val="out"/>
        <c:minorTickMark val="none"/>
        <c:tickLblPos val="nextTo"/>
        <c:crossAx val="4052121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de-DE"/>
          </a:p>
        </p:txBody>
      </p:sp>
      <p:sp>
        <p:nvSpPr>
          <p:cNvPr id="9219" name="Rectangle 3"/>
          <p:cNvSpPr>
            <a:spLocks noGrp="1" noChangeArrowheads="1"/>
          </p:cNvSpPr>
          <p:nvPr>
            <p:ph type="dt" sz="quarter" idx="1"/>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de-DE"/>
          </a:p>
        </p:txBody>
      </p:sp>
      <p:sp>
        <p:nvSpPr>
          <p:cNvPr id="9220" name="Rectangle 4"/>
          <p:cNvSpPr>
            <a:spLocks noGrp="1" noChangeArrowheads="1"/>
          </p:cNvSpPr>
          <p:nvPr>
            <p:ph type="ftr" sz="quarter" idx="2"/>
          </p:nvPr>
        </p:nvSpPr>
        <p:spPr bwMode="auto">
          <a:xfrm>
            <a:off x="0"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de-DE"/>
          </a:p>
        </p:txBody>
      </p:sp>
      <p:sp>
        <p:nvSpPr>
          <p:cNvPr id="9221" name="Rectangle 5"/>
          <p:cNvSpPr>
            <a:spLocks noGrp="1" noChangeArrowheads="1"/>
          </p:cNvSpPr>
          <p:nvPr>
            <p:ph type="sldNum" sz="quarter" idx="3"/>
          </p:nvPr>
        </p:nvSpPr>
        <p:spPr bwMode="auto">
          <a:xfrm>
            <a:off x="3852016"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899D4-15B5-46F9-BC70-F7548A5E9646}" type="slidenum">
              <a:rPr lang="de-DE"/>
              <a:pPr/>
              <a:t>‹#›</a:t>
            </a:fld>
            <a:endParaRPr lang="de-DE"/>
          </a:p>
        </p:txBody>
      </p:sp>
    </p:spTree>
    <p:extLst>
      <p:ext uri="{BB962C8B-B14F-4D97-AF65-F5344CB8AC3E}">
        <p14:creationId xmlns:p14="http://schemas.microsoft.com/office/powerpoint/2010/main" val="1829722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1026"/>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de-DE"/>
          </a:p>
        </p:txBody>
      </p:sp>
      <p:sp>
        <p:nvSpPr>
          <p:cNvPr id="11267" name="Rectangle 1027"/>
          <p:cNvSpPr>
            <a:spLocks noGrp="1" noChangeArrowheads="1"/>
          </p:cNvSpPr>
          <p:nvPr>
            <p:ph type="dt" idx="1"/>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de-DE"/>
          </a:p>
        </p:txBody>
      </p:sp>
      <p:sp>
        <p:nvSpPr>
          <p:cNvPr id="11268" name="Rectangle 1028"/>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1269" name="Rectangle 1029"/>
          <p:cNvSpPr>
            <a:spLocks noGrp="1" noChangeArrowheads="1"/>
          </p:cNvSpPr>
          <p:nvPr>
            <p:ph type="body" sz="quarter" idx="3"/>
          </p:nvPr>
        </p:nvSpPr>
        <p:spPr bwMode="auto">
          <a:xfrm>
            <a:off x="906357" y="4715907"/>
            <a:ext cx="4984962"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1270" name="Rectangle 1030"/>
          <p:cNvSpPr>
            <a:spLocks noGrp="1" noChangeArrowheads="1"/>
          </p:cNvSpPr>
          <p:nvPr>
            <p:ph type="ftr" sz="quarter" idx="4"/>
          </p:nvPr>
        </p:nvSpPr>
        <p:spPr bwMode="auto">
          <a:xfrm>
            <a:off x="0"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de-DE"/>
          </a:p>
        </p:txBody>
      </p:sp>
      <p:sp>
        <p:nvSpPr>
          <p:cNvPr id="11271" name="Rectangle 1031"/>
          <p:cNvSpPr>
            <a:spLocks noGrp="1" noChangeArrowheads="1"/>
          </p:cNvSpPr>
          <p:nvPr>
            <p:ph type="sldNum" sz="quarter" idx="5"/>
          </p:nvPr>
        </p:nvSpPr>
        <p:spPr bwMode="auto">
          <a:xfrm>
            <a:off x="3852016"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7F6D4E9C-10CA-4BE8-8858-CF1559EB848D}" type="slidenum">
              <a:rPr lang="de-DE"/>
              <a:pPr/>
              <a:t>‹#›</a:t>
            </a:fld>
            <a:endParaRPr lang="de-DE"/>
          </a:p>
        </p:txBody>
      </p:sp>
    </p:spTree>
    <p:extLst>
      <p:ext uri="{BB962C8B-B14F-4D97-AF65-F5344CB8AC3E}">
        <p14:creationId xmlns:p14="http://schemas.microsoft.com/office/powerpoint/2010/main" val="7827467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10000"/>
          </a:bodyPr>
          <a:lstStyle/>
          <a:p>
            <a:pPr>
              <a:buNone/>
            </a:pPr>
            <a:r>
              <a:rPr lang="en-US" sz="1200" dirty="0" smtClean="0"/>
              <a:t>Ever since its foundation in 1958, MISEREOR has strengthened the self-help capacity of farming communities, who are not merely passive recipients of aid but work hard to ensure their own livelihoods. Sustainable small-scale agriculture offers large numbers of people in rural areas food security and cash income. These farmers often produce the majority of food in a country, thus making a </a:t>
            </a:r>
            <a:r>
              <a:rPr lang="en-US" sz="1200" dirty="0" err="1" smtClean="0"/>
              <a:t>signifi</a:t>
            </a:r>
            <a:r>
              <a:rPr lang="en-US" sz="1200" dirty="0" smtClean="0"/>
              <a:t> cant contribution to the supply of staple foods to local and </a:t>
            </a:r>
            <a:r>
              <a:rPr lang="de-DE" sz="1200" dirty="0" smtClean="0"/>
              <a:t>national </a:t>
            </a:r>
            <a:r>
              <a:rPr lang="de-DE" sz="1200" dirty="0" err="1" smtClean="0"/>
              <a:t>markets</a:t>
            </a:r>
            <a:r>
              <a:rPr lang="de-DE" sz="1200" dirty="0" smtClean="0"/>
              <a:t>. </a:t>
            </a:r>
            <a:r>
              <a:rPr lang="de-DE" sz="1200" dirty="0" err="1" smtClean="0"/>
              <a:t>Compared</a:t>
            </a:r>
            <a:r>
              <a:rPr lang="de-DE" sz="1200" dirty="0" smtClean="0"/>
              <a:t> </a:t>
            </a:r>
            <a:r>
              <a:rPr lang="de-DE" sz="1200" dirty="0" err="1" smtClean="0"/>
              <a:t>to</a:t>
            </a:r>
            <a:r>
              <a:rPr lang="de-DE" sz="1200" dirty="0" smtClean="0"/>
              <a:t> larger </a:t>
            </a:r>
            <a:r>
              <a:rPr lang="de-DE" sz="1200" dirty="0" err="1" smtClean="0"/>
              <a:t>commercial</a:t>
            </a:r>
            <a:r>
              <a:rPr lang="de-DE" sz="1200" dirty="0" smtClean="0"/>
              <a:t> </a:t>
            </a:r>
            <a:r>
              <a:rPr lang="de-DE" sz="1200" dirty="0" err="1" smtClean="0"/>
              <a:t>enterprises</a:t>
            </a:r>
            <a:r>
              <a:rPr lang="de-DE" sz="1200" dirty="0" smtClean="0"/>
              <a:t>, </a:t>
            </a:r>
            <a:r>
              <a:rPr lang="en-US" sz="1200" dirty="0" smtClean="0"/>
              <a:t>small farms often have higher productivity as a result of greater product </a:t>
            </a:r>
            <a:r>
              <a:rPr lang="en-US" sz="1200" dirty="0" err="1" smtClean="0"/>
              <a:t>diversifi</a:t>
            </a:r>
            <a:r>
              <a:rPr lang="en-US" sz="1200" dirty="0" smtClean="0"/>
              <a:t> </a:t>
            </a:r>
            <a:r>
              <a:rPr lang="en-US" sz="1200" dirty="0" err="1" smtClean="0"/>
              <a:t>cation</a:t>
            </a:r>
            <a:r>
              <a:rPr lang="en-US" sz="1200" dirty="0" smtClean="0"/>
              <a:t> and employ more labour.2 However, hunger remains rural and appropriate support for smallholders and landless people is urgent. Yet agricultural policies continue to be dominated by development models that promote rapid </a:t>
            </a:r>
            <a:r>
              <a:rPr lang="en-US" sz="1200" dirty="0" err="1" smtClean="0"/>
              <a:t>industrialisation</a:t>
            </a:r>
            <a:endParaRPr lang="en-US" sz="1200" dirty="0" smtClean="0"/>
          </a:p>
          <a:p>
            <a:pPr>
              <a:buNone/>
            </a:pPr>
            <a:r>
              <a:rPr lang="en-US" sz="1200" dirty="0" smtClean="0"/>
              <a:t>and export orientation. Small-scale farmers are excluded from support and often lose access to their land as a</a:t>
            </a:r>
          </a:p>
          <a:p>
            <a:pPr>
              <a:buNone/>
            </a:pPr>
            <a:r>
              <a:rPr lang="en-US" sz="1200" dirty="0" smtClean="0"/>
              <a:t>result of land hunger for export oriented large-scale production.</a:t>
            </a:r>
          </a:p>
          <a:p>
            <a:pPr>
              <a:buNone/>
            </a:pPr>
            <a:r>
              <a:rPr lang="en-US" sz="1200" dirty="0" smtClean="0"/>
              <a:t>Supporting sustainable agriculture is a useful development paradigm. Such a sustainable </a:t>
            </a:r>
            <a:r>
              <a:rPr lang="en-US" sz="1200" dirty="0" err="1" smtClean="0"/>
              <a:t>intensifi</a:t>
            </a:r>
            <a:r>
              <a:rPr lang="en-US" sz="1200" dirty="0" smtClean="0"/>
              <a:t> </a:t>
            </a:r>
            <a:r>
              <a:rPr lang="en-US" sz="1200" dirty="0" err="1" smtClean="0"/>
              <a:t>cation</a:t>
            </a:r>
            <a:r>
              <a:rPr lang="en-US" sz="1200" dirty="0" smtClean="0"/>
              <a:t>, however, need to be accompanied by a socio-economic, cultural and political shift </a:t>
            </a:r>
            <a:r>
              <a:rPr lang="de-DE" sz="1200" dirty="0" err="1" smtClean="0"/>
              <a:t>towards</a:t>
            </a:r>
            <a:r>
              <a:rPr lang="de-DE" sz="1200" dirty="0" smtClean="0"/>
              <a:t> </a:t>
            </a:r>
            <a:r>
              <a:rPr lang="de-DE" sz="1200" dirty="0" err="1" smtClean="0"/>
              <a:t>farmer-centred</a:t>
            </a:r>
            <a:r>
              <a:rPr lang="de-DE" sz="1200" dirty="0" smtClean="0"/>
              <a:t> </a:t>
            </a:r>
            <a:r>
              <a:rPr lang="de-DE" sz="1200" dirty="0" err="1" smtClean="0"/>
              <a:t>development</a:t>
            </a:r>
            <a:r>
              <a:rPr lang="de-DE" sz="1200" dirty="0" smtClean="0"/>
              <a:t>. </a:t>
            </a:r>
            <a:endParaRPr lang="de-DE" dirty="0"/>
          </a:p>
        </p:txBody>
      </p:sp>
      <p:sp>
        <p:nvSpPr>
          <p:cNvPr id="4" name="Foliennummernplatzhalter 3"/>
          <p:cNvSpPr>
            <a:spLocks noGrp="1"/>
          </p:cNvSpPr>
          <p:nvPr>
            <p:ph type="sldNum" sz="quarter" idx="10"/>
          </p:nvPr>
        </p:nvSpPr>
        <p:spPr/>
        <p:txBody>
          <a:bodyPr/>
          <a:lstStyle/>
          <a:p>
            <a:fld id="{7F6D4E9C-10CA-4BE8-8858-CF1559EB848D}" type="slidenum">
              <a:rPr lang="de-DE" smtClean="0"/>
              <a:pPr/>
              <a:t>4</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7F6D4E9C-10CA-4BE8-8858-CF1559EB848D}" type="slidenum">
              <a:rPr lang="de-DE" smtClean="0"/>
              <a:pPr/>
              <a:t>8</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indent="0">
              <a:buNone/>
            </a:pPr>
            <a:r>
              <a:rPr lang="en-US" sz="1200" dirty="0" smtClean="0"/>
              <a:t>ambivalent initiatives are already being pushed by industry lobbyists and policy-makers that follow the paradigm of </a:t>
            </a:r>
            <a:r>
              <a:rPr lang="en-US" sz="1200" dirty="0" err="1" smtClean="0"/>
              <a:t>industrialised</a:t>
            </a:r>
            <a:r>
              <a:rPr lang="en-US" sz="1200" dirty="0" smtClean="0"/>
              <a:t> agriculture – often disguised as best practices </a:t>
            </a:r>
            <a:r>
              <a:rPr lang="en-US" sz="1200" dirty="0" err="1" smtClean="0"/>
              <a:t>focussing</a:t>
            </a:r>
            <a:r>
              <a:rPr lang="en-US" sz="1200" dirty="0" smtClean="0"/>
              <a:t> on small producers – without any public debate on potential risks. Some companies and governments now promote blueprint technologies for food security and mitigation such as no-till (including genetically </a:t>
            </a:r>
            <a:r>
              <a:rPr lang="en-US" sz="1200" dirty="0" err="1" smtClean="0"/>
              <a:t>modifi</a:t>
            </a:r>
            <a:r>
              <a:rPr lang="en-US" sz="1200" dirty="0" smtClean="0"/>
              <a:t> </a:t>
            </a:r>
            <a:r>
              <a:rPr lang="en-US" sz="1200" dirty="0" err="1" smtClean="0"/>
              <a:t>ed</a:t>
            </a:r>
            <a:r>
              <a:rPr lang="en-US" sz="1200" dirty="0" smtClean="0"/>
              <a:t> organisms) and </a:t>
            </a:r>
            <a:r>
              <a:rPr lang="en-US" sz="1200" dirty="0" err="1" smtClean="0"/>
              <a:t>biochar</a:t>
            </a:r>
            <a:r>
              <a:rPr lang="en-US" sz="1200" dirty="0" smtClean="0"/>
              <a:t>.</a:t>
            </a:r>
          </a:p>
          <a:p>
            <a:pPr marL="0" indent="0">
              <a:buNone/>
            </a:pPr>
            <a:r>
              <a:rPr lang="en-US" sz="1200" dirty="0" smtClean="0"/>
              <a:t>But agricultural practices, and especially soils, are complex systems, intertwined with ecosystems and embedded in </a:t>
            </a:r>
            <a:r>
              <a:rPr lang="en-US" sz="1200" dirty="0" err="1" smtClean="0"/>
              <a:t>sociocultural</a:t>
            </a:r>
            <a:endParaRPr lang="en-US" sz="1200" dirty="0" smtClean="0"/>
          </a:p>
          <a:p>
            <a:pPr marL="0" indent="0">
              <a:buNone/>
            </a:pPr>
            <a:r>
              <a:rPr lang="en-US" sz="1200" dirty="0" smtClean="0"/>
              <a:t>structures. The following papers of this folder show that such blueprints do not provide sustainable solutions. Furthermore,</a:t>
            </a:r>
          </a:p>
          <a:p>
            <a:pPr marL="0" indent="0">
              <a:buNone/>
            </a:pPr>
            <a:r>
              <a:rPr lang="en-US" sz="1200" dirty="0" smtClean="0"/>
              <a:t>the inclusion of climate-smart agriculture in carbon markets would divert funds and efforts from the support of sustainable</a:t>
            </a:r>
          </a:p>
          <a:p>
            <a:pPr marL="0" indent="0">
              <a:buNone/>
            </a:pPr>
            <a:r>
              <a:rPr lang="en-US" sz="1200" dirty="0" smtClean="0"/>
              <a:t>small-scale farming towards the </a:t>
            </a:r>
            <a:r>
              <a:rPr lang="en-US" sz="1200" dirty="0" err="1" smtClean="0"/>
              <a:t>quantifi</a:t>
            </a:r>
            <a:r>
              <a:rPr lang="en-US" sz="1200" dirty="0" smtClean="0"/>
              <a:t> </a:t>
            </a:r>
            <a:r>
              <a:rPr lang="en-US" sz="1200" dirty="0" err="1" smtClean="0"/>
              <a:t>cation</a:t>
            </a:r>
            <a:r>
              <a:rPr lang="en-US" sz="1200" dirty="0" smtClean="0"/>
              <a:t> of GHG emissions of soils to enable market-based approaches that can neither serve</a:t>
            </a:r>
          </a:p>
          <a:p>
            <a:pPr marL="0" indent="0">
              <a:buNone/>
            </a:pPr>
            <a:r>
              <a:rPr lang="en-US" sz="1200" dirty="0" smtClean="0"/>
              <a:t>the climate nor the people (see paper 2 in this folder).</a:t>
            </a:r>
          </a:p>
          <a:p>
            <a:endParaRPr lang="de-DE" dirty="0" smtClean="0"/>
          </a:p>
          <a:p>
            <a:endParaRPr lang="de-DE" dirty="0"/>
          </a:p>
        </p:txBody>
      </p:sp>
      <p:sp>
        <p:nvSpPr>
          <p:cNvPr id="4" name="Foliennummernplatzhalter 3"/>
          <p:cNvSpPr>
            <a:spLocks noGrp="1"/>
          </p:cNvSpPr>
          <p:nvPr>
            <p:ph type="sldNum" sz="quarter" idx="10"/>
          </p:nvPr>
        </p:nvSpPr>
        <p:spPr/>
        <p:txBody>
          <a:bodyPr/>
          <a:lstStyle/>
          <a:p>
            <a:fld id="{7F6D4E9C-10CA-4BE8-8858-CF1559EB848D}" type="slidenum">
              <a:rPr lang="de-DE" smtClean="0"/>
              <a:pPr/>
              <a:t>9</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55000" lnSpcReduction="20000"/>
          </a:bodyPr>
          <a:lstStyle/>
          <a:p>
            <a:pPr hangingPunct="0">
              <a:buNone/>
            </a:pPr>
            <a:r>
              <a:rPr lang="en-GB" sz="1200" dirty="0" smtClean="0"/>
              <a:t>The experience gained with the CDM and other developments as well as scientific findings lead to the insight that the inclusion of agriculture in carbon markets would exclusively benefit large-scale farming and companies. Furthermore, it would be accompanied by an array of threats to the climate and to small-scale producers. </a:t>
            </a:r>
            <a:endParaRPr lang="de-DE" sz="1200" dirty="0" smtClean="0"/>
          </a:p>
          <a:p>
            <a:pPr hangingPunct="0">
              <a:buNone/>
            </a:pPr>
            <a:r>
              <a:rPr lang="en-GB" sz="1200" dirty="0" smtClean="0"/>
              <a:t>Undermining climate change mitigation</a:t>
            </a:r>
            <a:endParaRPr lang="de-DE" sz="1200" dirty="0" smtClean="0"/>
          </a:p>
          <a:p>
            <a:pPr hangingPunct="0">
              <a:buNone/>
            </a:pPr>
            <a:r>
              <a:rPr lang="en-GB" sz="1200" dirty="0" smtClean="0"/>
              <a:t>In current debates, the fact that carbon can only be stored temporarily is not seriously taken into account. Moreover, complex biological processes in soils and biomass make it difficult to obtain reliable soil carbon measurements – these, however, would be essential for the quantification of sequestered CO</a:t>
            </a:r>
            <a:r>
              <a:rPr lang="en-GB" sz="1200" baseline="-25000" dirty="0" smtClean="0"/>
              <a:t>2</a:t>
            </a:r>
            <a:r>
              <a:rPr lang="en-GB" sz="1200" dirty="0" smtClean="0"/>
              <a:t> and the generation of corresponding CERs (Muller et al. 2011). Offsetting fossil fuel emissions by sequestering CO</a:t>
            </a:r>
            <a:r>
              <a:rPr lang="en-GB" sz="1200" baseline="-25000" dirty="0" smtClean="0"/>
              <a:t>2</a:t>
            </a:r>
            <a:r>
              <a:rPr lang="en-GB" sz="1200" dirty="0" smtClean="0"/>
              <a:t> into soils and/or biomass is therefore a guessing game at the cost of global temperature rise and, consequently, at the expense of those most vulnerable to climate change. </a:t>
            </a:r>
            <a:endParaRPr lang="de-DE" sz="1200" dirty="0" smtClean="0"/>
          </a:p>
          <a:p>
            <a:pPr hangingPunct="0">
              <a:buNone/>
            </a:pPr>
            <a:r>
              <a:rPr lang="en-GB" sz="1200" dirty="0" smtClean="0"/>
              <a:t>No benefit for small-scale farmers</a:t>
            </a:r>
            <a:endParaRPr lang="de-DE" sz="1200" dirty="0" smtClean="0"/>
          </a:p>
          <a:p>
            <a:pPr hangingPunct="0">
              <a:buNone/>
            </a:pPr>
            <a:r>
              <a:rPr lang="en-GB" sz="1200" dirty="0" smtClean="0"/>
              <a:t>In CDM and other offsetting schemes the development and registration of projects is complicated and costly. In agriculture, an offset project developer would need to cover upfront costs, e.g. for negotiation with buyers of CERs or monitoring of activities and carbon budgets, that vary from US$ 12 to 600 per ha (FAO 2009). Therefore, mainly large landowners or agro-industry companies would be able to serve the carbon market. This could provide incentives for an expansion of large-scale agriculture. In countries where property rights are uncertain this could also lead to situations where revenues are captured only by those who have formal land titles, while communities and farmers with non-registered customary rights would remain excluded. If small-scale farmers planned to access the carbon market, they would need to aggregate a large number of farms into a ‘carbon pool</a:t>
            </a:r>
            <a:r>
              <a:rPr lang="en-US" sz="1200" dirty="0" smtClean="0"/>
              <a:t>’</a:t>
            </a:r>
            <a:r>
              <a:rPr lang="en-GB" sz="1200" dirty="0" smtClean="0"/>
              <a:t>. But even where farmers would manage to receive carbon credits directly, the income would be extremely low as intermediaries would soak up most of the financial resources (The </a:t>
            </a:r>
            <a:r>
              <a:rPr lang="en-GB" sz="1200" dirty="0" err="1" smtClean="0"/>
              <a:t>Munden</a:t>
            </a:r>
            <a:r>
              <a:rPr lang="en-GB" sz="1200" dirty="0" smtClean="0"/>
              <a:t> Project 2011).</a:t>
            </a:r>
            <a:endParaRPr lang="de-DE" sz="1200" dirty="0" smtClean="0"/>
          </a:p>
          <a:p>
            <a:pPr hangingPunct="0">
              <a:buNone/>
            </a:pPr>
            <a:r>
              <a:rPr lang="en-GB" sz="1200" dirty="0" smtClean="0"/>
              <a:t>Proponents of soil carbon markets therefore claim that the main benefits for farmers are higher yields rather than direct income (Forest Trends et al. 2010). Indeed, some mitigation approaches in agriculture, such as </a:t>
            </a:r>
            <a:r>
              <a:rPr lang="en-GB" sz="1200" dirty="0" err="1" smtClean="0"/>
              <a:t>agroforestry</a:t>
            </a:r>
            <a:r>
              <a:rPr lang="en-GB" sz="1200" dirty="0" smtClean="0"/>
              <a:t>, can provide multiple benefits for mitigation, adaptation and poverty alleviation. But carbon offset projects in agriculture could also lead to a pressure on farmers to adopt a range of non-appropriate or even costly and controversial technologies to comply with the project, at the expense of locally appropriate, affordable and ecologically sound measures. The promotion of blueprint technologies (like </a:t>
            </a:r>
            <a:r>
              <a:rPr lang="en-GB" sz="1200" dirty="0" err="1" smtClean="0"/>
              <a:t>biochar</a:t>
            </a:r>
            <a:r>
              <a:rPr lang="en-GB" sz="1200" dirty="0" smtClean="0"/>
              <a:t> and no-till as illustrated in papers 4 and 5 of this folder) can increase farmers’ vulnerability to climatic extremes. There is also the risk of the displacement of food production in favour of more easily calculable carbon sinks (</a:t>
            </a:r>
            <a:r>
              <a:rPr lang="en-US" sz="1200" dirty="0" smtClean="0"/>
              <a:t>Pinto et al. </a:t>
            </a:r>
            <a:r>
              <a:rPr lang="en-GB" sz="1200" dirty="0" smtClean="0"/>
              <a:t>2010).</a:t>
            </a:r>
            <a:endParaRPr lang="de-DE" sz="1200" dirty="0" smtClean="0"/>
          </a:p>
          <a:p>
            <a:pPr hangingPunct="0">
              <a:buNone/>
            </a:pPr>
            <a:r>
              <a:rPr lang="en-GB" sz="1200" dirty="0" smtClean="0"/>
              <a:t>Diversion of funds</a:t>
            </a:r>
            <a:endParaRPr lang="de-DE" sz="1200" dirty="0" smtClean="0"/>
          </a:p>
          <a:p>
            <a:pPr hangingPunct="0">
              <a:buNone/>
            </a:pPr>
            <a:r>
              <a:rPr lang="en-GB" sz="1200" dirty="0" smtClean="0"/>
              <a:t>The FAO estimates that close to 17 billion </a:t>
            </a:r>
            <a:r>
              <a:rPr lang="en-GB" sz="1200" dirty="0" err="1" smtClean="0"/>
              <a:t>euros</a:t>
            </a:r>
            <a:r>
              <a:rPr lang="en-GB" sz="1200" dirty="0" smtClean="0"/>
              <a:t> are required between 2010 and 2030 to establish a system that enhances carbon trading from soil carbon sequestration, as there is a need to develop appropriate mitigation, monitoring, reporting and verifying methodologies to measure the amount of sequestered carbon and convert them into carbon credit equivalents (FAO 2009). This shows that carbon market ‘readiness’ projects may divert institutional, human and monetary resources away from other development efforts, as a large part of this cost will be met by Official Development Assistance (ODA).</a:t>
            </a:r>
            <a:endParaRPr lang="de-DE" sz="1200" dirty="0" smtClean="0"/>
          </a:p>
          <a:p>
            <a:pPr hangingPunct="0">
              <a:buNone/>
            </a:pPr>
            <a:r>
              <a:rPr lang="en-GB" sz="1200" b="1" dirty="0" smtClean="0"/>
              <a:t>Recommendations</a:t>
            </a:r>
            <a:endParaRPr lang="de-DE" sz="1200" dirty="0" smtClean="0"/>
          </a:p>
          <a:p>
            <a:pPr hangingPunct="0">
              <a:buNone/>
            </a:pPr>
            <a:r>
              <a:rPr lang="en-GB" sz="1200" dirty="0" smtClean="0"/>
              <a:t>MISEREOR rejects the inclusion of agriculture in carbon markets. UNFCCC parties should embark upon a separate and specific discussion on how to reduce the climate footprint of agro-industry by shifting to industrial practices that make ethical, environmental and economic sense in an era in which the finite nature of resources such as oil, phosphorus and land is becoming increasingly clear. The reduction of agricultural inputs such as nitrogen as fertiliser or pesticides that are produced with high energy input as well as the reduction of fodder imports such as soy are ecological viable and socially equitable options to reduce emissions from agriculture. </a:t>
            </a:r>
            <a:endParaRPr lang="de-DE" sz="1200" dirty="0" smtClean="0"/>
          </a:p>
          <a:p>
            <a:pPr hangingPunct="0">
              <a:buNone/>
            </a:pPr>
            <a:r>
              <a:rPr lang="en-GB" sz="1200" dirty="0" smtClean="0"/>
              <a:t>UNFCCC parties and organisations supporting food security, food sovereignty and development should engage in existing discussions, funds and programmes on adaptation for small producers rather than shifting the burden of mitigation towards the most vulnerable in the South. </a:t>
            </a:r>
            <a:endParaRPr lang="de-DE" sz="1200" dirty="0" smtClean="0"/>
          </a:p>
          <a:p>
            <a:pPr>
              <a:buNone/>
            </a:pPr>
            <a:endParaRPr lang="de-DE" sz="1200" dirty="0" smtClean="0"/>
          </a:p>
          <a:p>
            <a:endParaRPr lang="de-DE" dirty="0"/>
          </a:p>
        </p:txBody>
      </p:sp>
      <p:sp>
        <p:nvSpPr>
          <p:cNvPr id="4" name="Foliennummernplatzhalter 3"/>
          <p:cNvSpPr>
            <a:spLocks noGrp="1"/>
          </p:cNvSpPr>
          <p:nvPr>
            <p:ph type="sldNum" sz="quarter" idx="10"/>
          </p:nvPr>
        </p:nvSpPr>
        <p:spPr/>
        <p:txBody>
          <a:bodyPr/>
          <a:lstStyle/>
          <a:p>
            <a:fld id="{7F6D4E9C-10CA-4BE8-8858-CF1559EB848D}" type="slidenum">
              <a:rPr lang="de-DE" smtClean="0"/>
              <a:pPr/>
              <a:t>10</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3314" name="Rectangle 1026"/>
          <p:cNvSpPr>
            <a:spLocks noChangeArrowheads="1"/>
          </p:cNvSpPr>
          <p:nvPr/>
        </p:nvSpPr>
        <p:spPr bwMode="auto">
          <a:xfrm>
            <a:off x="0" y="0"/>
            <a:ext cx="9144000" cy="76200"/>
          </a:xfrm>
          <a:prstGeom prst="rect">
            <a:avLst/>
          </a:prstGeom>
          <a:solidFill>
            <a:srgbClr val="B36A98"/>
          </a:solidFill>
          <a:ln w="9525">
            <a:noFill/>
            <a:miter lim="800000"/>
            <a:headEnd/>
            <a:tailEnd/>
          </a:ln>
          <a:effectLst/>
        </p:spPr>
        <p:txBody>
          <a:bodyPr wrap="none" anchor="ctr"/>
          <a:lstStyle/>
          <a:p>
            <a:endParaRPr lang="de-DE"/>
          </a:p>
        </p:txBody>
      </p:sp>
      <p:sp>
        <p:nvSpPr>
          <p:cNvPr id="13315" name="Rectangle 1027"/>
          <p:cNvSpPr>
            <a:spLocks noChangeArrowheads="1"/>
          </p:cNvSpPr>
          <p:nvPr/>
        </p:nvSpPr>
        <p:spPr bwMode="auto">
          <a:xfrm>
            <a:off x="6781800" y="6781800"/>
            <a:ext cx="1752600" cy="76200"/>
          </a:xfrm>
          <a:prstGeom prst="rect">
            <a:avLst/>
          </a:prstGeom>
          <a:solidFill>
            <a:srgbClr val="800654"/>
          </a:solidFill>
          <a:ln w="9525">
            <a:noFill/>
            <a:miter lim="800000"/>
            <a:headEnd/>
            <a:tailEnd/>
          </a:ln>
          <a:effectLst/>
        </p:spPr>
        <p:txBody>
          <a:bodyPr wrap="none" anchor="ctr"/>
          <a:lstStyle/>
          <a:p>
            <a:endParaRPr lang="de-DE"/>
          </a:p>
        </p:txBody>
      </p:sp>
      <p:sp>
        <p:nvSpPr>
          <p:cNvPr id="13316" name="Rectangle 1028"/>
          <p:cNvSpPr>
            <a:spLocks noChangeArrowheads="1"/>
          </p:cNvSpPr>
          <p:nvPr/>
        </p:nvSpPr>
        <p:spPr bwMode="auto">
          <a:xfrm>
            <a:off x="6781800" y="0"/>
            <a:ext cx="1752600" cy="228600"/>
          </a:xfrm>
          <a:prstGeom prst="rect">
            <a:avLst/>
          </a:prstGeom>
          <a:solidFill>
            <a:srgbClr val="800654"/>
          </a:solidFill>
          <a:ln w="9525">
            <a:noFill/>
            <a:miter lim="800000"/>
            <a:headEnd/>
            <a:tailEnd/>
          </a:ln>
          <a:effectLst/>
        </p:spPr>
        <p:txBody>
          <a:bodyPr wrap="none" anchor="ctr"/>
          <a:lstStyle/>
          <a:p>
            <a:endParaRPr lang="de-DE"/>
          </a:p>
        </p:txBody>
      </p:sp>
      <p:sp>
        <p:nvSpPr>
          <p:cNvPr id="13317" name="Rectangle 1029"/>
          <p:cNvSpPr>
            <a:spLocks noChangeArrowheads="1"/>
          </p:cNvSpPr>
          <p:nvPr/>
        </p:nvSpPr>
        <p:spPr bwMode="auto">
          <a:xfrm>
            <a:off x="1862138" y="2724150"/>
            <a:ext cx="9144000" cy="0"/>
          </a:xfrm>
          <a:prstGeom prst="rect">
            <a:avLst/>
          </a:prstGeom>
          <a:noFill/>
          <a:ln w="9525">
            <a:noFill/>
            <a:miter lim="800000"/>
            <a:headEnd/>
            <a:tailEnd/>
          </a:ln>
          <a:effectLst/>
        </p:spPr>
        <p:txBody>
          <a:bodyPr>
            <a:spAutoFit/>
          </a:bodyPr>
          <a:lstStyle/>
          <a:p>
            <a:endParaRPr lang="de-DE"/>
          </a:p>
        </p:txBody>
      </p:sp>
      <p:pic>
        <p:nvPicPr>
          <p:cNvPr id="13318" name="Picture 1030" descr="MISEREOR_RGB"/>
          <p:cNvPicPr>
            <a:picLocks noChangeAspect="1" noChangeArrowheads="1"/>
          </p:cNvPicPr>
          <p:nvPr/>
        </p:nvPicPr>
        <p:blipFill>
          <a:blip r:embed="rId2" cstate="email"/>
          <a:srcRect/>
          <a:stretch>
            <a:fillRect/>
          </a:stretch>
        </p:blipFill>
        <p:spPr bwMode="auto">
          <a:xfrm>
            <a:off x="6780213" y="6170613"/>
            <a:ext cx="1770062" cy="460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solidFill>
                  <a:schemeClr val="accent1"/>
                </a:solidFill>
              </a:defRPr>
            </a:lvl1pPr>
          </a:lstStyle>
          <a:p>
            <a:r>
              <a:rPr lang="de-DE" smtClean="0"/>
              <a:t>Titelmasterformat durch Klicken bearbeiten</a:t>
            </a:r>
            <a:endParaRPr lang="de-DE" dirty="0"/>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lvl1pPr>
              <a:defRPr>
                <a:solidFill>
                  <a:schemeClr val="accent1"/>
                </a:solidFill>
              </a:defRPr>
            </a:lvl1pPr>
          </a:lstStyle>
          <a:p>
            <a:r>
              <a:rPr lang="de-DE" smtClean="0"/>
              <a:t>Titelmasterformat durch Klicken bearbeiten</a:t>
            </a:r>
            <a:endParaRPr lang="de-DE" dirty="0"/>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solidFill>
                  <a:schemeClr val="accent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solidFill>
                  <a:schemeClr val="accent1"/>
                </a:solidFill>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solidFill>
                  <a:schemeClr val="accent1"/>
                </a:solidFill>
              </a:defRPr>
            </a:lvl1pPr>
          </a:lstStyle>
          <a:p>
            <a:r>
              <a:rPr lang="de-DE" smtClean="0"/>
              <a:t>Titelmasterformat durch Klicken bearbeiten</a:t>
            </a:r>
            <a:endParaRPr lang="de-DE" dirty="0"/>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solidFill>
                  <a:schemeClr val="accent1"/>
                </a:solidFill>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solidFill>
                  <a:schemeClr val="accent1"/>
                </a:solidFill>
              </a:defRPr>
            </a:lvl1pPr>
          </a:lstStyle>
          <a:p>
            <a:r>
              <a:rPr lang="de-DE" smtClean="0"/>
              <a:t>Titelmasterformat durch Klicken bearbeiten</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solidFill>
                  <a:schemeClr val="accent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solidFill>
                  <a:schemeClr val="accent1"/>
                </a:solidFill>
              </a:defRPr>
            </a:lvl1pPr>
          </a:lstStyle>
          <a:p>
            <a:r>
              <a:rPr lang="de-DE" smtClean="0"/>
              <a:t>Titelmasterformat durch Klicken bearbeiten</a:t>
            </a:r>
            <a:endParaRPr lang="de-DE" dirty="0"/>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76200"/>
          </a:xfrm>
          <a:prstGeom prst="rect">
            <a:avLst/>
          </a:prstGeom>
          <a:solidFill>
            <a:srgbClr val="B36A98"/>
          </a:solidFill>
          <a:ln w="9525">
            <a:noFill/>
            <a:miter lim="800000"/>
            <a:headEnd/>
            <a:tailEnd/>
          </a:ln>
          <a:effectLst/>
        </p:spPr>
        <p:txBody>
          <a:bodyPr wrap="none" anchor="ctr"/>
          <a:lstStyle/>
          <a:p>
            <a:endParaRPr lang="de-DE"/>
          </a:p>
        </p:txBody>
      </p:sp>
      <p:sp>
        <p:nvSpPr>
          <p:cNvPr id="1033" name="Rectangle 9"/>
          <p:cNvSpPr>
            <a:spLocks noChangeArrowheads="1"/>
          </p:cNvSpPr>
          <p:nvPr/>
        </p:nvSpPr>
        <p:spPr bwMode="auto">
          <a:xfrm>
            <a:off x="6781800" y="6781800"/>
            <a:ext cx="1752600" cy="76200"/>
          </a:xfrm>
          <a:prstGeom prst="rect">
            <a:avLst/>
          </a:prstGeom>
          <a:solidFill>
            <a:srgbClr val="800654"/>
          </a:solidFill>
          <a:ln w="9525">
            <a:noFill/>
            <a:miter lim="800000"/>
            <a:headEnd/>
            <a:tailEnd/>
          </a:ln>
          <a:effectLst/>
        </p:spPr>
        <p:txBody>
          <a:bodyPr wrap="none" anchor="ctr"/>
          <a:lstStyle/>
          <a:p>
            <a:endParaRPr lang="de-DE"/>
          </a:p>
        </p:txBody>
      </p:sp>
      <p:sp>
        <p:nvSpPr>
          <p:cNvPr id="1034" name="Rectangle 10"/>
          <p:cNvSpPr>
            <a:spLocks noChangeArrowheads="1"/>
          </p:cNvSpPr>
          <p:nvPr/>
        </p:nvSpPr>
        <p:spPr bwMode="auto">
          <a:xfrm>
            <a:off x="6781800" y="0"/>
            <a:ext cx="1752600" cy="228600"/>
          </a:xfrm>
          <a:prstGeom prst="rect">
            <a:avLst/>
          </a:prstGeom>
          <a:solidFill>
            <a:srgbClr val="800654"/>
          </a:solidFill>
          <a:ln w="9525">
            <a:noFill/>
            <a:miter lim="800000"/>
            <a:headEnd/>
            <a:tailEnd/>
          </a:ln>
          <a:effectLst/>
        </p:spPr>
        <p:txBody>
          <a:bodyPr wrap="none" anchor="ctr"/>
          <a:lstStyle/>
          <a:p>
            <a:endParaRPr lang="de-DE"/>
          </a:p>
        </p:txBody>
      </p:sp>
      <p:sp>
        <p:nvSpPr>
          <p:cNvPr id="1037" name="Rectangle 13"/>
          <p:cNvSpPr>
            <a:spLocks noChangeArrowheads="1"/>
          </p:cNvSpPr>
          <p:nvPr/>
        </p:nvSpPr>
        <p:spPr bwMode="auto">
          <a:xfrm>
            <a:off x="1862138" y="2724150"/>
            <a:ext cx="9144000" cy="0"/>
          </a:xfrm>
          <a:prstGeom prst="rect">
            <a:avLst/>
          </a:prstGeom>
          <a:noFill/>
          <a:ln w="9525">
            <a:noFill/>
            <a:miter lim="800000"/>
            <a:headEnd/>
            <a:tailEnd/>
          </a:ln>
          <a:effectLst/>
        </p:spPr>
        <p:txBody>
          <a:bodyPr>
            <a:spAutoFit/>
          </a:bodyPr>
          <a:lstStyle/>
          <a:p>
            <a:endParaRPr lang="de-DE"/>
          </a:p>
        </p:txBody>
      </p:sp>
      <p:pic>
        <p:nvPicPr>
          <p:cNvPr id="1036" name="Picture 12" descr="MISEREOR_RGB"/>
          <p:cNvPicPr>
            <a:picLocks noChangeAspect="1" noChangeArrowheads="1"/>
          </p:cNvPicPr>
          <p:nvPr/>
        </p:nvPicPr>
        <p:blipFill>
          <a:blip r:embed="rId13" cstate="email"/>
          <a:srcRect/>
          <a:stretch>
            <a:fillRect/>
          </a:stretch>
        </p:blipFill>
        <p:spPr bwMode="auto">
          <a:xfrm>
            <a:off x="6780213" y="6170613"/>
            <a:ext cx="1770062" cy="46037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commonsblog.files.wordpress.com/2012/10/masipag-frauen-pruefen-bachmann.jpg" TargetMode="Externa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412776"/>
            <a:ext cx="8640960" cy="1362075"/>
          </a:xfrm>
        </p:spPr>
        <p:txBody>
          <a:bodyPr/>
          <a:lstStyle/>
          <a:p>
            <a:pPr algn="ctr"/>
            <a:r>
              <a:rPr lang="en-US" sz="5400" b="0" dirty="0" smtClean="0"/>
              <a:t>Blessing or Curse?</a:t>
            </a:r>
            <a:endParaRPr lang="de-DE" sz="5400" b="0" dirty="0"/>
          </a:p>
        </p:txBody>
      </p:sp>
      <p:sp>
        <p:nvSpPr>
          <p:cNvPr id="3" name="Textplatzhalter 2"/>
          <p:cNvSpPr>
            <a:spLocks noGrp="1"/>
          </p:cNvSpPr>
          <p:nvPr>
            <p:ph type="body" idx="1"/>
          </p:nvPr>
        </p:nvSpPr>
        <p:spPr>
          <a:xfrm>
            <a:off x="683568" y="0"/>
            <a:ext cx="7772400" cy="1500187"/>
          </a:xfrm>
        </p:spPr>
        <p:txBody>
          <a:bodyPr/>
          <a:lstStyle/>
          <a:p>
            <a:pPr algn="ctr"/>
            <a:r>
              <a:rPr lang="de-DE" sz="4400" b="1" dirty="0" smtClean="0"/>
              <a:t>Climate Smart Agriculture - </a:t>
            </a:r>
            <a:endParaRPr lang="de-DE" sz="4400" b="1" dirty="0"/>
          </a:p>
        </p:txBody>
      </p:sp>
      <p:pic>
        <p:nvPicPr>
          <p:cNvPr id="4" name="Grafik 3" descr="WRA_8428.JPG"/>
          <p:cNvPicPr>
            <a:picLocks noChangeAspect="1"/>
          </p:cNvPicPr>
          <p:nvPr/>
        </p:nvPicPr>
        <p:blipFill>
          <a:blip r:embed="rId2" cstate="email"/>
          <a:stretch>
            <a:fillRect/>
          </a:stretch>
        </p:blipFill>
        <p:spPr>
          <a:xfrm>
            <a:off x="251520" y="2564904"/>
            <a:ext cx="4328617" cy="2880320"/>
          </a:xfrm>
          <a:prstGeom prst="rect">
            <a:avLst/>
          </a:prstGeom>
        </p:spPr>
      </p:pic>
      <p:sp>
        <p:nvSpPr>
          <p:cNvPr id="7" name="Textfeld 6"/>
          <p:cNvSpPr txBox="1"/>
          <p:nvPr/>
        </p:nvSpPr>
        <p:spPr>
          <a:xfrm>
            <a:off x="0" y="6273225"/>
            <a:ext cx="6660232" cy="369332"/>
          </a:xfrm>
          <a:prstGeom prst="rect">
            <a:avLst/>
          </a:prstGeom>
          <a:noFill/>
        </p:spPr>
        <p:txBody>
          <a:bodyPr wrap="square" rtlCol="0">
            <a:spAutoFit/>
          </a:bodyPr>
          <a:lstStyle/>
          <a:p>
            <a:r>
              <a:rPr lang="de-DE" sz="1800" dirty="0" smtClean="0"/>
              <a:t>Anika Schroeder, </a:t>
            </a:r>
            <a:r>
              <a:rPr lang="de-DE" sz="1800" dirty="0" err="1" smtClean="0"/>
              <a:t>Climate</a:t>
            </a:r>
            <a:r>
              <a:rPr lang="de-DE" sz="1800" dirty="0" smtClean="0"/>
              <a:t> Change </a:t>
            </a:r>
            <a:r>
              <a:rPr lang="de-DE" sz="1800" dirty="0" err="1" smtClean="0"/>
              <a:t>and</a:t>
            </a:r>
            <a:r>
              <a:rPr lang="de-DE" sz="1800" dirty="0" smtClean="0"/>
              <a:t> Development, COP 18, 2012</a:t>
            </a:r>
            <a:endParaRPr lang="de-DE" sz="1800" dirty="0"/>
          </a:p>
        </p:txBody>
      </p:sp>
      <p:pic>
        <p:nvPicPr>
          <p:cNvPr id="6" name="Picture 2"/>
          <p:cNvPicPr>
            <a:picLocks noChangeAspect="1" noChangeArrowheads="1"/>
          </p:cNvPicPr>
          <p:nvPr/>
        </p:nvPicPr>
        <p:blipFill>
          <a:blip r:embed="rId3" cstate="email"/>
          <a:srcRect/>
          <a:stretch>
            <a:fillRect/>
          </a:stretch>
        </p:blipFill>
        <p:spPr bwMode="auto">
          <a:xfrm>
            <a:off x="4716016" y="2564905"/>
            <a:ext cx="4176464" cy="29163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2492896"/>
            <a:ext cx="8229600" cy="4869160"/>
          </a:xfrm>
        </p:spPr>
        <p:txBody>
          <a:bodyPr/>
          <a:lstStyle/>
          <a:p>
            <a:pPr hangingPunct="0">
              <a:buNone/>
            </a:pPr>
            <a:r>
              <a:rPr lang="en-GB" sz="2400" b="1" dirty="0" smtClean="0"/>
              <a:t>1. Undermining climate change mitigation</a:t>
            </a:r>
            <a:endParaRPr lang="de-DE" sz="2400" b="1" dirty="0" smtClean="0"/>
          </a:p>
          <a:p>
            <a:pPr marL="0" indent="0">
              <a:buNone/>
            </a:pPr>
            <a:r>
              <a:rPr lang="en-GB" sz="2000" dirty="0" smtClean="0"/>
              <a:t>complex biological processes in soils and biomass make it difficult to obtain reliable soil carbon measurements – these, however, would be essential for the quantification of sequestered CO</a:t>
            </a:r>
            <a:r>
              <a:rPr lang="en-GB" sz="2000" baseline="-25000" dirty="0" smtClean="0"/>
              <a:t>2</a:t>
            </a:r>
            <a:r>
              <a:rPr lang="en-GB" sz="2000" dirty="0" smtClean="0"/>
              <a:t> and the generation of corresponding CERs</a:t>
            </a:r>
          </a:p>
          <a:p>
            <a:pPr marL="0" indent="0">
              <a:buNone/>
            </a:pPr>
            <a:endParaRPr lang="en-GB" sz="2000" dirty="0" smtClean="0"/>
          </a:p>
          <a:p>
            <a:pPr marL="0" indent="0" hangingPunct="0">
              <a:buNone/>
            </a:pPr>
            <a:r>
              <a:rPr lang="en-GB" sz="2400" b="1" dirty="0" smtClean="0"/>
              <a:t>2. No benefit for small-scale farmers</a:t>
            </a:r>
            <a:endParaRPr lang="de-DE" sz="2400" b="1" dirty="0" smtClean="0"/>
          </a:p>
          <a:p>
            <a:pPr marL="0" indent="0" hangingPunct="0">
              <a:buNone/>
            </a:pPr>
            <a:r>
              <a:rPr lang="en-GB" sz="2000" dirty="0" smtClean="0"/>
              <a:t>upfront costs vary from US$ 12 to 600 per ha (FAO) </a:t>
            </a:r>
          </a:p>
          <a:p>
            <a:pPr marL="0" indent="0" hangingPunct="0">
              <a:buNone/>
            </a:pPr>
            <a:r>
              <a:rPr lang="en-GB" sz="2000" dirty="0" smtClean="0"/>
              <a:t>even where farmers manage to receive carbon credits intermediaries soak up most of the financial resources</a:t>
            </a:r>
            <a:endParaRPr lang="de-DE" sz="2000" dirty="0" smtClean="0"/>
          </a:p>
        </p:txBody>
      </p:sp>
      <p:pic>
        <p:nvPicPr>
          <p:cNvPr id="4" name="Picture 2"/>
          <p:cNvPicPr>
            <a:picLocks noChangeAspect="1" noChangeArrowheads="1"/>
          </p:cNvPicPr>
          <p:nvPr/>
        </p:nvPicPr>
        <p:blipFill>
          <a:blip r:embed="rId3" cstate="email"/>
          <a:srcRect/>
          <a:stretch>
            <a:fillRect/>
          </a:stretch>
        </p:blipFill>
        <p:spPr bwMode="auto">
          <a:xfrm>
            <a:off x="5707463" y="0"/>
            <a:ext cx="3436537" cy="2348880"/>
          </a:xfrm>
          <a:prstGeom prst="rect">
            <a:avLst/>
          </a:prstGeom>
          <a:noFill/>
          <a:ln w="9525">
            <a:noFill/>
            <a:miter lim="800000"/>
            <a:headEnd/>
            <a:tailEnd/>
          </a:ln>
        </p:spPr>
      </p:pic>
      <p:sp>
        <p:nvSpPr>
          <p:cNvPr id="5" name="Rechteck 4"/>
          <p:cNvSpPr/>
          <p:nvPr/>
        </p:nvSpPr>
        <p:spPr>
          <a:xfrm>
            <a:off x="395536" y="548680"/>
            <a:ext cx="3059832" cy="400110"/>
          </a:xfrm>
          <a:prstGeom prst="rect">
            <a:avLst/>
          </a:prstGeom>
        </p:spPr>
        <p:txBody>
          <a:bodyPr wrap="square">
            <a:spAutoFit/>
          </a:bodyPr>
          <a:lstStyle/>
          <a:p>
            <a:r>
              <a:rPr lang="de-DE" sz="2000" b="1" dirty="0" err="1" smtClean="0">
                <a:solidFill>
                  <a:srgbClr val="800654"/>
                </a:solidFill>
              </a:rPr>
              <a:t>Pitfall</a:t>
            </a:r>
            <a:r>
              <a:rPr lang="de-DE" sz="2000" b="1" dirty="0" smtClean="0">
                <a:solidFill>
                  <a:srgbClr val="800654"/>
                </a:solidFill>
              </a:rPr>
              <a:t> 2: </a:t>
            </a:r>
            <a:r>
              <a:rPr lang="de-DE" sz="2000" b="1" dirty="0" err="1" smtClean="0">
                <a:solidFill>
                  <a:srgbClr val="800654"/>
                </a:solidFill>
              </a:rPr>
              <a:t>Carbon</a:t>
            </a:r>
            <a:r>
              <a:rPr lang="de-DE" sz="2000" b="1" dirty="0" smtClean="0">
                <a:solidFill>
                  <a:srgbClr val="800654"/>
                </a:solidFill>
              </a:rPr>
              <a:t> Market</a:t>
            </a:r>
            <a:endParaRPr lang="de-DE" sz="2000" dirty="0">
              <a:solidFill>
                <a:srgbClr val="800654"/>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00200"/>
            <a:ext cx="8435280" cy="5257800"/>
          </a:xfrm>
          <a:solidFill>
            <a:schemeClr val="bg1"/>
          </a:solidFill>
        </p:spPr>
        <p:txBody>
          <a:bodyPr/>
          <a:lstStyle/>
          <a:p>
            <a:pPr marL="0" indent="0" hangingPunct="0">
              <a:buNone/>
            </a:pPr>
            <a:endParaRPr lang="de-DE" sz="2400" b="1" dirty="0" smtClean="0"/>
          </a:p>
          <a:p>
            <a:pPr marL="0" indent="0" hangingPunct="0">
              <a:buNone/>
            </a:pPr>
            <a:r>
              <a:rPr lang="de-DE" sz="2400" b="1" dirty="0" smtClean="0"/>
              <a:t>3. Non- </a:t>
            </a:r>
            <a:r>
              <a:rPr lang="de-DE" sz="2400" b="1" dirty="0" err="1" smtClean="0"/>
              <a:t>appropriate</a:t>
            </a:r>
            <a:r>
              <a:rPr lang="de-DE" sz="2400" b="1" dirty="0" smtClean="0"/>
              <a:t> </a:t>
            </a:r>
            <a:r>
              <a:rPr lang="de-DE" sz="2400" b="1" dirty="0" err="1" smtClean="0"/>
              <a:t>technology</a:t>
            </a:r>
            <a:endParaRPr lang="de-DE" sz="2400" b="1" dirty="0" smtClean="0"/>
          </a:p>
          <a:p>
            <a:pPr marL="0" indent="0" hangingPunct="0">
              <a:buNone/>
            </a:pPr>
            <a:r>
              <a:rPr lang="en-GB" sz="2000" dirty="0" smtClean="0"/>
              <a:t>Introduction of non-appropriate technologies at the expense of locally appropriate, affordable and ecologically sound measures. </a:t>
            </a:r>
          </a:p>
          <a:p>
            <a:pPr marL="0" indent="0" hangingPunct="0">
              <a:buNone/>
            </a:pPr>
            <a:r>
              <a:rPr lang="en-GB" sz="2000" dirty="0" smtClean="0"/>
              <a:t>Risk of the displacement of food production in favour of more easily calculable carbon sinks (</a:t>
            </a:r>
            <a:r>
              <a:rPr lang="en-US" sz="2000" dirty="0" smtClean="0"/>
              <a:t>Pinto et al. </a:t>
            </a:r>
            <a:r>
              <a:rPr lang="en-GB" sz="2000" dirty="0" smtClean="0"/>
              <a:t>2010)</a:t>
            </a:r>
          </a:p>
          <a:p>
            <a:pPr marL="0" indent="0" hangingPunct="0">
              <a:buNone/>
            </a:pPr>
            <a:endParaRPr lang="en-GB" sz="2400" b="1" dirty="0" smtClean="0"/>
          </a:p>
          <a:p>
            <a:pPr marL="0" indent="0" hangingPunct="0">
              <a:buNone/>
            </a:pPr>
            <a:r>
              <a:rPr lang="en-GB" sz="2400" b="1" dirty="0" smtClean="0"/>
              <a:t>4. Diversion of ODA</a:t>
            </a:r>
          </a:p>
          <a:p>
            <a:pPr marL="0" indent="0" hangingPunct="0">
              <a:buNone/>
            </a:pPr>
            <a:r>
              <a:rPr lang="en-GB" sz="2000" dirty="0" smtClean="0"/>
              <a:t>17 billion Euros needed between 2010 and 2030 to establish trading from soil carbon sequestration</a:t>
            </a:r>
          </a:p>
          <a:p>
            <a:pPr marL="0" indent="0" hangingPunct="0">
              <a:buNone/>
            </a:pPr>
            <a:r>
              <a:rPr lang="en-GB" sz="2000" dirty="0" smtClean="0"/>
              <a:t>Carbon market ‘readiness’ projects may divert institutional, human and monetary resources away from other development efforts, as a large part of this cost will be met by Official Development Assistance (ODA)</a:t>
            </a:r>
          </a:p>
          <a:p>
            <a:pPr marL="0" indent="0" hangingPunct="0">
              <a:buNone/>
            </a:pPr>
            <a:endParaRPr lang="en-GB" sz="2000" dirty="0" smtClean="0"/>
          </a:p>
          <a:p>
            <a:pPr marL="0" indent="0" hangingPunct="0">
              <a:buNone/>
            </a:pPr>
            <a:endParaRPr lang="en-GB" sz="2000" dirty="0" smtClean="0"/>
          </a:p>
          <a:p>
            <a:pPr marL="0" indent="0" hangingPunct="0">
              <a:buNone/>
            </a:pPr>
            <a:endParaRPr lang="de-DE" sz="2000" dirty="0" smtClean="0"/>
          </a:p>
          <a:p>
            <a:endParaRPr lang="de-DE" sz="2400" dirty="0"/>
          </a:p>
        </p:txBody>
      </p:sp>
      <p:sp>
        <p:nvSpPr>
          <p:cNvPr id="4" name="Rechteck 3"/>
          <p:cNvSpPr/>
          <p:nvPr/>
        </p:nvSpPr>
        <p:spPr>
          <a:xfrm>
            <a:off x="539552" y="620688"/>
            <a:ext cx="3059832" cy="707886"/>
          </a:xfrm>
          <a:prstGeom prst="rect">
            <a:avLst/>
          </a:prstGeom>
        </p:spPr>
        <p:txBody>
          <a:bodyPr wrap="square">
            <a:spAutoFit/>
          </a:bodyPr>
          <a:lstStyle/>
          <a:p>
            <a:r>
              <a:rPr lang="de-DE" sz="2000" b="1" dirty="0" err="1" smtClean="0">
                <a:solidFill>
                  <a:srgbClr val="800654"/>
                </a:solidFill>
              </a:rPr>
              <a:t>Pitfall</a:t>
            </a:r>
            <a:r>
              <a:rPr lang="de-DE" sz="2000" b="1" dirty="0" smtClean="0">
                <a:solidFill>
                  <a:srgbClr val="800654"/>
                </a:solidFill>
              </a:rPr>
              <a:t> 2: </a:t>
            </a:r>
            <a:r>
              <a:rPr lang="de-DE" sz="2000" b="1" dirty="0" err="1" smtClean="0">
                <a:solidFill>
                  <a:srgbClr val="800654"/>
                </a:solidFill>
              </a:rPr>
              <a:t>Carbon</a:t>
            </a:r>
            <a:r>
              <a:rPr lang="de-DE" sz="2000" b="1" dirty="0" smtClean="0">
                <a:solidFill>
                  <a:srgbClr val="800654"/>
                </a:solidFill>
              </a:rPr>
              <a:t> Market</a:t>
            </a:r>
            <a:br>
              <a:rPr lang="de-DE" sz="2000" b="1" dirty="0" smtClean="0">
                <a:solidFill>
                  <a:srgbClr val="800654"/>
                </a:solidFill>
              </a:rPr>
            </a:br>
            <a:endParaRPr lang="de-DE" sz="2000" dirty="0">
              <a:solidFill>
                <a:srgbClr val="800654"/>
              </a:solidFill>
            </a:endParaRPr>
          </a:p>
        </p:txBody>
      </p:sp>
      <p:pic>
        <p:nvPicPr>
          <p:cNvPr id="6" name="Picture 2"/>
          <p:cNvPicPr>
            <a:picLocks noChangeAspect="1" noChangeArrowheads="1"/>
          </p:cNvPicPr>
          <p:nvPr/>
        </p:nvPicPr>
        <p:blipFill>
          <a:blip r:embed="rId2" cstate="email"/>
          <a:srcRect/>
          <a:stretch>
            <a:fillRect/>
          </a:stretch>
        </p:blipFill>
        <p:spPr bwMode="auto">
          <a:xfrm>
            <a:off x="5707462" y="0"/>
            <a:ext cx="3436538" cy="2348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Focus </a:t>
            </a:r>
            <a:r>
              <a:rPr lang="de-DE" dirty="0" err="1" smtClean="0"/>
              <a:t>of</a:t>
            </a:r>
            <a:r>
              <a:rPr lang="de-DE" dirty="0" smtClean="0"/>
              <a:t> </a:t>
            </a:r>
            <a:r>
              <a:rPr lang="de-DE" dirty="0" err="1" smtClean="0"/>
              <a:t>current</a:t>
            </a:r>
            <a:r>
              <a:rPr lang="de-DE" dirty="0" smtClean="0"/>
              <a:t> </a:t>
            </a:r>
            <a:r>
              <a:rPr lang="de-DE" dirty="0" err="1" smtClean="0"/>
              <a:t>Climate</a:t>
            </a:r>
            <a:r>
              <a:rPr lang="de-DE" dirty="0" smtClean="0"/>
              <a:t> </a:t>
            </a:r>
            <a:r>
              <a:rPr lang="de-DE" dirty="0" err="1" smtClean="0"/>
              <a:t>Finance</a:t>
            </a:r>
            <a:endParaRPr lang="de-DE" dirty="0"/>
          </a:p>
        </p:txBody>
      </p:sp>
      <p:graphicFrame>
        <p:nvGraphicFramePr>
          <p:cNvPr id="4" name="Inhaltsplatzhalter 3"/>
          <p:cNvGraphicFramePr>
            <a:graphicFrameLocks noGrp="1"/>
          </p:cNvGraphicFramePr>
          <p:nvPr>
            <p:ph idx="1"/>
          </p:nvPr>
        </p:nvGraphicFramePr>
        <p:xfrm>
          <a:off x="457200" y="1600200"/>
          <a:ext cx="7643192" cy="226084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p:cNvSpPr txBox="1"/>
          <p:nvPr/>
        </p:nvSpPr>
        <p:spPr>
          <a:xfrm>
            <a:off x="899592" y="3717032"/>
            <a:ext cx="6408712" cy="1446550"/>
          </a:xfrm>
          <a:prstGeom prst="rect">
            <a:avLst/>
          </a:prstGeom>
          <a:noFill/>
        </p:spPr>
        <p:txBody>
          <a:bodyPr wrap="square" rtlCol="0">
            <a:spAutoFit/>
          </a:bodyPr>
          <a:lstStyle/>
          <a:p>
            <a:r>
              <a:rPr lang="de-DE" sz="1600" dirty="0" smtClean="0"/>
              <a:t>US Dollar Million</a:t>
            </a:r>
          </a:p>
          <a:p>
            <a:endParaRPr lang="de-DE" dirty="0" smtClean="0"/>
          </a:p>
          <a:p>
            <a:r>
              <a:rPr lang="de-DE" dirty="0" err="1" smtClean="0">
                <a:solidFill>
                  <a:srgbClr val="800654"/>
                </a:solidFill>
              </a:rPr>
              <a:t>see</a:t>
            </a:r>
            <a:r>
              <a:rPr lang="de-DE" dirty="0" smtClean="0">
                <a:solidFill>
                  <a:srgbClr val="800654"/>
                </a:solidFill>
              </a:rPr>
              <a:t>: www.climatefundsupdate.org</a:t>
            </a:r>
          </a:p>
          <a:p>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DE" sz="3600" dirty="0" err="1" smtClean="0"/>
              <a:t>Where</a:t>
            </a:r>
            <a:r>
              <a:rPr lang="de-DE" sz="3600" dirty="0" smtClean="0"/>
              <a:t> </a:t>
            </a:r>
            <a:r>
              <a:rPr lang="de-DE" sz="3600" dirty="0" err="1" smtClean="0"/>
              <a:t>is</a:t>
            </a:r>
            <a:r>
              <a:rPr lang="de-DE" sz="3600" dirty="0" smtClean="0"/>
              <a:t> </a:t>
            </a:r>
            <a:r>
              <a:rPr lang="de-DE" sz="3600" dirty="0" err="1" smtClean="0"/>
              <a:t>the</a:t>
            </a:r>
            <a:r>
              <a:rPr lang="de-DE" sz="3600" dirty="0" smtClean="0"/>
              <a:t> </a:t>
            </a:r>
            <a:r>
              <a:rPr lang="de-DE" sz="3600" dirty="0" err="1" smtClean="0"/>
              <a:t>market</a:t>
            </a:r>
            <a:r>
              <a:rPr lang="de-DE" sz="3600" dirty="0" smtClean="0"/>
              <a:t>? </a:t>
            </a:r>
            <a:endParaRPr lang="de-DE" sz="3600" dirty="0"/>
          </a:p>
        </p:txBody>
      </p:sp>
      <p:sp>
        <p:nvSpPr>
          <p:cNvPr id="3" name="Inhaltsplatzhalter 2"/>
          <p:cNvSpPr>
            <a:spLocks noGrp="1"/>
          </p:cNvSpPr>
          <p:nvPr>
            <p:ph idx="1"/>
          </p:nvPr>
        </p:nvSpPr>
        <p:spPr>
          <a:xfrm>
            <a:off x="467544" y="1052736"/>
            <a:ext cx="8229600" cy="4525963"/>
          </a:xfrm>
        </p:spPr>
        <p:txBody>
          <a:bodyPr/>
          <a:lstStyle/>
          <a:p>
            <a:pPr indent="14288">
              <a:buClr>
                <a:schemeClr val="accent1"/>
              </a:buClr>
              <a:buFont typeface="Wingdings" pitchFamily="2" charset="2"/>
              <a:buChar char="§"/>
            </a:pPr>
            <a:r>
              <a:rPr lang="en-GB" sz="2800" dirty="0" smtClean="0"/>
              <a:t>    	Price: €5.5 and 1 € (CER)</a:t>
            </a:r>
          </a:p>
          <a:p>
            <a:pPr indent="14288">
              <a:buClr>
                <a:schemeClr val="accent1"/>
              </a:buClr>
              <a:buFont typeface="Wingdings" pitchFamily="2" charset="2"/>
              <a:buChar char="§"/>
            </a:pPr>
            <a:r>
              <a:rPr lang="en-GB" sz="2800" dirty="0" smtClean="0"/>
              <a:t>    	adding non-permanent carbon credits into this 	unstable and unreliable scenario is likely to 	further undermine the price of carbon</a:t>
            </a:r>
          </a:p>
          <a:p>
            <a:pPr indent="14288">
              <a:buClr>
                <a:schemeClr val="accent1"/>
              </a:buClr>
              <a:buFont typeface="Wingdings" pitchFamily="2" charset="2"/>
              <a:buChar char="§"/>
            </a:pPr>
            <a:r>
              <a:rPr lang="en-GB" sz="2800" dirty="0" smtClean="0"/>
              <a:t>     reduces incentives to mitigate in Annex 1 </a:t>
            </a:r>
            <a:endParaRPr lang="en-GB" sz="2000" dirty="0" smtClean="0"/>
          </a:p>
          <a:p>
            <a:pPr indent="14288">
              <a:buClr>
                <a:schemeClr val="accent1"/>
              </a:buClr>
              <a:buFont typeface="Wingdings" pitchFamily="2" charset="2"/>
              <a:buChar char="§"/>
            </a:pPr>
            <a:r>
              <a:rPr lang="en-GB" sz="2800" dirty="0" smtClean="0"/>
              <a:t>    	no acceptance under the EU ETS</a:t>
            </a:r>
            <a:endParaRPr lang="de-DE" sz="2800" dirty="0" smtClean="0"/>
          </a:p>
          <a:p>
            <a:endParaRPr lang="de-DE" dirty="0" smtClean="0"/>
          </a:p>
          <a:p>
            <a:endParaRPr lang="de-DE" dirty="0" smtClean="0"/>
          </a:p>
        </p:txBody>
      </p:sp>
      <p:sp>
        <p:nvSpPr>
          <p:cNvPr id="4" name="Rechteck 3"/>
          <p:cNvSpPr/>
          <p:nvPr/>
        </p:nvSpPr>
        <p:spPr>
          <a:xfrm>
            <a:off x="827584" y="4221088"/>
            <a:ext cx="7704856" cy="2862322"/>
          </a:xfrm>
          <a:prstGeom prst="rect">
            <a:avLst/>
          </a:prstGeom>
          <a:solidFill>
            <a:schemeClr val="bg1"/>
          </a:solidFill>
        </p:spPr>
        <p:txBody>
          <a:bodyPr wrap="square">
            <a:spAutoFit/>
          </a:bodyPr>
          <a:lstStyle/>
          <a:p>
            <a:r>
              <a:rPr lang="en-GB" sz="3600" b="1" dirty="0" smtClean="0">
                <a:solidFill>
                  <a:srgbClr val="800654"/>
                </a:solidFill>
              </a:rPr>
              <a:t>A guessing game at the cost of global temperature rise and, consequently, at the expense of those most vulnerable to climate change. </a:t>
            </a:r>
            <a:r>
              <a:rPr lang="de-DE" sz="3600" dirty="0" smtClean="0"/>
              <a:t/>
            </a:r>
            <a:br>
              <a:rPr lang="de-DE" sz="3600" dirty="0" smtClean="0"/>
            </a:br>
            <a:endParaRPr lang="de-DE"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http://commonsblog.files.wordpress.com/2012/10/masipag-frauen-pruefen-bachmann.jpg?w=336&amp;h=263">
            <a:hlinkClick r:id="rId2"/>
          </p:cNvPr>
          <p:cNvPicPr>
            <a:picLocks noChangeAspect="1" noChangeArrowheads="1"/>
          </p:cNvPicPr>
          <p:nvPr/>
        </p:nvPicPr>
        <p:blipFill>
          <a:blip r:embed="rId3" cstate="print"/>
          <a:srcRect/>
          <a:stretch>
            <a:fillRect/>
          </a:stretch>
        </p:blipFill>
        <p:spPr bwMode="auto">
          <a:xfrm>
            <a:off x="0" y="1196752"/>
            <a:ext cx="3219824" cy="2520280"/>
          </a:xfrm>
          <a:prstGeom prst="rect">
            <a:avLst/>
          </a:prstGeom>
          <a:noFill/>
        </p:spPr>
      </p:pic>
      <p:sp>
        <p:nvSpPr>
          <p:cNvPr id="1031" name="AutoShape 7" descr="data:image/jpeg;base64,/9j/4AAQSkZJRgABAQAAAQABAAD/2wCEAAkGBhQSERUUExQWFBUVGB0ZGBgYGB8eHhogHhscIBwdIRsbICYeHBokHRoYHy8iIycpLCwsHR8xNTAqNSYrLCkBCQoKDgwOGg8PGjElHyQtLCwsLDIsMC8vLCwsLCosLCwsLCwsLCwsLCksLCwsLCwsLCwsLCwsLCwsLCwsLCwsLP/AABEIAJ8BPgMBIgACEQEDEQH/xAAcAAADAQEBAQEBAAAAAAAAAAACAwQFAQAGBwj/xABEEAACAgAFAgQEBAQDBgUDBQABAgMRAAQSITETQQUiUWEycYGRFCNCoQZSscEVYtEzcoKi8PEHJGOS4RZT0kODk6PC/8QAGQEAAwEBAQAAAAAAAAAAAAAAAAECAwQF/8QAMREAAQMBBQUHBAMBAAAAAAAAAQACEUEDEiExUSIyUpHwEyNCYYGhsQRiweFx0fEU/9oADAMBAAIRAxEAPwD8ngzAQmiRY3w6CdVum5FbgH67jHMnCpbS1hT302dif7VgsvAGOk7CiQSt/wDbECcIcqJGOymq40sNUZsAbi6PtvtihUBUggFrBU6j/QbYkhyqyLWpVIW7N77cbD2w1sorIWBRSosgtRIrsMIB+GOqZLMZGirljtV8vnDc6tq+X2wUh8yOFbXRLXpI7Hj/AFwp/Dxo1qaojUCw/pz3GPDIMCrBpOmzVZP34+v2GAdrE4JTZzVU5zKoGRx5rvUNFVXrRqjxhRyMay0KZXXfysACT/bnFUnhsiEHWxiJoNX/AF7n6YUjTK+kvtpJUlCLoj1HfA82kkkD3Ut7PDEpaeGIdUYIDBzTaiK2B784njy+qLUkhBQW3n2I7VvvwcWCebzD8vUp4Iq9sL/Et0tZijINg18649MTLqs1Wgu0domSZR1ZWWRtDkjsaNWff/thyLmQxQv5qBXVHzft/wBcY5LLTKGhB1bKQR3Ht7HDoc7Tk9KUOijg71vVb8c/fEEtObNNFW0MnaqZ/EJRFrKRsNwwIoijig5srLXQUtWpWDUT/ocCPEI+i4/ORJNQY8/qs/veK58/ESiFyGSyAU5sfLcViT2ehH+qpfqD/iVH46CJH6UqkkrIQ1/pUb2eKofTBjxCK40JlUDzKCoI+EjmtxV98Flp4bmOuJhIdwVoAlAO3+6DglyylYQHiLxm9WvcjTWw49MUXN4j76qQHcIpouS5vLOJWMiBXBUhkKgEqB2rexeGQpHUQEsTOnfXRIriu3rh6+GIzS2Py5FGyuCdVbncbC8Rt4I1QsYyZEoMAFIqhfud7w74Pj1SDdWpv+ChkmVQCCdUQVwaOx3JHF39Dh0vgAMoIVlDqQ507KexGk7+v/fELfw+OlOuh0olozoN8KaGk8XY969sG+Q/PFSMqyxNw7gIwZaJvYXY+dHFbU5g/wCqdmK9BNh8PKrGeo4IYowOoXsabe6qrwSQTKHBlDGOSm+HdWI01xuAQMDlFlVI265J1FHGsHVRI1KCLO/0wZfNKJNVOY3GoFAQYzRDbHkA3ibpPh5eqd6Dg7rBTqHjmZSqrfmBAosNqPJ9/tg5fFcxE7gB6WPWtM3mHcDsSMEZ3M+h4lB20uFIJBUnv25GO5zxFo5gNDEpCXVg36dtQAPe+3+uOcGLYtIOS6HY2YMhGn8ZZhdX5j+WMSGiCNPtfpv9sP8A/ruUbOVakEh1Rg+U99sZeV8YUdEBHpIWMYpWtDWoEdyNFV/rjkfiGXAjDKCBCR5o/iRq3JHIBB/fHUHxVwXNcmjStlv4siNiSGEkAE0Sp34P1x7/ABLKt/8ApyJ66XDf1xidWEqATGfyArEkrqG2hj8uxx7M5GJjIynzssbCmX/aKd+2ykYfa/fzCXYjg5FbREB3WZl/30P9RgRDfwSRv8mF/Y1jIbwZdXlkcKJTXurpuef0Nxzic+HyhNpLOh/iHdG53GwYbgc4sW7xUH2UmxZ5hbzK45U/9fLCjP64xxHODsVPmUbGjTranY82K+owKeKTgeZWqr5uqbSw39Dz9Maf9DwJLVn2DCYDltfihjv4oYw5fFip8ykbNdr/AC88ffBr4svsN65r37+xxQ+qFQVJ+mNFsGfAlziJM+P+1H+mDHiAxo36lhqs3fTvbRPJOAIOOjNjHUzAONg8FZFpCUQcLY4t0n0wDZdj2xV5QvjYlc8NuOxHO/8AbBiRtIOpR8x6Xf7DBpOmrqdVlJJNi+5s9sV5PMrG4cTG99z3s2e2PJmzqF6x7THFTRSsV1AIf+v6Y88h06tCEV679u31GLclMiEnrKdYPIG9k3z88DlFCKyiaM6k07gHsRe//W2IHZ4T5qibSh0QNMwG8YKmv1evG3PI/bDOGVDERva77XX97xVllAjdNcR1VRobcd+b5++HPlrjWunrDXqDb8EetXx2wu6jOnmgutBzUjHSVjeORSDsL77j/wCMF+LViAesGRSBzsLF/XYfbGhnIGdIqCa1JLnWfT3POrC8xk2/LZEIcKQ56hPLAmrO1gtuMUQzGHe6TXPMS0VU8Pi6K5mDyXYslb7V6HbHoc5EI5AJyBKGBtP5ib2r3OLky5E5IRum+nV5uaG/I9a2rAZLw0dKSNlkC25UAqTydO9c0BhwOOp+EpNWafKS7oVVOvH5W1C1o8EVfPfFglRmRlaDyqAa21b96IwifLXGh0P1FcUNK1VG7/VW33wz8CvUDaHp089x7A6h2Hfc/LBjR+mnWCCRwa9eq7Dkh05U/LOvWUpyApY2P3rn0x4+HyEwnQNUbbsJAbXQRWkjY6q+3uanPgKETxHYKWZHMbb7cUDwOO94CXKR6oX2B1lWWmFjpsbJ47D74qHxmK/KQLZyNPhav+Dr1X/LfpSBSfgJBo3V9ht9cSweDflxOyMJIyorSNxwbIPzOBi8JUyvGsg8wUqRIwqwe59xxxhccMnRjkWY0rKHHV+IEkWAed6o998OLSTgKqe7gZ0Th4Ihd0AIWRVOrQRobzdgT6D7jCBkgqwMJCGUhXW3GoVWr0HBPN4uXLzGVoxK3njDx2ynm6B+orf2wkZnMrHG+skawklqpom9+fUV35xBa4jdFVYLQd40RyZGYdVIswdajWp6m1EXR1DmgcPhfMloiJPy5UNXpJD7ED1r548s+aEk0ZCsyKrJ+Xu6sG9D7Ec9jxeCTNvqiBiiKuPK2lhpNXXy+XpiS2hZ1KAdHdQh15gICyqak0SDQNjdXYNc/wBcKmz8q9cNAhK1qADLrVqGrjcUP29sEniWpNTZZRplKkaiCGv4uLIsXgMz4ymuYtHIpjRVkKS8pRqt9xTE/XjCuNGF09SneJqOoTR4gHnRTHTgLTayRpIY7D5E/fHc94qseYVSrFkjZxQFFSQD8/hwaZyN5ok/NDKqlAaK0TscO8UzkQnjD2rhWIAS9QoX9qP3xiIbayJGC2MmyiBmsXLeJxfkeViERitr8amruuarj3wMGay56QOmljYHYjVG39FBvFGTkywMFSBqZ2B6ZGpTepQRwB/bDctDlqiGuNgOoNiRcTE+Ub9vX2x032jxn1H6XNdPCOf7UEcEDdMFlYDLtE9NVjy9Mj0A339xgM34NG6SFfjaFOCK6ibD5AgC8XZbwaBgoJSum8Zp99JNrz6cX7Yml/hxemf53hAbSw2kQ7V86wdr949QncPCUt/BaZirMB1UIHqrUG78LucIjyE4FdU2OqLN/oJpt+zCqxdP/DpDFkZ/iievmakXngcnAL4JNehZWvXIgJuqC6lf5dvfC3uEqgbuoSIMzmY2ZlKnT0WFgHaUlRY282qvliU5uYA6olICyXWw8r/mDa/QE4OOLMaAxfbTE5B5AZtLXtzq3x4DMJalFf8A2qng3VFhfups4q7hg3kUX8cTzC6/jLFjqiYEM997pAL39VNj5Y8ufgJ8y8ne1/ljoix6ggn5YphzMlhukb1BwQTuTHSn6rsBifL59driYUI6sXsEbTz7WCb3IwshX5RIOnwuLHlm/UBdXRIPwEHnvek4VFkdwVkPG4sEXo3r21AAfPB9TLsFsbeW7XnyMDuO7Ai/lhaZSCqDgnazdX5PfiyFPyxJd58wmG6DkUTZGTVVirO5HoV//Ij6Yr8Iy8gzUamiOoASGNHdhddxY/f2xnjJMC2iQ9yKYG/hoc9yWHyGNTwGCQZiIPLa6xe1XTMLvtdBvkcW3OnNRaZHPkvssxla22HyGIniF42c6u5xmuuPVGK8ZfnDRhZCu+ktzpvYgHjjnbbFEcKq5ju1v4tPIIDcfWucSRh9TKWoj/L/AGq8EQ+/nog+nO3tjzJfOVV7EM1porcllVeRYCV8z6FJQ7nVpA2NiycD4ZllmjC+QHSSCQSTzXHy74nhlkv41BBrcd77HthmVzEhUMGQGyNxXF8H02wpfw+6cM19k/LZBZo5GGgNDGZDYNkLTE2Nia2+2PT5GPSJQEGlwpAuz2+W53vApmpAmoGOipscGq32vcYfNM6gf7IqSL9RfqL52OFedG7TVENneqqM/wCGxaVmjCKnUC6Qx73QquSFc88YVP4aiFJLXpSKxAEhsUR3rYAMu+/fHMzJKlJUWlmB8psWBsa9RqO/uce672EZITSsy7+WrAavS6HzoYoknw0HXqpaAMLyFfD0WYxNKdLqrIwlIrUuoEn3XcDvthmV8Hd0dFdzLHrJKzeXyltrveqNnsAMcTMM5NwRF0KLWodl0pW25AAA9sHl/FyEM6QR+YPqp96YkPsRwwb0/Vhlwncr1yQAYwfRMOSfppMryVaB7YV5hyBd81t88OjjnSVR1ZRHIjNGfLZogfL9Q+/rgD4hpVU6C6HZKp/1AeTtsReGNnQWWNsvRiQ6AJB8JazR4O459sZ4cOnz+VWM72vwmQvnNU0QkYyxbgFVOoUW3Fbbaf8A3HisdPiOZqJ9dq5VXJj2UsPUbc/6Y9lfGFVnnGXfWpIfzD+UqbF/ygjb0OBXxKNY0i6MoSR42U6gfMoOne/fj2+uA3OHVAvTnoqvxOa6jpcdhVZCYSNQN/29OCDiNPFZukrtFAw1AOpjIKnURdf9UcaEPj6ddXMU+vLqm1jcBmZbF7g2b9RWJ4vFssIXH/mQk5ALbc9S/oS22/Y4ZawzggF2q6vi0n4jR0MvrVA0bAsLAIoA1tR3+owiLxdRDGTlk0O6gjWbVtVAmxi9vGoVliIM+vLxkAFLsGTUTsNzwu3YDCj4zlzC665AMxKHDGM+VhIWK8dyQvY0PrhXWefQRLuv5Qf4ugeQnLtqiRb0yDdADVcXQLHfHY/FYdMCdGcBvNHTgiwtUbPNbfPFOX8cy4mDtKT04wrq0XPPmJ09wQO/HvidZcv0svGJ01xOZFYxm3BRhX3a/SgMBu6mv4QL2gp+V0ePQdOYlcyiySFXsKabb04Hz98NzPiMJkdi8qlYhG4aKwBTUxFe93xsMDmcxlnXM/m5cLO1oCNo2Gj7mgx+bD5Ye0sJkvXlj+XokFkajZAJ328mlfofXCkTg49FEGMW9QgifLmTKqsyh49IFx0z2y1vX0+uGeOzxjMQFqDIS3uVohgD+/2xPHkkLZUhoS8TJbCTcqJFYUD76v2xp+PKnViNLqR9Qs1tpAavWzpxleAc031tdJYRdWDlPw69Egx+SSRhpP6G1Ahd+eAflinIw5cJFVApK4rVY6TajW92bq/rjieHxKECqv5UrNH57pHuwfXYd/XHovColCHRvFMWXdTaMPMCSOL4GNha/eFzdmT4Sgg8FhuOxqUF0PmG8bE12+LfEn/06pRRutwOr0RYZPMlHaywBH24waeAxgp5DUc7gcbxPfO3btVcm7wpP4eGmEW4I6sTH/LbGOQ0eePneAPnxNKdyKFKk8EbSzBpFpIpK35sh4xR9N8Ok8CmWXpidtp3ivUdwya1a/5VNqTxeESeEP09euQN+HD6d9nQi155cath++KI/CSHcGV9plo71okWq/4Cea7YrA4kNVCRxKB0zSRlzLY6PV39FfQ/I5J3Aw+WLNi60MRLJEBtZbpdQDtymxP0xPNkphEfzWLaJTvxcTjV2/WDth2Yyk6OFSUEGXQt1y8RdCdvmpw7jeEJ3zxFBkczmTpIjUioSK/9RSI9r5LAqBg4s9JGqN0KBEYFE7U7AKbHZyR9RgYWzFRtqXcQN8rYqnHdXuvS8F+JzXSAYLp8u22xE5BGx7S0fnguCgPNIv8AMckP4zhTE36BvRqmYj9yQftiRc7l9iVI+HleaQjse4q/93Do55iy2lEEd+CJSCPen/c4SM2wpjEb8p9eC9Dj1sfPCAOWKciKIJoYSSwPuORXlX//AGNX1rGl4HHEs8fmupBsTdjXtt8q+uMr8UvSIKGtNWQP5AAffs3zHtjS8IzqHNRFY/PrWh/+5tz8mXDAM/pS44H+1+j54bnGdIuNTPDc4znGPTavGX5pnPElkcSa9JVES9/02Ab9aIwzNeKiR1kL0yhRYHOkf1OEIiK7UxIIWzpoi9tgdsExVJWAsqQLOkbWNxV48sh0naqvavNjdoj/ABq9Xq66Yvq/5QK/b98Pg8UVZC/U3YkkVzZ/thKaBMVBOktpsoD2DcXxe3OG5OBDL0ySUtt9Is0fc7c9j2w7pneqkXN4aI8rnlRGQSinQrwO4O+/zwxfEV0NH1R5mU8cUwNeu9V9cBk40ZGVm06VJFpZO5A37HbHYwrwuWsNHpoBRvuDzd9+cQGuje1VFzeHRObxJWiEZlXZgQaHbtxfp3wybxBWWMdSO0BsiubG+3pXfHMxJHJFI/mDR1QCKL0+/Ne9YXm41EaSLuwcjToHZTye4tR274Za6jqJBzT4apz+IKZuqJY+F2IBGwN7cb49lswqq46kJEmsfCKGosdgeK1YW+XQSxEXTxkt5F2NgbDi/Mftjv4eJJpo219MvsRGDVoDxewBYgUe2Kh079fKqUsjcp50RWpQIZYPiRgxA1UtbBud6/fDyVuL82C40KnjzbqbPrWk8+pxFDlkbLblgUCkeQb0e/ce43w6Xpl43AOoFww6dCgvPo323xAvxvdAqtid2vyFarx9WSQPl9Ln4SBQ8ijjgGwT9TjmXhQQhNcDMGRg17+Wro87gH74TD4fGJ3Q7xyBTqEXwkq2wBqqoG75NYUnhyHL8MGiKlfy9zTDYkfuN6rFEP49UgW53dOvRa0YQSI4MGyBWANWQdvsDhYyaGOVV6BDEmPzbKQ1rW+1bdu2J28Nj60bafjQhx0thTr24JN+3GJ5fA41SaIh2ClyjCKyd9X09NsG3xdQp2OHqVtSZUF42HStbDecgkagR/f0wgeDL0pECx7uXjqU+U69Q552PfCG8JTVFJpNtauOnwLG59f2xOfAUEeZSn/LYsn5fOytQrtbECr4OAOfGY6CCGaHoraGQXrByoIMeh/zOdz77benfCF8GPTiAUa45LB6g2Q2D7HasSt4Mn4hDR0yowb8s0pVhRPqTq9uMSP4KBAh82qKcL8B8y9Urf8Au1bd8SbxqOgFWzoeiVqZnwUEZlRHs9PGNY+Kh39L7YZ/hK9XWY2IeMLJ5l5BoVfsSe+M+bwFNWYRSxGgSIQjbGvhH2r64OPwhWlivXUsbBrVqUgrRPub9uMBLwcCOj+0AMIyPQ/SKbwcjoMkTa0NE+X4LsX3uwP3xd/EfhXVaJ9Op0kB2rZTs12OKAxh5jworHC6tIWV2QrpfcU1Mfa17+uNnxrJmRFc3qR1IANAqWAax3pST9Mcry4WzMRVdDQ02bjish/4dRAQsZPSzAaP4fMjHzf8I9PYY9P/AA0I/wBDDTmA8dgeaNtOvj9K232GEZjwcr1tLOenmEZPi8yPo1Lz8K2fX4TgpvCNJepJDozCMux8yNptPi+EXz7Y7Q52RIXJApKKP+HlDCtVR5ggf5kcWTseFO30xyDwDSY1Mj6RJLGx33Uhij3q2qq+ox6XwUoZPPKenmF0/F5kcLY54XUd/bAnwUhlBllKrM8bbt5lZbVrvYKRV99uMGP29eqeHmkSeGydIMJXs5ZzVmw8Z27/ABOO3z5w+TJOHJEzEa4mqz8Mhpl/4TufbC4PBWZFJmcExyg3fxRt5Wq/1ACh++O5jwshdQkY7wvW90xCuv0+I+mF6BOTqUuHJzfB+IN6Zhq7XGy0argqTWGvlptW0+xkjHbiRRXb9JuzhDeCSagomb4pU1Ua8q6lY+36fng28PfUpEjabhbg8PauL/y1qPzwXW6BMPdqUYgmGm5RwpOw/wDuaW7eu4/tjpScDdozsb2/kkAavuCPfCT4RJQuVjS2djvokCsONtQNge2AnyUqA1KW0hzxzocbD3ZW2H+U4m62MhzVXnanknOZlbiM8/cSU3f+Yg4n/FTAgCNSfKBRrfW9d/8A7l/U4e2SmANyCxf1qQbjbuCPscSaJtVBl5ABI79Rl9OL83yN4YaBT3SLiRn7Li5htCkRbFRVN26Zr/l1fbGl4VNJ14vJVyKLPA86n+un74ylaXQptd1G1cXGTX00sK9wO+NPw2GXrRhnGkyDjn41Brbmip+YOKAg/tQ44fpfpOeG5xnNjSzo3OM1seo1eOvypJmJItdhzWGLK9kah23o9/bnFEs+ogmYeVaBvj1P3x7N5kO4czcBQPbSbJv3JOPG7vHA5ii90dphilrI9kagCD/KTf8A1647DJKxoGjZFBCePYb/APfD2zqmQSGU2Cp78CxV++PRZxRN1eqbJPY9wByPlg7qcjnpRLvdaa1QK8hXUOaNro9O3t8sNLy6NakkCr8lir/mG1DbnDcpnESyJW8wIOx7td/2wMckaxNH1H0uoF0ewH0xM2VWmtFRNpxCiqzUUqprViy9z06r6+l7fTC3llGltRKFgNXT4JHrwfvhrZlTC0ZaXQ2/BHe6HYjAHMxBBHcla9Y25Pt2rD7vgOWijb4hmilaZXAZmAYEoemN6IFUeeR9xjkH4hpGiJYP2Ggbih29MenaJyinq2opRRB/Sfv5Rj000bOzhJGcV7crpH7YbRZzF3RM343qFc15gxM4LaowS40rQ0mm39t/ths806GNtbdNyReldjpv/X7YlgzUYhfVE+lgwajfc3udwfMf2xW2bj8kbRSG2JXcAWQe99wTgLWRupgv4uoT4Tmuq8ZdwdKsnlTcNfb6HCfxWb/DtIJG1RkhxSUKJDfUUeOcN/HRGUnoOXAUfGBYsle9Hk/fE5zuX6bMMs2lidX5u+7G9rsWxO4wtng6j+0tqrup/pWZiTMrIlSvokHlPku/T7YBHzh6yCV+pEeD0+K1C+3wkHbHps9EXjjOXHDFSZTW3O43++BbxdF6rjLKWF6gZTvSgHtW9Vh7M7vUJYxvdSm/iczcL9dtEtod0sNpsdrA2bmgKHrg5/xemVRO2uMkjzR/D5SO1Xp1cYFvEVHSH4aPS3mU628p0/L0NY43jG0x/DRllJDeZjqFAWNvTbBA4UEnHa6lEZsx1Yv/ADB0ShttS2Cv0sbeuFySZoRsTmDqikAbzLuLqhtvyBthh8RJlhHQj8wJRtzRA445r+mAk8YlCO34ePyyaXGhu5+I7fI74CPs6hOfu6lE4zOuVFzNHQHjJdaFg8mvVT74ZkczM/4cnMtpmjJqxYIrc7bcj748viU5kdFhjsRh1PTPnBvbf6j0xzLZ6dugQkYWSwpCcMOw39vbCIPB1ggH7usVFnsxmUgD/iWJWR4383xEMwBAK+or6Yv8ehZoUcOV6box3I1AtprbudQ2xHnfEM0sWsiMaZCkg0LsSaU/FyTt33xV4tPJ0Q8ZFoFc3XwbatvXHNaNPasN2M10MI7N20seXWGzAEzflPGy7ndX5Xi73/8Ak4ony0qtMOu35bqy7k2jV5eOd/2x7Pz5hTmB1VAjVJFIC7o2q+x8wC7fTHMyk8fWqb/Zqkout0PxA7fEKNfTHYWz4AuQP+4p+bycqByJ3ISePaz/ALORlGj5jVz88AmTmVyGzDkRz9NgP1B1BUj007/PAZszp1R1vhCSLsN0a7U+Xn0+mOHJSrI4MppJkU8brIoI308jUMF37Wpz9xR5fw2VwFOYayJYyd61I1LJ8iBxiJsjN09XVe+jDLVG7JKunz2v2sYs/ATWimckmR4mIHeiyvxsBQB9cRyQzUD1W3hL7D9SMAR83F0O2HEUai9PiPJPm8Kl6gXrvp6jITR4MetW+QNLhCZCXy/myUVhcrv+pmV057CmPoMPbwyTq0JpAokC7Ds8eq7vhDY+Z7VhUHhkpTUZZLMatW/xBqK8/qXf2/fCiuynP8rv+GSU350nl6oHPm0ONFb/AK12/fDJvDWGr8xzXUr3qmUc97K4WPCCA3nk2MoHm+KmuM8/qvHsx4SNTEM5Gp68w3GgMp//AJCUHoMSSPtVQfuQ5nISG/zpG06q53oihzsPMR9MDN4XIFFu96hXuvUK3z3Tz47m/ClptLG/NVv/ALun99X0Awh/Bk51rWra5P8A1BpH1j1D516YJacyEbQ1QnIvpsyNekfQ6W/uq/8Auxd4ZAiyx65CQJFNHgjUtj5bn7YzB4fCKuROB+v/ACuD+2j7HF3hSQLOhUhj1FoAnc61+nIYfXFtif0ofMVX6jnDjPfGhnucZz49Zq8Vfl0sSBQwJLEG10173fBwTwhVVgSSyE/DQFG/qd/QdsTLmzsKXnjfbDkmkoErQPfSa423O3rjyS52OyF7Ya3DFNzGldJUs1qC3l48wGw7mmPOOyKqygIZCradRoA77Gq2oUDgFzMnl3oG99Nf12P3waTyatJJGwI8tcn0OKLnY7IopDWYYmqtySKsrL+Z0yx32s+UG+CtXYx3w+NS7o4l6Y1BaNdyOSCLoDcDCmWYPoYsGNaRQ3B+fyP2x6KCVnKamDgnawOK+ncd++AG0nIZpRZxmcldkG6kDq4YEJSaiQL0gjauA1CtsT9ItCQytrDIV34HlsaeP5x9cPyOUMkaec6ySGHUAquOcSJlmZX/ADAHQNZLmvKSDwDfB/bDPa4ZVCQ7LHOhTJdbGP8AJAKlgW1kkijWx2FnfbFc+VPVDpEuml1AsdyCb72CBVV6Yg/Dkx9QMKDoGBc2dRA445IPOHyZcKyHWumRW21Maojc/cd+3vie8zkU+VXd6Go9kZyzhnqKEqwagxPlvit7r54pXJHpBdMQcOGD3vVb7/8AxiWHw6PqvEZFN0Q2liBa8eu3OJvw0fR3YB49NeS9VNXN7bj0wiLQ4FwqPyl3fCaf0trpVJG9wLpUBtwNRB7jg7YHSumderl6lDhfh8mq6NVQq+2IZspGHjZbOoOGAQUKI+dnfv6YNvC41eaOpTGxsFVXYlRxtQA4GDbq4dBPZGTT0Va0iMI1OYhDK5YEUSQVIAvk839MNTOxrNJL+IWyACAvHlA3r5E/XEGXyOqGFunIJEZTVUKK0dqv98Wp4WBPfSco6rrt63pgeONq++JByl+n9KiMwGaoRmounChzBoEFaQ+Y0QDx/TFB8YiEkkvVlsKFaozsAPl8ziSLwZuiq9IakkUoS/Chhff+W8WJkx1SxSIIyAOpa9Rog3Z9KGJD2yJfogtOOzqovxsNQKHmIUlo/LsfIQearyt++FZnxyPRM7dcq7aZK0jfYd2+WGQZMJFCrPl9cdeewSfKQRfoTgs1LCUzC9eBFlBGyjy2oF+x2J+uEHNq49BMhw8I9tUSeMIZAwjmLLEKt13Xc7bn19sIgzsemFEgbSb0W/BoWP6Yqh8SgV4anBaJKAEZOobC+PQViaPxfL6IgJZWHULJUdAtvfI9/wBsIkHVOCNOpU+YzY6er8LYMtMCzHSbsMaXi+/yxTm52XKiSOMPcQZkNkaTpv6C8Kzf8QQOJL6zBpAr8DzDcD/lxzOZmssOmpI6QBXvpoD71WMbRovtwOa3YTcdiKJWazc6iY9KIlYleyPjTvtY2UXtjr+IzkOdMX+wWYHTym+oHzcCmr5Ymd5iXHTuoB6+eM9ht2s3gXM29IpH4bUvPmSt1+Q1HHZ2TT4Vy9q7iCqzmZzAEhuPyxpKNh8Bux8xRoewx7NSTqXuQaUliB2FlJKA7fELH0xDMs4ErbELCkgBA3jN2DvwN9ufbDMzl5h1LceVoSeN1cgKfmDpwdkB4Uu0J8SoSHMa1QzjecwsRXdCyt8PbufXthT5SShqnNmJ22/mjYD2+ME0PbAHwuUMqtMLOYMLV7pqU8dhycIn8KfQD1WJ6cpND9UbgDv+oEivbFXBwhAeR4irfwHnIM76VkXud1kQXweFP74jTLjSCZZL0A0W7q9fuu5w2PwcayGkelkSj6q6Av34U/viYeEJpFltQTgsPiWTb7pROEY8kxOpTv8ACQQSWJ2lAtxxqBiP13+mOZjIw01svxPXn/SUFXX/AKv7YS2VgAcHSd5Qtt+k0Y+O97nAzzwU3lB3Y8E0CgH1p/N9sT/BHJOPI81VnEy5B0lASOSSaNKL+jgn7YUjQUVDL8eoUCaHUsD6Cx9cBNmoyrLoAJ1CwvFqF/Zrb5nAPmwGsIRbHtQ80i7fRlH0PvhYmp5J4CnuiEsPKqTQGwT/ACyf2Nf8Ixb4ZnLmTREQdaiytAeaPf5WAfkcZ6ZmUm1jIJHrXPUI/cuPpivw3qtLHZC26/q3+KPf6DSfpjUA+aycQv1TPHc4znOLM425xAWx6bcl5BX5mhIjMfVXSW1V9brBLIOmqdUEK2r17EVV++M/KorI7awCp+HSbO/r9cVRqpiLW2pWoAKPWtzzW948ssdG9TyXs32zu180+TNq0aIZSRHfr6Vx8seaZHIt3YqtdzsCCORid4lMSsNevVRFbcH6+mKEj8kTKr6jq1X278VY3xLm4GXadZKmuxAa1MlzEbOGIewBwD+m/wDU4bFm4xIXVHLXv8zXb3oYRnISzIUiqq1WxNi/f4dr2xW0NZgOiLo2JB3B2NmiflgIZx+6Jfwey5kJF2eNG2NA6v2om+/phaeIqGYCPm7tq5sn++KfDkeOYtpjEZZjp22BqtvocdgTp5p5QYwhJpdtht2Iobj+uJu2MbyA62ndHJIHiQEQYRppIDVfoQBtW9UMMl8TYaB01CsSAaND9v2w7KZgRiQdZPOGFCtrLf2OJ5xG0axNOaViwoeoIqvk2JHY+ao9r5J8OdmMhQIoalK+Q72a70TWB/F5spJSgPHZZRHxR72dtrP0x3MeKRM6FpHJVABsdwCN9/f0ws5+MdRkEhL6tfH/ABbGvXFAWU7pUntY3gmHOZmonD+R20k+TmjXvz7YYpzH4hojKQSoZLZBzY5AI5F/LEkObiCIvTZgWBW2reiRwb4w/L+JoZTogUPQNlud67Xvv++BpYMmfCCHEYvS4JpWhLtP5o3UONfPm0mqG9n+mKFiHWjBnLJKoNW50kc8kc+2J/8AGGWKRlyqDSfOKP8ANydvrvixM9mNUf5aKsinSRH3BGwN77G8VBoxTIq9RyeFKY3UuWeFrB0nz6XIrdtr+vGKYvDIuqp0uRIlP+WBprYHewSbs36DHjnM3pm1FUaEksPKPKCCTW/6bPzw3RK0qXMNEgNDWLBB32A2FEDnFC+PCAkSw5uPQUUPgP5AASTXHL5ON11EWe/w77euNL/AR1ZiYT05YwKMleeje43rYbcYzZcpKIGLTsZInptLMdXmIq9vVd67cYol8MUuw1SuskOoaRuDxQ1NWrvyN+2CXxiQEiGUBOapg8M0dBmWINGCHLOfMNqFA1XyrEgihROnriDCfXGVW9I1XpFeoFYKDwyzln6UmoDTJdAVV77Xd168YYn8PhEZVTTomDRFn4W/Nfrt/XE9pAxeE+zxwYeivPm4KzFzACZlB0RfCQBtxya9ucEcwIstqWynTKk1vpIq9+9AY5mcvH+fZy6CTSVtr0t3bnYkk47FMsUNk6lCMCw3FHUNXrWOS3dec3aJxXXYNhrtmMFnjxxiwCxsSMuQB6p8hfm+WOJmXZRphZv/ACx07mmj4ZeNzvd8gVvhkHiEatFu5aCFgKHKsNzXr6DBweKxoI0WKZ+nA2njzI1auOTsPljrwNCuaCNEgZiZktYVIbLgqD+qMHdd+y3f1x2aaUiX4BoELHb4kb4e+5B2A9hg0zjKtpAWCZcFdTcxtyAa3A5Py5x3M5yVer+XEoUQ3YvUjNS9+xr1wXNG+6V/z9kbZKa2DSDaUKarcOBpPGx8ws4XDkJShUzuARLYA2LxnZv+IDYYeXm1UZFB6xjah202p4PAq9/lif8Aw+R03lksxyfCK8yMNJ7fEL2wsqAeqczmSfRe/wAFWySXPmibns20g+Sjf54jzHhUSLffSwFt3Eg6Z+qc4vPhqBzqZq1od2HBXzj5A/viI5CBUsvGG0haMlnUHsHTzWnv64A7zHJF3yKCfLwU26Afmabs0GI0d9yG3Pvg2zMAY0Ry5ACf+mEI39CC3zxybMZcBtwAerVJdBiK+q19ycczPiCi3WOQi5OwAFxgN/yWfucKSankqIAoOaLN+JKS46cn6lO1D4Arb/Lf64Rnc07HeOt2O7d+ooI+j6DjuY8QkJkJiGxctqb/ACre3ugXA5qWW99HJulvfqKG+hsN70cO6fPmlh5cl4SSk7aFPc0T/P8A3Dff3xf4bk5HkQ2WplLBVHw2l+9USPpin+Dsr1cwRMeooXgiheojgewB+uFeHeFy6+rChI1Eim5Fggc8cj7YotDAHOWZfJLRRfoGckF+2MjMeJIvJ+2Az2bLS6Damgfvj53xQ6Xq7+mO7txkP0uBtiTiV89HnyAaUbC9hz9hhv4uQqSASALNKTXzI2G2++AyBaPV56DLXP0wWWZUVl6ophRo+1eu+OCLNel3i915SpYA6VO5A2G9c/OsG5l0CS20atJbavQe/N4UojCsvUYhiCfpXthgmi0afMQWvit9++DYo32TPaa+69m4pEVHZ/K47OCfsNwKx14irhWceYDcOWqzya/pjkubiKqpRiovTv8AQ9/cY6ubQmhEp2FWb9wOLvDkRgz4U3T4nqxIo1mKMwYFlAbSSBYut9698Hm4ETMGMm18rWF/mLdj6UMJTNMXChFs19flh+cmlWTRwx4tav0O/wBcUS+NxSBZzv0Xchkoi7odejzBSAL7d6I+2FwQ3FvE3UtCDZAHGry8EgasdrMGXpklW5AOldq99sSQK5ilbqUYwSd+aZrqtiTVYUWugqn3Wcmi0c5kQREyRgOth9+RYIG+1c8Yry8IWVmMcQQn4TRG6gE0b3sYxZIfy45DLepyhFtfDGz2201Q5vFLZCNZ1Gsssig7JWk7jhjv69sHezmEd1GROaqhQJl+k0kQI077E+Ug888bYP8AHoZI2afzRqVFAb2wPb5VjNh8NHRkURyMVJCnjYMdJIrf12xXP4dYgZYjqU1Jqf8AT8rFb+mJg1eqkUZ1CdPnoCZ2MkrCW+oACNqAPI+XOAk8UhAiTRI1atFt8r4P/VY8FjWWYaY9D8KQWolQL34OrUbx2ajHGpnjUxtqBoE/Cw9Adr74k3avJVC9Rop8LjeKr+ayZfUfMHsk6tgDwDzt9sHH4hKzQ6YEAk+E0SATvQJAs8nFMnisavJIZmsrTBVIoaRzXtviBM3AFij/ADW02U3rgUT2rbtiYszjBKJeKgJ8mbzISUkKjRG3FAGrsmibJ070L3rBgztIFOYCiSO0NjY8G6G25G2JG8TUiZkyxYj/AGgZyb3omhYqhd4qE8xdFWFE1JqjJrf2BJFcjfDFm3w2fwkXnIvS41bRFI87tTlHUajq255r9J2/zYmfwvUkgAmdllBRqAsd7v8ATudh6DFCZqcpG5dEHU0SAVsT6c7WDvhE6yOJx1nZonWgAfMCQa7Ec8kdrrfGga8eEBTLTm4lWZnwtAZtMYp0UjU3Di7qq9udtsMyulYSH00AwN0QOf2BxHN4LbTAJI4eEFNVCpKND5bLsffBZAaBomAoWGU0Rvf0rHLbybsuGdF02MAOgHKqKLPRIYiZLMULL5VPmB5b5bHC18RiAQL1XMcDBaA3Rqs/PbtheWljj6BLqTDG4aheoHv7gb849lvFEXpgF3MUTVQ+JWq2+lcY3BBzc4+iwiPCEX+I/ljRAzVBsCTTR3uPci9zgc34hIBIenGAqxNZF6kJpdr3o8DCRmgE8sTMEy9izVxk77jv6/LHs54hKiyHpxqESLnfUpPl+x/1wrgPhJ/kovEVA/gKhs3P1AhkA/PEZ0gcFdQN12HOAXLSNp1yyG1lDdgGRvKfm2Ojq9SmkA/PEbaV7MmoN244whPDXYDU0huOQHevMppDv/NzgugUATkmp5Jn4RA9sdgyHd+BXnHyxFUCrRKXorYXR1kqfoNsUt4dGHLNpA1RMLb0X8z78VhA6CqRrB8jL5E/mewb9h5Rhh8ZHkEi01HMr0mcTQxVGKkzDyqABqqx7aRVfO8DmfEnOodKrZidR7iKj/8A147ms+oRwEchmkJulFmtQ+gOMyPPs8qigLevXmlP/LQxoBOqnLKF9A/gWaYFy0KLudjbcADYAm6AGMbMug2MkjG/TT39zftj7CbPopAZgD77f9cYMsrDcK32ONuzaubtnjNZ/wDDnh/UFqFRvXf9wOcfVeF/wvHqNyMj7Vof96Ox+uMFMhGptAUP+Riv7A1hUvg6u+p3dj76T+9XjpDhADgFnaWzngj8flI8anEWbkjVmfQQNRPJoH9sZGd8ULNpFmuTdY+ry38P5X9TP/QftjRT+GsmeFQ/M/6nCc0FsBZi0DaL8xyaoWKsTVcqBff1wzIRq2rUG+HaqH9cLizbE0FH0BJ+wwzKSySPoFA77ccfPHIC6jV3kNqUeTjBikDIdWny7kb/AC774dCn5RUxjXqBDHnn/TCMossjMocAqO5A334NbjC4FZ0dupWkaqJO+3avrgi0iiXd+aoky7tGq6Y1ok3W52oWecVZwFzGdaqUAH732xCkQMRfWbDAaaO97c8d7wWYhQRRutliSCNqGxPYXzhbdXJyyjVqZ/NLLIjmXdBtW/H9MD4lmI3cO5ewoXYdrsc4RnUAMbRqxtSGDG/QDiq2vDvGIeoEMSaSB5vN8q5/thECDL0AmRdYlHOJ1A2ly23JA7bd6749HnFp9EYo3qBN6ub273Zwx4G1xuojjKgXQqzfJ5s/PFEGa0TSS9UW5sgfIf6Yz7qpJWneUaAp/wDEWEYYRKE1bnSSBfe+BzW/rhz5jMB0VqXWtrsBe4urJ9cISWMRGMyOyMyk162K9tyBjjZqElQEZio8u9bAj39awgLOjZT7ypAzT44p5OsvVUPHf6tvXYgG9sInNrE3VbzPpZfNY2Ju7rYDgDvinL5oln6cHn31cknYdq77DADxCYRdRURUDBTQG10OLu724xYB8LFE6vRv4dGsjKTJIrC7jQbWu4Gq/T98DH4YTAhMLB1IO5oAFd9j9sUOZxIqtKoEihloj0PJA23GJugXhYtKzNG4BG9N59BrtXJw+8FAFOxqStNcqvVL6IumyUQ5vzVuaPy9cIijVYokaaPUjarVbJ2O17Hk33wGU8NUyrayMjINWwAHI2PyvDR4VUQXQisrWrM+4AFf0ocYk2hq8J3BRpovZnxKAHMOXkbqLpkoVQ0hfT0r744M9HrjRYZGIU6CxNVe48vJ2HbDTLGkkj6olVk0kKvetyff39sSx+IxDoKHkYpZShQa+Sb7fbClpO8SnDgMgF2PxN+lrTLoiiTS2ofC11uDRuzWDnz2YrMAyohhogKL1AgGrF70ee2JD4mnTYrEWVpSW1H9RN3twL/rhmanlQSnTHGygMLoF1rnfcmhQHywwzSzPqidXdYIs0pLMGkmcNDrXSDs2+3NXtv8xhfg0dELKNjYYN355ODkDliGmNNFrXQCSDvt232wnw+rAlvc0wPcH1POMrUHDILWyIIOZwT8nlUj6GtotUcbh97JutPzA35xzLzRIsY6hYxwsPIp3Dct/pj2ThROgXMQMaMsgJu7qh3BAo/fHIM3EnTp9RjicUi8huSPttjS9Ji8fQLOPt5lCc5EFoRSuFy1DUQAY73477745mvEWCyERRgKsV35iysfL86OEGTyqEiZqy5ALGrjvf2vAy5yQI7aIwBHE++9qTSj/hP9MO5NCfVO9FRyVZllL0ZNusY20L20Xqv244xE+UZlGsvZje7ahqDeT74esTiQjqGuuFJUcqUu/psMRz5QafMxJ0OCWe99X5Zr5bmsKINAmDOqfHDGrMSY92jZd7Nqv5n3OFxypooanGnSdK9ne7s9r8t4OHPIrkoNWpkoBe6JRHzN3hEc76RSGtKCya26hIP/ALjRxQBNT6YKcBQepXc5mrDfl1ZkbzHvYD7fbGX4bZnjHHnHHsbxVnJWr9IvXdb7h6b7nfA+AxasxHRvdj/ymsUwYqHnZK2f/EFQDlx30En6kf8Azj5WHMsvwsy/IkY+k/8AEOS83p/kiVf6n+hGPl2ONX7xWVkNgLTh/iadf1Bv94X/AErGll/4y/nj/wDaf9cfM6cEBgDiFRY0r7mH+I4W/UV/3hWK486rbqwPyOPghxgbr2xQesjYg5FXrKRIZC4sm/6f6Y9E6By+uyST98QHTq2srffn3w59KybL5bGxN9sZkGpXRLRRV5fMRoxI1E747BmkAOiMmxXxc+3fAQKRLqCgLfFCqodsPyqOsjNYAN8e/wBMZlrAdoqgXUCBM0xUlIxS7mhY+u2GtnpdGoABbAuuL+vN+2FRw6FcFzTiiBf+uFfladyx74Xd0VRaVVZzDjps0o0uSCARY96AsbYbnI6iWQSagxqrN73v6YjSaMAARkgHaz64rfMsi/CoF7D++KkHJqgyM3Lk2UQJG4LNdhlofPkb388P/DKuYJEbNGVBNsRuRvuKPpthMss3T6mwS6sV9NuccnidJI1d7EgBBHYXvew5wwLTMABKWZEk5qjKRaY3VkQXekncjfaj22wybNjRGpdQUYmwBZ223+2IsvklaaWN3Y6QdJrnYHgnbkYVlog8I0qxkDD9Qqtr227epwFr6uTBZQLXbxReuZNZ1EDb/h9fkLxEM3CsZGlmVirHzV8j2NbHGgMpUsUiIigLTj1P96wt4SolBkCrJeyrwCSR+x7YyJYM3EqmhxyauDPsZI1EFWPKTZ45q+SLvnAS53MKkrUsZjPmG1jffbua32wMs0P5epnbQG0/tfPHAx2XPJ+YRCDzq1HnCAYcmlPbGZhGdbSwh5yUlXtyCPbb17emAbwrVE/xvJHJS7VqAbTZvtRv6DfD0zMwERAREkJUEC9+a+171hMyvpnDytriO2ng8EC9vXc1jQNdm1oH+KJbVx6KuORVZCwjQK6KGDtq3Fg9/StsSxgIsKmVAY21DStk7cXz3x2DIqWjNO4ePcFgK9weeL35w2LwlhFGKRGSTVq5Omjtffcr9sJxLcXOj0QADk2fVLnzsJWQnqSB5PMON9V+2wIG/tj0xILhcuoZEDDW12vrvWwo/bBSSRqJFZ2IlYbIKA3Ff0wLTBi5WLUyqFOpuVHb04JxEsOpWkPGgXsxnZLA6qorpalVsgj2Av02wjwxrI6wJDGm1bHcY0kEpZV1JGHQlCq7ivv3OMfw6fqFdZLamFm/UC8S9hAENhUxwM4yn+HLGhiNIDHr12dyDVDuDgspn1QRBTqMauaUcg9/kMchVYjEdI8jyE9yUN6R6Htz6Ymg8W6YShfSDn5gnf7emNs/EsYHCmBzoUJGxqBtBJAtNtX13H3wIDqpJKALHEePiVjQHsQcLQyFVCAeWAlbPKbavrximKKSNmOuiFiqgPhdtNb8EdsUGA5pF8ZFDOg1U8jMBNpNbDQVvj2NC8ZzGICtiTGybkk6iw0n5gf1xorkEDA7uFkYHV3XSeR63WFQwdlAsxhDQ7g3e/tWJlrcAntHFLXNOz2icyFhtW6x1X23wpMvIQNwqhYgPdWY6fsbO+Pp8t4BmJTqpVBYvu3crp4HscWp/B4r8yQnaiEFChxud8ahjnU/CxNqxuE/lfAZzLEAEsWvnav1Uf23xq/whlQcwpHb+7f6DH2/gv8A4dLK2s+WMcWdTH+wx9hlP4SysRBCWRwSf7DbHVZ/TOOJXLa/VNggL8Q/ixS+clbtYA+ij+94x+iMf0NmP4TybklstExO5JW8YviP/hxkZOIjEfWNiP23X9sW76N5MhSz6xoEEL8ToYFmx9f/ABT/AOHUmWVpY3EsQ5vZh/Y/SvljCyn8MTSCwAAe7N/peOR7HM3guxtqxwkFZ2rAnH0X/wBIhfjez6Lx9zhT+Eova/nvgYy+Jaof9Q1hgr//2Q=="/>
          <p:cNvSpPr>
            <a:spLocks noChangeAspect="1" noChangeArrowheads="1"/>
          </p:cNvSpPr>
          <p:nvPr/>
        </p:nvSpPr>
        <p:spPr bwMode="auto">
          <a:xfrm>
            <a:off x="63500" y="-736600"/>
            <a:ext cx="3028950" cy="1514475"/>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033" name="AutoShape 9" descr="data:image/jpeg;base64,/9j/4AAQSkZJRgABAQAAAQABAAD/2wCEAAkGBhQSERUUExQWFBUVGB0ZGBgYGB8eHhogHhscIBwdIRsbICYeHBokHRoYHy8iIycpLCwsHR8xNTAqNSYrLCkBCQoKDgwOGg8PGjElHyQtLCwsLDIsMC8vLCwsLCosLCwsLCwsLCwsLCksLCwsLCwsLCwsLCwsLCwsLCwsLCwsLP/AABEIAJ8BPgMBIgACEQEDEQH/xAAcAAADAQEBAQEBAAAAAAAAAAACAwQFAQAGBwj/xABEEAACAgAFAgQEBAQDBgUDBQABAgMRAAQSITETQQUiUWEycYGRFCNCoQZSscEVYtEzcoKi8PEHJGOS4RZT0kODk6PC/8QAGQEAAwEBAQAAAAAAAAAAAAAAAAECAwQF/8QAMREAAQMBBQUHBAMBAAAAAAAAAQACEUEDEiExUSIyUpHwEyNCYYGhsQRiweFx0fEU/9oADAMBAAIRAxEAPwD8ngzAQmiRY3w6CdVum5FbgH67jHMnCpbS1hT302dif7VgsvAGOk7CiQSt/wDbECcIcqJGOymq40sNUZsAbi6PtvtihUBUggFrBU6j/QbYkhyqyLWpVIW7N77cbD2w1sorIWBRSosgtRIrsMIB+GOqZLMZGirljtV8vnDc6tq+X2wUh8yOFbXRLXpI7Hj/AFwp/Dxo1qaojUCw/pz3GPDIMCrBpOmzVZP34+v2GAdrE4JTZzVU5zKoGRx5rvUNFVXrRqjxhRyMay0KZXXfysACT/bnFUnhsiEHWxiJoNX/AF7n6YUjTK+kvtpJUlCLoj1HfA82kkkD3Ut7PDEpaeGIdUYIDBzTaiK2B784njy+qLUkhBQW3n2I7VvvwcWCebzD8vUp4Iq9sL/Et0tZijINg18649MTLqs1Wgu0domSZR1ZWWRtDkjsaNWff/thyLmQxQv5qBXVHzft/wBcY5LLTKGhB1bKQR3Ht7HDoc7Tk9KUOijg71vVb8c/fEEtObNNFW0MnaqZ/EJRFrKRsNwwIoijig5srLXQUtWpWDUT/ocCPEI+i4/ORJNQY8/qs/veK58/ESiFyGSyAU5sfLcViT2ehH+qpfqD/iVH46CJH6UqkkrIQ1/pUb2eKofTBjxCK40JlUDzKCoI+EjmtxV98Flp4bmOuJhIdwVoAlAO3+6DglyylYQHiLxm9WvcjTWw49MUXN4j76qQHcIpouS5vLOJWMiBXBUhkKgEqB2rexeGQpHUQEsTOnfXRIriu3rh6+GIzS2Py5FGyuCdVbncbC8Rt4I1QsYyZEoMAFIqhfud7w74Pj1SDdWpv+ChkmVQCCdUQVwaOx3JHF39Dh0vgAMoIVlDqQ507KexGk7+v/fELfw+OlOuh0olozoN8KaGk8XY969sG+Q/PFSMqyxNw7gIwZaJvYXY+dHFbU5g/wCqdmK9BNh8PKrGeo4IYowOoXsabe6qrwSQTKHBlDGOSm+HdWI01xuAQMDlFlVI265J1FHGsHVRI1KCLO/0wZfNKJNVOY3GoFAQYzRDbHkA3ibpPh5eqd6Dg7rBTqHjmZSqrfmBAosNqPJ9/tg5fFcxE7gB6WPWtM3mHcDsSMEZ3M+h4lB20uFIJBUnv25GO5zxFo5gNDEpCXVg36dtQAPe+3+uOcGLYtIOS6HY2YMhGn8ZZhdX5j+WMSGiCNPtfpv9sP8A/ruUbOVakEh1Rg+U99sZeV8YUdEBHpIWMYpWtDWoEdyNFV/rjkfiGXAjDKCBCR5o/iRq3JHIBB/fHUHxVwXNcmjStlv4siNiSGEkAE0Sp34P1x7/ABLKt/8ApyJ66XDf1xidWEqATGfyArEkrqG2hj8uxx7M5GJjIynzssbCmX/aKd+2ykYfa/fzCXYjg5FbREB3WZl/30P9RgRDfwSRv8mF/Y1jIbwZdXlkcKJTXurpuef0Nxzic+HyhNpLOh/iHdG53GwYbgc4sW7xUH2UmxZ5hbzK45U/9fLCjP64xxHODsVPmUbGjTranY82K+owKeKTgeZWqr5uqbSw39Dz9Maf9DwJLVn2DCYDltfihjv4oYw5fFip8ykbNdr/AC88ffBr4svsN65r37+xxQ+qFQVJ+mNFsGfAlziJM+P+1H+mDHiAxo36lhqs3fTvbRPJOAIOOjNjHUzAONg8FZFpCUQcLY4t0n0wDZdj2xV5QvjYlc8NuOxHO/8AbBiRtIOpR8x6Xf7DBpOmrqdVlJJNi+5s9sV5PMrG4cTG99z3s2e2PJmzqF6x7THFTRSsV1AIf+v6Y88h06tCEV679u31GLclMiEnrKdYPIG9k3z88DlFCKyiaM6k07gHsRe//W2IHZ4T5qibSh0QNMwG8YKmv1evG3PI/bDOGVDERva77XX97xVllAjdNcR1VRobcd+b5++HPlrjWunrDXqDb8EetXx2wu6jOnmgutBzUjHSVjeORSDsL77j/wCMF+LViAesGRSBzsLF/XYfbGhnIGdIqCa1JLnWfT3POrC8xk2/LZEIcKQ56hPLAmrO1gtuMUQzGHe6TXPMS0VU8Pi6K5mDyXYslb7V6HbHoc5EI5AJyBKGBtP5ib2r3OLky5E5IRum+nV5uaG/I9a2rAZLw0dKSNlkC25UAqTydO9c0BhwOOp+EpNWafKS7oVVOvH5W1C1o8EVfPfFglRmRlaDyqAa21b96IwifLXGh0P1FcUNK1VG7/VW33wz8CvUDaHp089x7A6h2Hfc/LBjR+mnWCCRwa9eq7Dkh05U/LOvWUpyApY2P3rn0x4+HyEwnQNUbbsJAbXQRWkjY6q+3uanPgKETxHYKWZHMbb7cUDwOO94CXKR6oX2B1lWWmFjpsbJ47D74qHxmK/KQLZyNPhav+Dr1X/LfpSBSfgJBo3V9ht9cSweDflxOyMJIyorSNxwbIPzOBi8JUyvGsg8wUqRIwqwe59xxxhccMnRjkWY0rKHHV+IEkWAed6o998OLSTgKqe7gZ0Th4Ihd0AIWRVOrQRobzdgT6D7jCBkgqwMJCGUhXW3GoVWr0HBPN4uXLzGVoxK3njDx2ynm6B+orf2wkZnMrHG+skawklqpom9+fUV35xBa4jdFVYLQd40RyZGYdVIswdajWp6m1EXR1DmgcPhfMloiJPy5UNXpJD7ED1r548s+aEk0ZCsyKrJ+Xu6sG9D7Ec9jxeCTNvqiBiiKuPK2lhpNXXy+XpiS2hZ1KAdHdQh15gICyqak0SDQNjdXYNc/wBcKmz8q9cNAhK1qADLrVqGrjcUP29sEniWpNTZZRplKkaiCGv4uLIsXgMz4ymuYtHIpjRVkKS8pRqt9xTE/XjCuNGF09SneJqOoTR4gHnRTHTgLTayRpIY7D5E/fHc94qseYVSrFkjZxQFFSQD8/hwaZyN5ok/NDKqlAaK0TscO8UzkQnjD2rhWIAS9QoX9qP3xiIbayJGC2MmyiBmsXLeJxfkeViERitr8amruuarj3wMGay56QOmljYHYjVG39FBvFGTkywMFSBqZ2B6ZGpTepQRwB/bDctDlqiGuNgOoNiRcTE+Ub9vX2x032jxn1H6XNdPCOf7UEcEDdMFlYDLtE9NVjy9Mj0A339xgM34NG6SFfjaFOCK6ibD5AgC8XZbwaBgoJSum8Zp99JNrz6cX7Yml/hxemf53hAbSw2kQ7V86wdr949QncPCUt/BaZirMB1UIHqrUG78LucIjyE4FdU2OqLN/oJpt+zCqxdP/DpDFkZ/iievmakXngcnAL4JNehZWvXIgJuqC6lf5dvfC3uEqgbuoSIMzmY2ZlKnT0WFgHaUlRY282qvliU5uYA6olICyXWw8r/mDa/QE4OOLMaAxfbTE5B5AZtLXtzq3x4DMJalFf8A2qng3VFhfups4q7hg3kUX8cTzC6/jLFjqiYEM997pAL39VNj5Y8ufgJ8y8ne1/ljoix6ggn5YphzMlhukb1BwQTuTHSn6rsBifL59driYUI6sXsEbTz7WCb3IwshX5RIOnwuLHlm/UBdXRIPwEHnvek4VFkdwVkPG4sEXo3r21AAfPB9TLsFsbeW7XnyMDuO7Ai/lhaZSCqDgnazdX5PfiyFPyxJd58wmG6DkUTZGTVVirO5HoV//Ij6Yr8Iy8gzUamiOoASGNHdhddxY/f2xnjJMC2iQ9yKYG/hoc9yWHyGNTwGCQZiIPLa6xe1XTMLvtdBvkcW3OnNRaZHPkvssxla22HyGIniF42c6u5xmuuPVGK8ZfnDRhZCu+ktzpvYgHjjnbbFEcKq5ju1v4tPIIDcfWucSRh9TKWoj/L/AGq8EQ+/nog+nO3tjzJfOVV7EM1porcllVeRYCV8z6FJQ7nVpA2NiycD4ZllmjC+QHSSCQSTzXHy74nhlkv41BBrcd77HthmVzEhUMGQGyNxXF8H02wpfw+6cM19k/LZBZo5GGgNDGZDYNkLTE2Nia2+2PT5GPSJQEGlwpAuz2+W53vApmpAmoGOipscGq32vcYfNM6gf7IqSL9RfqL52OFedG7TVENneqqM/wCGxaVmjCKnUC6Qx73QquSFc88YVP4aiFJLXpSKxAEhsUR3rYAMu+/fHMzJKlJUWlmB8psWBsa9RqO/uce672EZITSsy7+WrAavS6HzoYoknw0HXqpaAMLyFfD0WYxNKdLqrIwlIrUuoEn3XcDvthmV8Hd0dFdzLHrJKzeXyltrveqNnsAMcTMM5NwRF0KLWodl0pW25AAA9sHl/FyEM6QR+YPqp96YkPsRwwb0/Vhlwncr1yQAYwfRMOSfppMryVaB7YV5hyBd81t88OjjnSVR1ZRHIjNGfLZogfL9Q+/rgD4hpVU6C6HZKp/1AeTtsReGNnQWWNsvRiQ6AJB8JazR4O459sZ4cOnz+VWM72vwmQvnNU0QkYyxbgFVOoUW3Fbbaf8A3HisdPiOZqJ9dq5VXJj2UsPUbc/6Y9lfGFVnnGXfWpIfzD+UqbF/ygjb0OBXxKNY0i6MoSR42U6gfMoOne/fj2+uA3OHVAvTnoqvxOa6jpcdhVZCYSNQN/29OCDiNPFZukrtFAw1AOpjIKnURdf9UcaEPj6ddXMU+vLqm1jcBmZbF7g2b9RWJ4vFssIXH/mQk5ALbc9S/oS22/Y4ZawzggF2q6vi0n4jR0MvrVA0bAsLAIoA1tR3+owiLxdRDGTlk0O6gjWbVtVAmxi9vGoVliIM+vLxkAFLsGTUTsNzwu3YDCj4zlzC665AMxKHDGM+VhIWK8dyQvY0PrhXWefQRLuv5Qf4ugeQnLtqiRb0yDdADVcXQLHfHY/FYdMCdGcBvNHTgiwtUbPNbfPFOX8cy4mDtKT04wrq0XPPmJ09wQO/HvidZcv0svGJ01xOZFYxm3BRhX3a/SgMBu6mv4QL2gp+V0ePQdOYlcyiySFXsKabb04Hz98NzPiMJkdi8qlYhG4aKwBTUxFe93xsMDmcxlnXM/m5cLO1oCNo2Gj7mgx+bD5Ye0sJkvXlj+XokFkajZAJ328mlfofXCkTg49FEGMW9QgifLmTKqsyh49IFx0z2y1vX0+uGeOzxjMQFqDIS3uVohgD+/2xPHkkLZUhoS8TJbCTcqJFYUD76v2xp+PKnViNLqR9Qs1tpAavWzpxleAc031tdJYRdWDlPw69Egx+SSRhpP6G1Ahd+eAflinIw5cJFVApK4rVY6TajW92bq/rjieHxKECqv5UrNH57pHuwfXYd/XHovColCHRvFMWXdTaMPMCSOL4GNha/eFzdmT4Sgg8FhuOxqUF0PmG8bE12+LfEn/06pRRutwOr0RYZPMlHaywBH24waeAxgp5DUc7gcbxPfO3btVcm7wpP4eGmEW4I6sTH/LbGOQ0eePneAPnxNKdyKFKk8EbSzBpFpIpK35sh4xR9N8Ok8CmWXpidtp3ivUdwya1a/5VNqTxeESeEP09euQN+HD6d9nQi155cath++KI/CSHcGV9plo71okWq/4Cea7YrA4kNVCRxKB0zSRlzLY6PV39FfQ/I5J3Aw+WLNi60MRLJEBtZbpdQDtymxP0xPNkphEfzWLaJTvxcTjV2/WDth2Yyk6OFSUEGXQt1y8RdCdvmpw7jeEJ3zxFBkczmTpIjUioSK/9RSI9r5LAqBg4s9JGqN0KBEYFE7U7AKbHZyR9RgYWzFRtqXcQN8rYqnHdXuvS8F+JzXSAYLp8u22xE5BGx7S0fnguCgPNIv8AMckP4zhTE36BvRqmYj9yQftiRc7l9iVI+HleaQjse4q/93Do55iy2lEEd+CJSCPen/c4SM2wpjEb8p9eC9Dj1sfPCAOWKciKIJoYSSwPuORXlX//AGNX1rGl4HHEs8fmupBsTdjXtt8q+uMr8UvSIKGtNWQP5AAffs3zHtjS8IzqHNRFY/PrWh/+5tz8mXDAM/pS44H+1+j54bnGdIuNTPDc4znGPTavGX5pnPElkcSa9JVES9/02Ab9aIwzNeKiR1kL0yhRYHOkf1OEIiK7UxIIWzpoi9tgdsExVJWAsqQLOkbWNxV48sh0naqvavNjdoj/ABq9Xq66Yvq/5QK/b98Pg8UVZC/U3YkkVzZ/thKaBMVBOktpsoD2DcXxe3OG5OBDL0ySUtt9Is0fc7c9j2w7pneqkXN4aI8rnlRGQSinQrwO4O+/zwxfEV0NH1R5mU8cUwNeu9V9cBk40ZGVm06VJFpZO5A37HbHYwrwuWsNHpoBRvuDzd9+cQGuje1VFzeHRObxJWiEZlXZgQaHbtxfp3wybxBWWMdSO0BsiubG+3pXfHMxJHJFI/mDR1QCKL0+/Ne9YXm41EaSLuwcjToHZTye4tR274Za6jqJBzT4apz+IKZuqJY+F2IBGwN7cb49lswqq46kJEmsfCKGosdgeK1YW+XQSxEXTxkt5F2NgbDi/Mftjv4eJJpo219MvsRGDVoDxewBYgUe2Kh079fKqUsjcp50RWpQIZYPiRgxA1UtbBud6/fDyVuL82C40KnjzbqbPrWk8+pxFDlkbLblgUCkeQb0e/ce43w6Xpl43AOoFww6dCgvPo323xAvxvdAqtid2vyFarx9WSQPl9Ln4SBQ8ijjgGwT9TjmXhQQhNcDMGRg17+Wro87gH74TD4fGJ3Q7xyBTqEXwkq2wBqqoG75NYUnhyHL8MGiKlfy9zTDYkfuN6rFEP49UgW53dOvRa0YQSI4MGyBWANWQdvsDhYyaGOVV6BDEmPzbKQ1rW+1bdu2J28Nj60bafjQhx0thTr24JN+3GJ5fA41SaIh2ClyjCKyd9X09NsG3xdQp2OHqVtSZUF42HStbDecgkagR/f0wgeDL0pECx7uXjqU+U69Q552PfCG8JTVFJpNtauOnwLG59f2xOfAUEeZSn/LYsn5fOytQrtbECr4OAOfGY6CCGaHoraGQXrByoIMeh/zOdz77benfCF8GPTiAUa45LB6g2Q2D7HasSt4Mn4hDR0yowb8s0pVhRPqTq9uMSP4KBAh82qKcL8B8y9Urf8Au1bd8SbxqOgFWzoeiVqZnwUEZlRHs9PGNY+Kh39L7YZ/hK9XWY2IeMLJ5l5BoVfsSe+M+bwFNWYRSxGgSIQjbGvhH2r64OPwhWlivXUsbBrVqUgrRPub9uMBLwcCOj+0AMIyPQ/SKbwcjoMkTa0NE+X4LsX3uwP3xd/EfhXVaJ9Op0kB2rZTs12OKAxh5jworHC6tIWV2QrpfcU1Mfa17+uNnxrJmRFc3qR1IANAqWAax3pST9Mcry4WzMRVdDQ02bjish/4dRAQsZPSzAaP4fMjHzf8I9PYY9P/AA0I/wBDDTmA8dgeaNtOvj9K232GEZjwcr1tLOenmEZPi8yPo1Lz8K2fX4TgpvCNJepJDozCMux8yNptPi+EXz7Y7Q52RIXJApKKP+HlDCtVR5ggf5kcWTseFO30xyDwDSY1Mj6RJLGx33Uhij3q2qq+ox6XwUoZPPKenmF0/F5kcLY54XUd/bAnwUhlBllKrM8bbt5lZbVrvYKRV99uMGP29eqeHmkSeGydIMJXs5ZzVmw8Z27/ABOO3z5w+TJOHJEzEa4mqz8Mhpl/4TufbC4PBWZFJmcExyg3fxRt5Wq/1ACh++O5jwshdQkY7wvW90xCuv0+I+mF6BOTqUuHJzfB+IN6Zhq7XGy0argqTWGvlptW0+xkjHbiRRXb9JuzhDeCSagomb4pU1Ua8q6lY+36fng28PfUpEjabhbg8PauL/y1qPzwXW6BMPdqUYgmGm5RwpOw/wDuaW7eu4/tjpScDdozsb2/kkAavuCPfCT4RJQuVjS2djvokCsONtQNge2AnyUqA1KW0hzxzocbD3ZW2H+U4m62MhzVXnanknOZlbiM8/cSU3f+Yg4n/FTAgCNSfKBRrfW9d/8A7l/U4e2SmANyCxf1qQbjbuCPscSaJtVBl5ABI79Rl9OL83yN4YaBT3SLiRn7Li5htCkRbFRVN26Zr/l1fbGl4VNJ14vJVyKLPA86n+un74ylaXQptd1G1cXGTX00sK9wO+NPw2GXrRhnGkyDjn41Brbmip+YOKAg/tQ44fpfpOeG5xnNjSzo3OM1seo1eOvypJmJItdhzWGLK9kah23o9/bnFEs+ogmYeVaBvj1P3x7N5kO4czcBQPbSbJv3JOPG7vHA5ii90dphilrI9kagCD/KTf8A1647DJKxoGjZFBCePYb/APfD2zqmQSGU2Cp78CxV++PRZxRN1eqbJPY9wByPlg7qcjnpRLvdaa1QK8hXUOaNro9O3t8sNLy6NakkCr8lir/mG1DbnDcpnESyJW8wIOx7td/2wMckaxNH1H0uoF0ewH0xM2VWmtFRNpxCiqzUUqprViy9z06r6+l7fTC3llGltRKFgNXT4JHrwfvhrZlTC0ZaXQ2/BHe6HYjAHMxBBHcla9Y25Pt2rD7vgOWijb4hmilaZXAZmAYEoemN6IFUeeR9xjkH4hpGiJYP2Ggbih29MenaJyinq2opRRB/Sfv5Rj000bOzhJGcV7crpH7YbRZzF3RM343qFc15gxM4LaowS40rQ0mm39t/ths806GNtbdNyReldjpv/X7YlgzUYhfVE+lgwajfc3udwfMf2xW2bj8kbRSG2JXcAWQe99wTgLWRupgv4uoT4Tmuq8ZdwdKsnlTcNfb6HCfxWb/DtIJG1RkhxSUKJDfUUeOcN/HRGUnoOXAUfGBYsle9Hk/fE5zuX6bMMs2lidX5u+7G9rsWxO4wtng6j+0tqrup/pWZiTMrIlSvokHlPku/T7YBHzh6yCV+pEeD0+K1C+3wkHbHps9EXjjOXHDFSZTW3O43++BbxdF6rjLKWF6gZTvSgHtW9Vh7M7vUJYxvdSm/iczcL9dtEtod0sNpsdrA2bmgKHrg5/xemVRO2uMkjzR/D5SO1Xp1cYFvEVHSH4aPS3mU628p0/L0NY43jG0x/DRllJDeZjqFAWNvTbBA4UEnHa6lEZsx1Yv/ADB0ShttS2Cv0sbeuFySZoRsTmDqikAbzLuLqhtvyBthh8RJlhHQj8wJRtzRA445r+mAk8YlCO34ePyyaXGhu5+I7fI74CPs6hOfu6lE4zOuVFzNHQHjJdaFg8mvVT74ZkczM/4cnMtpmjJqxYIrc7bcj748viU5kdFhjsRh1PTPnBvbf6j0xzLZ6dugQkYWSwpCcMOw39vbCIPB1ggH7usVFnsxmUgD/iWJWR4383xEMwBAK+or6Yv8ehZoUcOV6box3I1AtprbudQ2xHnfEM0sWsiMaZCkg0LsSaU/FyTt33xV4tPJ0Q8ZFoFc3XwbatvXHNaNPasN2M10MI7N20seXWGzAEzflPGy7ndX5Xi73/8Ak4ony0qtMOu35bqy7k2jV5eOd/2x7Pz5hTmB1VAjVJFIC7o2q+x8wC7fTHMyk8fWqb/Zqkout0PxA7fEKNfTHYWz4AuQP+4p+bycqByJ3ISePaz/ALORlGj5jVz88AmTmVyGzDkRz9NgP1B1BUj007/PAZszp1R1vhCSLsN0a7U+Xn0+mOHJSrI4MppJkU8brIoI308jUMF37Wpz9xR5fw2VwFOYayJYyd61I1LJ8iBxiJsjN09XVe+jDLVG7JKunz2v2sYs/ATWimckmR4mIHeiyvxsBQB9cRyQzUD1W3hL7D9SMAR83F0O2HEUai9PiPJPm8Kl6gXrvp6jITR4MetW+QNLhCZCXy/myUVhcrv+pmV057CmPoMPbwyTq0JpAokC7Ds8eq7vhDY+Z7VhUHhkpTUZZLMatW/xBqK8/qXf2/fCiuynP8rv+GSU350nl6oHPm0ONFb/AK12/fDJvDWGr8xzXUr3qmUc97K4WPCCA3nk2MoHm+KmuM8/qvHsx4SNTEM5Gp68w3GgMp//AJCUHoMSSPtVQfuQ5nISG/zpG06q53oihzsPMR9MDN4XIFFu96hXuvUK3z3Tz47m/ClptLG/NVv/ALun99X0Awh/Bk51rWra5P8A1BpH1j1D516YJacyEbQ1QnIvpsyNekfQ6W/uq/8Auxd4ZAiyx65CQJFNHgjUtj5bn7YzB4fCKuROB+v/ACuD+2j7HF3hSQLOhUhj1FoAnc61+nIYfXFtif0ofMVX6jnDjPfGhnucZz49Zq8Vfl0sSBQwJLEG10173fBwTwhVVgSSyE/DQFG/qd/QdsTLmzsKXnjfbDkmkoErQPfSa423O3rjyS52OyF7Ya3DFNzGldJUs1qC3l48wGw7mmPOOyKqygIZCradRoA77Gq2oUDgFzMnl3oG99Nf12P3waTyatJJGwI8tcn0OKLnY7IopDWYYmqtySKsrL+Z0yx32s+UG+CtXYx3w+NS7o4l6Y1BaNdyOSCLoDcDCmWYPoYsGNaRQ3B+fyP2x6KCVnKamDgnawOK+ncd++AG0nIZpRZxmcldkG6kDq4YEJSaiQL0gjauA1CtsT9ItCQytrDIV34HlsaeP5x9cPyOUMkaec6ySGHUAquOcSJlmZX/ADAHQNZLmvKSDwDfB/bDPa4ZVCQ7LHOhTJdbGP8AJAKlgW1kkijWx2FnfbFc+VPVDpEuml1AsdyCb72CBVV6Yg/Dkx9QMKDoGBc2dRA445IPOHyZcKyHWumRW21Maojc/cd+3vie8zkU+VXd6Go9kZyzhnqKEqwagxPlvit7r54pXJHpBdMQcOGD3vVb7/8AxiWHw6PqvEZFN0Q2liBa8eu3OJvw0fR3YB49NeS9VNXN7bj0wiLQ4FwqPyl3fCaf0trpVJG9wLpUBtwNRB7jg7YHSumderl6lDhfh8mq6NVQq+2IZspGHjZbOoOGAQUKI+dnfv6YNvC41eaOpTGxsFVXYlRxtQA4GDbq4dBPZGTT0Va0iMI1OYhDK5YEUSQVIAvk839MNTOxrNJL+IWyACAvHlA3r5E/XEGXyOqGFunIJEZTVUKK0dqv98Wp4WBPfSco6rrt63pgeONq++JByl+n9KiMwGaoRmounChzBoEFaQ+Y0QDx/TFB8YiEkkvVlsKFaozsAPl8ziSLwZuiq9IakkUoS/Chhff+W8WJkx1SxSIIyAOpa9Rog3Z9KGJD2yJfogtOOzqovxsNQKHmIUlo/LsfIQearyt++FZnxyPRM7dcq7aZK0jfYd2+WGQZMJFCrPl9cdeewSfKQRfoTgs1LCUzC9eBFlBGyjy2oF+x2J+uEHNq49BMhw8I9tUSeMIZAwjmLLEKt13Xc7bn19sIgzsemFEgbSb0W/BoWP6Yqh8SgV4anBaJKAEZOobC+PQViaPxfL6IgJZWHULJUdAtvfI9/wBsIkHVOCNOpU+YzY6er8LYMtMCzHSbsMaXi+/yxTm52XKiSOMPcQZkNkaTpv6C8Kzf8QQOJL6zBpAr8DzDcD/lxzOZmssOmpI6QBXvpoD71WMbRovtwOa3YTcdiKJWazc6iY9KIlYleyPjTvtY2UXtjr+IzkOdMX+wWYHTym+oHzcCmr5Ymd5iXHTuoB6+eM9ht2s3gXM29IpH4bUvPmSt1+Q1HHZ2TT4Vy9q7iCqzmZzAEhuPyxpKNh8Bux8xRoewx7NSTqXuQaUliB2FlJKA7fELH0xDMs4ErbELCkgBA3jN2DvwN9ufbDMzl5h1LceVoSeN1cgKfmDpwdkB4Uu0J8SoSHMa1QzjecwsRXdCyt8PbufXthT5SShqnNmJ22/mjYD2+ME0PbAHwuUMqtMLOYMLV7pqU8dhycIn8KfQD1WJ6cpND9UbgDv+oEivbFXBwhAeR4irfwHnIM76VkXud1kQXweFP74jTLjSCZZL0A0W7q9fuu5w2PwcayGkelkSj6q6Av34U/viYeEJpFltQTgsPiWTb7pROEY8kxOpTv8ACQQSWJ2lAtxxqBiP13+mOZjIw01svxPXn/SUFXX/AKv7YS2VgAcHSd5Qtt+k0Y+O97nAzzwU3lB3Y8E0CgH1p/N9sT/BHJOPI81VnEy5B0lASOSSaNKL+jgn7YUjQUVDL8eoUCaHUsD6Cx9cBNmoyrLoAJ1CwvFqF/Zrb5nAPmwGsIRbHtQ80i7fRlH0PvhYmp5J4CnuiEsPKqTQGwT/ACyf2Nf8Ixb4ZnLmTREQdaiytAeaPf5WAfkcZ6ZmUm1jIJHrXPUI/cuPpivw3qtLHZC26/q3+KPf6DSfpjUA+aycQv1TPHc4znOLM425xAWx6bcl5BX5mhIjMfVXSW1V9brBLIOmqdUEK2r17EVV++M/KorI7awCp+HSbO/r9cVRqpiLW2pWoAKPWtzzW948ssdG9TyXs32zu180+TNq0aIZSRHfr6Vx8seaZHIt3YqtdzsCCORid4lMSsNevVRFbcH6+mKEj8kTKr6jq1X278VY3xLm4GXadZKmuxAa1MlzEbOGIewBwD+m/wDU4bFm4xIXVHLXv8zXb3oYRnISzIUiqq1WxNi/f4dr2xW0NZgOiLo2JB3B2NmiflgIZx+6Jfwey5kJF2eNG2NA6v2om+/phaeIqGYCPm7tq5sn++KfDkeOYtpjEZZjp22BqtvocdgTp5p5QYwhJpdtht2Iobj+uJu2MbyA62ndHJIHiQEQYRppIDVfoQBtW9UMMl8TYaB01CsSAaND9v2w7KZgRiQdZPOGFCtrLf2OJ5xG0axNOaViwoeoIqvk2JHY+ao9r5J8OdmMhQIoalK+Q72a70TWB/F5spJSgPHZZRHxR72dtrP0x3MeKRM6FpHJVABsdwCN9/f0ws5+MdRkEhL6tfH/ABbGvXFAWU7pUntY3gmHOZmonD+R20k+TmjXvz7YYpzH4hojKQSoZLZBzY5AI5F/LEkObiCIvTZgWBW2reiRwb4w/L+JoZTogUPQNlud67Xvv++BpYMmfCCHEYvS4JpWhLtP5o3UONfPm0mqG9n+mKFiHWjBnLJKoNW50kc8kc+2J/8AGGWKRlyqDSfOKP8ANydvrvixM9mNUf5aKsinSRH3BGwN77G8VBoxTIq9RyeFKY3UuWeFrB0nz6XIrdtr+vGKYvDIuqp0uRIlP+WBprYHewSbs36DHjnM3pm1FUaEksPKPKCCTW/6bPzw3RK0qXMNEgNDWLBB32A2FEDnFC+PCAkSw5uPQUUPgP5AASTXHL5ON11EWe/w77euNL/AR1ZiYT05YwKMleeje43rYbcYzZcpKIGLTsZInptLMdXmIq9vVd67cYol8MUuw1SuskOoaRuDxQ1NWrvyN+2CXxiQEiGUBOapg8M0dBmWINGCHLOfMNqFA1XyrEgihROnriDCfXGVW9I1XpFeoFYKDwyzln6UmoDTJdAVV77Xd168YYn8PhEZVTTomDRFn4W/Nfrt/XE9pAxeE+zxwYeivPm4KzFzACZlB0RfCQBtxya9ucEcwIstqWynTKk1vpIq9+9AY5mcvH+fZy6CTSVtr0t3bnYkk47FMsUNk6lCMCw3FHUNXrWOS3dec3aJxXXYNhrtmMFnjxxiwCxsSMuQB6p8hfm+WOJmXZRphZv/ACx07mmj4ZeNzvd8gVvhkHiEatFu5aCFgKHKsNzXr6DBweKxoI0WKZ+nA2njzI1auOTsPljrwNCuaCNEgZiZktYVIbLgqD+qMHdd+y3f1x2aaUiX4BoELHb4kb4e+5B2A9hg0zjKtpAWCZcFdTcxtyAa3A5Py5x3M5yVer+XEoUQ3YvUjNS9+xr1wXNG+6V/z9kbZKa2DSDaUKarcOBpPGx8ws4XDkJShUzuARLYA2LxnZv+IDYYeXm1UZFB6xjah202p4PAq9/lif8Aw+R03lksxyfCK8yMNJ7fEL2wsqAeqczmSfRe/wAFWySXPmibns20g+Sjf54jzHhUSLffSwFt3Eg6Z+qc4vPhqBzqZq1od2HBXzj5A/viI5CBUsvGG0haMlnUHsHTzWnv64A7zHJF3yKCfLwU26Afmabs0GI0d9yG3Pvg2zMAY0Ry5ACf+mEI39CC3zxybMZcBtwAerVJdBiK+q19ycczPiCi3WOQi5OwAFxgN/yWfucKSankqIAoOaLN+JKS46cn6lO1D4Arb/Lf64Rnc07HeOt2O7d+ooI+j6DjuY8QkJkJiGxctqb/ACre3ugXA5qWW99HJulvfqKG+hsN70cO6fPmlh5cl4SSk7aFPc0T/P8A3Dff3xf4bk5HkQ2WplLBVHw2l+9USPpin+Dsr1cwRMeooXgiheojgewB+uFeHeFy6+rChI1Eim5Fggc8cj7YotDAHOWZfJLRRfoGckF+2MjMeJIvJ+2Az2bLS6Damgfvj53xQ6Xq7+mO7txkP0uBtiTiV89HnyAaUbC9hz9hhv4uQqSASALNKTXzI2G2++AyBaPV56DLXP0wWWZUVl6ophRo+1eu+OCLNel3i915SpYA6VO5A2G9c/OsG5l0CS20atJbavQe/N4UojCsvUYhiCfpXthgmi0afMQWvit9++DYo32TPaa+69m4pEVHZ/K47OCfsNwKx14irhWceYDcOWqzya/pjkubiKqpRiovTv8AQ9/cY6ubQmhEp2FWb9wOLvDkRgz4U3T4nqxIo1mKMwYFlAbSSBYut9698Hm4ETMGMm18rWF/mLdj6UMJTNMXChFs19flh+cmlWTRwx4tav0O/wBcUS+NxSBZzv0Xchkoi7odejzBSAL7d6I+2FwQ3FvE3UtCDZAHGry8EgasdrMGXpklW5AOldq99sSQK5ilbqUYwSd+aZrqtiTVYUWugqn3Wcmi0c5kQREyRgOth9+RYIG+1c8Yry8IWVmMcQQn4TRG6gE0b3sYxZIfy45DLepyhFtfDGz2201Q5vFLZCNZ1Gsssig7JWk7jhjv69sHezmEd1GROaqhQJl+k0kQI077E+Ug888bYP8AHoZI2afzRqVFAb2wPb5VjNh8NHRkURyMVJCnjYMdJIrf12xXP4dYgZYjqU1Jqf8AT8rFb+mJg1eqkUZ1CdPnoCZ2MkrCW+oACNqAPI+XOAk8UhAiTRI1atFt8r4P/VY8FjWWYaY9D8KQWolQL34OrUbx2ajHGpnjUxtqBoE/Cw9Adr74k3avJVC9Rop8LjeKr+ayZfUfMHsk6tgDwDzt9sHH4hKzQ6YEAk+E0SATvQJAs8nFMnisavJIZmsrTBVIoaRzXtviBM3AFij/ADW02U3rgUT2rbtiYszjBKJeKgJ8mbzISUkKjRG3FAGrsmibJ070L3rBgztIFOYCiSO0NjY8G6G25G2JG8TUiZkyxYj/AGgZyb3omhYqhd4qE8xdFWFE1JqjJrf2BJFcjfDFm3w2fwkXnIvS41bRFI87tTlHUajq255r9J2/zYmfwvUkgAmdllBRqAsd7v8ATudh6DFCZqcpG5dEHU0SAVsT6c7WDvhE6yOJx1nZonWgAfMCQa7Ec8kdrrfGga8eEBTLTm4lWZnwtAZtMYp0UjU3Di7qq9udtsMyulYSH00AwN0QOf2BxHN4LbTAJI4eEFNVCpKND5bLsffBZAaBomAoWGU0Rvf0rHLbybsuGdF02MAOgHKqKLPRIYiZLMULL5VPmB5b5bHC18RiAQL1XMcDBaA3Rqs/PbtheWljj6BLqTDG4aheoHv7gb849lvFEXpgF3MUTVQ+JWq2+lcY3BBzc4+iwiPCEX+I/ljRAzVBsCTTR3uPci9zgc34hIBIenGAqxNZF6kJpdr3o8DCRmgE8sTMEy9izVxk77jv6/LHs54hKiyHpxqESLnfUpPl+x/1wrgPhJ/kovEVA/gKhs3P1AhkA/PEZ0gcFdQN12HOAXLSNp1yyG1lDdgGRvKfm2Ojq9SmkA/PEbaV7MmoN244whPDXYDU0huOQHevMppDv/NzgugUATkmp5Jn4RA9sdgyHd+BXnHyxFUCrRKXorYXR1kqfoNsUt4dGHLNpA1RMLb0X8z78VhA6CqRrB8jL5E/mewb9h5Rhh8ZHkEi01HMr0mcTQxVGKkzDyqABqqx7aRVfO8DmfEnOodKrZidR7iKj/8A147ms+oRwEchmkJulFmtQ+gOMyPPs8qigLevXmlP/LQxoBOqnLKF9A/gWaYFy0KLudjbcADYAm6AGMbMug2MkjG/TT39zftj7CbPopAZgD77f9cYMsrDcK32ONuzaubtnjNZ/wDDnh/UFqFRvXf9wOcfVeF/wvHqNyMj7Vof96Ox+uMFMhGptAUP+Riv7A1hUvg6u+p3dj76T+9XjpDhADgFnaWzngj8flI8anEWbkjVmfQQNRPJoH9sZGd8ULNpFmuTdY+ry38P5X9TP/QftjRT+GsmeFQ/M/6nCc0FsBZi0DaL8xyaoWKsTVcqBff1wzIRq2rUG+HaqH9cLizbE0FH0BJ+wwzKSySPoFA77ccfPHIC6jV3kNqUeTjBikDIdWny7kb/AC774dCn5RUxjXqBDHnn/TCMossjMocAqO5A334NbjC4FZ0dupWkaqJO+3avrgi0iiXd+aoky7tGq6Y1ok3W52oWecVZwFzGdaqUAH732xCkQMRfWbDAaaO97c8d7wWYhQRRutliSCNqGxPYXzhbdXJyyjVqZ/NLLIjmXdBtW/H9MD4lmI3cO5ewoXYdrsc4RnUAMbRqxtSGDG/QDiq2vDvGIeoEMSaSB5vN8q5/thECDL0AmRdYlHOJ1A2ly23JA7bd6749HnFp9EYo3qBN6ub273Zwx4G1xuojjKgXQqzfJ5s/PFEGa0TSS9UW5sgfIf6Yz7qpJWneUaAp/wDEWEYYRKE1bnSSBfe+BzW/rhz5jMB0VqXWtrsBe4urJ9cISWMRGMyOyMyk162K9tyBjjZqElQEZio8u9bAj39awgLOjZT7ypAzT44p5OsvVUPHf6tvXYgG9sInNrE3VbzPpZfNY2Ju7rYDgDvinL5oln6cHn31cknYdq77DADxCYRdRURUDBTQG10OLu724xYB8LFE6vRv4dGsjKTJIrC7jQbWu4Gq/T98DH4YTAhMLB1IO5oAFd9j9sUOZxIqtKoEihloj0PJA23GJugXhYtKzNG4BG9N59BrtXJw+8FAFOxqStNcqvVL6IumyUQ5vzVuaPy9cIijVYokaaPUjarVbJ2O17Hk33wGU8NUyrayMjINWwAHI2PyvDR4VUQXQisrWrM+4AFf0ocYk2hq8J3BRpovZnxKAHMOXkbqLpkoVQ0hfT0r744M9HrjRYZGIU6CxNVe48vJ2HbDTLGkkj6olVk0kKvetyff39sSx+IxDoKHkYpZShQa+Sb7fbClpO8SnDgMgF2PxN+lrTLoiiTS2ofC11uDRuzWDnz2YrMAyohhogKL1AgGrF70ee2JD4mnTYrEWVpSW1H9RN3twL/rhmanlQSnTHGygMLoF1rnfcmhQHywwzSzPqidXdYIs0pLMGkmcNDrXSDs2+3NXtv8xhfg0dELKNjYYN355ODkDliGmNNFrXQCSDvt232wnw+rAlvc0wPcH1POMrUHDILWyIIOZwT8nlUj6GtotUcbh97JutPzA35xzLzRIsY6hYxwsPIp3Dct/pj2ThROgXMQMaMsgJu7qh3BAo/fHIM3EnTp9RjicUi8huSPttjS9Ji8fQLOPt5lCc5EFoRSuFy1DUQAY73477745mvEWCyERRgKsV35iysfL86OEGTyqEiZqy5ALGrjvf2vAy5yQI7aIwBHE++9qTSj/hP9MO5NCfVO9FRyVZllL0ZNusY20L20Xqv244xE+UZlGsvZje7ahqDeT74esTiQjqGuuFJUcqUu/psMRz5QafMxJ0OCWe99X5Zr5bmsKINAmDOqfHDGrMSY92jZd7Nqv5n3OFxypooanGnSdK9ne7s9r8t4OHPIrkoNWpkoBe6JRHzN3hEc76RSGtKCya26hIP/ALjRxQBNT6YKcBQepXc5mrDfl1ZkbzHvYD7fbGX4bZnjHHnHHsbxVnJWr9IvXdb7h6b7nfA+AxasxHRvdj/ymsUwYqHnZK2f/EFQDlx30En6kf8Azj5WHMsvwsy/IkY+k/8AEOS83p/kiVf6n+hGPl2ONX7xWVkNgLTh/iadf1Bv94X/AErGll/4y/nj/wDaf9cfM6cEBgDiFRY0r7mH+I4W/UV/3hWK486rbqwPyOPghxgbr2xQesjYg5FXrKRIZC4sm/6f6Y9E6By+uyST98QHTq2srffn3w59KybL5bGxN9sZkGpXRLRRV5fMRoxI1E747BmkAOiMmxXxc+3fAQKRLqCgLfFCqodsPyqOsjNYAN8e/wBMZlrAdoqgXUCBM0xUlIxS7mhY+u2GtnpdGoABbAuuL+vN+2FRw6FcFzTiiBf+uFfladyx74Xd0VRaVVZzDjps0o0uSCARY96AsbYbnI6iWQSagxqrN73v6YjSaMAARkgHaz64rfMsi/CoF7D++KkHJqgyM3Lk2UQJG4LNdhlofPkb388P/DKuYJEbNGVBNsRuRvuKPpthMss3T6mwS6sV9NuccnidJI1d7EgBBHYXvew5wwLTMABKWZEk5qjKRaY3VkQXekncjfaj22wybNjRGpdQUYmwBZ223+2IsvklaaWN3Y6QdJrnYHgnbkYVlog8I0qxkDD9Qqtr227epwFr6uTBZQLXbxReuZNZ1EDb/h9fkLxEM3CsZGlmVirHzV8j2NbHGgMpUsUiIigLTj1P96wt4SolBkCrJeyrwCSR+x7YyJYM3EqmhxyauDPsZI1EFWPKTZ45q+SLvnAS53MKkrUsZjPmG1jffbua32wMs0P5epnbQG0/tfPHAx2XPJ+YRCDzq1HnCAYcmlPbGZhGdbSwh5yUlXtyCPbb17emAbwrVE/xvJHJS7VqAbTZvtRv6DfD0zMwERAREkJUEC9+a+171hMyvpnDytriO2ng8EC9vXc1jQNdm1oH+KJbVx6KuORVZCwjQK6KGDtq3Fg9/StsSxgIsKmVAY21DStk7cXz3x2DIqWjNO4ePcFgK9weeL35w2LwlhFGKRGSTVq5Omjtffcr9sJxLcXOj0QADk2fVLnzsJWQnqSB5PMON9V+2wIG/tj0xILhcuoZEDDW12vrvWwo/bBSSRqJFZ2IlYbIKA3Ff0wLTBi5WLUyqFOpuVHb04JxEsOpWkPGgXsxnZLA6qorpalVsgj2Av02wjwxrI6wJDGm1bHcY0kEpZV1JGHQlCq7ivv3OMfw6fqFdZLamFm/UC8S9hAENhUxwM4yn+HLGhiNIDHr12dyDVDuDgspn1QRBTqMauaUcg9/kMchVYjEdI8jyE9yUN6R6Htz6Ymg8W6YShfSDn5gnf7emNs/EsYHCmBzoUJGxqBtBJAtNtX13H3wIDqpJKALHEePiVjQHsQcLQyFVCAeWAlbPKbavrximKKSNmOuiFiqgPhdtNb8EdsUGA5pF8ZFDOg1U8jMBNpNbDQVvj2NC8ZzGICtiTGybkk6iw0n5gf1xorkEDA7uFkYHV3XSeR63WFQwdlAsxhDQ7g3e/tWJlrcAntHFLXNOz2icyFhtW6x1X23wpMvIQNwqhYgPdWY6fsbO+Pp8t4BmJTqpVBYvu3crp4HscWp/B4r8yQnaiEFChxud8ahjnU/CxNqxuE/lfAZzLEAEsWvnav1Uf23xq/whlQcwpHb+7f6DH2/gv8A4dLK2s+WMcWdTH+wx9hlP4SysRBCWRwSf7DbHVZ/TOOJXLa/VNggL8Q/ixS+clbtYA+ij+94x+iMf0NmP4TybklstExO5JW8YviP/hxkZOIjEfWNiP23X9sW76N5MhSz6xoEEL8ToYFmx9f/ABT/AOHUmWVpY3EsQ5vZh/Y/SvljCyn8MTSCwAAe7N/peOR7HM3guxtqxwkFZ2rAnH0X/wBIhfjez6Lx9zhT+Eova/nvgYy+Jaof9Q1hgr//2Q=="/>
          <p:cNvSpPr>
            <a:spLocks noChangeAspect="1" noChangeArrowheads="1"/>
          </p:cNvSpPr>
          <p:nvPr/>
        </p:nvSpPr>
        <p:spPr bwMode="auto">
          <a:xfrm>
            <a:off x="63500" y="-736600"/>
            <a:ext cx="3028950" cy="1514475"/>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1037" name="Picture 13" descr="http://www.dpsg-donbosco.de/aktionen/veranstaltungen/2009/miserior/Bild14.jpg"/>
          <p:cNvPicPr>
            <a:picLocks noChangeAspect="1" noChangeArrowheads="1"/>
          </p:cNvPicPr>
          <p:nvPr/>
        </p:nvPicPr>
        <p:blipFill>
          <a:blip r:embed="rId4" cstate="print"/>
          <a:srcRect/>
          <a:stretch>
            <a:fillRect/>
          </a:stretch>
        </p:blipFill>
        <p:spPr bwMode="auto">
          <a:xfrm>
            <a:off x="2913636" y="1196752"/>
            <a:ext cx="3818605" cy="2520280"/>
          </a:xfrm>
          <a:prstGeom prst="rect">
            <a:avLst/>
          </a:prstGeom>
          <a:noFill/>
        </p:spPr>
      </p:pic>
      <p:sp>
        <p:nvSpPr>
          <p:cNvPr id="15" name="Rechteck 14"/>
          <p:cNvSpPr/>
          <p:nvPr/>
        </p:nvSpPr>
        <p:spPr>
          <a:xfrm>
            <a:off x="4406730" y="3198168"/>
            <a:ext cx="330540" cy="461665"/>
          </a:xfrm>
          <a:prstGeom prst="rect">
            <a:avLst/>
          </a:prstGeom>
        </p:spPr>
        <p:txBody>
          <a:bodyPr wrap="none">
            <a:spAutoFit/>
          </a:bodyPr>
          <a:lstStyle/>
          <a:p>
            <a:r>
              <a:rPr lang="de-DE" dirty="0" smtClean="0"/>
              <a:t>s</a:t>
            </a:r>
            <a:endParaRPr lang="de-DE" dirty="0"/>
          </a:p>
        </p:txBody>
      </p:sp>
      <p:sp>
        <p:nvSpPr>
          <p:cNvPr id="16" name="Rechteck 15"/>
          <p:cNvSpPr/>
          <p:nvPr/>
        </p:nvSpPr>
        <p:spPr>
          <a:xfrm>
            <a:off x="4406730" y="3198168"/>
            <a:ext cx="330540" cy="461665"/>
          </a:xfrm>
          <a:prstGeom prst="rect">
            <a:avLst/>
          </a:prstGeom>
        </p:spPr>
        <p:txBody>
          <a:bodyPr wrap="none">
            <a:spAutoFit/>
          </a:bodyPr>
          <a:lstStyle/>
          <a:p>
            <a:r>
              <a:rPr lang="de-DE" dirty="0" smtClean="0"/>
              <a:t>s</a:t>
            </a:r>
            <a:endParaRPr lang="de-DE" dirty="0"/>
          </a:p>
        </p:txBody>
      </p:sp>
      <p:pic>
        <p:nvPicPr>
          <p:cNvPr id="1039" name="Picture 15" descr="http://www.dpsg-donbosco.de/aktionen/veranstaltungen/2009/miserior/Bild18.jpg"/>
          <p:cNvPicPr>
            <a:picLocks noChangeAspect="1" noChangeArrowheads="1"/>
          </p:cNvPicPr>
          <p:nvPr/>
        </p:nvPicPr>
        <p:blipFill>
          <a:blip r:embed="rId5" cstate="print"/>
          <a:srcRect/>
          <a:stretch>
            <a:fillRect/>
          </a:stretch>
        </p:blipFill>
        <p:spPr bwMode="auto">
          <a:xfrm>
            <a:off x="6335471" y="1196752"/>
            <a:ext cx="3805791" cy="252028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descr="WRA_8428.JPG"/>
          <p:cNvPicPr>
            <a:picLocks noGrp="1" noChangeAspect="1"/>
          </p:cNvPicPr>
          <p:nvPr>
            <p:ph idx="1"/>
          </p:nvPr>
        </p:nvPicPr>
        <p:blipFill>
          <a:blip r:embed="rId2" cstate="email"/>
          <a:stretch>
            <a:fillRect/>
          </a:stretch>
        </p:blipFill>
        <p:spPr>
          <a:xfrm>
            <a:off x="971600" y="908720"/>
            <a:ext cx="7362818" cy="489654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Climate</a:t>
            </a:r>
            <a:r>
              <a:rPr lang="de-DE" dirty="0" smtClean="0"/>
              <a:t> Smart </a:t>
            </a:r>
            <a:r>
              <a:rPr lang="de-DE" dirty="0" err="1" smtClean="0"/>
              <a:t>Agriculure</a:t>
            </a:r>
            <a:endParaRPr lang="de-DE" dirty="0"/>
          </a:p>
        </p:txBody>
      </p:sp>
      <p:sp>
        <p:nvSpPr>
          <p:cNvPr id="7" name="Inhaltsplatzhalter 6"/>
          <p:cNvSpPr>
            <a:spLocks noGrp="1"/>
          </p:cNvSpPr>
          <p:nvPr>
            <p:ph idx="1"/>
          </p:nvPr>
        </p:nvSpPr>
        <p:spPr>
          <a:noFill/>
        </p:spPr>
        <p:txBody>
          <a:bodyPr/>
          <a:lstStyle/>
          <a:p>
            <a:pPr fontAlgn="auto">
              <a:spcBef>
                <a:spcPts val="0"/>
              </a:spcBef>
              <a:spcAft>
                <a:spcPts val="0"/>
              </a:spcAft>
              <a:buClr>
                <a:srgbClr val="800654"/>
              </a:buClr>
              <a:buNone/>
              <a:defRPr/>
            </a:pPr>
            <a:r>
              <a:rPr lang="en-US" dirty="0" smtClean="0"/>
              <a:t>Agriculture that sustainably increases productivity,</a:t>
            </a:r>
          </a:p>
          <a:p>
            <a:pPr fontAlgn="auto">
              <a:spcBef>
                <a:spcPts val="0"/>
              </a:spcBef>
              <a:spcAft>
                <a:spcPts val="0"/>
              </a:spcAft>
              <a:buClr>
                <a:srgbClr val="800654"/>
              </a:buClr>
              <a:buNone/>
              <a:defRPr/>
            </a:pPr>
            <a:endParaRPr lang="de-DE" dirty="0" smtClean="0"/>
          </a:p>
          <a:p>
            <a:pPr fontAlgn="auto">
              <a:spcBef>
                <a:spcPts val="0"/>
              </a:spcBef>
              <a:spcAft>
                <a:spcPts val="0"/>
              </a:spcAft>
              <a:buClr>
                <a:srgbClr val="800654"/>
              </a:buClr>
              <a:buNone/>
              <a:defRPr/>
            </a:pPr>
            <a:r>
              <a:rPr lang="en-US" dirty="0" smtClean="0"/>
              <a:t>resilience (adaptation), </a:t>
            </a:r>
          </a:p>
          <a:p>
            <a:pPr fontAlgn="auto">
              <a:spcBef>
                <a:spcPts val="0"/>
              </a:spcBef>
              <a:spcAft>
                <a:spcPts val="0"/>
              </a:spcAft>
              <a:buClr>
                <a:srgbClr val="800654"/>
              </a:buClr>
              <a:buNone/>
              <a:defRPr/>
            </a:pPr>
            <a:endParaRPr lang="en-US" dirty="0" smtClean="0"/>
          </a:p>
          <a:p>
            <a:pPr fontAlgn="auto">
              <a:spcBef>
                <a:spcPts val="0"/>
              </a:spcBef>
              <a:spcAft>
                <a:spcPts val="0"/>
              </a:spcAft>
              <a:buClr>
                <a:srgbClr val="800654"/>
              </a:buClr>
              <a:buNone/>
              <a:defRPr/>
            </a:pPr>
            <a:r>
              <a:rPr lang="en-US" dirty="0" smtClean="0"/>
              <a:t>reduces/removes GHG (mitigation) and </a:t>
            </a:r>
          </a:p>
          <a:p>
            <a:pPr fontAlgn="auto">
              <a:spcBef>
                <a:spcPts val="0"/>
              </a:spcBef>
              <a:spcAft>
                <a:spcPts val="0"/>
              </a:spcAft>
              <a:buClr>
                <a:srgbClr val="800654"/>
              </a:buClr>
              <a:buNone/>
              <a:defRPr/>
            </a:pPr>
            <a:endParaRPr lang="en-US" dirty="0" smtClean="0"/>
          </a:p>
          <a:p>
            <a:pPr fontAlgn="auto">
              <a:spcBef>
                <a:spcPts val="0"/>
              </a:spcBef>
              <a:spcAft>
                <a:spcPts val="0"/>
              </a:spcAft>
              <a:buClr>
                <a:srgbClr val="800654"/>
              </a:buClr>
              <a:buNone/>
              <a:defRPr/>
            </a:pPr>
            <a:r>
              <a:rPr lang="en-US" dirty="0" smtClean="0"/>
              <a:t>enhances national food security/ development goals.</a:t>
            </a:r>
            <a:endParaRPr lang="de-DE" dirty="0" smtClean="0"/>
          </a:p>
          <a:p>
            <a:pPr>
              <a:buClr>
                <a:srgbClr val="800654"/>
              </a:buClr>
              <a:buFont typeface="Wingdings" pitchFamily="2" charset="2"/>
              <a:buChar char="§"/>
            </a:pP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CSA = </a:t>
            </a:r>
            <a:r>
              <a:rPr lang="de-DE" sz="3200" dirty="0" err="1" smtClean="0"/>
              <a:t>Organic</a:t>
            </a:r>
            <a:r>
              <a:rPr lang="de-DE" sz="3200" dirty="0" smtClean="0"/>
              <a:t> </a:t>
            </a:r>
            <a:r>
              <a:rPr lang="de-DE" sz="3200" dirty="0" err="1" smtClean="0"/>
              <a:t>Agriculture</a:t>
            </a:r>
            <a:r>
              <a:rPr lang="de-DE" sz="3200" dirty="0" smtClean="0"/>
              <a:t>? </a:t>
            </a:r>
            <a:endParaRPr lang="de-DE" sz="3200" dirty="0"/>
          </a:p>
        </p:txBody>
      </p:sp>
      <p:graphicFrame>
        <p:nvGraphicFramePr>
          <p:cNvPr id="4" name="Inhaltsplatzhalter 3"/>
          <p:cNvGraphicFramePr>
            <a:graphicFrameLocks noGrp="1"/>
          </p:cNvGraphicFramePr>
          <p:nvPr>
            <p:ph idx="1"/>
          </p:nvPr>
        </p:nvGraphicFramePr>
        <p:xfrm>
          <a:off x="323528" y="836712"/>
          <a:ext cx="8568952" cy="6021290"/>
        </p:xfrm>
        <a:graphic>
          <a:graphicData uri="http://schemas.openxmlformats.org/drawingml/2006/table">
            <a:tbl>
              <a:tblPr firstRow="1" bandRow="1">
                <a:tableStyleId>{5C22544A-7EE6-4342-B048-85BDC9FD1C3A}</a:tableStyleId>
              </a:tblPr>
              <a:tblGrid>
                <a:gridCol w="4134143"/>
                <a:gridCol w="2405320"/>
                <a:gridCol w="2029489"/>
              </a:tblGrid>
              <a:tr h="440877">
                <a:tc>
                  <a:txBody>
                    <a:bodyPr/>
                    <a:lstStyle/>
                    <a:p>
                      <a:endParaRPr lang="de-DE" dirty="0"/>
                    </a:p>
                  </a:txBody>
                  <a:tcPr/>
                </a:tc>
                <a:tc>
                  <a:txBody>
                    <a:bodyPr/>
                    <a:lstStyle/>
                    <a:p>
                      <a:r>
                        <a:rPr lang="de-DE" dirty="0" smtClean="0"/>
                        <a:t>CSA</a:t>
                      </a:r>
                      <a:endParaRPr lang="de-DE" dirty="0"/>
                    </a:p>
                  </a:txBody>
                  <a:tcPr/>
                </a:tc>
                <a:tc>
                  <a:txBody>
                    <a:bodyPr/>
                    <a:lstStyle/>
                    <a:p>
                      <a:r>
                        <a:rPr lang="de-DE" dirty="0" err="1" smtClean="0"/>
                        <a:t>Agroecology</a:t>
                      </a:r>
                      <a:endParaRPr lang="de-DE" dirty="0"/>
                    </a:p>
                  </a:txBody>
                  <a:tcPr/>
                </a:tc>
              </a:tr>
              <a:tr h="7609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Agriculture that sustainably increases productivity,</a:t>
                      </a:r>
                      <a:endParaRPr lang="de-DE" dirty="0"/>
                    </a:p>
                  </a:txBody>
                  <a:tcPr/>
                </a:tc>
                <a:tc>
                  <a:txBody>
                    <a:bodyPr/>
                    <a:lstStyle/>
                    <a:p>
                      <a:r>
                        <a:rPr lang="de-DE" dirty="0" smtClean="0"/>
                        <a:t>X</a:t>
                      </a:r>
                      <a:endParaRPr lang="de-DE" dirty="0"/>
                    </a:p>
                  </a:txBody>
                  <a:tcPr/>
                </a:tc>
                <a:tc>
                  <a:txBody>
                    <a:bodyPr/>
                    <a:lstStyle/>
                    <a:p>
                      <a:r>
                        <a:rPr lang="de-DE" dirty="0" smtClean="0"/>
                        <a:t>X</a:t>
                      </a:r>
                      <a:endParaRPr lang="de-DE" dirty="0"/>
                    </a:p>
                  </a:txBody>
                  <a:tcPr/>
                </a:tc>
              </a:tr>
              <a:tr h="4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resilience (adaptation),</a:t>
                      </a:r>
                      <a:endParaRPr lang="de-DE" dirty="0"/>
                    </a:p>
                  </a:txBody>
                  <a:tcPr/>
                </a:tc>
                <a:tc>
                  <a:txBody>
                    <a:bodyPr/>
                    <a:lstStyle/>
                    <a:p>
                      <a:r>
                        <a:rPr lang="de-DE" dirty="0" smtClean="0"/>
                        <a:t>X</a:t>
                      </a:r>
                      <a:endParaRPr lang="de-DE" dirty="0"/>
                    </a:p>
                  </a:txBody>
                  <a:tcPr/>
                </a:tc>
                <a:tc>
                  <a:txBody>
                    <a:bodyPr/>
                    <a:lstStyle/>
                    <a:p>
                      <a:r>
                        <a:rPr lang="de-DE" dirty="0" smtClean="0"/>
                        <a:t>X</a:t>
                      </a:r>
                      <a:endParaRPr lang="de-DE" dirty="0"/>
                    </a:p>
                  </a:txBody>
                  <a:tcPr/>
                </a:tc>
              </a:tr>
              <a:tr h="4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reduces</a:t>
                      </a:r>
                      <a:r>
                        <a:rPr lang="de-DE" dirty="0" smtClean="0"/>
                        <a:t>/</a:t>
                      </a:r>
                      <a:r>
                        <a:rPr lang="de-DE" dirty="0" err="1" smtClean="0"/>
                        <a:t>removes</a:t>
                      </a:r>
                      <a:r>
                        <a:rPr lang="de-DE" baseline="0" dirty="0" smtClean="0"/>
                        <a:t> GHG (</a:t>
                      </a:r>
                      <a:r>
                        <a:rPr lang="de-DE" baseline="0" dirty="0" err="1" smtClean="0"/>
                        <a:t>mitigation</a:t>
                      </a:r>
                      <a:r>
                        <a:rPr lang="de-DE" baseline="0" dirty="0" smtClean="0"/>
                        <a:t>)</a:t>
                      </a:r>
                      <a:endParaRPr lang="de-DE" dirty="0"/>
                    </a:p>
                  </a:txBody>
                  <a:tcPr/>
                </a:tc>
                <a:tc>
                  <a:txBody>
                    <a:bodyPr/>
                    <a:lstStyle/>
                    <a:p>
                      <a:r>
                        <a:rPr lang="de-DE" dirty="0" smtClean="0"/>
                        <a:t>X</a:t>
                      </a:r>
                      <a:endParaRPr lang="de-DE" dirty="0"/>
                    </a:p>
                  </a:txBody>
                  <a:tcPr/>
                </a:tc>
                <a:tc>
                  <a:txBody>
                    <a:bodyPr/>
                    <a:lstStyle/>
                    <a:p>
                      <a:r>
                        <a:rPr lang="de-DE" dirty="0" smtClean="0"/>
                        <a:t>X</a:t>
                      </a:r>
                      <a:endParaRPr lang="de-DE" dirty="0"/>
                    </a:p>
                  </a:txBody>
                  <a:tcPr/>
                </a:tc>
              </a:tr>
              <a:tr h="10870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and </a:t>
                      </a:r>
                      <a:r>
                        <a:rPr lang="de-DE" dirty="0" err="1" smtClean="0"/>
                        <a:t>enhances</a:t>
                      </a:r>
                      <a:r>
                        <a:rPr lang="de-DE" dirty="0" smtClean="0"/>
                        <a:t> national </a:t>
                      </a:r>
                      <a:r>
                        <a:rPr lang="de-DE" dirty="0" err="1" smtClean="0"/>
                        <a:t>food</a:t>
                      </a:r>
                      <a:r>
                        <a:rPr lang="de-DE" dirty="0" smtClean="0"/>
                        <a:t> security/</a:t>
                      </a:r>
                      <a:r>
                        <a:rPr lang="de-DE" baseline="0" dirty="0" smtClean="0"/>
                        <a:t> </a:t>
                      </a:r>
                      <a:r>
                        <a:rPr lang="de-DE" baseline="0" dirty="0" err="1" smtClean="0"/>
                        <a:t>development</a:t>
                      </a:r>
                      <a:r>
                        <a:rPr lang="de-DE" baseline="0" dirty="0" smtClean="0"/>
                        <a:t> </a:t>
                      </a:r>
                      <a:r>
                        <a:rPr lang="de-DE" baseline="0" dirty="0" err="1" smtClean="0"/>
                        <a:t>goals</a:t>
                      </a:r>
                      <a:endParaRPr lang="de-DE" dirty="0"/>
                    </a:p>
                  </a:txBody>
                  <a:tcPr/>
                </a:tc>
                <a:tc>
                  <a:txBody>
                    <a:bodyPr/>
                    <a:lstStyle/>
                    <a:p>
                      <a:r>
                        <a:rPr lang="de-DE" dirty="0" smtClean="0"/>
                        <a:t>X</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 (</a:t>
                      </a:r>
                      <a:r>
                        <a:rPr lang="de-DE" dirty="0" err="1" smtClean="0"/>
                        <a:t>even</a:t>
                      </a:r>
                      <a:r>
                        <a:rPr lang="de-DE" dirty="0" smtClean="0"/>
                        <a:t> </a:t>
                      </a:r>
                      <a:r>
                        <a:rPr lang="de-DE" dirty="0" err="1" smtClean="0"/>
                        <a:t>food</a:t>
                      </a:r>
                      <a:r>
                        <a:rPr lang="de-DE" dirty="0" smtClean="0"/>
                        <a:t> </a:t>
                      </a:r>
                      <a:r>
                        <a:rPr lang="de-DE" dirty="0" err="1" smtClean="0"/>
                        <a:t>souvereignity</a:t>
                      </a:r>
                      <a:r>
                        <a:rPr lang="de-DE" dirty="0" smtClean="0"/>
                        <a:t>, </a:t>
                      </a:r>
                      <a:r>
                        <a:rPr lang="de-DE" dirty="0" err="1" smtClean="0"/>
                        <a:t>livilihoods</a:t>
                      </a:r>
                      <a:r>
                        <a:rPr lang="de-DE" dirty="0" smtClean="0"/>
                        <a:t>)</a:t>
                      </a:r>
                      <a:endParaRPr lang="de-DE" dirty="0"/>
                    </a:p>
                  </a:txBody>
                  <a:tcPr/>
                </a:tc>
              </a:tr>
              <a:tr h="4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GMO</a:t>
                      </a:r>
                      <a:endParaRPr lang="de-DE" dirty="0"/>
                    </a:p>
                  </a:txBody>
                  <a:tcPr/>
                </a:tc>
                <a:tc>
                  <a:txBody>
                    <a:bodyPr/>
                    <a:lstStyle/>
                    <a:p>
                      <a:r>
                        <a:rPr lang="de-DE" dirty="0" smtClean="0"/>
                        <a:t>(X)</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a:txBody>
                  <a:tcPr/>
                </a:tc>
              </a:tr>
              <a:tr h="10870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Pesticides</a:t>
                      </a:r>
                      <a:endParaRPr lang="de-DE" dirty="0" smtClean="0"/>
                    </a:p>
                  </a:txBody>
                  <a:tcPr/>
                </a:tc>
                <a:tc>
                  <a:txBody>
                    <a:bodyPr/>
                    <a:lstStyle/>
                    <a:p>
                      <a:r>
                        <a:rPr lang="de-DE" dirty="0" smtClean="0"/>
                        <a:t>(X)</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internal regulating mechanisms</a:t>
                      </a:r>
                      <a:endParaRPr lang="de-DE" dirty="0"/>
                    </a:p>
                  </a:txBody>
                  <a:tcPr/>
                </a:tc>
              </a:tr>
              <a:tr h="4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Nitrogen </a:t>
                      </a:r>
                      <a:r>
                        <a:rPr lang="de-DE" dirty="0" err="1" smtClean="0"/>
                        <a:t>Fertilizers</a:t>
                      </a:r>
                      <a:endParaRPr lang="de-DE" dirty="0"/>
                    </a:p>
                  </a:txBody>
                  <a:tcPr/>
                </a:tc>
                <a:tc>
                  <a:txBody>
                    <a:bodyPr/>
                    <a:lstStyle/>
                    <a:p>
                      <a:r>
                        <a:rPr lang="de-DE" dirty="0" smtClean="0"/>
                        <a:t>(X)</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a:txBody>
                  <a:tcPr/>
                </a:tc>
              </a:tr>
              <a:tr h="4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culturally</a:t>
                      </a:r>
                      <a:r>
                        <a:rPr lang="de-DE" baseline="0" dirty="0" smtClean="0"/>
                        <a:t> </a:t>
                      </a:r>
                      <a:r>
                        <a:rPr lang="de-DE" baseline="0" dirty="0" err="1" smtClean="0"/>
                        <a:t>adapted</a:t>
                      </a:r>
                      <a:endParaRPr lang="de-DE" dirty="0"/>
                    </a:p>
                  </a:txBody>
                  <a:tcPr/>
                </a:tc>
                <a:tc>
                  <a:txBody>
                    <a:bodyPr/>
                    <a:lstStyle/>
                    <a:p>
                      <a:r>
                        <a:rPr lang="de-DE" dirty="0" smtClean="0"/>
                        <a:t>(X)</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endParaRPr lang="de-DE" dirty="0"/>
                    </a:p>
                  </a:txBody>
                  <a:tcPr/>
                </a:tc>
              </a:tr>
              <a:tr h="440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Family /</a:t>
                      </a:r>
                      <a:r>
                        <a:rPr lang="de-DE" baseline="0" dirty="0" smtClean="0"/>
                        <a:t> Community </a:t>
                      </a:r>
                      <a:r>
                        <a:rPr lang="de-DE" baseline="0" dirty="0" err="1" smtClean="0"/>
                        <a:t>Farming</a:t>
                      </a:r>
                      <a:endParaRPr lang="de-DE" dirty="0"/>
                    </a:p>
                  </a:txBody>
                  <a:tcPr/>
                </a:tc>
                <a:tc>
                  <a:txBody>
                    <a:bodyPr/>
                    <a:lstStyle/>
                    <a:p>
                      <a:r>
                        <a:rPr lang="de-DE" dirty="0" smtClean="0"/>
                        <a:t>(X)</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endParaRPr lang="de-DE" dirty="0"/>
                    </a:p>
                  </a:txBody>
                  <a:tcPr/>
                </a:tc>
              </a:tr>
            </a:tbl>
          </a:graphicData>
        </a:graphic>
      </p:graphicFrame>
      <p:sp>
        <p:nvSpPr>
          <p:cNvPr id="5" name="Textfeld 4"/>
          <p:cNvSpPr txBox="1"/>
          <p:nvPr/>
        </p:nvSpPr>
        <p:spPr>
          <a:xfrm>
            <a:off x="4860032" y="2996952"/>
            <a:ext cx="1440160" cy="830997"/>
          </a:xfrm>
          <a:prstGeom prst="rect">
            <a:avLst/>
          </a:prstGeom>
          <a:noFill/>
        </p:spPr>
        <p:txBody>
          <a:bodyPr wrap="square" rtlCol="0">
            <a:spAutoFit/>
          </a:bodyPr>
          <a:lstStyle/>
          <a:p>
            <a:r>
              <a:rPr lang="de-DE" sz="4800" dirty="0" smtClean="0">
                <a:solidFill>
                  <a:srgbClr val="800654"/>
                </a:solidFill>
              </a:rPr>
              <a:t>(?)</a:t>
            </a:r>
            <a:endParaRPr lang="de-DE" sz="4800" dirty="0">
              <a:solidFill>
                <a:srgbClr val="80065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email"/>
          <a:srcRect/>
          <a:stretch>
            <a:fillRect/>
          </a:stretch>
        </p:blipFill>
        <p:spPr bwMode="auto">
          <a:xfrm>
            <a:off x="251520" y="2636912"/>
            <a:ext cx="4120363" cy="2736303"/>
          </a:xfrm>
          <a:prstGeom prst="rect">
            <a:avLst/>
          </a:prstGeom>
          <a:noFill/>
          <a:ln w="9525">
            <a:noFill/>
            <a:miter lim="800000"/>
            <a:headEnd/>
            <a:tailEnd/>
          </a:ln>
        </p:spPr>
      </p:pic>
      <p:pic>
        <p:nvPicPr>
          <p:cNvPr id="6" name="Picture 2"/>
          <p:cNvPicPr>
            <a:picLocks noChangeAspect="1" noChangeArrowheads="1"/>
          </p:cNvPicPr>
          <p:nvPr/>
        </p:nvPicPr>
        <p:blipFill>
          <a:blip r:embed="rId3" cstate="email"/>
          <a:srcRect/>
          <a:stretch>
            <a:fillRect/>
          </a:stretch>
        </p:blipFill>
        <p:spPr bwMode="auto">
          <a:xfrm>
            <a:off x="4572000" y="2636912"/>
            <a:ext cx="3816424" cy="27543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email"/>
          <a:srcRect/>
          <a:stretch>
            <a:fillRect/>
          </a:stretch>
        </p:blipFill>
        <p:spPr bwMode="auto">
          <a:xfrm>
            <a:off x="4459767" y="116632"/>
            <a:ext cx="4684233" cy="4509120"/>
          </a:xfrm>
          <a:prstGeom prst="rect">
            <a:avLst/>
          </a:prstGeom>
          <a:noFill/>
          <a:ln w="9525">
            <a:noFill/>
            <a:miter lim="800000"/>
            <a:headEnd/>
            <a:tailEnd/>
          </a:ln>
        </p:spPr>
      </p:pic>
      <p:sp>
        <p:nvSpPr>
          <p:cNvPr id="5" name="Rechteck 4"/>
          <p:cNvSpPr/>
          <p:nvPr/>
        </p:nvSpPr>
        <p:spPr>
          <a:xfrm>
            <a:off x="0" y="332656"/>
            <a:ext cx="4536504" cy="3046988"/>
          </a:xfrm>
          <a:prstGeom prst="rect">
            <a:avLst/>
          </a:prstGeom>
        </p:spPr>
        <p:txBody>
          <a:bodyPr wrap="square">
            <a:spAutoFit/>
          </a:bodyPr>
          <a:lstStyle/>
          <a:p>
            <a:endParaRPr lang="en-US" dirty="0" smtClean="0">
              <a:latin typeface="Times New Roman" pitchFamily="18" charset="0"/>
            </a:endParaRPr>
          </a:p>
          <a:p>
            <a:r>
              <a:rPr lang="en-US" dirty="0" smtClean="0">
                <a:latin typeface="Times New Roman" pitchFamily="18" charset="0"/>
              </a:rPr>
              <a:t>74% of all agricultural GHGs from developing countries (IPCC)</a:t>
            </a:r>
          </a:p>
          <a:p>
            <a:endParaRPr lang="en-US" dirty="0" smtClean="0">
              <a:latin typeface="Times New Roman" pitchFamily="18" charset="0"/>
            </a:endParaRPr>
          </a:p>
          <a:p>
            <a:r>
              <a:rPr lang="en-US" dirty="0" smtClean="0">
                <a:latin typeface="Times New Roman" pitchFamily="18" charset="0"/>
              </a:rPr>
              <a:t>up to 90% of the total mitigation potential in agriculture through increased soil carbon sequestration (FAO 2009)</a:t>
            </a:r>
            <a:endParaRPr lang="de-DE" dirty="0"/>
          </a:p>
        </p:txBody>
      </p:sp>
      <p:sp>
        <p:nvSpPr>
          <p:cNvPr id="6" name="Textfeld 5"/>
          <p:cNvSpPr txBox="1"/>
          <p:nvPr/>
        </p:nvSpPr>
        <p:spPr>
          <a:xfrm>
            <a:off x="3347864" y="1772816"/>
            <a:ext cx="1440160" cy="2708434"/>
          </a:xfrm>
          <a:prstGeom prst="rect">
            <a:avLst/>
          </a:prstGeom>
          <a:noFill/>
        </p:spPr>
        <p:txBody>
          <a:bodyPr wrap="square" rtlCol="0">
            <a:spAutoFit/>
          </a:bodyPr>
          <a:lstStyle/>
          <a:p>
            <a:r>
              <a:rPr lang="de-DE" sz="17000" dirty="0" smtClean="0">
                <a:solidFill>
                  <a:srgbClr val="800654"/>
                </a:solidFill>
              </a:rPr>
              <a:t>?</a:t>
            </a:r>
            <a:endParaRPr lang="de-DE" sz="17000" dirty="0">
              <a:solidFill>
                <a:srgbClr val="80065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395536" y="332656"/>
            <a:ext cx="8568952" cy="5262979"/>
          </a:xfrm>
          <a:prstGeom prst="rect">
            <a:avLst/>
          </a:prstGeom>
        </p:spPr>
        <p:txBody>
          <a:bodyPr wrap="square">
            <a:spAutoFit/>
          </a:bodyPr>
          <a:lstStyle/>
          <a:p>
            <a:endParaRPr lang="en-US" dirty="0" smtClean="0">
              <a:latin typeface="Times New Roman" pitchFamily="18" charset="0"/>
            </a:endParaRPr>
          </a:p>
          <a:p>
            <a:r>
              <a:rPr lang="en-US" dirty="0" smtClean="0">
                <a:latin typeface="Times New Roman" pitchFamily="18" charset="0"/>
              </a:rPr>
              <a:t>GHGs from developing countries?</a:t>
            </a:r>
          </a:p>
          <a:p>
            <a:endParaRPr lang="en-US" dirty="0" smtClean="0">
              <a:latin typeface="Times New Roman" pitchFamily="18" charset="0"/>
            </a:endParaRPr>
          </a:p>
          <a:p>
            <a:pPr>
              <a:buFont typeface="Symbol" pitchFamily="18" charset="2"/>
              <a:buChar char="-"/>
            </a:pPr>
            <a:r>
              <a:rPr lang="en-US" dirty="0" smtClean="0">
                <a:solidFill>
                  <a:srgbClr val="800654"/>
                </a:solidFill>
                <a:latin typeface="Times New Roman" pitchFamily="18" charset="0"/>
              </a:rPr>
              <a:t>China: 1,2 t per capita</a:t>
            </a:r>
          </a:p>
          <a:p>
            <a:pPr>
              <a:buFont typeface="Symbol" pitchFamily="18" charset="2"/>
              <a:buChar char="-"/>
            </a:pPr>
            <a:r>
              <a:rPr lang="en-US" dirty="0" smtClean="0">
                <a:solidFill>
                  <a:srgbClr val="800654"/>
                </a:solidFill>
                <a:latin typeface="Times New Roman" pitchFamily="18" charset="0"/>
              </a:rPr>
              <a:t>Latest rise due to N2O in Annex 1</a:t>
            </a:r>
          </a:p>
          <a:p>
            <a:endParaRPr lang="en-US" dirty="0" smtClean="0">
              <a:latin typeface="Times New Roman" pitchFamily="18" charset="0"/>
            </a:endParaRPr>
          </a:p>
          <a:p>
            <a:endParaRPr lang="en-US" dirty="0" smtClean="0">
              <a:latin typeface="Times New Roman" pitchFamily="18" charset="0"/>
            </a:endParaRPr>
          </a:p>
          <a:p>
            <a:r>
              <a:rPr lang="en-US" dirty="0" smtClean="0">
                <a:latin typeface="Times New Roman" pitchFamily="18" charset="0"/>
              </a:rPr>
              <a:t>Soil carbon sequestration? </a:t>
            </a:r>
          </a:p>
          <a:p>
            <a:endParaRPr lang="en-US" dirty="0" smtClean="0">
              <a:latin typeface="Times New Roman" pitchFamily="18" charset="0"/>
            </a:endParaRPr>
          </a:p>
          <a:p>
            <a:pPr>
              <a:buFont typeface="Symbol" pitchFamily="18" charset="2"/>
              <a:buChar char="-"/>
            </a:pPr>
            <a:r>
              <a:rPr lang="en-US" dirty="0" smtClean="0">
                <a:solidFill>
                  <a:srgbClr val="800654"/>
                </a:solidFill>
                <a:latin typeface="Times New Roman" pitchFamily="18" charset="0"/>
              </a:rPr>
              <a:t>numbers do not include substitution of </a:t>
            </a:r>
            <a:r>
              <a:rPr lang="en-US" dirty="0" err="1" smtClean="0">
                <a:solidFill>
                  <a:srgbClr val="800654"/>
                </a:solidFill>
                <a:latin typeface="Times New Roman" pitchFamily="18" charset="0"/>
              </a:rPr>
              <a:t>ind</a:t>
            </a:r>
            <a:r>
              <a:rPr lang="en-US" dirty="0" smtClean="0">
                <a:solidFill>
                  <a:srgbClr val="800654"/>
                </a:solidFill>
                <a:latin typeface="Times New Roman" pitchFamily="18" charset="0"/>
              </a:rPr>
              <a:t>. Fertilizer, post harvest    </a:t>
            </a:r>
          </a:p>
          <a:p>
            <a:r>
              <a:rPr lang="en-US" dirty="0" smtClean="0">
                <a:solidFill>
                  <a:srgbClr val="800654"/>
                </a:solidFill>
                <a:latin typeface="Times New Roman" pitchFamily="18" charset="0"/>
              </a:rPr>
              <a:t>  losses, food waste and consumption patterns!</a:t>
            </a:r>
            <a:endParaRPr lang="en-US" dirty="0" smtClean="0">
              <a:latin typeface="Times New Roman" pitchFamily="18" charset="0"/>
            </a:endParaRPr>
          </a:p>
          <a:p>
            <a:pPr>
              <a:buFont typeface="Symbol" pitchFamily="18" charset="2"/>
              <a:buChar char="-"/>
            </a:pPr>
            <a:r>
              <a:rPr lang="en-US" dirty="0" smtClean="0">
                <a:solidFill>
                  <a:srgbClr val="800654"/>
                </a:solidFill>
                <a:latin typeface="Times New Roman" pitchFamily="18" charset="0"/>
              </a:rPr>
              <a:t>Sequestering = reducing emissions ?!</a:t>
            </a:r>
          </a:p>
          <a:p>
            <a:endParaRPr lang="en-US" dirty="0" smtClean="0">
              <a:solidFill>
                <a:srgbClr val="800654"/>
              </a:solidFill>
              <a:latin typeface="Times New Roman" pitchFamily="18" charset="0"/>
            </a:endParaRPr>
          </a:p>
          <a:p>
            <a:endParaRPr lang="en-US" dirty="0" smtClean="0">
              <a:solidFill>
                <a:srgbClr val="800654"/>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email"/>
          <a:srcRect/>
          <a:stretch>
            <a:fillRect/>
          </a:stretch>
        </p:blipFill>
        <p:spPr bwMode="auto">
          <a:xfrm>
            <a:off x="-205547" y="0"/>
            <a:ext cx="9468543" cy="7101408"/>
          </a:xfrm>
          <a:prstGeom prst="rect">
            <a:avLst/>
          </a:prstGeom>
          <a:noFill/>
          <a:ln w="9525">
            <a:noFill/>
            <a:miter lim="800000"/>
            <a:headEnd/>
            <a:tailEnd/>
          </a:ln>
        </p:spPr>
      </p:pic>
      <p:pic>
        <p:nvPicPr>
          <p:cNvPr id="5122" name="Picture 2"/>
          <p:cNvPicPr>
            <a:picLocks noGrp="1" noChangeAspect="1" noChangeArrowheads="1"/>
          </p:cNvPicPr>
          <p:nvPr>
            <p:ph idx="1"/>
          </p:nvPr>
        </p:nvPicPr>
        <p:blipFill>
          <a:blip r:embed="rId4" cstate="email"/>
          <a:srcRect/>
          <a:stretch>
            <a:fillRect/>
          </a:stretch>
        </p:blipFill>
        <p:spPr bwMode="auto">
          <a:xfrm>
            <a:off x="0" y="0"/>
            <a:ext cx="5256584" cy="4953785"/>
          </a:xfrm>
          <a:prstGeom prst="rect">
            <a:avLst/>
          </a:prstGeom>
          <a:noFill/>
          <a:ln w="9525">
            <a:noFill/>
            <a:miter lim="800000"/>
            <a:headEnd/>
            <a:tailEnd/>
          </a:ln>
        </p:spPr>
      </p:pic>
      <p:pic>
        <p:nvPicPr>
          <p:cNvPr id="5123" name="Picture 3"/>
          <p:cNvPicPr>
            <a:picLocks noChangeAspect="1" noChangeArrowheads="1"/>
          </p:cNvPicPr>
          <p:nvPr/>
        </p:nvPicPr>
        <p:blipFill>
          <a:blip r:embed="rId5" cstate="email"/>
          <a:srcRect/>
          <a:stretch>
            <a:fillRect/>
          </a:stretch>
        </p:blipFill>
        <p:spPr bwMode="auto">
          <a:xfrm>
            <a:off x="4214793" y="3068961"/>
            <a:ext cx="5109735" cy="3927810"/>
          </a:xfrm>
          <a:prstGeom prst="rect">
            <a:avLst/>
          </a:prstGeom>
          <a:noFill/>
          <a:ln w="9525">
            <a:noFill/>
            <a:miter lim="800000"/>
            <a:headEnd/>
            <a:tailEnd/>
          </a:ln>
        </p:spPr>
      </p:pic>
      <p:sp>
        <p:nvSpPr>
          <p:cNvPr id="5" name="Rechteck 4"/>
          <p:cNvSpPr/>
          <p:nvPr/>
        </p:nvSpPr>
        <p:spPr>
          <a:xfrm>
            <a:off x="4788024" y="0"/>
            <a:ext cx="4572000" cy="954107"/>
          </a:xfrm>
          <a:prstGeom prst="rect">
            <a:avLst/>
          </a:prstGeom>
          <a:solidFill>
            <a:schemeClr val="bg1"/>
          </a:solidFill>
        </p:spPr>
        <p:txBody>
          <a:bodyPr>
            <a:spAutoFit/>
          </a:bodyPr>
          <a:lstStyle/>
          <a:p>
            <a:r>
              <a:rPr lang="de-DE" sz="3200" dirty="0" err="1" smtClean="0">
                <a:solidFill>
                  <a:srgbClr val="800654"/>
                </a:solidFill>
              </a:rPr>
              <a:t>Pitfall</a:t>
            </a:r>
            <a:r>
              <a:rPr lang="de-DE" sz="3200" dirty="0" smtClean="0">
                <a:solidFill>
                  <a:srgbClr val="800654"/>
                </a:solidFill>
              </a:rPr>
              <a:t> 1: </a:t>
            </a:r>
            <a:r>
              <a:rPr lang="de-DE" sz="3200" dirty="0" err="1" smtClean="0">
                <a:solidFill>
                  <a:srgbClr val="800654"/>
                </a:solidFill>
              </a:rPr>
              <a:t>No-till</a:t>
            </a:r>
            <a:r>
              <a:rPr lang="de-DE" dirty="0" smtClean="0">
                <a:solidFill>
                  <a:srgbClr val="800654"/>
                </a:solidFill>
              </a:rPr>
              <a:t/>
            </a:r>
            <a:br>
              <a:rPr lang="de-DE" dirty="0" smtClean="0">
                <a:solidFill>
                  <a:srgbClr val="800654"/>
                </a:solidFill>
              </a:rPr>
            </a:br>
            <a:endParaRPr lang="de-DE" dirty="0">
              <a:solidFill>
                <a:srgbClr val="80065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59832" y="274638"/>
            <a:ext cx="5626968" cy="1786210"/>
          </a:xfrm>
        </p:spPr>
        <p:txBody>
          <a:bodyPr/>
          <a:lstStyle/>
          <a:p>
            <a:pPr algn="l"/>
            <a:r>
              <a:rPr lang="de-DE" sz="2400" dirty="0" smtClean="0"/>
              <a:t/>
            </a:r>
            <a:br>
              <a:rPr lang="de-DE" sz="2400" dirty="0" smtClean="0"/>
            </a:br>
            <a:endParaRPr lang="de-DE" sz="2400" dirty="0"/>
          </a:p>
        </p:txBody>
      </p:sp>
      <p:pic>
        <p:nvPicPr>
          <p:cNvPr id="8" name="Grafik 7" descr="Thierfelder_animal-traction-seeding.JPG"/>
          <p:cNvPicPr>
            <a:picLocks noChangeAspect="1"/>
          </p:cNvPicPr>
          <p:nvPr/>
        </p:nvPicPr>
        <p:blipFill>
          <a:blip r:embed="rId3" cstate="email"/>
          <a:stretch>
            <a:fillRect/>
          </a:stretch>
        </p:blipFill>
        <p:spPr>
          <a:xfrm>
            <a:off x="0" y="0"/>
            <a:ext cx="5146178" cy="3861048"/>
          </a:xfrm>
          <a:prstGeom prst="rect">
            <a:avLst/>
          </a:prstGeom>
        </p:spPr>
      </p:pic>
      <p:pic>
        <p:nvPicPr>
          <p:cNvPr id="4099" name="Picture 3"/>
          <p:cNvPicPr>
            <a:picLocks noChangeAspect="1" noChangeArrowheads="1"/>
          </p:cNvPicPr>
          <p:nvPr/>
        </p:nvPicPr>
        <p:blipFill>
          <a:blip r:embed="rId4" cstate="email"/>
          <a:srcRect/>
          <a:stretch>
            <a:fillRect/>
          </a:stretch>
        </p:blipFill>
        <p:spPr bwMode="auto">
          <a:xfrm>
            <a:off x="1547664" y="1628800"/>
            <a:ext cx="6966107" cy="5229200"/>
          </a:xfrm>
          <a:prstGeom prst="rect">
            <a:avLst/>
          </a:prstGeom>
          <a:noFill/>
          <a:ln w="9525">
            <a:noFill/>
            <a:miter lim="800000"/>
            <a:headEnd/>
            <a:tailEnd/>
          </a:ln>
        </p:spPr>
      </p:pic>
      <p:sp>
        <p:nvSpPr>
          <p:cNvPr id="6" name="Rechteck 5"/>
          <p:cNvSpPr/>
          <p:nvPr/>
        </p:nvSpPr>
        <p:spPr>
          <a:xfrm>
            <a:off x="5148064" y="0"/>
            <a:ext cx="4211960" cy="954107"/>
          </a:xfrm>
          <a:prstGeom prst="rect">
            <a:avLst/>
          </a:prstGeom>
          <a:solidFill>
            <a:schemeClr val="bg1"/>
          </a:solidFill>
        </p:spPr>
        <p:txBody>
          <a:bodyPr wrap="square">
            <a:spAutoFit/>
          </a:bodyPr>
          <a:lstStyle/>
          <a:p>
            <a:r>
              <a:rPr lang="de-DE" sz="3200" dirty="0" err="1" smtClean="0">
                <a:solidFill>
                  <a:srgbClr val="800654"/>
                </a:solidFill>
              </a:rPr>
              <a:t>Pitfall</a:t>
            </a:r>
            <a:r>
              <a:rPr lang="de-DE" sz="3200" dirty="0" smtClean="0">
                <a:solidFill>
                  <a:srgbClr val="800654"/>
                </a:solidFill>
              </a:rPr>
              <a:t> 1: </a:t>
            </a:r>
            <a:r>
              <a:rPr lang="de-DE" sz="3200" dirty="0" err="1" smtClean="0">
                <a:solidFill>
                  <a:srgbClr val="800654"/>
                </a:solidFill>
              </a:rPr>
              <a:t>No-till</a:t>
            </a:r>
            <a:r>
              <a:rPr lang="de-DE" dirty="0" smtClean="0">
                <a:solidFill>
                  <a:srgbClr val="800654"/>
                </a:solidFill>
              </a:rPr>
              <a:t/>
            </a:r>
            <a:br>
              <a:rPr lang="de-DE" dirty="0" smtClean="0">
                <a:solidFill>
                  <a:srgbClr val="800654"/>
                </a:solidFill>
              </a:rPr>
            </a:br>
            <a:endParaRPr lang="de-DE" dirty="0">
              <a:solidFill>
                <a:srgbClr val="80065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Misereor-zurückhaltend_und_zeitlos">
      <a:dk1>
        <a:sysClr val="windowText" lastClr="000000"/>
      </a:dk1>
      <a:lt1>
        <a:sysClr val="window" lastClr="FFFFFF"/>
      </a:lt1>
      <a:dk2>
        <a:srgbClr val="B4D9B6"/>
      </a:dk2>
      <a:lt2>
        <a:srgbClr val="FCDC97"/>
      </a:lt2>
      <a:accent1>
        <a:srgbClr val="830051"/>
      </a:accent1>
      <a:accent2>
        <a:srgbClr val="B4D9B6"/>
      </a:accent2>
      <a:accent3>
        <a:srgbClr val="FCDC97"/>
      </a:accent3>
      <a:accent4>
        <a:srgbClr val="B5CCD7"/>
      </a:accent4>
      <a:accent5>
        <a:srgbClr val="A1A9AB"/>
      </a:accent5>
      <a:accent6>
        <a:srgbClr val="EDD7B6"/>
      </a:accent6>
      <a:hlink>
        <a:srgbClr val="05037F"/>
      </a:hlink>
      <a:folHlink>
        <a:srgbClr val="830051"/>
      </a:folHlink>
    </a:clrScheme>
    <a:fontScheme name="Misereor">
      <a:majorFont>
        <a:latin typeface="MetaBookLF"/>
        <a:ea typeface=""/>
        <a:cs typeface=""/>
      </a:majorFont>
      <a:minorFont>
        <a:latin typeface="MetaBookLF"/>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issa-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TotalTime>
  <Words>1560</Words>
  <Application>Microsoft Office PowerPoint</Application>
  <PresentationFormat>On-screen Show (4:3)</PresentationFormat>
  <Paragraphs>115</Paragraphs>
  <Slides>14</Slides>
  <Notes>4</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blank</vt:lpstr>
      <vt:lpstr>Blessing or Curse?</vt:lpstr>
      <vt:lpstr>PowerPoint Presentation</vt:lpstr>
      <vt:lpstr>Climate Smart Agriculure</vt:lpstr>
      <vt:lpstr>CSA = Organic Agriculture? </vt:lpstr>
      <vt:lpstr>PowerPoint Presentation</vt:lpstr>
      <vt:lpstr>PowerPoint Presentation</vt:lpstr>
      <vt:lpstr>PowerPoint Presentation</vt:lpstr>
      <vt:lpstr>PowerPoint Presentation</vt:lpstr>
      <vt:lpstr> </vt:lpstr>
      <vt:lpstr>PowerPoint Presentation</vt:lpstr>
      <vt:lpstr>PowerPoint Presentation</vt:lpstr>
      <vt:lpstr>Focus of current Climate Finance</vt:lpstr>
      <vt:lpstr>Where is the market? </vt:lpstr>
      <vt:lpstr>PowerPoint Presentation</vt:lpstr>
    </vt:vector>
  </TitlesOfParts>
  <Company>Bischöfliches Hilfswerk Misereor e.V.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schroeder</dc:creator>
  <cp:lastModifiedBy>Eleonore Wesserle</cp:lastModifiedBy>
  <cp:revision>83</cp:revision>
  <dcterms:created xsi:type="dcterms:W3CDTF">2012-11-19T09:37:57Z</dcterms:created>
  <dcterms:modified xsi:type="dcterms:W3CDTF">2013-02-07T16:14:27Z</dcterms:modified>
</cp:coreProperties>
</file>