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829"/>
    <a:srgbClr val="AFC343"/>
    <a:srgbClr val="D1CD3F"/>
    <a:srgbClr val="C90B20"/>
    <a:srgbClr val="CD0031"/>
    <a:srgbClr val="970F35"/>
    <a:srgbClr val="B70744"/>
    <a:srgbClr val="F2EF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66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%20Kesicki\Documents\Greenpeace%20study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%20Kesicki\Documents\Greenpeace%20study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%20Kesicki\Documents\Greenpeace%20study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%20Kesicki\Documents\Greenpeace%20study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Difference</a:t>
            </a:r>
            <a:r>
              <a:rPr lang="en-US" baseline="0"/>
              <a:t> in i</a:t>
            </a:r>
            <a:r>
              <a:rPr lang="en-US"/>
              <a:t>nvestment cost</a:t>
            </a:r>
          </a:p>
        </c:rich>
      </c:tx>
      <c:layout>
        <c:manualLayout>
          <c:xMode val="edge"/>
          <c:yMode val="edge"/>
          <c:x val="0.20009711286089299"/>
          <c:y val="2.314814814814815E-2"/>
        </c:manualLayout>
      </c:layout>
      <c:overlay val="1"/>
      <c:spPr>
        <a:solidFill>
          <a:schemeClr val="bg1"/>
        </a:solidFill>
      </c:spPr>
    </c:title>
    <c:plotArea>
      <c:layout/>
      <c:scatterChart>
        <c:scatterStyle val="smoothMarker"/>
        <c:ser>
          <c:idx val="1"/>
          <c:order val="0"/>
          <c:tx>
            <c:strRef>
              <c:f>'updated (EUR)'!$D$15</c:f>
              <c:strCache>
                <c:ptCount val="1"/>
                <c:pt idx="0">
                  <c:v>CO2 price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'updated (EUR)'!$B$16:$B$21</c:f>
              <c:numCache>
                <c:formatCode>General</c:formatCode>
                <c:ptCount val="6"/>
                <c:pt idx="0">
                  <c:v>500</c:v>
                </c:pt>
                <c:pt idx="1">
                  <c:v>1500</c:v>
                </c:pt>
                <c:pt idx="2">
                  <c:v>2000</c:v>
                </c:pt>
                <c:pt idx="3">
                  <c:v>2800</c:v>
                </c:pt>
                <c:pt idx="4">
                  <c:v>3000</c:v>
                </c:pt>
                <c:pt idx="5">
                  <c:v>3500</c:v>
                </c:pt>
              </c:numCache>
            </c:numRef>
          </c:xVal>
          <c:yVal>
            <c:numRef>
              <c:f>'updated (EUR)'!$D$16:$D$21</c:f>
              <c:numCache>
                <c:formatCode>General</c:formatCode>
                <c:ptCount val="6"/>
                <c:pt idx="0">
                  <c:v>-183</c:v>
                </c:pt>
                <c:pt idx="1">
                  <c:v>139</c:v>
                </c:pt>
                <c:pt idx="2">
                  <c:v>300</c:v>
                </c:pt>
                <c:pt idx="3">
                  <c:v>558</c:v>
                </c:pt>
                <c:pt idx="4">
                  <c:v>622</c:v>
                </c:pt>
                <c:pt idx="5">
                  <c:v>783</c:v>
                </c:pt>
              </c:numCache>
            </c:numRef>
          </c:yVal>
          <c:smooth val="1"/>
        </c:ser>
        <c:axId val="82643968"/>
        <c:axId val="82723968"/>
      </c:scatterChart>
      <c:valAx>
        <c:axId val="82643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Investment cost [€]</a:t>
                </a:r>
              </a:p>
            </c:rich>
          </c:tx>
          <c:layout>
            <c:manualLayout>
              <c:xMode val="edge"/>
              <c:yMode val="edge"/>
              <c:x val="0.42413998250218721"/>
              <c:y val="0.79351548703935237"/>
            </c:manualLayout>
          </c:layout>
        </c:title>
        <c:numFmt formatCode="General" sourceLinked="1"/>
        <c:tickLblPos val="nextTo"/>
        <c:crossAx val="82723968"/>
        <c:crosses val="autoZero"/>
        <c:crossBetween val="midCat"/>
      </c:valAx>
      <c:valAx>
        <c:axId val="82723968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Abatement cost [€ per ton CO</a:t>
                </a:r>
                <a:r>
                  <a:rPr lang="en-US" sz="1200" baseline="-25000"/>
                  <a:t>2</a:t>
                </a:r>
                <a:r>
                  <a:rPr lang="en-US" sz="1200"/>
                  <a:t>]</a:t>
                </a:r>
              </a:p>
            </c:rich>
          </c:tx>
          <c:layout/>
        </c:title>
        <c:numFmt formatCode="General" sourceLinked="1"/>
        <c:tickLblPos val="nextTo"/>
        <c:crossAx val="82643968"/>
        <c:crosses val="autoZero"/>
        <c:crossBetween val="midCat"/>
      </c:valAx>
    </c:plotArea>
    <c:plotVisOnly val="1"/>
  </c:chart>
  <c:spPr>
    <a:solidFill>
      <a:sysClr val="window" lastClr="FFFFFF"/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Increase</a:t>
            </a:r>
            <a:r>
              <a:rPr lang="en-US" baseline="0"/>
              <a:t> in f</a:t>
            </a:r>
            <a:r>
              <a:rPr lang="en-US"/>
              <a:t>uel efficiency</a:t>
            </a:r>
          </a:p>
        </c:rich>
      </c:tx>
      <c:layout>
        <c:manualLayout>
          <c:xMode val="edge"/>
          <c:yMode val="edge"/>
          <c:x val="0.37643744531933532"/>
          <c:y val="3.7037037037037056E-2"/>
        </c:manualLayout>
      </c:layout>
      <c:overlay val="1"/>
      <c:spPr>
        <a:solidFill>
          <a:sysClr val="window" lastClr="FFFFFF"/>
        </a:solidFill>
      </c:spPr>
    </c:title>
    <c:plotArea>
      <c:layout/>
      <c:scatterChart>
        <c:scatterStyle val="smoothMarker"/>
        <c:ser>
          <c:idx val="0"/>
          <c:order val="0"/>
          <c:tx>
            <c:strRef>
              <c:f>'updated (EUR)'!$B$15</c:f>
              <c:strCache>
                <c:ptCount val="1"/>
                <c:pt idx="0">
                  <c:v>investment cost difference</c:v>
                </c:pt>
              </c:strCache>
            </c:strRef>
          </c:tx>
          <c:xVal>
            <c:numRef>
              <c:f>'updated (EUR)'!$B$23:$B$31</c:f>
              <c:numCache>
                <c:formatCode>0%</c:formatCode>
                <c:ptCount val="9"/>
                <c:pt idx="0">
                  <c:v>0.05</c:v>
                </c:pt>
                <c:pt idx="1">
                  <c:v>6.0000000000000019E-2</c:v>
                </c:pt>
                <c:pt idx="2">
                  <c:v>7.0000000000000021E-2</c:v>
                </c:pt>
                <c:pt idx="3">
                  <c:v>8.0000000000000029E-2</c:v>
                </c:pt>
                <c:pt idx="4">
                  <c:v>0.1</c:v>
                </c:pt>
                <c:pt idx="5">
                  <c:v>0.12000000000000002</c:v>
                </c:pt>
                <c:pt idx="6">
                  <c:v>0.15000000000000005</c:v>
                </c:pt>
                <c:pt idx="7">
                  <c:v>0.2</c:v>
                </c:pt>
                <c:pt idx="8">
                  <c:v>0.25</c:v>
                </c:pt>
              </c:numCache>
            </c:numRef>
          </c:xVal>
          <c:yVal>
            <c:numRef>
              <c:f>'updated (EUR)'!$C$23:$C$31</c:f>
              <c:numCache>
                <c:formatCode>General</c:formatCode>
                <c:ptCount val="9"/>
              </c:numCache>
            </c:numRef>
          </c:yVal>
          <c:smooth val="1"/>
        </c:ser>
        <c:ser>
          <c:idx val="1"/>
          <c:order val="1"/>
          <c:tx>
            <c:strRef>
              <c:f>'updated (EUR)'!$D$15</c:f>
              <c:strCache>
                <c:ptCount val="1"/>
                <c:pt idx="0">
                  <c:v>CO2 price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'updated (EUR)'!$B$23:$B$31</c:f>
              <c:numCache>
                <c:formatCode>0%</c:formatCode>
                <c:ptCount val="9"/>
                <c:pt idx="0">
                  <c:v>0.05</c:v>
                </c:pt>
                <c:pt idx="1">
                  <c:v>6.0000000000000019E-2</c:v>
                </c:pt>
                <c:pt idx="2">
                  <c:v>7.0000000000000021E-2</c:v>
                </c:pt>
                <c:pt idx="3">
                  <c:v>8.0000000000000029E-2</c:v>
                </c:pt>
                <c:pt idx="4">
                  <c:v>0.1</c:v>
                </c:pt>
                <c:pt idx="5">
                  <c:v>0.12000000000000002</c:v>
                </c:pt>
                <c:pt idx="6">
                  <c:v>0.15000000000000005</c:v>
                </c:pt>
                <c:pt idx="7">
                  <c:v>0.2</c:v>
                </c:pt>
                <c:pt idx="8">
                  <c:v>0.25</c:v>
                </c:pt>
              </c:numCache>
            </c:numRef>
          </c:xVal>
          <c:yVal>
            <c:numRef>
              <c:f>'updated (EUR)'!$D$23:$D$31</c:f>
              <c:numCache>
                <c:formatCode>General</c:formatCode>
                <c:ptCount val="9"/>
                <c:pt idx="0">
                  <c:v>2716</c:v>
                </c:pt>
                <c:pt idx="1">
                  <c:v>2177</c:v>
                </c:pt>
                <c:pt idx="2">
                  <c:v>1791</c:v>
                </c:pt>
                <c:pt idx="3">
                  <c:v>1502</c:v>
                </c:pt>
                <c:pt idx="4">
                  <c:v>1098</c:v>
                </c:pt>
                <c:pt idx="5">
                  <c:v>828</c:v>
                </c:pt>
                <c:pt idx="6">
                  <c:v>558</c:v>
                </c:pt>
                <c:pt idx="7">
                  <c:v>288</c:v>
                </c:pt>
                <c:pt idx="8">
                  <c:v>126</c:v>
                </c:pt>
              </c:numCache>
            </c:numRef>
          </c:yVal>
          <c:smooth val="1"/>
        </c:ser>
        <c:axId val="82757120"/>
        <c:axId val="82759040"/>
      </c:scatterChart>
      <c:valAx>
        <c:axId val="82757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Difference in fuel efficiency between Hybrid and ICE [%]</a:t>
                </a:r>
              </a:p>
            </c:rich>
          </c:tx>
          <c:layout/>
        </c:title>
        <c:numFmt formatCode="0%" sourceLinked="1"/>
        <c:tickLblPos val="nextTo"/>
        <c:crossAx val="82759040"/>
        <c:crosses val="autoZero"/>
        <c:crossBetween val="midCat"/>
      </c:valAx>
      <c:valAx>
        <c:axId val="8275904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Abatement cost [€ per ton CO</a:t>
                </a:r>
                <a:r>
                  <a:rPr lang="en-US" sz="1200" baseline="-25000"/>
                  <a:t>2</a:t>
                </a:r>
                <a:r>
                  <a:rPr lang="en-US" sz="1200"/>
                  <a:t>]</a:t>
                </a:r>
              </a:p>
            </c:rich>
          </c:tx>
          <c:layout/>
        </c:title>
        <c:numFmt formatCode="General" sourceLinked="1"/>
        <c:tickLblPos val="nextTo"/>
        <c:crossAx val="82757120"/>
        <c:crosses val="autoZero"/>
        <c:crossBetween val="midCat"/>
      </c:valAx>
    </c:plotArea>
    <c:plotVisOnly val="1"/>
  </c:chart>
  <c:spPr>
    <a:solidFill>
      <a:sysClr val="window" lastClr="FFFFFF"/>
    </a:solidFill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Vehicle</a:t>
            </a:r>
            <a:r>
              <a:rPr lang="en-US" baseline="0"/>
              <a:t> l</a:t>
            </a:r>
            <a:r>
              <a:rPr lang="en-US"/>
              <a:t>ife time</a:t>
            </a:r>
          </a:p>
        </c:rich>
      </c:tx>
      <c:layout>
        <c:manualLayout>
          <c:xMode val="edge"/>
          <c:yMode val="edge"/>
          <c:x val="0.47270144356955385"/>
          <c:y val="3.7037037037037056E-2"/>
        </c:manualLayout>
      </c:layout>
      <c:overlay val="1"/>
      <c:spPr>
        <a:solidFill>
          <a:sysClr val="window" lastClr="FFFFFF"/>
        </a:solidFill>
      </c:spPr>
    </c:title>
    <c:plotArea>
      <c:layout/>
      <c:scatterChart>
        <c:scatterStyle val="smoothMarker"/>
        <c:ser>
          <c:idx val="0"/>
          <c:order val="0"/>
          <c:tx>
            <c:strRef>
              <c:f>'updated (EUR)'!$C$32</c:f>
              <c:strCache>
                <c:ptCount val="1"/>
              </c:strCache>
            </c:strRef>
          </c:tx>
          <c:xVal>
            <c:numRef>
              <c:f>'updated (EUR)'!$B$42:$B$47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18</c:v>
                </c:pt>
                <c:pt idx="5">
                  <c:v>20</c:v>
                </c:pt>
              </c:numCache>
            </c:numRef>
          </c:xVal>
          <c:yVal>
            <c:numRef>
              <c:f>'updated (EUR)'!$C$42:$C$47</c:f>
              <c:numCache>
                <c:formatCode>General</c:formatCode>
                <c:ptCount val="6"/>
              </c:numCache>
            </c:numRef>
          </c:yVal>
          <c:smooth val="1"/>
        </c:ser>
        <c:ser>
          <c:idx val="1"/>
          <c:order val="1"/>
          <c:tx>
            <c:strRef>
              <c:f>'updated (EUR)'!$D$32</c:f>
              <c:strCache>
                <c:ptCount val="1"/>
                <c:pt idx="0">
                  <c:v>CO2 price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'updated (EUR)'!$B$42:$B$47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18</c:v>
                </c:pt>
                <c:pt idx="5">
                  <c:v>20</c:v>
                </c:pt>
              </c:numCache>
            </c:numRef>
          </c:xVal>
          <c:yVal>
            <c:numRef>
              <c:f>'updated (EUR)'!$D$42:$D$47</c:f>
              <c:numCache>
                <c:formatCode>General</c:formatCode>
                <c:ptCount val="6"/>
                <c:pt idx="0">
                  <c:v>893</c:v>
                </c:pt>
                <c:pt idx="1">
                  <c:v>691</c:v>
                </c:pt>
                <c:pt idx="2">
                  <c:v>558</c:v>
                </c:pt>
                <c:pt idx="3">
                  <c:v>427</c:v>
                </c:pt>
                <c:pt idx="4">
                  <c:v>340</c:v>
                </c:pt>
                <c:pt idx="5">
                  <c:v>297</c:v>
                </c:pt>
              </c:numCache>
            </c:numRef>
          </c:yVal>
          <c:smooth val="1"/>
        </c:ser>
        <c:axId val="82927616"/>
        <c:axId val="82929536"/>
      </c:scatterChart>
      <c:valAx>
        <c:axId val="82927616"/>
        <c:scaling>
          <c:orientation val="minMax"/>
          <c:max val="20"/>
          <c:min val="5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Vehicle life time [years]</a:t>
                </a:r>
              </a:p>
            </c:rich>
          </c:tx>
          <c:layout/>
        </c:title>
        <c:numFmt formatCode="General" sourceLinked="1"/>
        <c:tickLblPos val="nextTo"/>
        <c:crossAx val="82929536"/>
        <c:crosses val="autoZero"/>
        <c:crossBetween val="midCat"/>
        <c:majorUnit val="2.5"/>
      </c:valAx>
      <c:valAx>
        <c:axId val="82929536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Abatement cost [€ per ton CO</a:t>
                </a:r>
                <a:r>
                  <a:rPr lang="en-US" sz="1200" baseline="-25000"/>
                  <a:t>2</a:t>
                </a:r>
                <a:r>
                  <a:rPr lang="en-US" sz="1200"/>
                  <a:t>]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8.051509186351706E-2"/>
            </c:manualLayout>
          </c:layout>
        </c:title>
        <c:numFmt formatCode="General" sourceLinked="1"/>
        <c:tickLblPos val="nextTo"/>
        <c:crossAx val="82927616"/>
        <c:crosses val="autoZero"/>
        <c:crossBetween val="midCat"/>
        <c:majorUnit val="200"/>
      </c:valAx>
    </c:plotArea>
    <c:plotVisOnly val="1"/>
  </c:chart>
  <c:spPr>
    <a:solidFill>
      <a:sysClr val="window" lastClr="FFFFFF"/>
    </a:solidFill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Discount rate</a:t>
            </a:r>
          </a:p>
        </c:rich>
      </c:tx>
      <c:layout/>
      <c:overlay val="1"/>
      <c:spPr>
        <a:solidFill>
          <a:sysClr val="window" lastClr="FFFFFF"/>
        </a:solidFill>
      </c:spPr>
    </c:title>
    <c:plotArea>
      <c:layout/>
      <c:scatterChart>
        <c:scatterStyle val="smoothMarker"/>
        <c:ser>
          <c:idx val="0"/>
          <c:order val="0"/>
          <c:tx>
            <c:strRef>
              <c:f>'updated (EUR)'!$C$32</c:f>
              <c:strCache>
                <c:ptCount val="1"/>
              </c:strCache>
            </c:strRef>
          </c:tx>
          <c:xVal>
            <c:numRef>
              <c:f>'updated (EUR)'!$B$33:$B$38</c:f>
              <c:numCache>
                <c:formatCode>0%</c:formatCode>
                <c:ptCount val="6"/>
                <c:pt idx="0" formatCode="0.0%">
                  <c:v>5.0000000000000018E-3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0.1</c:v>
                </c:pt>
                <c:pt idx="4">
                  <c:v>0.15000000000000005</c:v>
                </c:pt>
                <c:pt idx="5">
                  <c:v>0.2</c:v>
                </c:pt>
              </c:numCache>
            </c:numRef>
          </c:xVal>
          <c:yVal>
            <c:numRef>
              <c:f>'updated (EUR)'!$C$33:$C$38</c:f>
              <c:numCache>
                <c:formatCode>General</c:formatCode>
                <c:ptCount val="6"/>
              </c:numCache>
            </c:numRef>
          </c:yVal>
          <c:smooth val="1"/>
        </c:ser>
        <c:ser>
          <c:idx val="1"/>
          <c:order val="1"/>
          <c:tx>
            <c:strRef>
              <c:f>'updated (EUR)'!$D$32</c:f>
              <c:strCache>
                <c:ptCount val="1"/>
                <c:pt idx="0">
                  <c:v>CO2 price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'updated (EUR)'!$B$33:$B$38</c:f>
              <c:numCache>
                <c:formatCode>0%</c:formatCode>
                <c:ptCount val="6"/>
                <c:pt idx="0" formatCode="0.0%">
                  <c:v>5.0000000000000018E-3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0.1</c:v>
                </c:pt>
                <c:pt idx="4">
                  <c:v>0.15000000000000005</c:v>
                </c:pt>
                <c:pt idx="5">
                  <c:v>0.2</c:v>
                </c:pt>
              </c:numCache>
            </c:numRef>
          </c:xVal>
          <c:yVal>
            <c:numRef>
              <c:f>'updated (EUR)'!$D$33:$D$38</c:f>
              <c:numCache>
                <c:formatCode>General</c:formatCode>
                <c:ptCount val="6"/>
                <c:pt idx="0">
                  <c:v>344</c:v>
                </c:pt>
                <c:pt idx="1">
                  <c:v>459</c:v>
                </c:pt>
                <c:pt idx="2">
                  <c:v>558</c:v>
                </c:pt>
                <c:pt idx="3">
                  <c:v>829</c:v>
                </c:pt>
                <c:pt idx="4">
                  <c:v>1131</c:v>
                </c:pt>
                <c:pt idx="5">
                  <c:v>1457</c:v>
                </c:pt>
              </c:numCache>
            </c:numRef>
          </c:yVal>
          <c:smooth val="1"/>
        </c:ser>
        <c:axId val="82958592"/>
        <c:axId val="82313600"/>
      </c:scatterChart>
      <c:valAx>
        <c:axId val="82958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Discount rate [%]</a:t>
                </a:r>
              </a:p>
            </c:rich>
          </c:tx>
          <c:layout/>
        </c:title>
        <c:numFmt formatCode="0%" sourceLinked="0"/>
        <c:tickLblPos val="nextTo"/>
        <c:crossAx val="82313600"/>
        <c:crosses val="autoZero"/>
        <c:crossBetween val="midCat"/>
      </c:valAx>
      <c:valAx>
        <c:axId val="8231360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Abatement cost [€ per ton CO</a:t>
                </a:r>
                <a:r>
                  <a:rPr lang="en-US" sz="1200" baseline="-25000"/>
                  <a:t>2</a:t>
                </a:r>
                <a:r>
                  <a:rPr lang="en-US" sz="1200"/>
                  <a:t>]</a:t>
                </a:r>
              </a:p>
            </c:rich>
          </c:tx>
          <c:layout/>
        </c:title>
        <c:numFmt formatCode="General" sourceLinked="1"/>
        <c:tickLblPos val="nextTo"/>
        <c:crossAx val="82958592"/>
        <c:crosses val="autoZero"/>
        <c:crossBetween val="midCat"/>
      </c:valAx>
    </c:plotArea>
    <c:plotVisOnly val="1"/>
  </c:chart>
  <c:spPr>
    <a:solidFill>
      <a:sysClr val="window" lastClr="FFFFFF"/>
    </a:solidFill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reen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3829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0" y="3420000"/>
            <a:ext cx="9144000" cy="343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6952"/>
            <a:ext cx="9144000" cy="720080"/>
          </a:xfrm>
          <a:solidFill>
            <a:srgbClr val="B3C829">
              <a:alpha val="65000"/>
            </a:srgbClr>
          </a:solidFill>
        </p:spPr>
        <p:txBody>
          <a:bodyPr lIns="360000" tIns="72000"/>
          <a:lstStyle>
            <a:lvl1pPr>
              <a:spcAft>
                <a:spcPts val="4800"/>
              </a:spcAft>
              <a:defRPr sz="1800" baseline="0"/>
            </a:lvl1pPr>
          </a:lstStyle>
          <a:p>
            <a:pPr lvl="0"/>
            <a:r>
              <a:rPr lang="en-GB" smtClean="0"/>
              <a:t>Click to edit Master title style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536" y="3438000"/>
            <a:ext cx="7992888" cy="36004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953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4FBD-D48E-AD4D-A494-3F3280062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14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4B6BC-9CF4-C448-B97A-5F627250A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62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242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171185" cy="1187847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17118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D1964-9EC4-C441-9859-F3FDD1873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64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BB39C-241B-2D48-9F10-2C2DC4FA0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2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278B-FA11-7E4E-A8F6-E1F11B5FF1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8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4BB7C-23A1-E74F-B308-669C130F8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52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D5CDB-AB2E-3140-BE8E-8D82B4B2C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07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A7F3B-EAC2-9543-B9C3-C1D797D55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59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6955160" cy="64219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612775"/>
            <a:ext cx="69551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17232"/>
            <a:ext cx="695516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9B5FA-BA22-644E-91CE-4958113D6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3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765175"/>
            <a:ext cx="84899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989138"/>
            <a:ext cx="8489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" descr="green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A18841-C16F-D749-8893-532B2EBB12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icture Placeholder 7"/>
          <p:cNvSpPr>
            <a:spLocks noGrp="1"/>
          </p:cNvSpPr>
          <p:nvPr>
            <p:ph type="pic" idx="10"/>
          </p:nvPr>
        </p:nvSpPr>
        <p:spPr>
          <a:xfrm>
            <a:off x="0" y="3933056"/>
            <a:ext cx="9144000" cy="2924944"/>
          </a:xfrm>
        </p:spPr>
      </p:sp>
      <p:sp>
        <p:nvSpPr>
          <p:cNvPr id="13315" name="Title 6"/>
          <p:cNvSpPr>
            <a:spLocks noGrp="1"/>
          </p:cNvSpPr>
          <p:nvPr>
            <p:ph type="ctrTitle"/>
          </p:nvPr>
        </p:nvSpPr>
        <p:spPr>
          <a:xfrm>
            <a:off x="0" y="2997200"/>
            <a:ext cx="9144000" cy="935856"/>
          </a:xfrm>
          <a:solidFill>
            <a:srgbClr val="B3C829">
              <a:alpha val="65097"/>
            </a:srgbClr>
          </a:solidFill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</a:rPr>
              <a:t>Marginal abatement cost curves: a call for caution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Fabian Kesicki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i="1" dirty="0" smtClean="0">
                <a:latin typeface="Arial" charset="0"/>
                <a:ea typeface="ＭＳ Ｐゴシック" charset="0"/>
              </a:rPr>
              <a:t>UN Climate Change Conference (SB 34) in Bonn, 7</a:t>
            </a:r>
            <a:r>
              <a:rPr lang="en-US" i="1" baseline="30000" dirty="0" smtClean="0">
                <a:latin typeface="Arial" charset="0"/>
                <a:ea typeface="ＭＳ Ｐゴシック" charset="0"/>
              </a:rPr>
              <a:t>th</a:t>
            </a:r>
            <a:r>
              <a:rPr lang="en-US" i="1" dirty="0" smtClean="0">
                <a:latin typeface="Arial" charset="0"/>
                <a:ea typeface="ＭＳ Ｐゴシック" charset="0"/>
              </a:rPr>
              <a:t> June 2011</a:t>
            </a:r>
            <a:br>
              <a:rPr lang="en-US" i="1" dirty="0" smtClean="0">
                <a:latin typeface="Arial" charset="0"/>
                <a:ea typeface="ＭＳ Ｐゴシック" charset="0"/>
              </a:rPr>
            </a:br>
            <a:endParaRPr lang="en-US" i="1" dirty="0">
              <a:latin typeface="Arial" charset="0"/>
              <a:ea typeface="ＭＳ Ｐゴシック" charset="0"/>
            </a:endParaRPr>
          </a:p>
        </p:txBody>
      </p:sp>
      <p:pic>
        <p:nvPicPr>
          <p:cNvPr id="1026" name="Picture 2" descr="C:\Users\Fabian Kesicki\Documents\Pictures\UCL20Apr2010_0114.jpg"/>
          <p:cNvPicPr>
            <a:picLocks noChangeAspect="1" noChangeArrowheads="1"/>
          </p:cNvPicPr>
          <p:nvPr/>
        </p:nvPicPr>
        <p:blipFill>
          <a:blip r:embed="rId2"/>
          <a:srcRect b="49207"/>
          <a:stretch>
            <a:fillRect/>
          </a:stretch>
        </p:blipFill>
        <p:spPr bwMode="auto">
          <a:xfrm>
            <a:off x="0" y="3933056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rgbClr val="000000"/>
                </a:solidFill>
                <a:cs typeface="+mj-cs"/>
              </a:rPr>
              <a:t>MAC CURVES AND REDD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4363" y="1265238"/>
            <a:ext cx="79517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Uncertainty concerning baseline emissions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Focus on opportunity cost without considering administration, implementation, monitoring costs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Price discrimination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Potential leakage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Interactions with demand for bioenergy, timber industry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CONCLUSIONS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4363" y="1265238"/>
            <a:ext cx="79517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MAC curves: simple and useful illustration tool; first, rough guide to abatement costs and potentials at a specific point in time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Previously outlined caveats may have been overlooked in the past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8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MAC curves should be applied very carefully in the REDD debate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abian Kesicki\Documents\Pictures\OpeningSession09_50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772"/>
            <a:ext cx="9512430" cy="634322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84213" y="714375"/>
            <a:ext cx="7777162" cy="642938"/>
          </a:xfrm>
        </p:spPr>
        <p:txBody>
          <a:bodyPr lIns="0" tIns="0" rIns="0" bIns="0"/>
          <a:lstStyle/>
          <a:p>
            <a:pPr algn="ctr" eaLnBrk="1" hangingPunct="1"/>
            <a:r>
              <a:rPr lang="en-GB" sz="3000" b="1" dirty="0" smtClean="0">
                <a:solidFill>
                  <a:schemeClr val="bg1"/>
                </a:solidFill>
              </a:rPr>
              <a:t>Thanks for your attention</a:t>
            </a:r>
            <a:r>
              <a:rPr lang="en-GB" sz="3000" b="1" dirty="0" smtClean="0">
                <a:solidFill>
                  <a:schemeClr val="tx1"/>
                </a:solidFill>
              </a:rPr>
              <a:t/>
            </a:r>
            <a:br>
              <a:rPr lang="en-GB" sz="3000" b="1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chemeClr val="tx1"/>
                </a:solidFill>
              </a:rPr>
              <a:t/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sz="3000" dirty="0" smtClean="0">
                <a:solidFill>
                  <a:srgbClr val="FF0000"/>
                </a:solidFill>
              </a:rPr>
              <a:t/>
            </a:r>
            <a:br>
              <a:rPr lang="en-GB" sz="3000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Fabian Kesicki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fabian.kesicki.09@ucl.ac.uk</a:t>
            </a:r>
            <a:r>
              <a:rPr lang="en-GB" sz="3000" dirty="0" smtClean="0">
                <a:solidFill>
                  <a:srgbClr val="FF0000"/>
                </a:solidFill>
              </a:rPr>
              <a:t/>
            </a:r>
            <a:br>
              <a:rPr lang="en-GB" sz="3000" dirty="0" smtClean="0">
                <a:solidFill>
                  <a:srgbClr val="FF0000"/>
                </a:solidFill>
              </a:rPr>
            </a:br>
            <a:r>
              <a:rPr lang="en-GB" sz="3000" dirty="0" smtClean="0">
                <a:solidFill>
                  <a:srgbClr val="FF0000"/>
                </a:solidFill>
              </a:rPr>
              <a:t/>
            </a:r>
            <a:br>
              <a:rPr lang="en-GB" sz="3000" dirty="0" smtClean="0">
                <a:solidFill>
                  <a:srgbClr val="FF0000"/>
                </a:solidFill>
              </a:rPr>
            </a:br>
            <a:endParaRPr lang="en-GB" sz="3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>
              <a:buNone/>
            </a:pPr>
            <a:r>
              <a:rPr lang="en-GB" b="1" dirty="0" smtClean="0"/>
              <a:t>This presentation is based on the report ‘Marginal Abatement Cost Curves: a Call for Caution’ written by Ekins, P., Kesicki, F. and A. Smith</a:t>
            </a:r>
            <a:endParaRPr lang="en-GB" b="1" u="sng" dirty="0" smtClean="0"/>
          </a:p>
          <a:p>
            <a:pPr indent="0" eaLnBrk="1" hangingPunct="1">
              <a:buNone/>
            </a:pPr>
            <a:endParaRPr lang="en-GB" b="1" dirty="0" smtClean="0"/>
          </a:p>
          <a:p>
            <a:pPr indent="0" eaLnBrk="1" hangingPunct="1">
              <a:buNone/>
            </a:pPr>
            <a:r>
              <a:rPr lang="en-GB" b="1" dirty="0" smtClean="0"/>
              <a:t>A research article of the same name is forthcoming in </a:t>
            </a:r>
            <a:r>
              <a:rPr lang="en-GB" b="1" i="1" dirty="0" smtClean="0"/>
              <a:t>Climate Policy</a:t>
            </a:r>
            <a:r>
              <a:rPr lang="en-GB" b="1" dirty="0" smtClean="0"/>
              <a:t>.</a:t>
            </a:r>
            <a:endParaRPr lang="en-GB" b="1" i="1" dirty="0" smtClean="0"/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 typeface="Wingdings" pitchFamily="2" charset="2"/>
              <a:buChar char="§"/>
            </a:pPr>
            <a:r>
              <a:rPr lang="en-GB" sz="2800" b="1" dirty="0" smtClean="0">
                <a:solidFill>
                  <a:srgbClr val="000000"/>
                </a:solidFill>
                <a:cs typeface="+mn-cs"/>
              </a:rPr>
              <a:t>Concept of Marginal Abatement Cost (MAC) Curves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en-GB" sz="2800" b="1" dirty="0" smtClean="0">
                <a:solidFill>
                  <a:srgbClr val="000000"/>
                </a:solidFill>
                <a:cs typeface="+mn-cs"/>
              </a:rPr>
              <a:t>Policy Use of MAC curves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en-GB" sz="2800" b="1" dirty="0" smtClean="0">
                <a:solidFill>
                  <a:srgbClr val="000000"/>
                </a:solidFill>
                <a:cs typeface="+mn-cs"/>
              </a:rPr>
              <a:t>Shortcomings</a:t>
            </a:r>
          </a:p>
          <a:p>
            <a:pPr lvl="0" eaLnBrk="1" hangingPunct="1">
              <a:buFont typeface="Wingdings" pitchFamily="2" charset="2"/>
              <a:buChar char="§"/>
            </a:pPr>
            <a:r>
              <a:rPr lang="en-GB" sz="2800" b="1" dirty="0" smtClean="0">
                <a:solidFill>
                  <a:srgbClr val="000000"/>
                </a:solidFill>
                <a:cs typeface="+mn-cs"/>
              </a:rPr>
              <a:t>MAC Curves and REDD (Reducing Emissions from Deforestation and Forest Degradation) 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MAC CURVE CONCEPT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544" y="1268760"/>
            <a:ext cx="8136904" cy="4824536"/>
            <a:chOff x="2281238" y="1921618"/>
            <a:chExt cx="4584700" cy="28853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1238" y="2051050"/>
              <a:ext cx="4584700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936195" y="4254903"/>
              <a:ext cx="1285884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Residential electronics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8348" y="3694062"/>
              <a:ext cx="904942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Cars full hybrid</a:t>
              </a:r>
              <a:endParaRPr lang="en-GB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2610" y="3929066"/>
              <a:ext cx="1285884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Residential appliances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3964" y="4120874"/>
              <a:ext cx="1285884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Insulation retrofit</a:t>
              </a:r>
              <a:endParaRPr lang="en-GB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71802" y="2714620"/>
              <a:ext cx="904942" cy="297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Efficiency improvement</a:t>
              </a:r>
              <a:endParaRPr lang="en-GB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3306" y="2643182"/>
              <a:ext cx="714380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Geothermal 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3876" y="3000372"/>
              <a:ext cx="714380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Nuclear </a:t>
              </a:r>
              <a:endParaRPr lang="en-GB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6248" y="2857496"/>
              <a:ext cx="714380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Cars plug-in </a:t>
              </a:r>
              <a:endParaRPr lang="en-GB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7060" y="2655596"/>
              <a:ext cx="785818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Offshore wind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30216" y="2757092"/>
              <a:ext cx="785818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Onshore wind</a:t>
              </a:r>
              <a:endParaRPr lang="en-GB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17988" y="2578928"/>
              <a:ext cx="785818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Solar CSP</a:t>
              </a:r>
              <a:endParaRPr lang="en-GB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48450" y="2475478"/>
              <a:ext cx="785818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Solar PV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44716" y="2357430"/>
              <a:ext cx="785818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Biomass</a:t>
              </a:r>
              <a:endParaRPr lang="en-GB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43570" y="2281854"/>
              <a:ext cx="785818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Coal CCS</a:t>
              </a:r>
              <a:endParaRPr lang="en-GB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88346" y="2050988"/>
              <a:ext cx="785818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Gas CCS</a:t>
              </a:r>
              <a:endParaRPr lang="en-GB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23514" y="1921618"/>
              <a:ext cx="1000132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Electric heat pump</a:t>
              </a:r>
              <a:endParaRPr lang="en-GB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48769" y="2189726"/>
              <a:ext cx="971560" cy="174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Electric boiler</a:t>
              </a:r>
              <a:endParaRPr lang="en-GB" sz="1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3012778" y="4000504"/>
              <a:ext cx="0" cy="322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3159792" y="3878318"/>
              <a:ext cx="0" cy="322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328744" y="3714752"/>
              <a:ext cx="0" cy="322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3505972" y="3644523"/>
              <a:ext cx="0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769630" y="2911810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4214810" y="2821496"/>
              <a:ext cx="0" cy="43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4585506" y="3119099"/>
              <a:ext cx="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4891948" y="2965052"/>
              <a:ext cx="0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5118676" y="2928934"/>
              <a:ext cx="0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5429256" y="2785496"/>
              <a:ext cx="0" cy="3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5706732" y="2714620"/>
              <a:ext cx="0" cy="3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5786446" y="2655596"/>
              <a:ext cx="0" cy="3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871390" y="2540594"/>
              <a:ext cx="0" cy="3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6065170" y="2443616"/>
              <a:ext cx="0" cy="3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6265822" y="2325568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6414084" y="2192296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6566484" y="2079954"/>
              <a:ext cx="0" cy="39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POLICY USE OF MAC CURVE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4363" y="1265238"/>
            <a:ext cx="79517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Many areas: 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Electricity saving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Air pollution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Waste reduction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Water availability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Energy-related emissions reduction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REDD </a:t>
            </a:r>
            <a:endParaRPr kumimoji="0" lang="en-GB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Many countries: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USA, EU, UK, France, Mexico, China</a:t>
            </a:r>
          </a:p>
          <a:p>
            <a:pPr marL="800100" marR="0" lvl="1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+mn-cs"/>
              </a:rPr>
              <a:t>REDD: Congo for example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ysClr val="windowText" lastClr="000000"/>
                </a:solidFill>
              </a:rPr>
              <a:t>PROBLEMS WITH CURRENT MAC CURVES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4363" y="1265238"/>
            <a:ext cx="79517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Unclear assumptions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Cost definition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Implementation barriers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Discounting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Intertemporal issues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Interactions / baseline emissions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Behavioural aspects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Ancillary benefits/costs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Handling uncertainty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2700" b="1" kern="0" dirty="0" smtClean="0">
                <a:solidFill>
                  <a:sysClr val="windowText" lastClr="000000"/>
                </a:solidFill>
                <a:latin typeface="Arial"/>
                <a:cs typeface="+mn-cs"/>
              </a:rPr>
              <a:t>Financial focus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rgbClr val="000000"/>
                </a:solidFill>
                <a:cs typeface="+mj-cs"/>
              </a:rPr>
              <a:t>ELECTRIC HYBRID CAR EXAMPLE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59" y="1700808"/>
          <a:ext cx="8280922" cy="3960440"/>
        </p:xfrm>
        <a:graphic>
          <a:graphicData uri="http://schemas.openxmlformats.org/drawingml/2006/table">
            <a:tbl>
              <a:tblPr/>
              <a:tblGrid>
                <a:gridCol w="2664297"/>
                <a:gridCol w="1368152"/>
                <a:gridCol w="2004112"/>
                <a:gridCol w="2244361"/>
              </a:tblGrid>
              <a:tr h="4640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Petrol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Petrol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Hybrid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Discount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Lifetime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Investment cost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Operating cost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€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Annual </a:t>
                      </a:r>
                      <a:r>
                        <a:rPr lang="en-GB" sz="2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kilometrage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km/a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14481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14481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Fuel consumption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l/100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km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192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Petrol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€/l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95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Emission factor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 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  <a:r>
                        <a:rPr lang="en-GB" sz="2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/l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715016-08EA-AB4D-968D-E2C01BF81FB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7887" y="718806"/>
            <a:ext cx="9178089" cy="6002612"/>
            <a:chOff x="0" y="-1"/>
            <a:chExt cx="9178089" cy="6002612"/>
          </a:xfrm>
        </p:grpSpPr>
        <p:graphicFrame>
          <p:nvGraphicFramePr>
            <p:cNvPr id="18" name="Chart 17"/>
            <p:cNvGraphicFramePr/>
            <p:nvPr/>
          </p:nvGraphicFramePr>
          <p:xfrm>
            <a:off x="0" y="9525"/>
            <a:ext cx="4572000" cy="3103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Chart 18"/>
            <p:cNvGraphicFramePr/>
            <p:nvPr/>
          </p:nvGraphicFramePr>
          <p:xfrm>
            <a:off x="4581525" y="-1"/>
            <a:ext cx="4572000" cy="2968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0" name="Chart 19"/>
            <p:cNvGraphicFramePr/>
            <p:nvPr/>
          </p:nvGraphicFramePr>
          <p:xfrm>
            <a:off x="4606089" y="2968749"/>
            <a:ext cx="4572000" cy="30338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Chart 20"/>
            <p:cNvGraphicFramePr/>
            <p:nvPr/>
          </p:nvGraphicFramePr>
          <p:xfrm>
            <a:off x="34089" y="2968749"/>
            <a:ext cx="4572000" cy="30148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30200" y="692150"/>
            <a:ext cx="8489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rgbClr val="000000"/>
                </a:solidFill>
                <a:cs typeface="+mj-cs"/>
              </a:rPr>
              <a:t>MAC CURVES AND REDD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1338" y="1772816"/>
            <a:ext cx="8437126" cy="4968552"/>
            <a:chOff x="1227138" y="1528763"/>
            <a:chExt cx="6688137" cy="39385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7138" y="1528763"/>
              <a:ext cx="6688137" cy="393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932040" y="2636912"/>
              <a:ext cx="1827529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Kindermann</a:t>
              </a:r>
              <a:r>
                <a:rPr lang="en-GB" sz="1600" dirty="0" smtClean="0"/>
                <a:t> et al. 2008</a:t>
              </a:r>
              <a:endParaRPr lang="en-GB" sz="16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4785266" y="2850178"/>
              <a:ext cx="149532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95736" y="3573016"/>
              <a:ext cx="1827529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Kindermann</a:t>
              </a:r>
              <a:r>
                <a:rPr lang="en-GB" sz="1600" dirty="0" smtClean="0"/>
                <a:t> et al. 2008</a:t>
              </a:r>
              <a:endParaRPr lang="en-GB" sz="1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V="1">
              <a:off x="2286496" y="3914304"/>
              <a:ext cx="36004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75856" y="1700808"/>
              <a:ext cx="1565764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Nabuurs</a:t>
              </a:r>
              <a:r>
                <a:rPr lang="en-GB" sz="1600" dirty="0" smtClean="0"/>
                <a:t> et al. 2007</a:t>
              </a:r>
              <a:endParaRPr lang="en-GB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3671900" y="2384884"/>
              <a:ext cx="7920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499992" y="1988840"/>
              <a:ext cx="648072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12" idx="3"/>
            </p:cNvCxnSpPr>
            <p:nvPr/>
          </p:nvCxnSpPr>
          <p:spPr>
            <a:xfrm rot="10800000" flipV="1">
              <a:off x="4841621" y="1772815"/>
              <a:ext cx="954517" cy="62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42631" y="2935977"/>
              <a:ext cx="1075272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Eliasch</a:t>
              </a:r>
              <a:r>
                <a:rPr lang="en-GB" sz="1600" dirty="0" smtClean="0"/>
                <a:t> 2008</a:t>
              </a:r>
              <a:endParaRPr lang="en-GB" sz="1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788024" y="3068960"/>
              <a:ext cx="216024" cy="418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51920" y="3284984"/>
              <a:ext cx="1367534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Grieg-Gran 2008</a:t>
              </a:r>
              <a:endParaRPr lang="en-GB" sz="16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499992" y="3501008"/>
              <a:ext cx="288032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51920" y="4077072"/>
              <a:ext cx="1978743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Blaser</a:t>
              </a:r>
              <a:r>
                <a:rPr lang="en-GB" sz="1600" dirty="0" smtClean="0"/>
                <a:t> and </a:t>
              </a:r>
              <a:r>
                <a:rPr lang="en-GB" sz="1600" dirty="0" err="1" smtClean="0"/>
                <a:t>Robledo</a:t>
              </a:r>
              <a:r>
                <a:rPr lang="en-GB" sz="1600" dirty="0" smtClean="0"/>
                <a:t> 2007</a:t>
              </a:r>
              <a:endParaRPr lang="en-GB" sz="1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292080" y="4077072"/>
              <a:ext cx="360040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96136" y="4005064"/>
              <a:ext cx="1121017" cy="46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Holdren</a:t>
              </a:r>
              <a:r>
                <a:rPr lang="en-GB" sz="1600" dirty="0" smtClean="0"/>
                <a:t> 2007</a:t>
              </a:r>
            </a:p>
            <a:p>
              <a:r>
                <a:rPr lang="en-GB" sz="1600" dirty="0" smtClean="0"/>
                <a:t>(Brazil only)</a:t>
              </a:r>
              <a:endParaRPr lang="en-GB" sz="1600" dirty="0"/>
            </a:p>
          </p:txBody>
        </p:sp>
        <p:cxnSp>
          <p:nvCxnSpPr>
            <p:cNvPr id="23" name="Straight Connector 22"/>
            <p:cNvCxnSpPr>
              <a:stCxn id="22" idx="3"/>
            </p:cNvCxnSpPr>
            <p:nvPr/>
          </p:nvCxnSpPr>
          <p:spPr>
            <a:xfrm flipV="1">
              <a:off x="6917153" y="4077073"/>
              <a:ext cx="319143" cy="1597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2" idx="3"/>
            </p:cNvCxnSpPr>
            <p:nvPr/>
          </p:nvCxnSpPr>
          <p:spPr>
            <a:xfrm>
              <a:off x="6917153" y="4236841"/>
              <a:ext cx="175127" cy="2722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732240" y="3717032"/>
              <a:ext cx="941847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Stern 2007</a:t>
              </a:r>
              <a:endParaRPr lang="en-GB" sz="16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V="1">
              <a:off x="7236298" y="4077073"/>
              <a:ext cx="504054" cy="2160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24128" y="3356992"/>
              <a:ext cx="1997804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Nauclér</a:t>
              </a:r>
              <a:r>
                <a:rPr lang="en-GB" sz="1600" dirty="0" smtClean="0"/>
                <a:t> and </a:t>
              </a:r>
              <a:r>
                <a:rPr lang="en-GB" sz="1600" dirty="0" err="1" smtClean="0"/>
                <a:t>Enkvist</a:t>
              </a:r>
              <a:r>
                <a:rPr lang="en-GB" sz="1600" dirty="0" smtClean="0"/>
                <a:t> 2009</a:t>
              </a:r>
              <a:endParaRPr lang="en-GB" sz="16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516216" y="3212976"/>
              <a:ext cx="432048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Design</vt:lpstr>
      <vt:lpstr>Marginal abatement cost curves: a call for caution Fabian Kesicki UN Climate Change Conference (SB 34) in Bonn, 7th June 2011 </vt:lpstr>
      <vt:lpstr>Slide 2</vt:lpstr>
      <vt:lpstr>Slide 3</vt:lpstr>
      <vt:lpstr>Slide 4</vt:lpstr>
      <vt:lpstr>POLICY USE OF MAC CURVE</vt:lpstr>
      <vt:lpstr>PROBLEMS WITH CURRENT MAC CURVES</vt:lpstr>
      <vt:lpstr>ELECTRIC HYBRID CAR EXAMPLE</vt:lpstr>
      <vt:lpstr>Slide 8</vt:lpstr>
      <vt:lpstr>MAC CURVES AND REDD</vt:lpstr>
      <vt:lpstr>MAC CURVES AND REDD</vt:lpstr>
      <vt:lpstr>CONCLUSIONS</vt:lpstr>
      <vt:lpstr>Thanks for your attention           Fabian Kesicki fabian.kesicki.09@ucl.ac.uk  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Fabian Kesicki</cp:lastModifiedBy>
  <cp:revision>100</cp:revision>
  <dcterms:created xsi:type="dcterms:W3CDTF">2005-07-13T12:26:50Z</dcterms:created>
  <dcterms:modified xsi:type="dcterms:W3CDTF">2011-06-03T15:55:56Z</dcterms:modified>
</cp:coreProperties>
</file>