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366" r:id="rId2"/>
    <p:sldId id="335" r:id="rId3"/>
    <p:sldId id="336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C4FB-173F-F947-A363-15F4904D2C4F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B0E1-5A30-FE48-8538-A78689C89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We were the first university to set an energy reduction target bac in 2005.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In 2017 Monash Committed to Net Zero emissions by 2030.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5" name="Google Shape;22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56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an ambitious strategy which are on track to deliver.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61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66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18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3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83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70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9513" y="2582358"/>
            <a:ext cx="7101769" cy="196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06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FE58-DC58-D44F-8E9B-20D723B4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7882-8DB9-EF48-AF6B-CE35EBBC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025C-7225-B64D-8453-30E3F18C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BE82-3274-7A4E-9C82-10F51C82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499C7-CDCA-4B45-8DB2-D7B00FCC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texture_option 2">
  <p:cSld name="Copy with texture_option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306060" y="326309"/>
            <a:ext cx="7452026" cy="7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4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5267" y="6373900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06108"/>
            <a:ext cx="12192000" cy="870942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2459" y="6329169"/>
            <a:ext cx="1262009" cy="3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00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 with texture_option 2">
  <p:cSld name="1_Copy with texture_option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867" y="6397304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306060" y="326309"/>
            <a:ext cx="7452026" cy="7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3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4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5267" y="6373900"/>
            <a:ext cx="1267288" cy="3687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>
            <a:off x="0" y="6006108"/>
            <a:ext cx="12192000" cy="8709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90967" y="6298367"/>
            <a:ext cx="1267288" cy="36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4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01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66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34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72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59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76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380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3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25E0-4D33-484A-958B-19B2FCD1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949"/>
            <a:ext cx="10515600" cy="4523867"/>
          </a:xfrm>
        </p:spPr>
        <p:txBody>
          <a:bodyPr/>
          <a:lstStyle/>
          <a:p>
            <a:pPr algn="ctr"/>
            <a:r>
              <a:rPr lang="en-US" b="1" i="1" dirty="0"/>
              <a:t>Case Study #3: 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Susie Ho </a:t>
            </a:r>
            <a:br>
              <a:rPr lang="en-US" dirty="0"/>
            </a:br>
            <a:r>
              <a:rPr lang="en-US" dirty="0"/>
              <a:t>Monash University (Australia)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Dickson Ho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/>
              <a:t>Monash University (Australia)</a:t>
            </a:r>
            <a:br>
              <a:rPr lang="en-US" dirty="0"/>
            </a:br>
            <a:r>
              <a:rPr lang="en-US" dirty="0"/>
              <a:t>UNEP intern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7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/>
          <p:nvPr/>
        </p:nvSpPr>
        <p:spPr>
          <a:xfrm>
            <a:off x="181655" y="1224817"/>
            <a:ext cx="11977687" cy="169503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2"/>
          </p:nvPr>
        </p:nvSpPr>
        <p:spPr>
          <a:xfrm>
            <a:off x="214313" y="223838"/>
            <a:ext cx="9541106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Net Zero Emissions - Implementation Plan</a:t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5689894" y="1684507"/>
            <a:ext cx="3635440" cy="141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39393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0092226" y="3848773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36"/>
          <p:cNvGrpSpPr/>
          <p:nvPr/>
        </p:nvGrpSpPr>
        <p:grpSpPr>
          <a:xfrm>
            <a:off x="318384" y="1828347"/>
            <a:ext cx="9959834" cy="3738562"/>
            <a:chOff x="318384" y="1577976"/>
            <a:chExt cx="9959834" cy="3738562"/>
          </a:xfrm>
        </p:grpSpPr>
        <p:grpSp>
          <p:nvGrpSpPr>
            <p:cNvPr id="237" name="Google Shape;237;p36"/>
            <p:cNvGrpSpPr/>
            <p:nvPr/>
          </p:nvGrpSpPr>
          <p:grpSpPr>
            <a:xfrm>
              <a:off x="318384" y="1582738"/>
              <a:ext cx="8064500" cy="3733800"/>
              <a:chOff x="1201" y="988"/>
              <a:chExt cx="5080" cy="2352"/>
            </a:xfrm>
          </p:grpSpPr>
          <p:pic>
            <p:nvPicPr>
              <p:cNvPr id="238" name="Google Shape;238;p3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48" y="1534"/>
                <a:ext cx="450" cy="4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9" name="Google Shape;239;p36"/>
              <p:cNvSpPr/>
              <p:nvPr/>
            </p:nvSpPr>
            <p:spPr>
              <a:xfrm>
                <a:off x="1218" y="992"/>
                <a:ext cx="517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ENERGY 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6"/>
              <p:cNvSpPr/>
              <p:nvPr/>
            </p:nvSpPr>
            <p:spPr>
              <a:xfrm>
                <a:off x="1218" y="1113"/>
                <a:ext cx="668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EFFICIENCY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6"/>
              <p:cNvSpPr/>
              <p:nvPr/>
            </p:nvSpPr>
            <p:spPr>
              <a:xfrm>
                <a:off x="2037" y="992"/>
                <a:ext cx="52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CAMPUS 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6"/>
              <p:cNvSpPr/>
              <p:nvPr/>
            </p:nvSpPr>
            <p:spPr>
              <a:xfrm>
                <a:off x="2037" y="1114"/>
                <a:ext cx="980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ELECTRIFICATION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6"/>
              <p:cNvSpPr/>
              <p:nvPr/>
            </p:nvSpPr>
            <p:spPr>
              <a:xfrm>
                <a:off x="3290" y="988"/>
                <a:ext cx="739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ON-SITE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RENEWABLES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6"/>
              <p:cNvSpPr/>
              <p:nvPr/>
            </p:nvSpPr>
            <p:spPr>
              <a:xfrm>
                <a:off x="1201" y="2256"/>
                <a:ext cx="876" cy="7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6"/>
              <p:cNvSpPr/>
              <p:nvPr/>
            </p:nvSpPr>
            <p:spPr>
              <a:xfrm>
                <a:off x="1246" y="2262"/>
                <a:ext cx="897" cy="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Reduce energy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Consumption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Lighting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Façade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Appliances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Thermal Plant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Bldg Optimisation 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6"/>
              <p:cNvSpPr/>
              <p:nvPr/>
            </p:nvSpPr>
            <p:spPr>
              <a:xfrm>
                <a:off x="4362" y="993"/>
                <a:ext cx="480" cy="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OFF-SITE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>
                <a:off x="4362" y="1112"/>
                <a:ext cx="78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RENEWABLES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6"/>
              <p:cNvSpPr/>
              <p:nvPr/>
            </p:nvSpPr>
            <p:spPr>
              <a:xfrm>
                <a:off x="4173" y="2975"/>
                <a:ext cx="1157" cy="3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>
                <a:off x="2121" y="2231"/>
                <a:ext cx="1015" cy="6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2141" y="2258"/>
                <a:ext cx="919" cy="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Electricity becomes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our total energy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Consumption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Heat pumps replace gas boilers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Noto Sans Symbols"/>
                  <a:buChar char="▪"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Thermal Precincts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4248" y="2505"/>
                <a:ext cx="10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4293" y="2535"/>
                <a:ext cx="119" cy="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▪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4435" y="2531"/>
                <a:ext cx="753" cy="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Power Purchase 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6"/>
              <p:cNvSpPr/>
              <p:nvPr/>
            </p:nvSpPr>
            <p:spPr>
              <a:xfrm>
                <a:off x="4435" y="2637"/>
                <a:ext cx="499" cy="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Agreement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6"/>
              <p:cNvSpPr/>
              <p:nvPr/>
            </p:nvSpPr>
            <p:spPr>
              <a:xfrm>
                <a:off x="5425" y="2231"/>
                <a:ext cx="856" cy="6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36"/>
            <p:cNvSpPr/>
            <p:nvPr/>
          </p:nvSpPr>
          <p:spPr>
            <a:xfrm>
              <a:off x="6696391" y="1577976"/>
              <a:ext cx="147155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NET ZERO READY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BUILDINGS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6891974" y="3619462"/>
              <a:ext cx="16070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Net zero ready buildings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All electric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High performance building envelope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01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None/>
                <a:tabLst/>
                <a:defRPr/>
              </a:pPr>
              <a:endParaRPr kumimoji="0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3522329" y="3592513"/>
              <a:ext cx="1317668" cy="75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Maximise on-site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solar generation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Rooftop solar PV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Solar thermal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26934" y="3628610"/>
              <a:ext cx="11910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Purchase off-site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renewable energy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36"/>
            <p:cNvPicPr preferRelativeResize="0"/>
            <p:nvPr/>
          </p:nvPicPr>
          <p:blipFill rotWithShape="1">
            <a:blip r:embed="rId4">
              <a:alphaModFix/>
            </a:blip>
            <a:srcRect t="16642" b="3575"/>
            <a:stretch/>
          </p:blipFill>
          <p:spPr>
            <a:xfrm>
              <a:off x="6688112" y="2284273"/>
              <a:ext cx="1371719" cy="1143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36"/>
            <p:cNvSpPr/>
            <p:nvPr/>
          </p:nvSpPr>
          <p:spPr>
            <a:xfrm>
              <a:off x="8506022" y="1581834"/>
              <a:ext cx="1652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INTELLIGENT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ENERGY NETWORK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8671122" y="3619462"/>
              <a:ext cx="1607096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Controls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Micro-grid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Battery Storage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Google Shape;263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71122" y="2317350"/>
              <a:ext cx="1010912" cy="9675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p36"/>
          <p:cNvGrpSpPr/>
          <p:nvPr/>
        </p:nvGrpSpPr>
        <p:grpSpPr>
          <a:xfrm>
            <a:off x="10293325" y="1795009"/>
            <a:ext cx="1416050" cy="2838451"/>
            <a:chOff x="6835072" y="1544638"/>
            <a:chExt cx="1416050" cy="2838451"/>
          </a:xfrm>
        </p:grpSpPr>
        <p:sp>
          <p:nvSpPr>
            <p:cNvPr id="265" name="Google Shape;265;p36"/>
            <p:cNvSpPr/>
            <p:nvPr/>
          </p:nvSpPr>
          <p:spPr>
            <a:xfrm>
              <a:off x="6835072" y="1544638"/>
              <a:ext cx="658813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OFFSET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6835072" y="1722438"/>
              <a:ext cx="915988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RESIDUAL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6835072" y="1914526"/>
              <a:ext cx="995363" cy="2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EMISSIONS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7044622" y="3629026"/>
              <a:ext cx="1206500" cy="75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Offset residual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Emissions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Green Power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Char char="▪"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Carbon offsets 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22" y="2667681"/>
            <a:ext cx="670618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7286" y="2705363"/>
            <a:ext cx="420660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60926" y="2700142"/>
            <a:ext cx="816935" cy="68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65531" y="2710357"/>
            <a:ext cx="816935" cy="78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22731" y="2755593"/>
            <a:ext cx="713294" cy="70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46"/>
            <a:ext cx="12258649" cy="730948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159153" y="778380"/>
            <a:ext cx="7980587" cy="2833499"/>
          </a:xfrm>
          <a:prstGeom prst="rect">
            <a:avLst/>
          </a:prstGeom>
          <a:solidFill>
            <a:srgbClr val="F2F2F2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38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Thermal Plant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097280" marR="0" lvl="1" indent="-4267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New builds incorporating all-electric thermal plant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097280" marR="0" lvl="1" indent="-4267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Stage 1 - Electrification of Clayton Medicine, Engineering and Science precincts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38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EV Charging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343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3 x EV chargers installed at Clayton Campus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343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Broader rollout (on other campuses) currently being planned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2"/>
          </p:nvPr>
        </p:nvSpPr>
        <p:spPr>
          <a:xfrm>
            <a:off x="81754" y="241682"/>
            <a:ext cx="954110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</a:rPr>
              <a:t>Campus Electrification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651" y="3889922"/>
            <a:ext cx="5130141" cy="341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/>
        </p:nvSpPr>
        <p:spPr>
          <a:xfrm>
            <a:off x="6129324" y="4773429"/>
            <a:ext cx="5219611" cy="2084571"/>
          </a:xfrm>
          <a:prstGeom prst="rect">
            <a:avLst/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Building Optimisation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1097280" marR="0" lvl="1" indent="-4267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3 year building optimization program (24 buildings)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  <a:tabLst/>
              <a:defRPr/>
            </a:pP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LED Lighting Upgrades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097280" marR="0" lvl="1" indent="-4267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16, 500 fixtures at end of 2018;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097280" marR="0" lvl="1" indent="-4267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–"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43,000 by 2020, 45 Buildings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2"/>
          </p:nvPr>
        </p:nvSpPr>
        <p:spPr>
          <a:xfrm>
            <a:off x="6063014" y="4201111"/>
            <a:ext cx="3255322" cy="49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</a:rPr>
              <a:t>Energy Efficiency</a:t>
            </a:r>
            <a:endParaRPr sz="3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2748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229</Words>
  <Application>Microsoft Macintosh PowerPoint</Application>
  <PresentationFormat>Widescreen</PresentationFormat>
  <Paragraphs>69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Noto Sans Symbols</vt:lpstr>
      <vt:lpstr>2_Office Theme</vt:lpstr>
      <vt:lpstr>Case Study #3:   Susie Ho  Monash University (Australia)  Dickson Ho Monash University (Australia) UNEP intern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of Higher Education to Climate Action and Implementation of the Paris Agreement </dc:title>
  <dc:creator>Microsoft Office User</dc:creator>
  <cp:lastModifiedBy>Microsoft Office User</cp:lastModifiedBy>
  <cp:revision>10</cp:revision>
  <dcterms:created xsi:type="dcterms:W3CDTF">2019-12-02T14:45:25Z</dcterms:created>
  <dcterms:modified xsi:type="dcterms:W3CDTF">2019-12-20T15:39:31Z</dcterms:modified>
</cp:coreProperties>
</file>