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5" r:id="rId4"/>
    <p:sldId id="273" r:id="rId5"/>
    <p:sldId id="258" r:id="rId6"/>
    <p:sldId id="277" r:id="rId7"/>
    <p:sldId id="262" r:id="rId8"/>
    <p:sldId id="259" r:id="rId9"/>
    <p:sldId id="278" r:id="rId10"/>
    <p:sldId id="279" r:id="rId11"/>
    <p:sldId id="276" r:id="rId12"/>
    <p:sldId id="280" r:id="rId13"/>
    <p:sldId id="281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3E5E96-C1AD-4A55-8406-01727CD7D90C}" type="datetimeFigureOut">
              <a:rPr lang="en-US" smtClean="0"/>
              <a:pPr/>
              <a:t>10/27/2010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7982B3-8104-4764-A1CB-1B2981E1A46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048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International Redress Mechanisms and REDD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5240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Stephen Porter</a:t>
            </a:r>
          </a:p>
          <a:p>
            <a:pPr algn="ctr"/>
            <a:r>
              <a:rPr lang="en-US" dirty="0" smtClean="0"/>
              <a:t>Senior Attorney</a:t>
            </a:r>
          </a:p>
          <a:p>
            <a:pPr algn="ctr"/>
            <a:r>
              <a:rPr lang="en-US" dirty="0" smtClean="0"/>
              <a:t>Center for International Environmental Law</a:t>
            </a:r>
          </a:p>
          <a:p>
            <a:pPr algn="ctr"/>
            <a:r>
              <a:rPr lang="en-US" dirty="0" smtClean="0"/>
              <a:t>October 6, 2010  Tianjin, China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533400" y="762000"/>
          <a:ext cx="1828800" cy="733425"/>
        </p:xfrm>
        <a:graphic>
          <a:graphicData uri="http://schemas.openxmlformats.org/presentationml/2006/ole">
            <p:oleObj spid="_x0000_s23553" name="Picture" r:id="rId3" imgW="1981703" imgH="838835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 American System: Limitations and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consuming!</a:t>
            </a:r>
          </a:p>
          <a:p>
            <a:r>
              <a:rPr lang="en-US" dirty="0" smtClean="0"/>
              <a:t>Geographically limited.</a:t>
            </a:r>
          </a:p>
          <a:p>
            <a:r>
              <a:rPr lang="en-US" dirty="0" smtClean="0"/>
              <a:t>Commission has limited powers, but Court has broader powers.  Individuals must pass through commission to get to court.</a:t>
            </a:r>
          </a:p>
          <a:p>
            <a:r>
              <a:rPr lang="en-US" dirty="0" smtClean="0"/>
              <a:t>May consider both actions by a State as well as failures to act to protect rights holders.</a:t>
            </a:r>
          </a:p>
          <a:p>
            <a:r>
              <a:rPr lang="en-US" dirty="0" smtClean="0"/>
              <a:t>May ultimately get to the Inter American Court on Human Rights, but few petitions get that far.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Existing Mechanism play important roles within their competencies, but are not ideal in all circumstances.  </a:t>
            </a:r>
          </a:p>
          <a:p>
            <a:r>
              <a:rPr lang="en-US" dirty="0" smtClean="0"/>
              <a:t>May take too long to effectively protect rights of Indigenous Peoples and communities.</a:t>
            </a:r>
          </a:p>
          <a:p>
            <a:r>
              <a:rPr lang="en-US" dirty="0" smtClean="0"/>
              <a:t>REDD operates on many different scales/level: local, provincial, national, regional, and international.  Hard for any one mechanism to be effective on all levels.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REDD can be very specific and technical and thus may require special competency.</a:t>
            </a:r>
          </a:p>
          <a:p>
            <a:r>
              <a:rPr lang="en-US" dirty="0" smtClean="0"/>
              <a:t>Impacted communities should not have to research which mechanism has the specific competency.  May need a central clearinghouse to help direct complaint to the right places.</a:t>
            </a:r>
          </a:p>
          <a:p>
            <a:r>
              <a:rPr lang="en-US" dirty="0" smtClean="0"/>
              <a:t>May also need to resolve complaints where no existing mechanism is appropriate.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Final Thoughts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redress mechanism in REDD context must serve multiple functions.</a:t>
            </a:r>
          </a:p>
          <a:p>
            <a:pPr lvl="1"/>
            <a:r>
              <a:rPr lang="en-US" dirty="0" smtClean="0"/>
              <a:t>Prevent/abate imminent or irreversible harm</a:t>
            </a:r>
          </a:p>
          <a:p>
            <a:pPr lvl="1"/>
            <a:r>
              <a:rPr lang="en-US" dirty="0" smtClean="0"/>
              <a:t>Reinforce rights of peoples and communities</a:t>
            </a:r>
          </a:p>
          <a:p>
            <a:pPr lvl="1"/>
            <a:r>
              <a:rPr lang="en-US" dirty="0" smtClean="0"/>
              <a:t>Provide reparations or compensation</a:t>
            </a:r>
          </a:p>
          <a:p>
            <a:pPr lvl="1"/>
            <a:r>
              <a:rPr lang="en-US" dirty="0" smtClean="0"/>
              <a:t>Early warning system for problems</a:t>
            </a:r>
          </a:p>
          <a:p>
            <a:pPr lvl="1"/>
            <a:r>
              <a:rPr lang="en-US" dirty="0" smtClean="0"/>
              <a:t>Feedback to improve operation of institutions and processes</a:t>
            </a:r>
          </a:p>
          <a:p>
            <a:pPr lvl="1"/>
            <a:r>
              <a:rPr lang="en-US" dirty="0" smtClean="0"/>
              <a:t>Ensure overall integrity of REDD systems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Thank You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Stephen Porter</a:t>
            </a:r>
          </a:p>
          <a:p>
            <a:pPr algn="ctr">
              <a:buNone/>
            </a:pPr>
            <a:r>
              <a:rPr lang="en-US" dirty="0" smtClean="0"/>
              <a:t>sporter@ciel.org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 and Overview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of Climate Negotiations, Indigenous Peoples and Local Communities have substantive and procedural rights under international law.  See table.</a:t>
            </a:r>
          </a:p>
          <a:p>
            <a:r>
              <a:rPr lang="en-US" dirty="0" smtClean="0"/>
              <a:t>Many of those rights are also expressed in UN Declaration on Rights of Indigenous Peoples. </a:t>
            </a:r>
          </a:p>
          <a:p>
            <a:r>
              <a:rPr lang="en-US" dirty="0" smtClean="0"/>
              <a:t>While critical that those rights are recognized and incorporated in elaboration of REDD at all levels, most obligations are pre-existing.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and Overview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obvious point:  without processes to ensure that rights are respected, what good are they?</a:t>
            </a:r>
          </a:p>
          <a:p>
            <a:r>
              <a:rPr lang="en-US" dirty="0" smtClean="0"/>
              <a:t>At the international level, a number of redress or grievance mechanisms already exist.  </a:t>
            </a:r>
          </a:p>
          <a:p>
            <a:r>
              <a:rPr lang="en-US" dirty="0" smtClean="0"/>
              <a:t>Functions include: fact-finding, dispute resolution, compliance assessment, provision of remedy, or compensation. </a:t>
            </a:r>
          </a:p>
          <a:p>
            <a:r>
              <a:rPr lang="en-US" dirty="0" smtClean="0"/>
              <a:t>This presentation will examine a number of these procedures. </a:t>
            </a:r>
          </a:p>
          <a:p>
            <a:r>
              <a:rPr lang="en-US" dirty="0" smtClean="0"/>
              <a:t>Are they adequate in the context of REDD?  If not, what else is needed?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Existing Mechanisms Relevant to REDD, Rights and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World Bank</a:t>
            </a:r>
          </a:p>
          <a:p>
            <a:pPr lvl="1"/>
            <a:r>
              <a:rPr lang="en-US" dirty="0" smtClean="0"/>
              <a:t>Inspection Panel</a:t>
            </a:r>
          </a:p>
          <a:p>
            <a:pPr lvl="1"/>
            <a:r>
              <a:rPr lang="en-US" dirty="0" smtClean="0"/>
              <a:t>IFC Compliance Advisory Ombudsman</a:t>
            </a:r>
          </a:p>
          <a:p>
            <a:r>
              <a:rPr lang="en-US" dirty="0" smtClean="0"/>
              <a:t>Human Rights Bodies</a:t>
            </a:r>
          </a:p>
          <a:p>
            <a:pPr lvl="1"/>
            <a:r>
              <a:rPr lang="en-US" dirty="0" smtClean="0"/>
              <a:t>International Labor  Organization (ILO)</a:t>
            </a:r>
          </a:p>
          <a:p>
            <a:pPr lvl="1"/>
            <a:r>
              <a:rPr lang="en-US" dirty="0" smtClean="0"/>
              <a:t>Committee on Economic Social and Cultural Rights</a:t>
            </a:r>
          </a:p>
          <a:p>
            <a:pPr lvl="1"/>
            <a:r>
              <a:rPr lang="en-US" dirty="0" smtClean="0"/>
              <a:t>Human Rights Committee (Civil and Political Rights) </a:t>
            </a:r>
          </a:p>
          <a:p>
            <a:pPr lvl="1"/>
            <a:r>
              <a:rPr lang="en-US" dirty="0" smtClean="0"/>
              <a:t>Committee on Elimination of Racial Discrimination</a:t>
            </a:r>
          </a:p>
          <a:p>
            <a:pPr lvl="1"/>
            <a:r>
              <a:rPr lang="en-US" dirty="0" smtClean="0"/>
              <a:t>Aarhus Convention Compliance Committee</a:t>
            </a:r>
          </a:p>
          <a:p>
            <a:pPr lvl="1"/>
            <a:r>
              <a:rPr lang="en-US" dirty="0" smtClean="0"/>
              <a:t>Regional Human Rights Bodies</a:t>
            </a:r>
          </a:p>
          <a:p>
            <a:pPr lvl="2"/>
            <a:r>
              <a:rPr lang="en-US" dirty="0" smtClean="0"/>
              <a:t>Inter American Commission (Court) for Human Rights</a:t>
            </a:r>
          </a:p>
          <a:p>
            <a:r>
              <a:rPr lang="en-US" dirty="0" smtClean="0"/>
              <a:t>OECD National Contact Points and National Human Rights Institutions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World Bank Inspection Panel: Process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Communities impacted by WB funded projects can bring a claim that WB policies and procedures were not followed. </a:t>
            </a:r>
          </a:p>
          <a:p>
            <a:r>
              <a:rPr lang="en-US" dirty="0" smtClean="0"/>
              <a:t>WB management responds.  Panel evaluates and may recommend to WB board to do investigation and report. </a:t>
            </a:r>
          </a:p>
          <a:p>
            <a:r>
              <a:rPr lang="en-US" dirty="0" smtClean="0"/>
              <a:t>Panel report is largely a fact finding effort.</a:t>
            </a:r>
          </a:p>
          <a:p>
            <a:r>
              <a:rPr lang="en-US" dirty="0" smtClean="0"/>
              <a:t>Independent panel issues report and WB management responds with recommendations and action plan to correct problems.</a:t>
            </a:r>
          </a:p>
          <a:p>
            <a:r>
              <a:rPr lang="en-US" dirty="0" smtClean="0"/>
              <a:t>WB Board decides on next steps based on Panel report and management  response.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World Bank Inspection Panel: Limitations and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 is only with respect to WB Policies, not broader rights.</a:t>
            </a:r>
          </a:p>
          <a:p>
            <a:r>
              <a:rPr lang="en-US" dirty="0" smtClean="0"/>
              <a:t>Panel itself is limited to fact finding, no recommendations.</a:t>
            </a:r>
          </a:p>
          <a:p>
            <a:r>
              <a:rPr lang="en-US" dirty="0" smtClean="0"/>
              <a:t>No real remedy for affected communities, but can have important corrective effect on really bad projects and lead to improvements over time.</a:t>
            </a:r>
          </a:p>
          <a:p>
            <a:r>
              <a:rPr lang="en-US" dirty="0" smtClean="0"/>
              <a:t>FCPF and FIPs are subject to certain WB policies and could  face some Inspection Panel Claims.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Committee on Elimination of Racial Discrimination: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Allows individuals to bring claims against governments but only after the individual first brings the complaint to a national body and waits 6 months.</a:t>
            </a:r>
          </a:p>
          <a:p>
            <a:r>
              <a:rPr lang="en-US" dirty="0" smtClean="0"/>
              <a:t>The Committee then notifies the State Party of the complaint, and the State Party must respond within three months, explaining the situation and any remedy provided. </a:t>
            </a:r>
          </a:p>
          <a:p>
            <a:r>
              <a:rPr lang="en-US" dirty="0" smtClean="0"/>
              <a:t>After considering the information provided, CERD forwards its opinions and recommendations to both parties to the dispute.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CERD: Limitations and Opportunities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Slow process. </a:t>
            </a:r>
          </a:p>
          <a:p>
            <a:pPr lvl="1"/>
            <a:r>
              <a:rPr lang="en-US" dirty="0" smtClean="0"/>
              <a:t> Exhaustion of national remedies.  </a:t>
            </a:r>
          </a:p>
          <a:p>
            <a:pPr lvl="1"/>
            <a:r>
              <a:rPr lang="en-US" dirty="0" smtClean="0"/>
              <a:t>Only periodic meetings.  </a:t>
            </a:r>
          </a:p>
          <a:p>
            <a:r>
              <a:rPr lang="en-US" dirty="0" smtClean="0"/>
              <a:t>Report of committee is not binding on States, can be ignored.</a:t>
            </a:r>
          </a:p>
          <a:p>
            <a:r>
              <a:rPr lang="en-US" dirty="0" smtClean="0"/>
              <a:t>States must have specifically agreed to be subject to authority of CERD.</a:t>
            </a:r>
          </a:p>
          <a:p>
            <a:r>
              <a:rPr lang="en-US" dirty="0" smtClean="0"/>
              <a:t>Does allow individuals rather than States to initiate process.</a:t>
            </a:r>
          </a:p>
          <a:p>
            <a:r>
              <a:rPr lang="en-US" dirty="0" smtClean="0"/>
              <a:t>Has specific ‘general recommendations” with respect to indigenous peoples. 	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 American Commission/Court on Human Rights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Commission can hear petitions from individuals claiming violations of the American Convention on Human Rights.</a:t>
            </a:r>
          </a:p>
          <a:p>
            <a:r>
              <a:rPr lang="en-US" dirty="0" smtClean="0"/>
              <a:t>Claimants must exhaust national remedies.</a:t>
            </a:r>
          </a:p>
          <a:p>
            <a:r>
              <a:rPr lang="en-US" dirty="0" smtClean="0"/>
              <a:t>Allows rounds of submissions, back and forth.</a:t>
            </a:r>
          </a:p>
          <a:p>
            <a:r>
              <a:rPr lang="en-US" dirty="0" smtClean="0"/>
              <a:t>Commission may publish final report or refer case to Inter American Court on Human Rights.</a:t>
            </a:r>
          </a:p>
          <a:p>
            <a:r>
              <a:rPr lang="en-US" dirty="0" smtClean="0"/>
              <a:t>Court has adjudicatory powers over member states.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</TotalTime>
  <Words>848</Words>
  <Application>Microsoft Office PowerPoint</Application>
  <PresentationFormat>Skjermfremvisning (4:3)</PresentationFormat>
  <Paragraphs>86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6" baseType="lpstr">
      <vt:lpstr>Flow</vt:lpstr>
      <vt:lpstr>Picture</vt:lpstr>
      <vt:lpstr>International Redress Mechanisms and REDD</vt:lpstr>
      <vt:lpstr>Context and Overview</vt:lpstr>
      <vt:lpstr>Context and Overview cont.</vt:lpstr>
      <vt:lpstr>Existing Mechanisms Relevant to REDD, Rights and Communities</vt:lpstr>
      <vt:lpstr>World Bank Inspection Panel: Process</vt:lpstr>
      <vt:lpstr>World Bank Inspection Panel: Limitations and opportunities</vt:lpstr>
      <vt:lpstr>Committee on Elimination of Racial Discrimination: Process</vt:lpstr>
      <vt:lpstr>CERD: Limitations and Opportunities  </vt:lpstr>
      <vt:lpstr>Inter American Commission/Court on Human Rights </vt:lpstr>
      <vt:lpstr>Inter American System: Limitations and Opportunities</vt:lpstr>
      <vt:lpstr>General Observations</vt:lpstr>
      <vt:lpstr>General Observations</vt:lpstr>
      <vt:lpstr>Final Thoughts </vt:lpstr>
      <vt:lpstr>Lysbilde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IIAs and Climate Change</dc:title>
  <dc:creator>Stephen Porter</dc:creator>
  <cp:lastModifiedBy>Siri Damman</cp:lastModifiedBy>
  <cp:revision>56</cp:revision>
  <dcterms:created xsi:type="dcterms:W3CDTF">2010-06-04T09:27:23Z</dcterms:created>
  <dcterms:modified xsi:type="dcterms:W3CDTF">2010-10-27T15:06:30Z</dcterms:modified>
</cp:coreProperties>
</file>