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0" r:id="rId4"/>
    <p:sldId id="8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42D"/>
    <a:srgbClr val="F4B42C"/>
    <a:srgbClr val="3E5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F4FF4-0B1A-4EEE-9F9C-78DF5541409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3B468-A8A5-4CB1-8E23-11D32C42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2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Mention something on the use methodology – same TOR,  based on research… etc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5E782-16EB-4E63-AD63-B471D0C6CBD2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118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4CD5-8CBA-48EC-90FF-8613DD876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5AC36-5C0C-45B2-A519-9A1D9E9F5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2334B-B984-4F52-8E97-3B04D979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82DA7-C6D7-4052-A7A2-E2D6C3D4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2A00-1487-419F-AF26-284072CB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3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F3B3-9333-400E-88FE-8A280C72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5F4C2-8932-4812-87C7-83748B6E2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B4722-9E73-47BC-A00B-D6AD4870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AB28D-0F4E-4234-8220-1761F60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BDFE-4089-4D9B-BE2A-EA6A809F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40D708-152D-4460-85F0-7C0543C95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0D31A-4E79-4B7C-85AE-A2A7A408C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B559A-C03E-43AE-8AE0-1A8DF381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DEC0-3A0D-4E1A-94E9-F4121112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8C32-6378-41B9-AF58-8F931048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4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FE36-B580-4A49-8E22-6D70A0BA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1961-7839-474F-9049-67AA85AB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134F4-B874-4528-BAD2-98B4A6CD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40677-A0B6-4561-B152-97FE9975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F62E2-822D-432B-AC02-71D7AFAD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B21B-4E1D-4E74-AF54-00B0FA0A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07BA5-6B5D-4B8B-BFBE-96D58A217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170D-B096-44AE-9148-0258C44C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D34F8-19A4-4531-B551-81C13187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7E66-033E-4EF9-8F95-7AFE27BF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E55A-9331-4A28-B412-041DD23D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867D-FFAE-4768-8097-1B174C1E1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52781-321B-4C12-952A-47C1B5CDF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12975-0459-4A7D-927D-DD2AF031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E7157-A5DC-4977-A9A5-8EF39A8B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42A3D-7834-4CC2-A2EA-2CAF9170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EACC-D56B-4309-8DFF-D7436047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C07AB-23AD-4BA2-B2CB-1EAC4618B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592B5-3697-4B59-974C-C1A1C1352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1DAA4-347D-4E1F-A5F8-0A9953C6E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95E9E-76BA-4917-BC6D-F8BEA8146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F892B4-F697-4DF9-AA99-F7BDCA25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E9E6D-7334-4381-9B2B-08F3056D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69056-31AB-4A66-A5B0-50800797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EA2A-CA17-495A-BEEA-E5677F89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A1A5F-D053-4A27-94A8-78C8A33E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8984D-AE4C-476B-A5A0-4714F7B7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D607F-773C-4928-BFFE-CF96D50E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A6B02-727A-4666-8766-6DCA00F7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6F408-71B3-4590-878A-F1C39B3A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7FB11-4D6D-4575-B25C-490B7784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0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EE78-216A-4471-83C0-97BF0604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E790-8D2F-4819-83F8-33620157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467AC-CE9A-4E64-B9FE-F6068B353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E27B3-A418-49B4-9FAD-5AAAEE20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E772C-408D-4305-9A20-5302B93A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9C501-10A6-4C4E-81E8-294DE0A9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771D-69E5-4F46-A8EF-7AA2B218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095B3-BF2D-4E30-BCAE-D4864216C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C9BA7-1DFF-4134-A601-1A0B735EA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59871-44AA-44C3-91D9-086D9CBB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42892-606E-4A18-B00A-43FD15B9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06043-839C-4B4A-9612-41B7C9F4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0E75E-F4A0-4BF9-A729-29C22EBF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6768D-A10E-4D7F-90D8-DF76974EA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8B25-8AB6-4494-A276-1EE639C3F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7C68-5AB1-419E-9A7A-626D987D2DBF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06B43-2433-46A6-8C71-E269C42E8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9DEAD-682D-496A-B097-F76E31B43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1582-2ACC-47A9-8EEF-F22044D2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5095CE-D102-4D16-8CFC-2AA1D6A21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1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4E69B-E839-4874-957F-D7409EA42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5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EE0E92-5785-4004-A199-D9653E1BFF02}"/>
              </a:ext>
            </a:extLst>
          </p:cNvPr>
          <p:cNvSpPr txBox="1"/>
          <p:nvPr/>
        </p:nvSpPr>
        <p:spPr>
          <a:xfrm>
            <a:off x="1723914" y="619107"/>
            <a:ext cx="87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4B42D"/>
                </a:solidFill>
                <a:latin typeface="Figtree" pitchFamily="2" charset="0"/>
              </a:rPr>
              <a:t>AGENDA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76ACBF-3ECA-49E9-A237-10C9119BA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575370"/>
              </p:ext>
            </p:extLst>
          </p:nvPr>
        </p:nvGraphicFramePr>
        <p:xfrm>
          <a:off x="1114314" y="1493520"/>
          <a:ext cx="9248886" cy="4928429"/>
        </p:xfrm>
        <a:graphic>
          <a:graphicData uri="http://schemas.openxmlformats.org/drawingml/2006/table">
            <a:tbl>
              <a:tblPr firstRow="1" firstCol="1" bandRow="1"/>
              <a:tblGrid>
                <a:gridCol w="9248886">
                  <a:extLst>
                    <a:ext uri="{9D8B030D-6E8A-4147-A177-3AD203B41FA5}">
                      <a16:colId xmlns:a16="http://schemas.microsoft.com/office/drawing/2014/main" val="2815482160"/>
                    </a:ext>
                  </a:extLst>
                </a:gridCol>
              </a:tblGrid>
              <a:tr h="346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Introduction by Moderator</a:t>
                      </a: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2400" dirty="0" err="1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Josianne</a:t>
                      </a: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 Gauthier, CIDSE</a:t>
                      </a:r>
                      <a:endParaRPr lang="en-GB" sz="2400" dirty="0">
                        <a:solidFill>
                          <a:srgbClr val="F4B42D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9227963"/>
                  </a:ext>
                </a:extLst>
              </a:tr>
              <a:tr h="629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Keynote on the CSO equity review </a:t>
                      </a:r>
                      <a:r>
                        <a:rPr lang="en-GB" sz="2400" b="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en-GB" sz="2400" b="0" dirty="0" err="1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Ceecee</a:t>
                      </a:r>
                      <a:r>
                        <a:rPr lang="en-GB" sz="2400" b="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Holz</a:t>
                      </a:r>
                      <a:r>
                        <a:rPr lang="en-GB" sz="2400" b="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, Climate Equity Reference Project</a:t>
                      </a:r>
                      <a:endParaRPr lang="en-GB" sz="2400" b="0" dirty="0">
                        <a:solidFill>
                          <a:srgbClr val="F4B42D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746265"/>
                  </a:ext>
                </a:extLst>
              </a:tr>
              <a:tr h="214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Reaction and panel discussions</a:t>
                      </a:r>
                      <a:endParaRPr lang="en-GB" sz="2400" dirty="0">
                        <a:solidFill>
                          <a:srgbClr val="F4B42D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Youth, climate justice and NDC by Sarah </a:t>
                      </a:r>
                      <a:r>
                        <a:rPr lang="en-GB" sz="2400" dirty="0" err="1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Nasrawi</a:t>
                      </a: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Dutch National Youth Council – NJR</a:t>
                      </a:r>
                      <a:endParaRPr lang="en-GB" sz="2400" dirty="0">
                        <a:solidFill>
                          <a:srgbClr val="F4B42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NDC Transparency and the role of CSOs by Celia </a:t>
                      </a:r>
                      <a:r>
                        <a:rPr lang="en-GB" sz="2400" dirty="0" err="1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Wicher</a:t>
                      </a: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BUND</a:t>
                      </a:r>
                      <a:endParaRPr lang="en-GB" sz="2400" dirty="0">
                        <a:solidFill>
                          <a:srgbClr val="F4B42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justice ambition by </a:t>
                      </a:r>
                      <a:r>
                        <a:rPr lang="en-GB" sz="2400" dirty="0" err="1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Bhekumuzi</a:t>
                      </a: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Dean </a:t>
                      </a:r>
                      <a:r>
                        <a:rPr lang="en-GB" sz="2400" dirty="0" err="1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Bhebhe</a:t>
                      </a: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 err="1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PowershiftAfrica</a:t>
                      </a:r>
                      <a:endParaRPr lang="en-GB" sz="2400" dirty="0">
                        <a:solidFill>
                          <a:srgbClr val="F4B42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Land rights in updated NDCs by Jessica Hernandez, </a:t>
                      </a:r>
                      <a:r>
                        <a:rPr lang="en-GB" sz="2400" dirty="0" err="1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Landesa</a:t>
                      </a:r>
                      <a:endParaRPr lang="en-GB" sz="2400" dirty="0">
                        <a:solidFill>
                          <a:srgbClr val="F4B42D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456158"/>
                  </a:ext>
                </a:extLst>
              </a:tr>
              <a:tr h="571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Q&amp;A session</a:t>
                      </a: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 – Open discussions from the floor</a:t>
                      </a:r>
                      <a:endParaRPr lang="en-GB" sz="2400" dirty="0">
                        <a:solidFill>
                          <a:srgbClr val="F4B42D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450375"/>
                  </a:ext>
                </a:extLst>
              </a:tr>
              <a:tr h="571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Wrap up and close</a:t>
                      </a: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2400" dirty="0" err="1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Josianne</a:t>
                      </a:r>
                      <a:r>
                        <a:rPr lang="en-GB" sz="2400" dirty="0">
                          <a:solidFill>
                            <a:srgbClr val="F4B42D"/>
                          </a:solidFill>
                          <a:effectLst/>
                          <a:latin typeface="Figtree" pitchFamily="2" charset="0"/>
                          <a:cs typeface="Times New Roman" panose="02020603050405020304" pitchFamily="18" charset="0"/>
                        </a:rPr>
                        <a:t> Gauthier, CIDSE</a:t>
                      </a:r>
                      <a:endParaRPr lang="en-GB" sz="2400" dirty="0">
                        <a:solidFill>
                          <a:srgbClr val="F4B42D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48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9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Ein Bild, das Rechteck enthält.&#10;&#10;Beschreibung automatisch generiert.">
            <a:extLst>
              <a:ext uri="{FF2B5EF4-FFF2-40B4-BE49-F238E27FC236}">
                <a16:creationId xmlns:a16="http://schemas.microsoft.com/office/drawing/2014/main" id="{F16B8F79-ADAB-1E49-87D7-54E26047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3395" y="4673600"/>
            <a:ext cx="558409" cy="218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5C88FE-3BF3-4319-B7E9-891DD70DEA1B}"/>
              </a:ext>
            </a:extLst>
          </p:cNvPr>
          <p:cNvSpPr txBox="1">
            <a:spLocks/>
          </p:cNvSpPr>
          <p:nvPr/>
        </p:nvSpPr>
        <p:spPr>
          <a:xfrm>
            <a:off x="1576190" y="403584"/>
            <a:ext cx="9797301" cy="1092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/>
                <a:cs typeface="Calibri Light"/>
              </a:rPr>
              <a:t>THANK YOU!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pic>
        <p:nvPicPr>
          <p:cNvPr id="8" name="Grafik 4" descr="Logo, company name&#10;&#10;Description automatically generated">
            <a:extLst>
              <a:ext uri="{FF2B5EF4-FFF2-40B4-BE49-F238E27FC236}">
                <a16:creationId xmlns:a16="http://schemas.microsoft.com/office/drawing/2014/main" id="{5D757560-FCD9-4DD0-AC5C-68FF74659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509" y="3240428"/>
            <a:ext cx="2637548" cy="835223"/>
          </a:xfrm>
          <a:prstGeom prst="rect">
            <a:avLst/>
          </a:prstGeom>
        </p:spPr>
      </p:pic>
      <p:pic>
        <p:nvPicPr>
          <p:cNvPr id="9" name="Grafik 19" descr="A picture containing text&#10;&#10;Description automatically generated">
            <a:extLst>
              <a:ext uri="{FF2B5EF4-FFF2-40B4-BE49-F238E27FC236}">
                <a16:creationId xmlns:a16="http://schemas.microsoft.com/office/drawing/2014/main" id="{D7168499-BB0C-4F3D-947C-FBD5417B2A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00" y="3027142"/>
            <a:ext cx="2743095" cy="10920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71DF04-1685-4EF7-AB8E-ADB57C0AB8CD}"/>
              </a:ext>
            </a:extLst>
          </p:cNvPr>
          <p:cNvSpPr/>
          <p:nvPr/>
        </p:nvSpPr>
        <p:spPr>
          <a:xfrm>
            <a:off x="5313574" y="4488934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CH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Calibri"/>
              </a:rPr>
              <a:t>Get in touch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Calibri"/>
            </a:endParaRPr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CCE57778-E781-47AF-A3D2-F481625DA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361" y="3052130"/>
            <a:ext cx="3105150" cy="13430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EA3E89D-83B8-49C0-9822-CF7747E9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17" y="5035753"/>
            <a:ext cx="10697325" cy="91584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Calibri Light"/>
              </a:rPr>
              <a:t>Lydia Machaka – machaka@cidse.org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05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123</Words>
  <Application>Microsoft Office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Figtree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Lydia Machaka – machaka@cidse.org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Lehlogonolo Machaka</dc:creator>
  <cp:lastModifiedBy>Lydia Lehlogonolo Machaka</cp:lastModifiedBy>
  <cp:revision>5</cp:revision>
  <dcterms:created xsi:type="dcterms:W3CDTF">2024-11-11T11:52:54Z</dcterms:created>
  <dcterms:modified xsi:type="dcterms:W3CDTF">2024-11-11T12:38:43Z</dcterms:modified>
</cp:coreProperties>
</file>