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emf" ContentType="image/x-em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8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5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4" Type="http://schemas.openxmlformats.org/officeDocument/2006/relationships/slide" Target="slides/slide3.xml"/><Relationship Id="rId10" Type="http://schemas.openxmlformats.org/officeDocument/2006/relationships/tableStyles" Target="tableStyles.xml"/><Relationship Id="rId5" Type="http://schemas.openxmlformats.org/officeDocument/2006/relationships/slide" Target="slides/slide4.xml"/><Relationship Id="rId7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heme" Target="theme/theme1.xml"/><Relationship Id="rId3" Type="http://schemas.openxmlformats.org/officeDocument/2006/relationships/slide" Target="slides/slide2.xml"/><Relationship Id="rId6" Type="http://schemas.openxmlformats.org/officeDocument/2006/relationships/printerSettings" Target="printerSettings/printerSettings1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FE9D-9134-E84C-81E7-33FC7A3E97E5}" type="datetimeFigureOut">
              <a:rPr lang="en-US" smtClean="0"/>
              <a:t>12/7/10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06C6-6CCE-1A4E-9CE7-E7E080640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797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FE9D-9134-E84C-81E7-33FC7A3E97E5}" type="datetimeFigureOut">
              <a:rPr lang="en-US" smtClean="0"/>
              <a:t>12/7/10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06C6-6CCE-1A4E-9CE7-E7E080640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571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FE9D-9134-E84C-81E7-33FC7A3E97E5}" type="datetimeFigureOut">
              <a:rPr lang="en-US" smtClean="0"/>
              <a:t>12/7/10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06C6-6CCE-1A4E-9CE7-E7E080640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78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FE9D-9134-E84C-81E7-33FC7A3E97E5}" type="datetimeFigureOut">
              <a:rPr lang="en-US" smtClean="0"/>
              <a:t>12/7/10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06C6-6CCE-1A4E-9CE7-E7E080640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554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FE9D-9134-E84C-81E7-33FC7A3E97E5}" type="datetimeFigureOut">
              <a:rPr lang="en-US" smtClean="0"/>
              <a:t>12/7/10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06C6-6CCE-1A4E-9CE7-E7E080640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394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FE9D-9134-E84C-81E7-33FC7A3E97E5}" type="datetimeFigureOut">
              <a:rPr lang="en-US" smtClean="0"/>
              <a:t>12/7/10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06C6-6CCE-1A4E-9CE7-E7E080640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24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FE9D-9134-E84C-81E7-33FC7A3E97E5}" type="datetimeFigureOut">
              <a:rPr lang="en-US" smtClean="0"/>
              <a:t>12/7/10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06C6-6CCE-1A4E-9CE7-E7E080640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026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FE9D-9134-E84C-81E7-33FC7A3E97E5}" type="datetimeFigureOut">
              <a:rPr lang="en-US" smtClean="0"/>
              <a:t>12/7/10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06C6-6CCE-1A4E-9CE7-E7E080640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530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FE9D-9134-E84C-81E7-33FC7A3E97E5}" type="datetimeFigureOut">
              <a:rPr lang="en-US" smtClean="0"/>
              <a:t>12/7/10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06C6-6CCE-1A4E-9CE7-E7E080640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934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FE9D-9134-E84C-81E7-33FC7A3E97E5}" type="datetimeFigureOut">
              <a:rPr lang="en-US" smtClean="0"/>
              <a:t>12/7/10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06C6-6CCE-1A4E-9CE7-E7E080640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85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FE9D-9134-E84C-81E7-33FC7A3E97E5}" type="datetimeFigureOut">
              <a:rPr lang="en-US" smtClean="0"/>
              <a:t>12/7/10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406C6-6CCE-1A4E-9CE7-E7E080640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69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FFE9D-9134-E84C-81E7-33FC7A3E97E5}" type="datetimeFigureOut">
              <a:rPr lang="en-US" smtClean="0"/>
              <a:t>12/7/10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406C6-6CCE-1A4E-9CE7-E7E080640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330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Relationship Id="rId3" Type="http://schemas.openxmlformats.org/officeDocument/2006/relationships/oleObject" Target="Macintosh%20HD:Users:heikeys:Desktop:COP16OxfordTyndall%20revisedhs.doc!OLE_LINK1" TargetMode="External"/><Relationship Id="rId5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187575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Governing and Implementing REDD+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87333"/>
            <a:ext cx="6400800" cy="1340555"/>
          </a:xfrm>
        </p:spPr>
        <p:txBody>
          <a:bodyPr>
            <a:normAutofit fontScale="92500" lnSpcReduction="20000"/>
          </a:bodyPr>
          <a:lstStyle/>
          <a:p>
            <a:r>
              <a:rPr lang="en-GB" b="1" dirty="0" smtClean="0"/>
              <a:t>COP16 Side Event</a:t>
            </a:r>
          </a:p>
          <a:p>
            <a:r>
              <a:rPr lang="en-GB" b="1" dirty="0" smtClean="0"/>
              <a:t>Monday</a:t>
            </a:r>
            <a:r>
              <a:rPr lang="en-GB" b="1" dirty="0"/>
              <a:t>, 6 December 2010, 16:45-18:15, </a:t>
            </a:r>
            <a:r>
              <a:rPr lang="en-GB" b="1" dirty="0" err="1" smtClean="0"/>
              <a:t>Mamey</a:t>
            </a:r>
            <a:r>
              <a:rPr lang="en-GB" b="1" dirty="0"/>
              <a:t>, Cancun </a:t>
            </a:r>
            <a:r>
              <a:rPr lang="en-GB" b="1" dirty="0" err="1"/>
              <a:t>Messe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5934485"/>
              </p:ext>
            </p:extLst>
          </p:nvPr>
        </p:nvGraphicFramePr>
        <p:xfrm>
          <a:off x="-193924" y="357716"/>
          <a:ext cx="11872813" cy="1871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Document" r:id="rId3" imgW="5638800" imgH="889000" progId="Word.Document.12">
                  <p:link updateAutomatic="1"/>
                </p:oleObj>
              </mc:Choice>
              <mc:Fallback>
                <p:oleObj name="Document" r:id="rId3" imgW="5638800" imgH="889000" progId="Word.Documen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193924" y="357716"/>
                        <a:ext cx="11872813" cy="18718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2962" y="460021"/>
            <a:ext cx="3945238" cy="894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473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1802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85334"/>
            <a:ext cx="8229600" cy="494083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Special Issue in </a:t>
            </a:r>
            <a:r>
              <a:rPr lang="en-US" i="1" dirty="0" smtClean="0"/>
              <a:t>Environmental Science &amp; Policy </a:t>
            </a:r>
          </a:p>
          <a:p>
            <a:pPr marL="0" indent="0">
              <a:buNone/>
            </a:pPr>
            <a:r>
              <a:rPr lang="en-US" dirty="0" smtClean="0"/>
              <a:t>On “Governing and implementing REDD+”</a:t>
            </a:r>
          </a:p>
          <a:p>
            <a:pPr marL="0" indent="0">
              <a:buNone/>
            </a:pPr>
            <a:r>
              <a:rPr lang="en-US" sz="2800" dirty="0" smtClean="0"/>
              <a:t>In press now, published in 2011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dirty="0" smtClean="0"/>
              <a:t>Guest editors: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	</a:t>
            </a:r>
            <a:r>
              <a:rPr lang="en-US" sz="2800" dirty="0" err="1" smtClean="0"/>
              <a:t>Esteve</a:t>
            </a:r>
            <a:r>
              <a:rPr lang="en-US" sz="2800" dirty="0" smtClean="0"/>
              <a:t> </a:t>
            </a:r>
            <a:r>
              <a:rPr lang="en-US" sz="2800" dirty="0" err="1" smtClean="0"/>
              <a:t>Corbera</a:t>
            </a:r>
            <a:r>
              <a:rPr lang="en-US" sz="2800" dirty="0" smtClean="0"/>
              <a:t> (UEA)</a:t>
            </a:r>
          </a:p>
          <a:p>
            <a:pPr marL="0" indent="0">
              <a:buNone/>
            </a:pPr>
            <a:r>
              <a:rPr lang="en-US" sz="2800" dirty="0" smtClean="0"/>
              <a:t>	Heike Schroeder (Oxford)</a:t>
            </a:r>
          </a:p>
          <a:p>
            <a:pPr marL="0" indent="0">
              <a:buNone/>
            </a:pPr>
            <a:r>
              <a:rPr lang="en-US" sz="2800" dirty="0" smtClean="0"/>
              <a:t>	Oliver </a:t>
            </a:r>
            <a:r>
              <a:rPr lang="en-US" sz="2800" dirty="0" err="1" smtClean="0"/>
              <a:t>Springate-Baginski</a:t>
            </a:r>
            <a:r>
              <a:rPr lang="en-US" sz="2800" dirty="0" smtClean="0"/>
              <a:t> (UEA)</a:t>
            </a:r>
            <a:endParaRPr lang="en-US" sz="2800" dirty="0"/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2556" y="2843284"/>
            <a:ext cx="2774244" cy="35772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2336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37695"/>
          </a:xfrm>
        </p:spPr>
        <p:txBody>
          <a:bodyPr>
            <a:normAutofit/>
          </a:bodyPr>
          <a:lstStyle/>
          <a:p>
            <a:r>
              <a:rPr lang="en-US" dirty="0" smtClean="0"/>
              <a:t>Special </a:t>
            </a:r>
            <a:r>
              <a:rPr lang="en-US" dirty="0" smtClean="0"/>
              <a:t>Issue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4556"/>
            <a:ext cx="8229600" cy="5065887"/>
          </a:xfrm>
        </p:spPr>
        <p:txBody>
          <a:bodyPr>
            <a:normAutofit fontScale="47500" lnSpcReduction="20000"/>
          </a:bodyPr>
          <a:lstStyle/>
          <a:p>
            <a:r>
              <a:rPr lang="en-US" sz="3400" dirty="0" smtClean="0"/>
              <a:t>Thompson, Carr and </a:t>
            </a:r>
            <a:r>
              <a:rPr lang="en-US" sz="3400" dirty="0" err="1" smtClean="0"/>
              <a:t>Baruah</a:t>
            </a:r>
            <a:r>
              <a:rPr lang="en-US" sz="3400" dirty="0" smtClean="0">
                <a:effectLst/>
              </a:rPr>
              <a:t>,” </a:t>
            </a:r>
            <a:r>
              <a:rPr lang="en-US" sz="3400" dirty="0" smtClean="0"/>
              <a:t>REDD</a:t>
            </a:r>
            <a:r>
              <a:rPr lang="en-US" sz="3400" dirty="0"/>
              <a:t>+ as a Project of Environmental </a:t>
            </a:r>
            <a:r>
              <a:rPr lang="en-US" sz="3400" dirty="0" smtClean="0"/>
              <a:t>Governance”</a:t>
            </a:r>
            <a:endParaRPr lang="en-US" sz="3400" dirty="0"/>
          </a:p>
          <a:p>
            <a:r>
              <a:rPr lang="en-GB" sz="3400" dirty="0" err="1" smtClean="0"/>
              <a:t>Kanowski</a:t>
            </a:r>
            <a:r>
              <a:rPr lang="en-GB" sz="3400" dirty="0" smtClean="0"/>
              <a:t>, McDermott and </a:t>
            </a:r>
            <a:r>
              <a:rPr lang="en-GB" sz="3400" dirty="0" err="1" smtClean="0"/>
              <a:t>Cashore</a:t>
            </a:r>
            <a:r>
              <a:rPr lang="en-GB" sz="3400" dirty="0" smtClean="0"/>
              <a:t>, “Implementing </a:t>
            </a:r>
            <a:r>
              <a:rPr lang="en-GB" sz="3400" dirty="0"/>
              <a:t>REDD+: lessons from analysis of forest </a:t>
            </a:r>
            <a:r>
              <a:rPr lang="en-GB" sz="3400" dirty="0" smtClean="0"/>
              <a:t>governance”</a:t>
            </a:r>
            <a:endParaRPr lang="en-US" sz="3400" dirty="0"/>
          </a:p>
          <a:p>
            <a:r>
              <a:rPr lang="en-US" sz="3400" dirty="0" err="1" smtClean="0"/>
              <a:t>Lyster</a:t>
            </a:r>
            <a:r>
              <a:rPr lang="en-US" sz="3400" dirty="0" smtClean="0"/>
              <a:t>, “REDD</a:t>
            </a:r>
            <a:r>
              <a:rPr lang="en-US" sz="3400" dirty="0"/>
              <a:t>+, transparency, participation and resource rights: the role of </a:t>
            </a:r>
            <a:r>
              <a:rPr lang="en-US" sz="3400" dirty="0" smtClean="0"/>
              <a:t>law”</a:t>
            </a:r>
            <a:endParaRPr lang="en-US" sz="3400" dirty="0"/>
          </a:p>
          <a:p>
            <a:r>
              <a:rPr lang="en-US" sz="3400" dirty="0" smtClean="0"/>
              <a:t>Grainger and </a:t>
            </a:r>
            <a:r>
              <a:rPr lang="en-US" sz="3400" dirty="0" err="1" smtClean="0"/>
              <a:t>Obersteiner</a:t>
            </a:r>
            <a:r>
              <a:rPr lang="en-US" sz="3400" dirty="0" smtClean="0"/>
              <a:t>, “Institutional </a:t>
            </a:r>
            <a:r>
              <a:rPr lang="en-US" sz="3400" dirty="0"/>
              <a:t>Constrains on Monitoring and Verifying REDD+ </a:t>
            </a:r>
            <a:r>
              <a:rPr lang="en-US" sz="3400" dirty="0" smtClean="0"/>
              <a:t>Implementation”</a:t>
            </a:r>
            <a:endParaRPr lang="en-US" sz="3400" dirty="0"/>
          </a:p>
          <a:p>
            <a:r>
              <a:rPr lang="en-GB" sz="3400" dirty="0" err="1" smtClean="0"/>
              <a:t>Skutsch</a:t>
            </a:r>
            <a:r>
              <a:rPr lang="en-GB" sz="3400" dirty="0" smtClean="0"/>
              <a:t>, </a:t>
            </a:r>
            <a:r>
              <a:rPr lang="en-GB" sz="3400" dirty="0" err="1"/>
              <a:t>Georgiadou</a:t>
            </a:r>
            <a:r>
              <a:rPr lang="en-US" sz="3400" dirty="0" smtClean="0">
                <a:effectLst/>
              </a:rPr>
              <a:t> and Vickers, “</a:t>
            </a:r>
            <a:r>
              <a:rPr lang="en-GB" sz="3400" dirty="0" smtClean="0"/>
              <a:t>Payments </a:t>
            </a:r>
            <a:r>
              <a:rPr lang="en-GB" sz="3400" dirty="0"/>
              <a:t>to communities under REDD+: A comparison of Performance-based and Monitoring-based payment systems, with lessons from PES and the Polis model of </a:t>
            </a:r>
            <a:r>
              <a:rPr lang="en-GB" sz="3400" dirty="0" smtClean="0"/>
              <a:t>inducements”</a:t>
            </a:r>
            <a:endParaRPr lang="en-US" sz="3400" dirty="0"/>
          </a:p>
          <a:p>
            <a:r>
              <a:rPr lang="en-US" sz="3400" dirty="0" err="1" smtClean="0"/>
              <a:t>Caplow</a:t>
            </a:r>
            <a:r>
              <a:rPr lang="en-US" sz="3400" dirty="0"/>
              <a:t>, </a:t>
            </a:r>
            <a:r>
              <a:rPr lang="en-US" sz="3400" dirty="0" err="1" smtClean="0"/>
              <a:t>Jagger</a:t>
            </a:r>
            <a:r>
              <a:rPr lang="en-US" sz="3400" dirty="0"/>
              <a:t>, </a:t>
            </a:r>
            <a:r>
              <a:rPr lang="en-US" sz="3400" dirty="0" err="1" smtClean="0"/>
              <a:t>Lawlor</a:t>
            </a:r>
            <a:r>
              <a:rPr lang="en-US" sz="3400" dirty="0" smtClean="0"/>
              <a:t> </a:t>
            </a:r>
            <a:r>
              <a:rPr lang="en-US" sz="3400" dirty="0"/>
              <a:t>and </a:t>
            </a:r>
            <a:r>
              <a:rPr lang="en-US" sz="3400" dirty="0" smtClean="0"/>
              <a:t>Sills,</a:t>
            </a:r>
            <a:r>
              <a:rPr lang="en-US" sz="3400" dirty="0" smtClean="0">
                <a:effectLst/>
              </a:rPr>
              <a:t> “</a:t>
            </a:r>
            <a:r>
              <a:rPr lang="en-US" sz="3400" dirty="0" smtClean="0"/>
              <a:t>Evaluating </a:t>
            </a:r>
            <a:r>
              <a:rPr lang="en-US" sz="3400" dirty="0"/>
              <a:t>the Land Use and Livelihood Outcomes of Early Forest Carbon Projects: Lessons for REDD</a:t>
            </a:r>
            <a:r>
              <a:rPr lang="en-US" sz="3400" dirty="0" smtClean="0"/>
              <a:t>+”</a:t>
            </a:r>
            <a:endParaRPr lang="en-US" sz="3400" dirty="0"/>
          </a:p>
          <a:p>
            <a:r>
              <a:rPr lang="en-US" sz="3400" dirty="0" err="1" smtClean="0"/>
              <a:t>Cerbu</a:t>
            </a:r>
            <a:r>
              <a:rPr lang="en-US" sz="3400" dirty="0"/>
              <a:t>, </a:t>
            </a:r>
            <a:r>
              <a:rPr lang="en-US" sz="3400" dirty="0" smtClean="0"/>
              <a:t>Swallow, </a:t>
            </a:r>
            <a:r>
              <a:rPr lang="en-US" sz="3400" dirty="0" err="1"/>
              <a:t>Minang</a:t>
            </a:r>
            <a:r>
              <a:rPr lang="en-US" sz="3400" dirty="0"/>
              <a:t> and </a:t>
            </a:r>
            <a:r>
              <a:rPr lang="en-US" sz="3400" dirty="0" smtClean="0"/>
              <a:t>Thompson, “Locating </a:t>
            </a:r>
            <a:r>
              <a:rPr lang="en-US" sz="3400" dirty="0"/>
              <a:t>REDD: A global survey and analysis of REDD readiness and demonstration </a:t>
            </a:r>
            <a:r>
              <a:rPr lang="en-US" sz="3400" dirty="0" smtClean="0"/>
              <a:t>activities”</a:t>
            </a:r>
            <a:endParaRPr lang="en-US" sz="3400" dirty="0"/>
          </a:p>
          <a:p>
            <a:r>
              <a:rPr lang="en-GB" sz="3400" dirty="0" smtClean="0"/>
              <a:t>Palmer Fry, “Highlighting </a:t>
            </a:r>
            <a:r>
              <a:rPr lang="en-GB" sz="3400" dirty="0"/>
              <a:t>the need for Community </a:t>
            </a:r>
            <a:r>
              <a:rPr lang="en-GB" sz="3400" dirty="0" smtClean="0"/>
              <a:t>MRV:</a:t>
            </a:r>
            <a:r>
              <a:rPr lang="en-US" sz="3400" dirty="0" smtClean="0"/>
              <a:t> </a:t>
            </a:r>
            <a:r>
              <a:rPr lang="en-GB" sz="3400" dirty="0" smtClean="0"/>
              <a:t>A </a:t>
            </a:r>
            <a:r>
              <a:rPr lang="en-GB" sz="3400" dirty="0"/>
              <a:t>case study </a:t>
            </a:r>
            <a:r>
              <a:rPr lang="en-GB" sz="3400" dirty="0" smtClean="0"/>
              <a:t>analysis”</a:t>
            </a:r>
            <a:endParaRPr lang="en-US" sz="3400" dirty="0"/>
          </a:p>
          <a:p>
            <a:r>
              <a:rPr lang="en-GB" sz="3400" dirty="0" err="1" smtClean="0"/>
              <a:t>Ezzine</a:t>
            </a:r>
            <a:r>
              <a:rPr lang="en-GB" sz="3400" dirty="0" smtClean="0"/>
              <a:t> </a:t>
            </a:r>
            <a:r>
              <a:rPr lang="en-GB" sz="3400" dirty="0"/>
              <a:t>de Blas, </a:t>
            </a:r>
            <a:r>
              <a:rPr lang="en-GB" sz="3400" dirty="0" err="1" smtClean="0"/>
              <a:t>Börner</a:t>
            </a:r>
            <a:r>
              <a:rPr lang="en-GB" sz="3400" dirty="0" smtClean="0"/>
              <a:t> and </a:t>
            </a:r>
            <a:r>
              <a:rPr lang="en-GB" sz="3400" dirty="0" err="1" smtClean="0"/>
              <a:t>Espada</a:t>
            </a:r>
            <a:r>
              <a:rPr lang="en-GB" sz="3400" dirty="0" smtClean="0"/>
              <a:t>,</a:t>
            </a:r>
            <a:r>
              <a:rPr lang="en-US" sz="3400" dirty="0" smtClean="0">
                <a:effectLst/>
              </a:rPr>
              <a:t> “</a:t>
            </a:r>
            <a:r>
              <a:rPr lang="en-GB" sz="3400" dirty="0" smtClean="0"/>
              <a:t>Forest </a:t>
            </a:r>
            <a:r>
              <a:rPr lang="en-GB" sz="3400" dirty="0"/>
              <a:t>loss and management in land reform settlements: Implications for REDD+ governance in the Brazilian </a:t>
            </a:r>
            <a:r>
              <a:rPr lang="en-GB" sz="3400" dirty="0" smtClean="0"/>
              <a:t>Amazon”</a:t>
            </a:r>
            <a:endParaRPr lang="en-US" sz="3400" dirty="0"/>
          </a:p>
          <a:p>
            <a:r>
              <a:rPr lang="en-GB" sz="3400" dirty="0" err="1" smtClean="0"/>
              <a:t>Hajek</a:t>
            </a:r>
            <a:r>
              <a:rPr lang="en-GB" sz="3400" dirty="0" smtClean="0"/>
              <a:t>, </a:t>
            </a:r>
            <a:r>
              <a:rPr lang="en-GB" sz="3400" dirty="0" err="1" smtClean="0"/>
              <a:t>Scriven</a:t>
            </a:r>
            <a:r>
              <a:rPr lang="en-GB" sz="3400" dirty="0" smtClean="0"/>
              <a:t>, Castro and </a:t>
            </a:r>
            <a:r>
              <a:rPr lang="en-GB" sz="3400" dirty="0" err="1" smtClean="0"/>
              <a:t>Ventresca</a:t>
            </a:r>
            <a:r>
              <a:rPr lang="en-GB" sz="3400" dirty="0" smtClean="0"/>
              <a:t>, “Insights </a:t>
            </a:r>
            <a:r>
              <a:rPr lang="en-GB" sz="3400" dirty="0"/>
              <a:t>into REDD+ implementation and potential effectiveness from an empirical study of a cluster of ‘natural experiments’ in south-eastern </a:t>
            </a:r>
            <a:r>
              <a:rPr lang="en-GB" sz="3400" dirty="0" smtClean="0"/>
              <a:t>Peru”</a:t>
            </a:r>
            <a:endParaRPr lang="en-US" sz="3400" dirty="0"/>
          </a:p>
          <a:p>
            <a:r>
              <a:rPr lang="en-GB" sz="3400" dirty="0" err="1" smtClean="0"/>
              <a:t>Peskett</a:t>
            </a:r>
            <a:r>
              <a:rPr lang="en-GB" sz="3400" dirty="0"/>
              <a:t>, </a:t>
            </a:r>
            <a:r>
              <a:rPr lang="en-GB" sz="3400" dirty="0" err="1" smtClean="0"/>
              <a:t>Schreckenberg</a:t>
            </a:r>
            <a:r>
              <a:rPr lang="en-GB" sz="3400" dirty="0" smtClean="0"/>
              <a:t> </a:t>
            </a:r>
            <a:r>
              <a:rPr lang="en-GB" sz="3400" dirty="0"/>
              <a:t>and </a:t>
            </a:r>
            <a:r>
              <a:rPr lang="en-GB" sz="3400" dirty="0" smtClean="0"/>
              <a:t>Brown,</a:t>
            </a:r>
            <a:r>
              <a:rPr lang="en-US" sz="3400" dirty="0" smtClean="0">
                <a:effectLst/>
              </a:rPr>
              <a:t> “</a:t>
            </a:r>
            <a:r>
              <a:rPr lang="en-GB" sz="3400" dirty="0" smtClean="0"/>
              <a:t>Institutional </a:t>
            </a:r>
            <a:r>
              <a:rPr lang="en-GB" sz="3400" dirty="0"/>
              <a:t>approaches for carbon financing in the forest sector: Learning lessons for REDD+ from existing forest carbon projects in </a:t>
            </a:r>
            <a:r>
              <a:rPr lang="en-GB" sz="3400" dirty="0" smtClean="0"/>
              <a:t>Uganda”</a:t>
            </a:r>
            <a:endParaRPr lang="en-US" sz="3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245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Panel Speakers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0356"/>
          </a:xfrm>
        </p:spPr>
        <p:txBody>
          <a:bodyPr>
            <a:normAutofit fontScale="70000" lnSpcReduction="20000"/>
          </a:bodyPr>
          <a:lstStyle/>
          <a:p>
            <a:r>
              <a:rPr lang="en-GB" b="1" dirty="0"/>
              <a:t>Margaret </a:t>
            </a:r>
            <a:r>
              <a:rPr lang="en-GB" b="1" dirty="0" err="1"/>
              <a:t>Skutsch</a:t>
            </a:r>
            <a:r>
              <a:rPr lang="en-GB" b="1" dirty="0"/>
              <a:t> (Universidad </a:t>
            </a:r>
            <a:r>
              <a:rPr lang="en-GB" b="1" dirty="0" err="1"/>
              <a:t>Autonoma</a:t>
            </a:r>
            <a:r>
              <a:rPr lang="en-GB" b="1" dirty="0"/>
              <a:t> de Mexico) and Ben Vickers (RECOFTC)  </a:t>
            </a:r>
            <a:r>
              <a:rPr lang="en-GB" dirty="0" smtClean="0"/>
              <a:t> </a:t>
            </a:r>
          </a:p>
          <a:p>
            <a:pPr marL="457200" lvl="1" indent="0">
              <a:buNone/>
            </a:pPr>
            <a:r>
              <a:rPr lang="en-GB" dirty="0" smtClean="0"/>
              <a:t>“</a:t>
            </a:r>
            <a:r>
              <a:rPr lang="en-GB" dirty="0"/>
              <a:t>Alternative models for carbon payments to communities under REDD</a:t>
            </a:r>
            <a:r>
              <a:rPr lang="en-GB" dirty="0" smtClean="0"/>
              <a:t>+: </a:t>
            </a:r>
            <a:r>
              <a:rPr lang="en-GB" dirty="0"/>
              <a:t>a comparison using the Polis model of actor inducements”</a:t>
            </a:r>
            <a:endParaRPr lang="en-US" dirty="0"/>
          </a:p>
          <a:p>
            <a:r>
              <a:rPr lang="en-GB" b="1" dirty="0"/>
              <a:t>Gillian </a:t>
            </a:r>
            <a:r>
              <a:rPr lang="en-GB" b="1" dirty="0" err="1"/>
              <a:t>Cerbu</a:t>
            </a:r>
            <a:r>
              <a:rPr lang="en-GB" b="1" dirty="0"/>
              <a:t> (University of Freiburg</a:t>
            </a:r>
            <a:r>
              <a:rPr lang="en-GB" b="1" dirty="0" smtClean="0"/>
              <a:t>)</a:t>
            </a:r>
            <a:r>
              <a:rPr lang="en-GB" dirty="0" smtClean="0"/>
              <a:t> </a:t>
            </a:r>
          </a:p>
          <a:p>
            <a:pPr marL="457200" lvl="1" indent="0">
              <a:buNone/>
            </a:pPr>
            <a:r>
              <a:rPr lang="en-GB" dirty="0" smtClean="0"/>
              <a:t>“</a:t>
            </a:r>
            <a:r>
              <a:rPr lang="en-GB" dirty="0"/>
              <a:t>Locating REDD: A global survey and analysis of REDD readiness and demonstration activities”</a:t>
            </a:r>
            <a:endParaRPr lang="en-US" dirty="0"/>
          </a:p>
          <a:p>
            <a:r>
              <a:rPr lang="en-GB" b="1" dirty="0"/>
              <a:t>Leo </a:t>
            </a:r>
            <a:r>
              <a:rPr lang="en-GB" b="1" dirty="0" err="1"/>
              <a:t>Peskett</a:t>
            </a:r>
            <a:r>
              <a:rPr lang="en-GB" b="1" dirty="0"/>
              <a:t> (ODI) </a:t>
            </a:r>
            <a:endParaRPr lang="en-GB" dirty="0"/>
          </a:p>
          <a:p>
            <a:pPr marL="457200" lvl="1" indent="0">
              <a:buNone/>
            </a:pPr>
            <a:r>
              <a:rPr lang="en-GB" dirty="0" smtClean="0"/>
              <a:t>“</a:t>
            </a:r>
            <a:r>
              <a:rPr lang="en-GB" dirty="0"/>
              <a:t>Institutional approaches for carbon financing in the forest sector: learning lessons for REDD+ from forest carbon projects in Uganda</a:t>
            </a:r>
            <a:r>
              <a:rPr lang="en-GB" dirty="0" smtClean="0"/>
              <a:t>”</a:t>
            </a:r>
          </a:p>
          <a:p>
            <a:r>
              <a:rPr lang="en-GB" b="1" dirty="0"/>
              <a:t>Constance McDermott (University of Oxford)</a:t>
            </a:r>
            <a:r>
              <a:rPr lang="en-GB" dirty="0"/>
              <a:t> – </a:t>
            </a:r>
            <a:endParaRPr lang="en-GB" dirty="0" smtClean="0"/>
          </a:p>
          <a:p>
            <a:pPr marL="457200" lvl="1" indent="0">
              <a:buNone/>
            </a:pPr>
            <a:r>
              <a:rPr lang="en-GB" dirty="0" smtClean="0"/>
              <a:t>“</a:t>
            </a:r>
            <a:r>
              <a:rPr lang="en-GB" dirty="0"/>
              <a:t>Implementing REDD+: </a:t>
            </a:r>
            <a:r>
              <a:rPr lang="en-GB" dirty="0" smtClean="0"/>
              <a:t>Lessons </a:t>
            </a:r>
            <a:r>
              <a:rPr lang="en-GB" dirty="0"/>
              <a:t>from analysis of forest governance”</a:t>
            </a:r>
            <a:endParaRPr lang="en-US" dirty="0"/>
          </a:p>
          <a:p>
            <a:r>
              <a:rPr lang="en-GB" b="1" dirty="0"/>
              <a:t>Heike Schroeder (University of Oxford</a:t>
            </a:r>
            <a:r>
              <a:rPr lang="en-GB" b="1" dirty="0" smtClean="0"/>
              <a:t>)</a:t>
            </a:r>
            <a:r>
              <a:rPr lang="en-GB" dirty="0" smtClean="0"/>
              <a:t> </a:t>
            </a:r>
          </a:p>
          <a:p>
            <a:pPr marL="457200" lvl="1" indent="0">
              <a:buNone/>
            </a:pPr>
            <a:r>
              <a:rPr lang="en-GB" dirty="0" smtClean="0"/>
              <a:t>“Editorial: Governing </a:t>
            </a:r>
            <a:r>
              <a:rPr lang="en-GB" dirty="0"/>
              <a:t>and </a:t>
            </a:r>
            <a:r>
              <a:rPr lang="en-GB" dirty="0" smtClean="0"/>
              <a:t>implementing </a:t>
            </a:r>
            <a:r>
              <a:rPr lang="en-GB" dirty="0"/>
              <a:t>REDD+</a:t>
            </a:r>
            <a:r>
              <a:rPr lang="en-GB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809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444</Words>
  <Application>Microsoft Macintosh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Macintosh HD:Users:heikeys:Desktop:COP16OxfordTyndall revisedhs.doc!OLE_LINK1</vt:lpstr>
      <vt:lpstr>Governing and Implementing REDD+</vt:lpstr>
      <vt:lpstr>PowerPoint Presentation</vt:lpstr>
      <vt:lpstr>Special Issue Contributions</vt:lpstr>
      <vt:lpstr>Panel Speakers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Governing and Implementing REDD+</dc:title>
  <dc:creator>Heike Schroeder</dc:creator>
  <cp:lastModifiedBy>Heike Schroeder</cp:lastModifiedBy>
  <cp:revision>9</cp:revision>
  <dcterms:created xsi:type="dcterms:W3CDTF">2010-12-06T14:09:07Z</dcterms:created>
  <dcterms:modified xsi:type="dcterms:W3CDTF">2010-12-07T18:07:03Z</dcterms:modified>
</cp:coreProperties>
</file>