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517" r:id="rId2"/>
    <p:sldId id="507" r:id="rId3"/>
    <p:sldId id="513" r:id="rId4"/>
    <p:sldId id="519" r:id="rId5"/>
    <p:sldId id="518" r:id="rId6"/>
    <p:sldId id="515" r:id="rId7"/>
    <p:sldId id="516" r:id="rId8"/>
    <p:sldId id="51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04"/>
    <p:restoredTop sz="96405"/>
  </p:normalViewPr>
  <p:slideViewPr>
    <p:cSldViewPr snapToGrid="0" snapToObjects="1">
      <p:cViewPr varScale="1">
        <p:scale>
          <a:sx n="105" d="100"/>
          <a:sy n="105" d="100"/>
        </p:scale>
        <p:origin x="82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58890-0612-1C4D-938B-8518B1A6CF50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964CC8-32EF-3540-88A9-A26494085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80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E6275D-885C-6F4B-88E2-E164C53438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598DC0F-343A-FA43-B383-2CE77826B0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FBDEFD-8BC4-954A-8DEA-49880C1C4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5709-BB90-9B4D-9430-C7A87B2BC99E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6AD49F9-B273-FA4F-B5C9-A6512BB65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EE28B47-2809-5C4E-A68A-39DB26070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44EC-DFA0-974F-9018-29FE5C0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08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9CFCF8-24B4-8A42-A802-C9EDC1208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D9F682F-DFE5-8942-99B7-C4D5A622AE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71B22D-384B-E044-AC2E-F65F33348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5709-BB90-9B4D-9430-C7A87B2BC99E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779F3F3-3917-F84E-9D8B-CD4E99F2F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F54E03E-3B13-0847-A1CB-722659B99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44EC-DFA0-974F-9018-29FE5C0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78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D7AA19DD-45B4-D445-A565-2256B0B098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C0FF0BC-9A75-084E-8685-9851D4827A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30BFC3C-8963-B747-B482-A59F8E3B4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5709-BB90-9B4D-9430-C7A87B2BC99E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3539A0B-38AB-D244-B0F7-671C5F8BA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542884B-F026-BE4C-93A0-8CC65E933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44EC-DFA0-974F-9018-29FE5C0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22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052">
            <a:extLst>
              <a:ext uri="{FF2B5EF4-FFF2-40B4-BE49-F238E27FC236}">
                <a16:creationId xmlns="" xmlns:a16="http://schemas.microsoft.com/office/drawing/2014/main" id="{82BB1B71-C183-6E47-A896-A3F34A6B16FA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635898" y="180966"/>
            <a:ext cx="9857678" cy="459492"/>
          </a:xfrm>
          <a:prstGeom prst="rect">
            <a:avLst/>
          </a:prstGeom>
          <a:solidFill>
            <a:schemeClr val="bg1"/>
          </a:solidFill>
        </p:spPr>
        <p:txBody>
          <a:bodyPr tIns="45720" bIns="45720" anchor="ctr"/>
          <a:lstStyle>
            <a:lvl1pPr algn="l">
              <a:defRPr sz="2400" b="0">
                <a:solidFill>
                  <a:schemeClr val="tx1"/>
                </a:solidFill>
                <a:latin typeface="Avenir Next" panose="020B05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955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" name="think-cell Slide" r:id="rId4" imgW="383" imgH="384" progId="TCLayout.ActiveDocument.1">
                  <p:embed/>
                </p:oleObj>
              </mc:Choice>
              <mc:Fallback>
                <p:oleObj name="think-cell Slide" r:id="rId4" imgW="383" imgH="384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55" y="1589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2">
            <a:extLst>
              <a:ext uri="{FF2B5EF4-FFF2-40B4-BE49-F238E27FC236}">
                <a16:creationId xmlns="" xmlns:a16="http://schemas.microsoft.com/office/drawing/2014/main" id="{6AB66415-8EFA-6E40-829E-B64BB690434F}"/>
              </a:ext>
            </a:extLst>
          </p:cNvPr>
          <p:cNvSpPr txBox="1">
            <a:spLocks/>
          </p:cNvSpPr>
          <p:nvPr userDrawn="1"/>
        </p:nvSpPr>
        <p:spPr>
          <a:xfrm>
            <a:off x="11722225" y="6591432"/>
            <a:ext cx="432000" cy="252000"/>
          </a:xfrm>
          <a:prstGeom prst="roundRect">
            <a:avLst>
              <a:gd name="adj" fmla="val 10797"/>
            </a:avLst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3200" kern="1200">
                <a:solidFill>
                  <a:schemeClr val="bg1"/>
                </a:solidFill>
                <a:latin typeface="Raleway" panose="020B0503030101060003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48FCF8-25E9-4F94-BC2B-FA1B572C1FF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anose="020B0502020104020203" pitchFamily="34" charset="77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anose="020B0502020104020203" pitchFamily="34" charset="77"/>
              <a:ea typeface="+mn-ea"/>
              <a:cs typeface="+mn-cs"/>
            </a:endParaRPr>
          </a:p>
        </p:txBody>
      </p:sp>
      <p:sp>
        <p:nvSpPr>
          <p:cNvPr id="31" name="Text Placeholder 3">
            <a:extLst>
              <a:ext uri="{FF2B5EF4-FFF2-40B4-BE49-F238E27FC236}">
                <a16:creationId xmlns="" xmlns:a16="http://schemas.microsoft.com/office/drawing/2014/main" id="{C0B0F8BE-1C7B-6349-8B38-DBBD3ECC114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5898" y="6591432"/>
            <a:ext cx="9924598" cy="252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800" i="1" baseline="0">
                <a:solidFill>
                  <a:schemeClr val="tx1"/>
                </a:solidFill>
                <a:latin typeface="Gill Sans MT" panose="020B0502020104020203" pitchFamily="34" charset="77"/>
                <a:cs typeface="Arial" panose="020B0604020202020204" pitchFamily="34" charset="0"/>
              </a:defRPr>
            </a:lvl1pPr>
            <a:lvl2pPr marL="457200" indent="0">
              <a:buNone/>
              <a:defRPr sz="800" i="1"/>
            </a:lvl2pPr>
            <a:lvl3pPr marL="914400" indent="0">
              <a:buNone/>
              <a:defRPr sz="800" i="1"/>
            </a:lvl3pPr>
            <a:lvl4pPr marL="1371600" indent="0">
              <a:buNone/>
              <a:defRPr sz="800" i="1"/>
            </a:lvl4pPr>
            <a:lvl5pPr marL="1828800" indent="0">
              <a:buNone/>
              <a:defRPr sz="800" i="1"/>
            </a:lvl5pPr>
          </a:lstStyle>
          <a:p>
            <a:pPr lvl="0"/>
            <a:r>
              <a:rPr lang="en-US" dirty="0"/>
              <a:t>Click to add source or note (Arial italic, 10 </a:t>
            </a:r>
            <a:r>
              <a:rPr lang="en-US" dirty="0" err="1"/>
              <a:t>pt</a:t>
            </a:r>
            <a:r>
              <a:rPr lang="en-US" dirty="0"/>
              <a:t>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8907D030-7958-1D4B-9565-3E2DCFF07871}"/>
              </a:ext>
            </a:extLst>
          </p:cNvPr>
          <p:cNvSpPr/>
          <p:nvPr userDrawn="1"/>
        </p:nvSpPr>
        <p:spPr>
          <a:xfrm>
            <a:off x="144966" y="1"/>
            <a:ext cx="457200" cy="5464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9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17B13C-327D-4F45-8624-2F7A308A6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E126EC3-687C-E84B-8AE6-45DF5BCDA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7380E0D-159D-8843-8AAA-3A18A1933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5709-BB90-9B4D-9430-C7A87B2BC99E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B7AD860-2AA2-0D44-85E5-995D08EFC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B0C8AE8-9F5E-D446-9DCB-51E051F37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44EC-DFA0-974F-9018-29FE5C0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580F74-5FC6-C74E-AFDC-8C7A7E6F6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AA4E84D-ECDE-E246-B6CB-621EC23A5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DED3226-ADC4-F64E-A5DE-100FAD811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5709-BB90-9B4D-9430-C7A87B2BC99E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52BE122-A163-F943-8620-3F8A0E900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8EAFAA1-CEDE-5B46-A151-F2E3892C1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44EC-DFA0-974F-9018-29FE5C0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63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91B0E0-ACD3-1849-8D43-032F532AD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B80E908-F004-3D49-AD8E-2E2BFAB2D0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99087FC-32E5-8F4F-A961-BE20AF1E7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749C8BB-A3B8-5443-A70E-A5E5D561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5709-BB90-9B4D-9430-C7A87B2BC99E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E1B0C4C-4F08-BC47-830B-877E7ED99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9DC9333-FA98-A042-BF92-937EFA9A7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44EC-DFA0-974F-9018-29FE5C0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7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39A59C-3CDA-9B47-8007-75ADB9560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4310ADF-F508-A542-9348-C4DC093DF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7C5BD13-AD35-7347-91AE-2D95196A5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FD091D7-8757-8C42-A896-CAA3FD9106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E39FDA7-418C-1B4B-9E81-B102C87F7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8F0AEA8-B8C5-5741-85FF-CD0D76CB8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5709-BB90-9B4D-9430-C7A87B2BC99E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BE9CBCF9-96E9-3547-ACB3-9DC69D43F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76FF29DB-08B7-3449-AC19-1E7EA9409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44EC-DFA0-974F-9018-29FE5C0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5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B98464-420A-6B42-894B-46C32534F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6725BB6-691F-F94B-89E5-0BDCCDCC7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5709-BB90-9B4D-9430-C7A87B2BC99E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3B46A5C-B6B4-044E-BC9A-15603D385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E8D28B1-5A59-EA4F-A651-EBCAB951E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44EC-DFA0-974F-9018-29FE5C0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47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AAFC992-59C0-7841-BF76-D0D7C26E8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5709-BB90-9B4D-9430-C7A87B2BC99E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EEFBCD06-B9F3-9F4E-8BCA-3E8D4CB03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C372997-E09C-0B4E-9D9B-B55236E5D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44EC-DFA0-974F-9018-29FE5C0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14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CCB64C-A9A3-DA4F-98FB-911539EBB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32A3D2C-0D69-624B-B06C-EC440E909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E72C82F-61B7-5A4B-BDE3-F32368838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D0EF7B9-36CC-0647-B0DE-03D8321E8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5709-BB90-9B4D-9430-C7A87B2BC99E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49A533F-E123-9B4B-ADA6-40613AF1A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F577DFB-F99E-D947-B1F4-A53E4E1FC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44EC-DFA0-974F-9018-29FE5C0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68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6564A9-4BF2-ED41-9F7E-455D6DB46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ECD937B-7AE5-784F-893E-A445DF1858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9D5B42C-29A6-6449-88FA-7548B022C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A0BD1EF-6E24-8C46-A7D7-2A92A10FA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5709-BB90-9B4D-9430-C7A87B2BC99E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52C4C6B-4679-7D4F-B2AE-1344D9717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69370A7-A671-364F-AC8C-969ACBD1D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D44EC-DFA0-974F-9018-29FE5C0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58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4F0938B-B598-5A46-919D-49974A3EF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36E36A9-C3E7-0E40-9C86-42BA669D3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2F3E204-0DA4-2B45-BB28-7265123EF3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85709-BB90-9B4D-9430-C7A87B2BC99E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B037C9C-08B2-6B4A-9CF1-184F6DF425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C96B034-1BBF-6147-9761-E0D28652C9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D44EC-DFA0-974F-9018-29FE5C0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25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tiff"/><Relationship Id="rId5" Type="http://schemas.openxmlformats.org/officeDocument/2006/relationships/image" Target="../media/image8.tiff"/><Relationship Id="rId4" Type="http://schemas.openxmlformats.org/officeDocument/2006/relationships/image" Target="../media/image7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iff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tiff"/><Relationship Id="rId4" Type="http://schemas.openxmlformats.org/officeDocument/2006/relationships/image" Target="../media/image12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iff"/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tif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9C4C055-0F74-CA44-9BBD-049CF5D05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695" y="1179513"/>
            <a:ext cx="10214610" cy="23876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Gill Sans MT" panose="020B0502020104020203" pitchFamily="34" charset="77"/>
              </a:rPr>
              <a:t>25 YEARS </a:t>
            </a:r>
            <a:r>
              <a:rPr lang="en-US" sz="3600" b="1" dirty="0">
                <a:latin typeface="Gill Sans MT" panose="020B0502020104020203" pitchFamily="34" charset="77"/>
              </a:rPr>
              <a:t>OF ADAPTATION FINANCE</a:t>
            </a:r>
            <a:br>
              <a:rPr lang="en-US" sz="3600" b="1" dirty="0">
                <a:latin typeface="Gill Sans MT" panose="020B0502020104020203" pitchFamily="34" charset="77"/>
              </a:rPr>
            </a:br>
            <a:r>
              <a:rPr lang="en-US" sz="3600" b="1" dirty="0">
                <a:latin typeface="Gill Sans MT" panose="020B0502020104020203" pitchFamily="34" charset="77"/>
              </a:rPr>
              <a:t>THROUGH A CLIMATE JUSTICE </a:t>
            </a:r>
            <a:r>
              <a:rPr lang="en-US" sz="3600" b="1" dirty="0" smtClean="0">
                <a:latin typeface="Gill Sans MT" panose="020B0502020104020203" pitchFamily="34" charset="77"/>
              </a:rPr>
              <a:t>LENS</a:t>
            </a:r>
            <a:br>
              <a:rPr lang="en-US" sz="3600" b="1" dirty="0" smtClean="0">
                <a:latin typeface="Gill Sans MT" panose="020B0502020104020203" pitchFamily="34" charset="77"/>
              </a:rPr>
            </a:br>
            <a:r>
              <a:rPr lang="en-US" sz="3600" b="1" dirty="0">
                <a:latin typeface="Gill Sans MT" panose="020B0502020104020203" pitchFamily="34" charset="77"/>
              </a:rPr>
              <a:t/>
            </a:r>
            <a:br>
              <a:rPr lang="en-US" sz="3600" b="1" dirty="0">
                <a:latin typeface="Gill Sans MT" panose="020B0502020104020203" pitchFamily="34" charset="77"/>
              </a:rPr>
            </a:br>
            <a:endParaRPr lang="en-US" sz="3600" b="1" dirty="0">
              <a:latin typeface="Gill Sans MT" panose="020B0502020104020203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44C59EE-1CDC-EE4E-9F2D-D4B685E1F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7295" y="3659188"/>
            <a:ext cx="9757410" cy="1655762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chemeClr val="tx2"/>
                </a:solidFill>
                <a:latin typeface="Gill Sans MT" panose="020B0502020104020203" pitchFamily="34" charset="77"/>
              </a:rPr>
              <a:t>MIZAN KHAN, </a:t>
            </a:r>
            <a:r>
              <a:rPr lang="en-US" sz="1800" b="1" dirty="0" smtClean="0">
                <a:solidFill>
                  <a:schemeClr val="tx2"/>
                </a:solidFill>
                <a:latin typeface="Gill Sans MT" panose="020B0502020104020203" pitchFamily="34" charset="77"/>
              </a:rPr>
              <a:t>STACY-ANN </a:t>
            </a:r>
            <a:r>
              <a:rPr lang="en-US" sz="1800" b="1" dirty="0">
                <a:solidFill>
                  <a:schemeClr val="tx2"/>
                </a:solidFill>
                <a:latin typeface="Gill Sans MT" panose="020B0502020104020203" pitchFamily="34" charset="77"/>
              </a:rPr>
              <a:t>ROBINSON, ROMAIN WEIKMANS, DAVID CIPLET &amp;</a:t>
            </a:r>
          </a:p>
          <a:p>
            <a:r>
              <a:rPr lang="en-US" sz="1800" b="1" dirty="0" smtClean="0">
                <a:solidFill>
                  <a:schemeClr val="tx2"/>
                </a:solidFill>
                <a:latin typeface="Gill Sans MT" panose="020B0502020104020203" pitchFamily="34" charset="77"/>
              </a:rPr>
              <a:t>TIMMONS ROBERTS</a:t>
            </a:r>
          </a:p>
          <a:p>
            <a:endParaRPr lang="en-US" sz="1800" b="1" dirty="0">
              <a:solidFill>
                <a:schemeClr val="tx2"/>
              </a:solidFill>
              <a:latin typeface="Gill Sans MT" panose="020B0502020104020203" pitchFamily="34" charset="77"/>
            </a:endParaRPr>
          </a:p>
          <a:p>
            <a:r>
              <a:rPr lang="en-US" sz="1800" b="1" dirty="0" smtClean="0">
                <a:solidFill>
                  <a:schemeClr val="tx2"/>
                </a:solidFill>
                <a:latin typeface="Gill Sans MT" panose="020B0502020104020203" pitchFamily="34" charset="77"/>
              </a:rPr>
              <a:t>Special Issue, </a:t>
            </a:r>
            <a:r>
              <a:rPr lang="en-US" sz="1800" b="1" i="1" dirty="0" smtClean="0">
                <a:solidFill>
                  <a:schemeClr val="tx2"/>
                </a:solidFill>
                <a:latin typeface="Gill Sans MT" panose="020B0502020104020203" pitchFamily="34" charset="77"/>
              </a:rPr>
              <a:t>Climatic Change</a:t>
            </a:r>
            <a:r>
              <a:rPr lang="en-US" sz="1800" dirty="0" smtClean="0">
                <a:solidFill>
                  <a:schemeClr val="tx2"/>
                </a:solidFill>
                <a:latin typeface="Gill Sans MT" panose="020B0502020104020203" pitchFamily="34" charset="77"/>
              </a:rPr>
              <a:t>, 2019</a:t>
            </a:r>
            <a:endParaRPr lang="en-US" sz="1800" b="1" dirty="0">
              <a:solidFill>
                <a:schemeClr val="tx2"/>
              </a:solidFill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54871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7FEC5A-A6A8-5F49-801A-A6548593EC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ED1DDB8-2C7F-7F4B-81A6-94227C4F2B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A0784FD-15F9-834E-9305-FC679BFC5096}"/>
              </a:ext>
            </a:extLst>
          </p:cNvPr>
          <p:cNvSpPr txBox="1"/>
          <p:nvPr/>
        </p:nvSpPr>
        <p:spPr>
          <a:xfrm>
            <a:off x="440528" y="826400"/>
            <a:ext cx="5448996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700" dirty="0">
                <a:latin typeface="Gill Sans MT" panose="020B0502020104020203" pitchFamily="34" charset="77"/>
              </a:rPr>
              <a:t>The research takes stock of the first 25+ years of adaptation finance under </a:t>
            </a:r>
            <a:r>
              <a:rPr lang="en-US" sz="1700" dirty="0" smtClean="0">
                <a:latin typeface="Gill Sans MT" panose="020B0502020104020203" pitchFamily="34" charset="77"/>
              </a:rPr>
              <a:t>the UNFCCC &amp; </a:t>
            </a:r>
            <a:r>
              <a:rPr lang="en-US" sz="1700" dirty="0">
                <a:latin typeface="Gill Sans MT" panose="020B0502020104020203" pitchFamily="34" charset="77"/>
              </a:rPr>
              <a:t>seeks to understand whether adaptation </a:t>
            </a:r>
            <a:r>
              <a:rPr lang="en-US" sz="1700" dirty="0" smtClean="0">
                <a:latin typeface="Gill Sans MT" panose="020B0502020104020203" pitchFamily="34" charset="77"/>
              </a:rPr>
              <a:t>finance (AF) </a:t>
            </a:r>
            <a:r>
              <a:rPr lang="en-US" sz="1700" dirty="0">
                <a:latin typeface="Gill Sans MT" panose="020B0502020104020203" pitchFamily="34" charset="77"/>
              </a:rPr>
              <a:t>has become more justly governed and delivered over this past quarter century.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700" dirty="0">
                <a:latin typeface="Gill Sans MT" panose="020B0502020104020203" pitchFamily="34" charset="77"/>
              </a:rPr>
              <a:t>The research distinguishes adaptation finance among three “eras”: </a:t>
            </a: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700" dirty="0">
                <a:latin typeface="Gill Sans MT" panose="020B0502020104020203" pitchFamily="34" charset="77"/>
              </a:rPr>
              <a:t>Early years of </a:t>
            </a:r>
            <a:r>
              <a:rPr lang="en-US" sz="1700" dirty="0" smtClean="0">
                <a:latin typeface="Gill Sans MT" panose="020B0502020104020203" pitchFamily="34" charset="77"/>
              </a:rPr>
              <a:t>AF </a:t>
            </a:r>
            <a:r>
              <a:rPr lang="en-US" sz="1700" dirty="0">
                <a:latin typeface="Gill Sans MT" panose="020B0502020104020203" pitchFamily="34" charset="77"/>
              </a:rPr>
              <a:t>under </a:t>
            </a:r>
            <a:r>
              <a:rPr lang="en-US" sz="1700" dirty="0" smtClean="0">
                <a:latin typeface="Gill Sans MT" panose="020B0502020104020203" pitchFamily="34" charset="77"/>
              </a:rPr>
              <a:t>the UNFCCC </a:t>
            </a:r>
            <a:r>
              <a:rPr lang="en-US" sz="1700" dirty="0">
                <a:latin typeface="Gill Sans MT" panose="020B0502020104020203" pitchFamily="34" charset="77"/>
              </a:rPr>
              <a:t>(</a:t>
            </a:r>
            <a:r>
              <a:rPr lang="en-US" sz="1700" dirty="0" smtClean="0">
                <a:latin typeface="Gill Sans MT" panose="020B0502020104020203" pitchFamily="34" charset="77"/>
              </a:rPr>
              <a:t>1992– </a:t>
            </a:r>
            <a:r>
              <a:rPr lang="en-US" sz="1700" dirty="0">
                <a:latin typeface="Gill Sans MT" panose="020B0502020104020203" pitchFamily="34" charset="77"/>
              </a:rPr>
              <a:t>2008)</a:t>
            </a: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700" dirty="0">
                <a:latin typeface="Gill Sans MT" panose="020B0502020104020203" pitchFamily="34" charset="77"/>
              </a:rPr>
              <a:t>The Copenhagen shift (2009 – 2015)</a:t>
            </a: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700" dirty="0">
                <a:latin typeface="Gill Sans MT" panose="020B0502020104020203" pitchFamily="34" charset="77"/>
              </a:rPr>
              <a:t>The post-Paris era (2016 – 2018)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700" dirty="0">
                <a:latin typeface="Gill Sans MT" panose="020B0502020104020203" pitchFamily="34" charset="77"/>
              </a:rPr>
              <a:t>Based on </a:t>
            </a:r>
            <a:r>
              <a:rPr lang="en-US" sz="1700" dirty="0" smtClean="0">
                <a:latin typeface="Gill Sans MT" panose="020B0502020104020203" pitchFamily="34" charset="77"/>
              </a:rPr>
              <a:t>li</a:t>
            </a:r>
            <a:r>
              <a:rPr lang="en-US" sz="1700" dirty="0" smtClean="0">
                <a:latin typeface="Gill Sans MT" panose="020B0502020104020203" pitchFamily="34" charset="77"/>
              </a:rPr>
              <a:t>terature </a:t>
            </a:r>
            <a:r>
              <a:rPr lang="en-US" sz="1700" dirty="0" smtClean="0">
                <a:latin typeface="Gill Sans MT" panose="020B0502020104020203" pitchFamily="34" charset="77"/>
              </a:rPr>
              <a:t>review, observations </a:t>
            </a:r>
            <a:r>
              <a:rPr lang="en-US" sz="1700" dirty="0">
                <a:latin typeface="Gill Sans MT" panose="020B0502020104020203" pitchFamily="34" charset="77"/>
              </a:rPr>
              <a:t>of </a:t>
            </a:r>
            <a:r>
              <a:rPr lang="en-US" sz="1700" dirty="0" smtClean="0">
                <a:latin typeface="Gill Sans MT" panose="020B0502020104020203" pitchFamily="34" charset="77"/>
              </a:rPr>
              <a:t>the negotiations </a:t>
            </a:r>
            <a:r>
              <a:rPr lang="en-US" sz="1700" dirty="0">
                <a:latin typeface="Gill Sans MT" panose="020B0502020104020203" pitchFamily="34" charset="77"/>
              </a:rPr>
              <a:t>and interviews with negotiators and observers, </a:t>
            </a:r>
            <a:r>
              <a:rPr lang="en-US" sz="1700" dirty="0" smtClean="0">
                <a:latin typeface="Gill Sans MT" panose="020B0502020104020203" pitchFamily="34" charset="77"/>
              </a:rPr>
              <a:t>this research </a:t>
            </a:r>
            <a:r>
              <a:rPr lang="en-US" sz="1700" dirty="0">
                <a:latin typeface="Gill Sans MT" panose="020B0502020104020203" pitchFamily="34" charset="77"/>
              </a:rPr>
              <a:t>analyzes whether </a:t>
            </a:r>
            <a:r>
              <a:rPr lang="en-US" sz="1700" dirty="0" smtClean="0">
                <a:latin typeface="Gill Sans MT" panose="020B0502020104020203" pitchFamily="34" charset="77"/>
              </a:rPr>
              <a:t>the </a:t>
            </a:r>
            <a:r>
              <a:rPr lang="en-US" sz="1700" dirty="0">
                <a:latin typeface="Gill Sans MT" panose="020B0502020104020203" pitchFamily="34" charset="77"/>
              </a:rPr>
              <a:t>expectations and rules are reflected in the actual </a:t>
            </a:r>
            <a:r>
              <a:rPr lang="en-US" sz="1700" dirty="0" smtClean="0">
                <a:latin typeface="Gill Sans MT" panose="020B0502020104020203" pitchFamily="34" charset="77"/>
              </a:rPr>
              <a:t>behavior </a:t>
            </a:r>
            <a:r>
              <a:rPr lang="en-US" sz="1700" dirty="0">
                <a:latin typeface="Gill Sans MT" panose="020B0502020104020203" pitchFamily="34" charset="77"/>
              </a:rPr>
              <a:t>of actors </a:t>
            </a:r>
            <a:r>
              <a:rPr lang="en-US" sz="1700" dirty="0" smtClean="0">
                <a:latin typeface="Gill Sans MT" panose="020B0502020104020203" pitchFamily="34" charset="77"/>
              </a:rPr>
              <a:t>&amp; teases out the </a:t>
            </a:r>
            <a:r>
              <a:rPr lang="en-US" sz="1700" dirty="0" smtClean="0">
                <a:latin typeface="Gill Sans MT" panose="020B0502020104020203" pitchFamily="34" charset="77"/>
              </a:rPr>
              <a:t>disconnect </a:t>
            </a:r>
            <a:r>
              <a:rPr lang="en-US" sz="1700" dirty="0">
                <a:latin typeface="Gill Sans MT" panose="020B0502020104020203" pitchFamily="34" charset="77"/>
              </a:rPr>
              <a:t>between expectations, rules, and behaviors on climate </a:t>
            </a:r>
            <a:r>
              <a:rPr lang="en-US" sz="1700" dirty="0" smtClean="0">
                <a:latin typeface="Gill Sans MT" panose="020B0502020104020203" pitchFamily="34" charset="77"/>
              </a:rPr>
              <a:t>justice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US" sz="1700" dirty="0" smtClean="0">
                <a:latin typeface="Gill Sans MT" panose="020B0502020104020203" pitchFamily="34" charset="77"/>
              </a:rPr>
              <a:t>We sought to look at 3 issues: provision of AF, its distribution &amp; governance</a:t>
            </a:r>
            <a:endParaRPr lang="en-US" sz="1700" dirty="0">
              <a:latin typeface="Gill Sans MT" panose="020B0502020104020203" pitchFamily="34" charset="77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D4355A5B-49F3-604A-BFDC-BA072C7C2C3A}"/>
              </a:ext>
            </a:extLst>
          </p:cNvPr>
          <p:cNvSpPr/>
          <p:nvPr/>
        </p:nvSpPr>
        <p:spPr>
          <a:xfrm>
            <a:off x="6161138" y="4191555"/>
            <a:ext cx="55903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Adaptation finance justice is defined as a 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“[...] fair process, that involves all relevant Parties, of raising adaptation funds according to the responsibility for climate impacts, and of allocating raised funds putting the most vulnerable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first”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B0887CC-5253-B249-B344-72E52F85DD35}"/>
              </a:ext>
            </a:extLst>
          </p:cNvPr>
          <p:cNvSpPr/>
          <p:nvPr/>
        </p:nvSpPr>
        <p:spPr>
          <a:xfrm>
            <a:off x="9590560" y="5951693"/>
            <a:ext cx="21609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- Grasso, 2010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EA327570-E00C-7E45-80D0-E52864D3469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1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61138" y="756188"/>
            <a:ext cx="5667768" cy="327513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6544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EF513AA-5189-A241-B651-4D9B60B330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QUESTIONS TO CONSIDER IN </a:t>
            </a:r>
            <a:r>
              <a:rPr lang="en-US" dirty="0" smtClean="0"/>
              <a:t>AF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C5E618-D076-B94D-9C4F-9D247ADF29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8BAA8C90-1739-CD44-B114-919A1E964837}"/>
              </a:ext>
            </a:extLst>
          </p:cNvPr>
          <p:cNvSpPr txBox="1"/>
          <p:nvPr/>
        </p:nvSpPr>
        <p:spPr>
          <a:xfrm>
            <a:off x="635897" y="665329"/>
            <a:ext cx="99245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Georgia" panose="02040502050405020303" pitchFamily="18" charset="0"/>
              </a:rPr>
              <a:t>Questions on the norms and rules that guide </a:t>
            </a:r>
            <a:r>
              <a:rPr lang="en-US" sz="1600" i="1" dirty="0" smtClean="0">
                <a:latin typeface="Georgia" panose="02040502050405020303" pitchFamily="18" charset="0"/>
              </a:rPr>
              <a:t>AF are </a:t>
            </a:r>
            <a:r>
              <a:rPr lang="en-US" sz="1600" i="1" dirty="0">
                <a:latin typeface="Georgia" panose="02040502050405020303" pitchFamily="18" charset="0"/>
              </a:rPr>
              <a:t>at the core of climate </a:t>
            </a:r>
            <a:r>
              <a:rPr lang="en-US" sz="1600" i="1" dirty="0" smtClean="0">
                <a:latin typeface="Georgia" panose="02040502050405020303" pitchFamily="18" charset="0"/>
              </a:rPr>
              <a:t>justice (CJ)</a:t>
            </a:r>
            <a:endParaRPr lang="en-US" sz="1600" i="1" dirty="0">
              <a:latin typeface="Georgia" panose="02040502050405020303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6D103615-1CA9-A148-B295-AFF94FA9948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0F1F2"/>
              </a:clrFrom>
              <a:clrTo>
                <a:srgbClr val="F0F1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54531" y="3052554"/>
            <a:ext cx="5493694" cy="41212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42FC540-11F0-394D-B37B-4A653C9C623B}"/>
              </a:ext>
            </a:extLst>
          </p:cNvPr>
          <p:cNvGrpSpPr/>
          <p:nvPr/>
        </p:nvGrpSpPr>
        <p:grpSpPr>
          <a:xfrm>
            <a:off x="958530" y="1606360"/>
            <a:ext cx="4995229" cy="744238"/>
            <a:chOff x="958530" y="1606360"/>
            <a:chExt cx="4995229" cy="744238"/>
          </a:xfrm>
        </p:grpSpPr>
        <p:sp>
          <p:nvSpPr>
            <p:cNvPr id="15" name="Rounded Rectangle 14">
              <a:extLst>
                <a:ext uri="{FF2B5EF4-FFF2-40B4-BE49-F238E27FC236}">
                  <a16:creationId xmlns="" xmlns:a16="http://schemas.microsoft.com/office/drawing/2014/main" id="{7ED54A3C-1124-4B4E-8839-287D11B96FB0}"/>
                </a:ext>
              </a:extLst>
            </p:cNvPr>
            <p:cNvSpPr>
              <a:spLocks/>
            </p:cNvSpPr>
            <p:nvPr/>
          </p:nvSpPr>
          <p:spPr>
            <a:xfrm>
              <a:off x="1243010" y="1606360"/>
              <a:ext cx="4527869" cy="744238"/>
            </a:xfrm>
            <a:prstGeom prst="roundRect">
              <a:avLst/>
            </a:prstGeom>
            <a:solidFill>
              <a:schemeClr val="bg1"/>
            </a:solidFill>
            <a:ln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="" xmlns:a16="http://schemas.microsoft.com/office/drawing/2014/main" id="{955FF180-3BA6-8C4E-9D61-FC3E57DA386F}"/>
                </a:ext>
              </a:extLst>
            </p:cNvPr>
            <p:cNvSpPr txBox="1"/>
            <p:nvPr/>
          </p:nvSpPr>
          <p:spPr>
            <a:xfrm>
              <a:off x="1527490" y="1646619"/>
              <a:ext cx="44262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Gill Sans MT" panose="020B0502020104020203" pitchFamily="34" charset="77"/>
                </a:rPr>
                <a:t>How much finance should be provided to support climate adaptation? </a:t>
              </a: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="" xmlns:a16="http://schemas.microsoft.com/office/drawing/2014/main" id="{FACFE1C3-46FA-E346-80B7-0F15966CAD5D}"/>
                </a:ext>
              </a:extLst>
            </p:cNvPr>
            <p:cNvGrpSpPr/>
            <p:nvPr/>
          </p:nvGrpSpPr>
          <p:grpSpPr>
            <a:xfrm>
              <a:off x="958530" y="1687368"/>
              <a:ext cx="568960" cy="575591"/>
              <a:chOff x="958530" y="1687368"/>
              <a:chExt cx="568960" cy="575591"/>
            </a:xfrm>
          </p:grpSpPr>
          <p:sp>
            <p:nvSpPr>
              <p:cNvPr id="21" name="Oval 20">
                <a:extLst>
                  <a:ext uri="{FF2B5EF4-FFF2-40B4-BE49-F238E27FC236}">
                    <a16:creationId xmlns="" xmlns:a16="http://schemas.microsoft.com/office/drawing/2014/main" id="{3F6A776B-DFCD-2940-B59D-8A51BC20FAA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58530" y="1687368"/>
                <a:ext cx="568960" cy="56896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  <a:prstDash val="sysDot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9" name="Picture 18">
                <a:extLst>
                  <a:ext uri="{FF2B5EF4-FFF2-40B4-BE49-F238E27FC236}">
                    <a16:creationId xmlns="" xmlns:a16="http://schemas.microsoft.com/office/drawing/2014/main" id="{C7AB6EC3-F00E-4A42-B977-3C2AD4323A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958530" y="1693999"/>
                <a:ext cx="568960" cy="568960"/>
              </a:xfrm>
              <a:prstGeom prst="rect">
                <a:avLst/>
              </a:prstGeom>
            </p:spPr>
          </p:pic>
        </p:grpSp>
      </p:grpSp>
      <p:grpSp>
        <p:nvGrpSpPr>
          <p:cNvPr id="34" name="Group 33">
            <a:extLst>
              <a:ext uri="{FF2B5EF4-FFF2-40B4-BE49-F238E27FC236}">
                <a16:creationId xmlns="" xmlns:a16="http://schemas.microsoft.com/office/drawing/2014/main" id="{6B759481-6A91-5B49-801C-105B78A5810A}"/>
              </a:ext>
            </a:extLst>
          </p:cNvPr>
          <p:cNvGrpSpPr/>
          <p:nvPr/>
        </p:nvGrpSpPr>
        <p:grpSpPr>
          <a:xfrm>
            <a:off x="958530" y="2540086"/>
            <a:ext cx="4812349" cy="575591"/>
            <a:chOff x="958530" y="1687368"/>
            <a:chExt cx="4812349" cy="575591"/>
          </a:xfrm>
        </p:grpSpPr>
        <p:sp>
          <p:nvSpPr>
            <p:cNvPr id="35" name="Rounded Rectangle 34">
              <a:extLst>
                <a:ext uri="{FF2B5EF4-FFF2-40B4-BE49-F238E27FC236}">
                  <a16:creationId xmlns="" xmlns:a16="http://schemas.microsoft.com/office/drawing/2014/main" id="{02E17AE6-BCB7-9843-8BA5-8F19BC73394B}"/>
                </a:ext>
              </a:extLst>
            </p:cNvPr>
            <p:cNvSpPr>
              <a:spLocks/>
            </p:cNvSpPr>
            <p:nvPr/>
          </p:nvSpPr>
          <p:spPr>
            <a:xfrm>
              <a:off x="1243010" y="1708222"/>
              <a:ext cx="4527869" cy="524791"/>
            </a:xfrm>
            <a:prstGeom prst="roundRect">
              <a:avLst/>
            </a:prstGeom>
            <a:solidFill>
              <a:schemeClr val="bg1"/>
            </a:solidFill>
            <a:ln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="" xmlns:a16="http://schemas.microsoft.com/office/drawing/2014/main" id="{EEE60791-8AF5-3945-BF8B-4332ABB506E1}"/>
                </a:ext>
              </a:extLst>
            </p:cNvPr>
            <p:cNvSpPr txBox="1"/>
            <p:nvPr/>
          </p:nvSpPr>
          <p:spPr>
            <a:xfrm>
              <a:off x="1527491" y="1779547"/>
              <a:ext cx="41113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Gill Sans MT" panose="020B0502020104020203" pitchFamily="34" charset="77"/>
                </a:rPr>
                <a:t>Who should provide </a:t>
              </a:r>
              <a:r>
                <a:rPr lang="en-US" dirty="0" smtClean="0">
                  <a:latin typeface="Gill Sans MT" panose="020B0502020104020203" pitchFamily="34" charset="77"/>
                </a:rPr>
                <a:t>AF? </a:t>
              </a:r>
              <a:endParaRPr lang="en-US" dirty="0">
                <a:latin typeface="Gill Sans MT" panose="020B0502020104020203" pitchFamily="34" charset="77"/>
              </a:endParaRP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="" xmlns:a16="http://schemas.microsoft.com/office/drawing/2014/main" id="{B0003F72-F538-9A47-8FEB-9AA66F589052}"/>
                </a:ext>
              </a:extLst>
            </p:cNvPr>
            <p:cNvGrpSpPr/>
            <p:nvPr/>
          </p:nvGrpSpPr>
          <p:grpSpPr>
            <a:xfrm>
              <a:off x="958530" y="1687368"/>
              <a:ext cx="568960" cy="575591"/>
              <a:chOff x="958530" y="1687368"/>
              <a:chExt cx="568960" cy="575591"/>
            </a:xfrm>
          </p:grpSpPr>
          <p:sp>
            <p:nvSpPr>
              <p:cNvPr id="38" name="Oval 37">
                <a:extLst>
                  <a:ext uri="{FF2B5EF4-FFF2-40B4-BE49-F238E27FC236}">
                    <a16:creationId xmlns="" xmlns:a16="http://schemas.microsoft.com/office/drawing/2014/main" id="{E1549718-2544-044C-97CC-0DAC1B2F637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58530" y="1687368"/>
                <a:ext cx="568960" cy="56896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  <a:prstDash val="sysDot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9" name="Picture 38">
                <a:extLst>
                  <a:ext uri="{FF2B5EF4-FFF2-40B4-BE49-F238E27FC236}">
                    <a16:creationId xmlns="" xmlns:a16="http://schemas.microsoft.com/office/drawing/2014/main" id="{FAB02020-2DD2-CD4F-88B2-9E013050D4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958530" y="1693999"/>
                <a:ext cx="568960" cy="568960"/>
              </a:xfrm>
              <a:prstGeom prst="rect">
                <a:avLst/>
              </a:prstGeom>
            </p:spPr>
          </p:pic>
        </p:grpSp>
      </p:grpSp>
      <p:sp>
        <p:nvSpPr>
          <p:cNvPr id="41" name="Rounded Rectangle 40">
            <a:extLst>
              <a:ext uri="{FF2B5EF4-FFF2-40B4-BE49-F238E27FC236}">
                <a16:creationId xmlns="" xmlns:a16="http://schemas.microsoft.com/office/drawing/2014/main" id="{CA2DF185-22B1-F34B-956F-CB03301FD306}"/>
              </a:ext>
            </a:extLst>
          </p:cNvPr>
          <p:cNvSpPr>
            <a:spLocks/>
          </p:cNvSpPr>
          <p:nvPr/>
        </p:nvSpPr>
        <p:spPr>
          <a:xfrm>
            <a:off x="1243010" y="3280611"/>
            <a:ext cx="4527869" cy="1048754"/>
          </a:xfrm>
          <a:prstGeom prst="roundRect">
            <a:avLst/>
          </a:prstGeom>
          <a:solidFill>
            <a:schemeClr val="bg1"/>
          </a:solidFill>
          <a:ln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2BED63E6-171D-5144-AB69-65FB3EBB1002}"/>
              </a:ext>
            </a:extLst>
          </p:cNvPr>
          <p:cNvSpPr txBox="1"/>
          <p:nvPr/>
        </p:nvSpPr>
        <p:spPr>
          <a:xfrm>
            <a:off x="1527490" y="3320871"/>
            <a:ext cx="4280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MT" panose="020B0502020104020203" pitchFamily="34" charset="77"/>
              </a:rPr>
              <a:t>Through which channels should </a:t>
            </a:r>
            <a:r>
              <a:rPr lang="en-US" dirty="0" smtClean="0">
                <a:latin typeface="Gill Sans MT" panose="020B0502020104020203" pitchFamily="34" charset="77"/>
              </a:rPr>
              <a:t>AF </a:t>
            </a:r>
            <a:r>
              <a:rPr lang="en-US" dirty="0">
                <a:latin typeface="Gill Sans MT" panose="020B0502020104020203" pitchFamily="34" charset="77"/>
              </a:rPr>
              <a:t>be delivered to developing countries? 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="" xmlns:a16="http://schemas.microsoft.com/office/drawing/2014/main" id="{1FBE8C89-7D61-8D49-87F7-7C7665A73806}"/>
              </a:ext>
            </a:extLst>
          </p:cNvPr>
          <p:cNvGrpSpPr/>
          <p:nvPr/>
        </p:nvGrpSpPr>
        <p:grpSpPr>
          <a:xfrm>
            <a:off x="958530" y="3491614"/>
            <a:ext cx="568960" cy="575591"/>
            <a:chOff x="958530" y="1687368"/>
            <a:chExt cx="568960" cy="575591"/>
          </a:xfrm>
        </p:grpSpPr>
        <p:sp>
          <p:nvSpPr>
            <p:cNvPr id="44" name="Oval 43">
              <a:extLst>
                <a:ext uri="{FF2B5EF4-FFF2-40B4-BE49-F238E27FC236}">
                  <a16:creationId xmlns="" xmlns:a16="http://schemas.microsoft.com/office/drawing/2014/main" id="{1B073C2C-90DC-254B-A114-08EC24DEDA82}"/>
                </a:ext>
              </a:extLst>
            </p:cNvPr>
            <p:cNvSpPr>
              <a:spLocks/>
            </p:cNvSpPr>
            <p:nvPr/>
          </p:nvSpPr>
          <p:spPr>
            <a:xfrm>
              <a:off x="958530" y="1687368"/>
              <a:ext cx="568960" cy="568960"/>
            </a:xfrm>
            <a:prstGeom prst="ellipse">
              <a:avLst/>
            </a:prstGeom>
            <a:solidFill>
              <a:schemeClr val="bg1"/>
            </a:solidFill>
            <a:ln>
              <a:noFill/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5" name="Picture 44">
              <a:extLst>
                <a:ext uri="{FF2B5EF4-FFF2-40B4-BE49-F238E27FC236}">
                  <a16:creationId xmlns="" xmlns:a16="http://schemas.microsoft.com/office/drawing/2014/main" id="{128F6BBA-E99D-354F-B259-78569E25248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58530" y="1693999"/>
              <a:ext cx="568960" cy="568960"/>
            </a:xfrm>
            <a:prstGeom prst="rect">
              <a:avLst/>
            </a:prstGeom>
          </p:spPr>
        </p:pic>
      </p:grpSp>
      <p:sp>
        <p:nvSpPr>
          <p:cNvPr id="47" name="Rounded Rectangle 46">
            <a:extLst>
              <a:ext uri="{FF2B5EF4-FFF2-40B4-BE49-F238E27FC236}">
                <a16:creationId xmlns="" xmlns:a16="http://schemas.microsoft.com/office/drawing/2014/main" id="{423DB306-4FAE-DA44-8DDE-7FD421AC3352}"/>
              </a:ext>
            </a:extLst>
          </p:cNvPr>
          <p:cNvSpPr>
            <a:spLocks/>
          </p:cNvSpPr>
          <p:nvPr/>
        </p:nvSpPr>
        <p:spPr>
          <a:xfrm>
            <a:off x="1243010" y="4502009"/>
            <a:ext cx="4527869" cy="1042975"/>
          </a:xfrm>
          <a:prstGeom prst="roundRect">
            <a:avLst/>
          </a:prstGeom>
          <a:solidFill>
            <a:schemeClr val="bg1"/>
          </a:solidFill>
          <a:ln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3BDF580E-A5B0-0A4A-873D-4E0ADE7C7A4D}"/>
              </a:ext>
            </a:extLst>
          </p:cNvPr>
          <p:cNvSpPr txBox="1"/>
          <p:nvPr/>
        </p:nvSpPr>
        <p:spPr>
          <a:xfrm>
            <a:off x="1527490" y="4542269"/>
            <a:ext cx="41113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MT" panose="020B0502020104020203" pitchFamily="34" charset="77"/>
              </a:rPr>
              <a:t>Does </a:t>
            </a:r>
            <a:r>
              <a:rPr lang="en-US" dirty="0" smtClean="0">
                <a:latin typeface="Gill Sans MT" panose="020B0502020104020203" pitchFamily="34" charset="77"/>
              </a:rPr>
              <a:t>AF </a:t>
            </a:r>
            <a:r>
              <a:rPr lang="en-US" dirty="0">
                <a:latin typeface="Gill Sans MT" panose="020B0502020104020203" pitchFamily="34" charset="77"/>
              </a:rPr>
              <a:t>represent a form of compensation from “polluting” countries to “victims” of climate change? 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="" xmlns:a16="http://schemas.microsoft.com/office/drawing/2014/main" id="{2CA2D6C0-91A4-0146-96CC-A6D88DF5EED2}"/>
              </a:ext>
            </a:extLst>
          </p:cNvPr>
          <p:cNvGrpSpPr/>
          <p:nvPr/>
        </p:nvGrpSpPr>
        <p:grpSpPr>
          <a:xfrm>
            <a:off x="958530" y="4722258"/>
            <a:ext cx="568960" cy="575591"/>
            <a:chOff x="958530" y="1687368"/>
            <a:chExt cx="568960" cy="575591"/>
          </a:xfrm>
        </p:grpSpPr>
        <p:sp>
          <p:nvSpPr>
            <p:cNvPr id="50" name="Oval 49">
              <a:extLst>
                <a:ext uri="{FF2B5EF4-FFF2-40B4-BE49-F238E27FC236}">
                  <a16:creationId xmlns="" xmlns:a16="http://schemas.microsoft.com/office/drawing/2014/main" id="{13ECD63D-5D91-F942-A4BD-955B4E80CDF7}"/>
                </a:ext>
              </a:extLst>
            </p:cNvPr>
            <p:cNvSpPr>
              <a:spLocks/>
            </p:cNvSpPr>
            <p:nvPr/>
          </p:nvSpPr>
          <p:spPr>
            <a:xfrm>
              <a:off x="958530" y="1687368"/>
              <a:ext cx="568960" cy="568960"/>
            </a:xfrm>
            <a:prstGeom prst="ellipse">
              <a:avLst/>
            </a:prstGeom>
            <a:solidFill>
              <a:schemeClr val="bg1"/>
            </a:solidFill>
            <a:ln>
              <a:noFill/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1" name="Picture 50">
              <a:extLst>
                <a:ext uri="{FF2B5EF4-FFF2-40B4-BE49-F238E27FC236}">
                  <a16:creationId xmlns="" xmlns:a16="http://schemas.microsoft.com/office/drawing/2014/main" id="{E1FD0604-862D-A248-81DE-5DA5E6ED82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58530" y="1693999"/>
              <a:ext cx="568960" cy="568960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="" xmlns:a16="http://schemas.microsoft.com/office/drawing/2014/main" id="{DF7D3C7B-72CF-A047-ADF8-499C44E043E5}"/>
              </a:ext>
            </a:extLst>
          </p:cNvPr>
          <p:cNvGrpSpPr/>
          <p:nvPr/>
        </p:nvGrpSpPr>
        <p:grpSpPr>
          <a:xfrm>
            <a:off x="6201090" y="2540086"/>
            <a:ext cx="4812349" cy="575591"/>
            <a:chOff x="958530" y="1687368"/>
            <a:chExt cx="4812349" cy="575591"/>
          </a:xfrm>
        </p:grpSpPr>
        <p:sp>
          <p:nvSpPr>
            <p:cNvPr id="59" name="Rounded Rectangle 58">
              <a:extLst>
                <a:ext uri="{FF2B5EF4-FFF2-40B4-BE49-F238E27FC236}">
                  <a16:creationId xmlns="" xmlns:a16="http://schemas.microsoft.com/office/drawing/2014/main" id="{6E2BE105-2530-B942-A61E-D5FF7FB98FD0}"/>
                </a:ext>
              </a:extLst>
            </p:cNvPr>
            <p:cNvSpPr>
              <a:spLocks/>
            </p:cNvSpPr>
            <p:nvPr/>
          </p:nvSpPr>
          <p:spPr>
            <a:xfrm>
              <a:off x="1243010" y="1708222"/>
              <a:ext cx="4527869" cy="524791"/>
            </a:xfrm>
            <a:prstGeom prst="roundRect">
              <a:avLst/>
            </a:prstGeom>
            <a:solidFill>
              <a:schemeClr val="bg1"/>
            </a:solidFill>
            <a:ln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>
              <a:extLst>
                <a:ext uri="{FF2B5EF4-FFF2-40B4-BE49-F238E27FC236}">
                  <a16:creationId xmlns="" xmlns:a16="http://schemas.microsoft.com/office/drawing/2014/main" id="{62768AA7-754C-2346-A3E4-8D2A2B481ABE}"/>
                </a:ext>
              </a:extLst>
            </p:cNvPr>
            <p:cNvSpPr txBox="1"/>
            <p:nvPr/>
          </p:nvSpPr>
          <p:spPr>
            <a:xfrm>
              <a:off x="1527491" y="1779547"/>
              <a:ext cx="41113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Gill Sans MT" panose="020B0502020104020203" pitchFamily="34" charset="77"/>
                </a:rPr>
                <a:t>Should some countries be prioritized? </a:t>
              </a:r>
            </a:p>
          </p:txBody>
        </p:sp>
        <p:grpSp>
          <p:nvGrpSpPr>
            <p:cNvPr id="61" name="Group 60">
              <a:extLst>
                <a:ext uri="{FF2B5EF4-FFF2-40B4-BE49-F238E27FC236}">
                  <a16:creationId xmlns="" xmlns:a16="http://schemas.microsoft.com/office/drawing/2014/main" id="{B91ACCF8-8688-6E4A-897C-5FAACD01591F}"/>
                </a:ext>
              </a:extLst>
            </p:cNvPr>
            <p:cNvGrpSpPr/>
            <p:nvPr/>
          </p:nvGrpSpPr>
          <p:grpSpPr>
            <a:xfrm>
              <a:off x="958530" y="1687368"/>
              <a:ext cx="568960" cy="575591"/>
              <a:chOff x="958530" y="1687368"/>
              <a:chExt cx="568960" cy="575591"/>
            </a:xfrm>
          </p:grpSpPr>
          <p:sp>
            <p:nvSpPr>
              <p:cNvPr id="62" name="Oval 61">
                <a:extLst>
                  <a:ext uri="{FF2B5EF4-FFF2-40B4-BE49-F238E27FC236}">
                    <a16:creationId xmlns="" xmlns:a16="http://schemas.microsoft.com/office/drawing/2014/main" id="{C2B68D4F-74CD-C542-9301-10E8515A434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58530" y="1687368"/>
                <a:ext cx="568960" cy="56896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  <a:prstDash val="sysDot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63" name="Picture 62">
                <a:extLst>
                  <a:ext uri="{FF2B5EF4-FFF2-40B4-BE49-F238E27FC236}">
                    <a16:creationId xmlns="" xmlns:a16="http://schemas.microsoft.com/office/drawing/2014/main" id="{0B4FD1D1-5D02-244A-B302-A82C6D5749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958530" y="1693999"/>
                <a:ext cx="568960" cy="568960"/>
              </a:xfrm>
              <a:prstGeom prst="rect">
                <a:avLst/>
              </a:prstGeom>
            </p:spPr>
          </p:pic>
        </p:grpSp>
      </p:grpSp>
      <p:grpSp>
        <p:nvGrpSpPr>
          <p:cNvPr id="64" name="Group 63">
            <a:extLst>
              <a:ext uri="{FF2B5EF4-FFF2-40B4-BE49-F238E27FC236}">
                <a16:creationId xmlns="" xmlns:a16="http://schemas.microsoft.com/office/drawing/2014/main" id="{8A8C1B9C-2265-0848-8B89-E70A0E9D03D2}"/>
              </a:ext>
            </a:extLst>
          </p:cNvPr>
          <p:cNvGrpSpPr/>
          <p:nvPr/>
        </p:nvGrpSpPr>
        <p:grpSpPr>
          <a:xfrm>
            <a:off x="6201090" y="1635846"/>
            <a:ext cx="4812349" cy="575591"/>
            <a:chOff x="958530" y="1687368"/>
            <a:chExt cx="4812349" cy="575591"/>
          </a:xfrm>
        </p:grpSpPr>
        <p:sp>
          <p:nvSpPr>
            <p:cNvPr id="65" name="Rounded Rectangle 64">
              <a:extLst>
                <a:ext uri="{FF2B5EF4-FFF2-40B4-BE49-F238E27FC236}">
                  <a16:creationId xmlns="" xmlns:a16="http://schemas.microsoft.com/office/drawing/2014/main" id="{151AF0AE-632B-6F48-BA6D-00F408D00603}"/>
                </a:ext>
              </a:extLst>
            </p:cNvPr>
            <p:cNvSpPr>
              <a:spLocks/>
            </p:cNvSpPr>
            <p:nvPr/>
          </p:nvSpPr>
          <p:spPr>
            <a:xfrm>
              <a:off x="1243010" y="1708222"/>
              <a:ext cx="4527869" cy="524791"/>
            </a:xfrm>
            <a:prstGeom prst="roundRect">
              <a:avLst/>
            </a:prstGeom>
            <a:solidFill>
              <a:schemeClr val="bg1"/>
            </a:solidFill>
            <a:ln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="" xmlns:a16="http://schemas.microsoft.com/office/drawing/2014/main" id="{E9147423-2B8A-FC43-AB59-5F7342A0F03E}"/>
                </a:ext>
              </a:extLst>
            </p:cNvPr>
            <p:cNvSpPr txBox="1"/>
            <p:nvPr/>
          </p:nvSpPr>
          <p:spPr>
            <a:xfrm>
              <a:off x="1527491" y="1779547"/>
              <a:ext cx="41113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Gill Sans MT" panose="020B0502020104020203" pitchFamily="34" charset="77"/>
                </a:rPr>
                <a:t>How should it be allocated? </a:t>
              </a: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="" xmlns:a16="http://schemas.microsoft.com/office/drawing/2014/main" id="{748F61C2-B903-1248-A2AE-DAD1B1B331D4}"/>
                </a:ext>
              </a:extLst>
            </p:cNvPr>
            <p:cNvGrpSpPr/>
            <p:nvPr/>
          </p:nvGrpSpPr>
          <p:grpSpPr>
            <a:xfrm>
              <a:off x="958530" y="1687368"/>
              <a:ext cx="568960" cy="575591"/>
              <a:chOff x="958530" y="1687368"/>
              <a:chExt cx="568960" cy="575591"/>
            </a:xfrm>
          </p:grpSpPr>
          <p:sp>
            <p:nvSpPr>
              <p:cNvPr id="68" name="Oval 67">
                <a:extLst>
                  <a:ext uri="{FF2B5EF4-FFF2-40B4-BE49-F238E27FC236}">
                    <a16:creationId xmlns="" xmlns:a16="http://schemas.microsoft.com/office/drawing/2014/main" id="{4F720C26-94F9-B144-A57B-DDB76E7F957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58530" y="1687368"/>
                <a:ext cx="568960" cy="56896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  <a:prstDash val="sysDot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69" name="Picture 68">
                <a:extLst>
                  <a:ext uri="{FF2B5EF4-FFF2-40B4-BE49-F238E27FC236}">
                    <a16:creationId xmlns="" xmlns:a16="http://schemas.microsoft.com/office/drawing/2014/main" id="{7D4FDDD3-B8E9-FF49-8E8A-51C2982880C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958530" y="1693999"/>
                <a:ext cx="568960" cy="56896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333000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171824BE-3FC9-8C48-99B4-513D390ECA58}"/>
              </a:ext>
            </a:extLst>
          </p:cNvPr>
          <p:cNvSpPr txBox="1"/>
          <p:nvPr/>
        </p:nvSpPr>
        <p:spPr>
          <a:xfrm>
            <a:off x="9691093" y="1579565"/>
            <a:ext cx="875561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00" dirty="0">
                <a:solidFill>
                  <a:schemeClr val="bg1">
                    <a:lumMod val="85000"/>
                  </a:schemeClr>
                </a:solidFill>
                <a:latin typeface="Gill Sans MT" panose="020B0502020104020203" pitchFamily="34" charset="77"/>
              </a:rPr>
              <a:t>!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24383B-22AA-704F-8E3F-3F5522A04C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CLIMATE JUSTICE I</a:t>
            </a:r>
            <a:r>
              <a:rPr lang="en-US" dirty="0" smtClean="0"/>
              <a:t>N RELATION </a:t>
            </a:r>
            <a:r>
              <a:rPr lang="en-US" dirty="0"/>
              <a:t>TO CLIMATE FINANCE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B69C8ED-AE23-724C-8F42-73A7786AF9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7CA5A294-8340-0A4B-B045-14A1D22CCA14}"/>
              </a:ext>
            </a:extLst>
          </p:cNvPr>
          <p:cNvCxnSpPr>
            <a:cxnSpLocks/>
          </p:cNvCxnSpPr>
          <p:nvPr/>
        </p:nvCxnSpPr>
        <p:spPr>
          <a:xfrm>
            <a:off x="8197926" y="1972491"/>
            <a:ext cx="0" cy="2901581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1A088FFC-3969-AE46-BC4E-302295E692EF}"/>
              </a:ext>
            </a:extLst>
          </p:cNvPr>
          <p:cNvGrpSpPr/>
          <p:nvPr/>
        </p:nvGrpSpPr>
        <p:grpSpPr>
          <a:xfrm>
            <a:off x="7840389" y="3065744"/>
            <a:ext cx="715074" cy="715074"/>
            <a:chOff x="7840389" y="3148295"/>
            <a:chExt cx="715074" cy="715074"/>
          </a:xfrm>
        </p:grpSpPr>
        <p:sp>
          <p:nvSpPr>
            <p:cNvPr id="12" name="Oval 11">
              <a:extLst>
                <a:ext uri="{FF2B5EF4-FFF2-40B4-BE49-F238E27FC236}">
                  <a16:creationId xmlns="" xmlns:a16="http://schemas.microsoft.com/office/drawing/2014/main" id="{0933DE60-97E0-2F43-98E7-0DC867A3F8E2}"/>
                </a:ext>
              </a:extLst>
            </p:cNvPr>
            <p:cNvSpPr/>
            <p:nvPr/>
          </p:nvSpPr>
          <p:spPr>
            <a:xfrm>
              <a:off x="7840389" y="3148295"/>
              <a:ext cx="715074" cy="71507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MT" panose="020B0502020104020203" pitchFamily="34" charset="77"/>
              </a:endParaRP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="" xmlns:a16="http://schemas.microsoft.com/office/drawing/2014/main" id="{17C5B291-92B4-5F48-9109-7AEABEC9E697}"/>
                </a:ext>
              </a:extLst>
            </p:cNvPr>
            <p:cNvGrpSpPr/>
            <p:nvPr/>
          </p:nvGrpSpPr>
          <p:grpSpPr>
            <a:xfrm>
              <a:off x="7978551" y="3350196"/>
              <a:ext cx="433143" cy="305455"/>
              <a:chOff x="4904585" y="1969643"/>
              <a:chExt cx="433143" cy="305455"/>
            </a:xfrm>
          </p:grpSpPr>
          <p:sp>
            <p:nvSpPr>
              <p:cNvPr id="17" name="Chevron 16">
                <a:extLst>
                  <a:ext uri="{FF2B5EF4-FFF2-40B4-BE49-F238E27FC236}">
                    <a16:creationId xmlns="" xmlns:a16="http://schemas.microsoft.com/office/drawing/2014/main" id="{737F47FB-100A-7F4F-AA92-8D700B9C3E8F}"/>
                  </a:ext>
                </a:extLst>
              </p:cNvPr>
              <p:cNvSpPr/>
              <p:nvPr/>
            </p:nvSpPr>
            <p:spPr>
              <a:xfrm>
                <a:off x="5032273" y="1969643"/>
                <a:ext cx="305455" cy="305455"/>
              </a:xfrm>
              <a:prstGeom prst="chevron">
                <a:avLst>
                  <a:gd name="adj" fmla="val 48561"/>
                </a:avLst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  <a:latin typeface="Gill Sans MT" panose="020B0502020104020203" pitchFamily="34" charset="77"/>
                </a:endParaRPr>
              </a:p>
            </p:txBody>
          </p:sp>
          <p:sp>
            <p:nvSpPr>
              <p:cNvPr id="18" name="Chevron 17">
                <a:extLst>
                  <a:ext uri="{FF2B5EF4-FFF2-40B4-BE49-F238E27FC236}">
                    <a16:creationId xmlns="" xmlns:a16="http://schemas.microsoft.com/office/drawing/2014/main" id="{A69113C7-D922-9349-B913-0FA6626B0C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904585" y="2018055"/>
                <a:ext cx="208630" cy="208630"/>
              </a:xfrm>
              <a:prstGeom prst="chevron">
                <a:avLst>
                  <a:gd name="adj" fmla="val 48561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  <a:latin typeface="Gill Sans MT" panose="020B0502020104020203" pitchFamily="34" charset="77"/>
                </a:endParaRPr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D4D2C39F-C833-3542-8A80-07EE3A1F60DF}"/>
              </a:ext>
            </a:extLst>
          </p:cNvPr>
          <p:cNvGrpSpPr/>
          <p:nvPr/>
        </p:nvGrpSpPr>
        <p:grpSpPr>
          <a:xfrm>
            <a:off x="381822" y="1435159"/>
            <a:ext cx="2303241" cy="3438915"/>
            <a:chOff x="381822" y="1435159"/>
            <a:chExt cx="2303241" cy="3438915"/>
          </a:xfrm>
        </p:grpSpPr>
        <p:sp>
          <p:nvSpPr>
            <p:cNvPr id="13" name="Rounded Rectangle 12">
              <a:extLst>
                <a:ext uri="{FF2B5EF4-FFF2-40B4-BE49-F238E27FC236}">
                  <a16:creationId xmlns="" xmlns:a16="http://schemas.microsoft.com/office/drawing/2014/main" id="{347A4BAD-3982-1441-81B3-F8AD59DB640B}"/>
                </a:ext>
              </a:extLst>
            </p:cNvPr>
            <p:cNvSpPr/>
            <p:nvPr/>
          </p:nvSpPr>
          <p:spPr>
            <a:xfrm>
              <a:off x="381822" y="1826322"/>
              <a:ext cx="2303241" cy="3047752"/>
            </a:xfrm>
            <a:prstGeom prst="roundRect">
              <a:avLst>
                <a:gd name="adj" fmla="val 11295"/>
              </a:avLst>
            </a:prstGeom>
            <a:solidFill>
              <a:schemeClr val="bg1"/>
            </a:solidFill>
            <a:ln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Gill Sans MT" panose="020B0502020104020203" pitchFamily="34" charset="77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="" xmlns:a16="http://schemas.microsoft.com/office/drawing/2014/main" id="{4330112B-28B7-BC49-8089-A0815CC5F429}"/>
                </a:ext>
              </a:extLst>
            </p:cNvPr>
            <p:cNvSpPr txBox="1"/>
            <p:nvPr/>
          </p:nvSpPr>
          <p:spPr>
            <a:xfrm>
              <a:off x="664312" y="1435159"/>
              <a:ext cx="1780287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Gill Sans MT" panose="020B0502020104020203" pitchFamily="34" charset="77"/>
                </a:rPr>
                <a:t>DISTRIBUTIVE JUSTICE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602D740D-BA44-9F48-8D4E-3C0D447D21C5}"/>
                </a:ext>
              </a:extLst>
            </p:cNvPr>
            <p:cNvSpPr txBox="1"/>
            <p:nvPr/>
          </p:nvSpPr>
          <p:spPr>
            <a:xfrm>
              <a:off x="381822" y="2153542"/>
              <a:ext cx="2185395" cy="16466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600" dirty="0">
                  <a:latin typeface="Gill Sans MT" panose="020B0502020104020203" pitchFamily="34" charset="77"/>
                </a:rPr>
                <a:t>Key concepts: Equity and fairness</a:t>
              </a:r>
            </a:p>
            <a:p>
              <a:pPr marL="285750" indent="-285750"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600" dirty="0">
                  <a:latin typeface="Gill Sans MT" panose="020B0502020104020203" pitchFamily="34" charset="77"/>
                </a:rPr>
                <a:t>Cannot be ensured without investigating structural elements </a:t>
              </a:r>
              <a:r>
                <a:rPr lang="en-US" sz="1600" dirty="0" smtClean="0">
                  <a:latin typeface="Gill Sans MT" panose="020B0502020104020203" pitchFamily="34" charset="77"/>
                </a:rPr>
                <a:t>like </a:t>
              </a:r>
              <a:r>
                <a:rPr lang="en-US" sz="1600" dirty="0">
                  <a:latin typeface="Gill Sans MT" panose="020B0502020104020203" pitchFamily="34" charset="77"/>
                </a:rPr>
                <a:t>power relations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="" xmlns:a16="http://schemas.microsoft.com/office/drawing/2014/main" id="{949309A8-1E37-A445-8F18-52D75F68D6E6}"/>
              </a:ext>
            </a:extLst>
          </p:cNvPr>
          <p:cNvGrpSpPr/>
          <p:nvPr/>
        </p:nvGrpSpPr>
        <p:grpSpPr>
          <a:xfrm>
            <a:off x="2892108" y="1415494"/>
            <a:ext cx="2304955" cy="3458579"/>
            <a:chOff x="3048835" y="1415494"/>
            <a:chExt cx="2304955" cy="3458579"/>
          </a:xfrm>
        </p:grpSpPr>
        <p:sp>
          <p:nvSpPr>
            <p:cNvPr id="14" name="Rounded Rectangle 13">
              <a:extLst>
                <a:ext uri="{FF2B5EF4-FFF2-40B4-BE49-F238E27FC236}">
                  <a16:creationId xmlns="" xmlns:a16="http://schemas.microsoft.com/office/drawing/2014/main" id="{ECB51256-87AB-564C-A5F7-DEFB7EED2BD1}"/>
                </a:ext>
              </a:extLst>
            </p:cNvPr>
            <p:cNvSpPr/>
            <p:nvPr/>
          </p:nvSpPr>
          <p:spPr>
            <a:xfrm>
              <a:off x="3050549" y="1826321"/>
              <a:ext cx="2303241" cy="3047752"/>
            </a:xfrm>
            <a:prstGeom prst="roundRect">
              <a:avLst>
                <a:gd name="adj" fmla="val 11295"/>
              </a:avLst>
            </a:prstGeom>
            <a:solidFill>
              <a:schemeClr val="bg1"/>
            </a:solidFill>
            <a:ln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Gill Sans MT" panose="020B0502020104020203" pitchFamily="34" charset="77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="" xmlns:a16="http://schemas.microsoft.com/office/drawing/2014/main" id="{39406B75-D075-FD48-966F-ADBE7D0CD4AF}"/>
                </a:ext>
              </a:extLst>
            </p:cNvPr>
            <p:cNvSpPr txBox="1"/>
            <p:nvPr/>
          </p:nvSpPr>
          <p:spPr>
            <a:xfrm>
              <a:off x="3329683" y="1415494"/>
              <a:ext cx="1873616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Gill Sans MT" panose="020B0502020104020203" pitchFamily="34" charset="77"/>
                </a:rPr>
                <a:t>PROCEDURAL JUSTICE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C3A38084-EFB9-4F45-B10D-47D2FAFFA6FC}"/>
                </a:ext>
              </a:extLst>
            </p:cNvPr>
            <p:cNvSpPr txBox="1"/>
            <p:nvPr/>
          </p:nvSpPr>
          <p:spPr>
            <a:xfrm>
              <a:off x="3048835" y="2153542"/>
              <a:ext cx="226896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600" dirty="0">
                  <a:latin typeface="Gill Sans MT" panose="020B0502020104020203" pitchFamily="34" charset="77"/>
                </a:rPr>
                <a:t>Refers to the representation of all who have a stake in the outcomes of decision-making processes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D78A1CDD-5D3D-C54B-AD02-2230C3FC0B0F}"/>
              </a:ext>
            </a:extLst>
          </p:cNvPr>
          <p:cNvGrpSpPr/>
          <p:nvPr/>
        </p:nvGrpSpPr>
        <p:grpSpPr>
          <a:xfrm>
            <a:off x="5404108" y="1445656"/>
            <a:ext cx="2315571" cy="3428416"/>
            <a:chOff x="5687886" y="1445656"/>
            <a:chExt cx="2315571" cy="3428416"/>
          </a:xfrm>
        </p:grpSpPr>
        <p:sp>
          <p:nvSpPr>
            <p:cNvPr id="15" name="Rounded Rectangle 14">
              <a:extLst>
                <a:ext uri="{FF2B5EF4-FFF2-40B4-BE49-F238E27FC236}">
                  <a16:creationId xmlns="" xmlns:a16="http://schemas.microsoft.com/office/drawing/2014/main" id="{B713C9D1-B6D8-764D-8510-F37A9A90B8A8}"/>
                </a:ext>
              </a:extLst>
            </p:cNvPr>
            <p:cNvSpPr/>
            <p:nvPr/>
          </p:nvSpPr>
          <p:spPr>
            <a:xfrm>
              <a:off x="5687886" y="1826320"/>
              <a:ext cx="2303241" cy="3047752"/>
            </a:xfrm>
            <a:prstGeom prst="roundRect">
              <a:avLst>
                <a:gd name="adj" fmla="val 11295"/>
              </a:avLst>
            </a:prstGeom>
            <a:solidFill>
              <a:schemeClr val="bg1"/>
            </a:solidFill>
            <a:ln>
              <a:prstDash val="sysDot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Gill Sans MT" panose="020B0502020104020203" pitchFamily="34" charset="77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="" xmlns:a16="http://schemas.microsoft.com/office/drawing/2014/main" id="{33AE441E-CC16-4247-977B-D75AE1A8094C}"/>
                </a:ext>
              </a:extLst>
            </p:cNvPr>
            <p:cNvSpPr txBox="1"/>
            <p:nvPr/>
          </p:nvSpPr>
          <p:spPr>
            <a:xfrm>
              <a:off x="5755050" y="1445656"/>
              <a:ext cx="2185549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Gill Sans MT" panose="020B0502020104020203" pitchFamily="34" charset="77"/>
                </a:rPr>
                <a:t>COMPENSATORY JUSTICE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="" xmlns:a16="http://schemas.microsoft.com/office/drawing/2014/main" id="{0D4BAF9B-8E6F-1746-8759-B7986A8341BF}"/>
                </a:ext>
              </a:extLst>
            </p:cNvPr>
            <p:cNvSpPr/>
            <p:nvPr/>
          </p:nvSpPr>
          <p:spPr>
            <a:xfrm>
              <a:off x="5731945" y="2153542"/>
              <a:ext cx="2271512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latin typeface="Gill Sans MT" panose="020B0502020104020203" pitchFamily="34" charset="77"/>
                </a:rPr>
                <a:t>Calls for providing the equivalent of </a:t>
              </a:r>
              <a:r>
                <a:rPr lang="en-US" sz="1600" dirty="0" smtClean="0">
                  <a:latin typeface="Gill Sans MT" panose="020B0502020104020203" pitchFamily="34" charset="77"/>
                </a:rPr>
                <a:t>the harm caused</a:t>
              </a:r>
              <a:endParaRPr lang="en-US" sz="1600" dirty="0">
                <a:latin typeface="Gill Sans MT" panose="020B0502020104020203" pitchFamily="34" charset="77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600" dirty="0">
                <a:latin typeface="Gill Sans MT" panose="020B0502020104020203" pitchFamily="34" charset="77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B63BE722-9981-6E43-93B0-BA1FBD2D3441}"/>
              </a:ext>
            </a:extLst>
          </p:cNvPr>
          <p:cNvSpPr txBox="1"/>
          <p:nvPr/>
        </p:nvSpPr>
        <p:spPr>
          <a:xfrm>
            <a:off x="8647150" y="1871953"/>
            <a:ext cx="30228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77"/>
                <a:cs typeface="Geeza Pro" panose="02000400000000000000" pitchFamily="2" charset="-78"/>
              </a:rPr>
              <a:t>Despite repeated calls from developing countries and civil society actors for justice for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77"/>
                <a:cs typeface="Geeza Pro" panose="02000400000000000000" pitchFamily="2" charset="-78"/>
              </a:rPr>
              <a:t>the harm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77"/>
                <a:cs typeface="Geeza Pro" panose="02000400000000000000" pitchFamily="2" charset="-78"/>
              </a:rPr>
              <a:t>caused, wealthy countries have avoided measures for responsibility and liability</a:t>
            </a:r>
          </a:p>
        </p:txBody>
      </p:sp>
    </p:spTree>
    <p:extLst>
      <p:ext uri="{BB962C8B-B14F-4D97-AF65-F5344CB8AC3E}">
        <p14:creationId xmlns:p14="http://schemas.microsoft.com/office/powerpoint/2010/main" val="1460518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5" name="Straight Connector 204">
            <a:extLst>
              <a:ext uri="{FF2B5EF4-FFF2-40B4-BE49-F238E27FC236}">
                <a16:creationId xmlns="" xmlns:a16="http://schemas.microsoft.com/office/drawing/2014/main" id="{E461978B-0CB8-C742-993F-7F9C2B9A0383}"/>
              </a:ext>
            </a:extLst>
          </p:cNvPr>
          <p:cNvCxnSpPr>
            <a:cxnSpLocks/>
            <a:stCxn id="10" idx="4"/>
            <a:endCxn id="170" idx="0"/>
          </p:cNvCxnSpPr>
          <p:nvPr/>
        </p:nvCxnSpPr>
        <p:spPr>
          <a:xfrm>
            <a:off x="1230742" y="1734370"/>
            <a:ext cx="2" cy="4175746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22FF46-07B8-FB43-A4FB-0DBA08C3D6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EARLY YEARS </a:t>
            </a:r>
            <a:r>
              <a:rPr lang="en-US" dirty="0" smtClean="0"/>
              <a:t>OF CF/AF </a:t>
            </a:r>
            <a:endParaRPr lang="x-none" dirty="0"/>
          </a:p>
        </p:txBody>
      </p:sp>
      <p:grpSp>
        <p:nvGrpSpPr>
          <p:cNvPr id="198" name="Group 197">
            <a:extLst>
              <a:ext uri="{FF2B5EF4-FFF2-40B4-BE49-F238E27FC236}">
                <a16:creationId xmlns="" xmlns:a16="http://schemas.microsoft.com/office/drawing/2014/main" id="{D7C9DDFA-66B4-4C49-856F-4CBF21C1BAA1}"/>
              </a:ext>
            </a:extLst>
          </p:cNvPr>
          <p:cNvGrpSpPr/>
          <p:nvPr/>
        </p:nvGrpSpPr>
        <p:grpSpPr>
          <a:xfrm>
            <a:off x="360026" y="1187257"/>
            <a:ext cx="6770811" cy="923331"/>
            <a:chOff x="360026" y="1187257"/>
            <a:chExt cx="6770811" cy="923331"/>
          </a:xfrm>
        </p:grpSpPr>
        <p:sp>
          <p:nvSpPr>
            <p:cNvPr id="39" name="Rounded Rectangle 38">
              <a:extLst>
                <a:ext uri="{FF2B5EF4-FFF2-40B4-BE49-F238E27FC236}">
                  <a16:creationId xmlns="" xmlns:a16="http://schemas.microsoft.com/office/drawing/2014/main" id="{E769D562-E354-944C-9AD8-39C39E4D013A}"/>
                </a:ext>
              </a:extLst>
            </p:cNvPr>
            <p:cNvSpPr/>
            <p:nvPr/>
          </p:nvSpPr>
          <p:spPr>
            <a:xfrm>
              <a:off x="2686706" y="1253827"/>
              <a:ext cx="4444131" cy="788593"/>
            </a:xfrm>
            <a:prstGeom prst="roundRect">
              <a:avLst>
                <a:gd name="adj" fmla="val 11295"/>
              </a:avLst>
            </a:prstGeom>
            <a:solidFill>
              <a:schemeClr val="bg1"/>
            </a:solidFill>
            <a:ln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F18BE47B-4E66-2B4C-857D-18E3A37CFDB0}"/>
                </a:ext>
              </a:extLst>
            </p:cNvPr>
            <p:cNvSpPr/>
            <p:nvPr/>
          </p:nvSpPr>
          <p:spPr>
            <a:xfrm>
              <a:off x="2686706" y="1340347"/>
              <a:ext cx="4444131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latin typeface="Gill Sans MT" panose="020B0502020104020203" pitchFamily="34" charset="77"/>
                </a:rPr>
                <a:t>Climate debt advocates purport that the Global North owes the Global South a climate debt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="" xmlns:a16="http://schemas.microsoft.com/office/drawing/2014/main" id="{10E760DB-A350-B94F-BD88-C4A639C18D9D}"/>
                </a:ext>
              </a:extLst>
            </p:cNvPr>
            <p:cNvSpPr/>
            <p:nvPr/>
          </p:nvSpPr>
          <p:spPr>
            <a:xfrm>
              <a:off x="1528989" y="1235469"/>
              <a:ext cx="845661" cy="84566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0" name="Oval 9">
              <a:extLst>
                <a:ext uri="{FF2B5EF4-FFF2-40B4-BE49-F238E27FC236}">
                  <a16:creationId xmlns="" xmlns:a16="http://schemas.microsoft.com/office/drawing/2014/main" id="{F648A3BD-56A7-8940-9DA3-C01A036344E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58742" y="1590370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02FBD570-911C-6B41-9373-21B667169E0E}"/>
                </a:ext>
              </a:extLst>
            </p:cNvPr>
            <p:cNvCxnSpPr>
              <a:cxnSpLocks/>
              <a:stCxn id="10" idx="6"/>
              <a:endCxn id="4" idx="2"/>
            </p:cNvCxnSpPr>
            <p:nvPr/>
          </p:nvCxnSpPr>
          <p:spPr>
            <a:xfrm flipV="1">
              <a:off x="1302742" y="1658300"/>
              <a:ext cx="226247" cy="4070"/>
            </a:xfrm>
            <a:prstGeom prst="line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17CA0D4A-F419-F74B-9E8A-83C56B7B568B}"/>
                </a:ext>
              </a:extLst>
            </p:cNvPr>
            <p:cNvSpPr/>
            <p:nvPr/>
          </p:nvSpPr>
          <p:spPr>
            <a:xfrm>
              <a:off x="1681630" y="1187257"/>
              <a:ext cx="286487" cy="923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5" name="Oval 4">
              <a:extLst>
                <a:ext uri="{FF2B5EF4-FFF2-40B4-BE49-F238E27FC236}">
                  <a16:creationId xmlns="" xmlns:a16="http://schemas.microsoft.com/office/drawing/2014/main" id="{CFF6A5A7-C609-8A49-B248-36907D9A9D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45819" y="1352299"/>
              <a:ext cx="612000" cy="612000"/>
            </a:xfrm>
            <a:prstGeom prst="ellipse">
              <a:avLst/>
            </a:prstGeom>
            <a:solidFill>
              <a:schemeClr val="bg1"/>
            </a:solidFill>
            <a:ln w="69850"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B77AD89C-0098-5646-974A-E6C34B4BA0A1}"/>
                </a:ext>
              </a:extLst>
            </p:cNvPr>
            <p:cNvSpPr/>
            <p:nvPr/>
          </p:nvSpPr>
          <p:spPr>
            <a:xfrm>
              <a:off x="360026" y="1470393"/>
              <a:ext cx="8456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ill Sans MT" panose="020B0502020104020203" pitchFamily="34" charset="77"/>
                </a:rPr>
                <a:t>1990s</a:t>
              </a:r>
            </a:p>
          </p:txBody>
        </p:sp>
        <p:pic>
          <p:nvPicPr>
            <p:cNvPr id="19" name="Picture 18">
              <a:extLst>
                <a:ext uri="{FF2B5EF4-FFF2-40B4-BE49-F238E27FC236}">
                  <a16:creationId xmlns="" xmlns:a16="http://schemas.microsoft.com/office/drawing/2014/main" id="{D415E2DB-D2A6-D243-A7A7-049087FC30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50395" y="1457828"/>
              <a:ext cx="400942" cy="400942"/>
            </a:xfrm>
            <a:prstGeom prst="rect">
              <a:avLst/>
            </a:prstGeom>
          </p:spPr>
        </p:pic>
        <p:sp>
          <p:nvSpPr>
            <p:cNvPr id="21" name="Oval 20">
              <a:extLst>
                <a:ext uri="{FF2B5EF4-FFF2-40B4-BE49-F238E27FC236}">
                  <a16:creationId xmlns="" xmlns:a16="http://schemas.microsoft.com/office/drawing/2014/main" id="{D317A951-6615-984D-BF24-CBF2976D51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28193" y="1576923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8E665100-8B0C-714C-BD6B-473A5046DAAE}"/>
                </a:ext>
              </a:extLst>
            </p:cNvPr>
            <p:cNvCxnSpPr>
              <a:cxnSpLocks/>
              <a:stCxn id="21" idx="6"/>
              <a:endCxn id="39" idx="1"/>
            </p:cNvCxnSpPr>
            <p:nvPr/>
          </p:nvCxnSpPr>
          <p:spPr>
            <a:xfrm flipV="1">
              <a:off x="2472193" y="1648124"/>
              <a:ext cx="214513" cy="799"/>
            </a:xfrm>
            <a:prstGeom prst="line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TextBox 79">
            <a:extLst>
              <a:ext uri="{FF2B5EF4-FFF2-40B4-BE49-F238E27FC236}">
                <a16:creationId xmlns="" xmlns:a16="http://schemas.microsoft.com/office/drawing/2014/main" id="{F526EFEE-16E6-224C-B44A-3C16780B1BF7}"/>
              </a:ext>
            </a:extLst>
          </p:cNvPr>
          <p:cNvSpPr txBox="1"/>
          <p:nvPr/>
        </p:nvSpPr>
        <p:spPr>
          <a:xfrm>
            <a:off x="2863365" y="833360"/>
            <a:ext cx="2491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TIMELINE </a:t>
            </a:r>
            <a:r>
              <a:rPr lang="en-US" b="1" dirty="0">
                <a:solidFill>
                  <a:schemeClr val="tx2"/>
                </a:solidFill>
              </a:rPr>
              <a:t>(1992 – 2008)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="" xmlns:a16="http://schemas.microsoft.com/office/drawing/2014/main" id="{599A5BCE-D269-9C40-84CC-9BD3780469E9}"/>
              </a:ext>
            </a:extLst>
          </p:cNvPr>
          <p:cNvSpPr/>
          <p:nvPr/>
        </p:nvSpPr>
        <p:spPr>
          <a:xfrm>
            <a:off x="7645960" y="833360"/>
            <a:ext cx="43571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ISSUES THAT REMAINED IN EARLY YEARS</a:t>
            </a:r>
          </a:p>
        </p:txBody>
      </p:sp>
      <p:grpSp>
        <p:nvGrpSpPr>
          <p:cNvPr id="199" name="Group 198">
            <a:extLst>
              <a:ext uri="{FF2B5EF4-FFF2-40B4-BE49-F238E27FC236}">
                <a16:creationId xmlns="" xmlns:a16="http://schemas.microsoft.com/office/drawing/2014/main" id="{4F55FEE1-C81D-874B-A4A7-B6888801DB41}"/>
              </a:ext>
            </a:extLst>
          </p:cNvPr>
          <p:cNvGrpSpPr/>
          <p:nvPr/>
        </p:nvGrpSpPr>
        <p:grpSpPr>
          <a:xfrm>
            <a:off x="429436" y="2207614"/>
            <a:ext cx="6701403" cy="1195903"/>
            <a:chOff x="429436" y="2207614"/>
            <a:chExt cx="6701403" cy="1195903"/>
          </a:xfrm>
        </p:grpSpPr>
        <p:sp>
          <p:nvSpPr>
            <p:cNvPr id="42" name="Rounded Rectangle 41">
              <a:extLst>
                <a:ext uri="{FF2B5EF4-FFF2-40B4-BE49-F238E27FC236}">
                  <a16:creationId xmlns="" xmlns:a16="http://schemas.microsoft.com/office/drawing/2014/main" id="{5858752F-B636-7A46-9123-8A6D8ED73B72}"/>
                </a:ext>
              </a:extLst>
            </p:cNvPr>
            <p:cNvSpPr/>
            <p:nvPr/>
          </p:nvSpPr>
          <p:spPr>
            <a:xfrm>
              <a:off x="2686707" y="2207614"/>
              <a:ext cx="4444132" cy="1195903"/>
            </a:xfrm>
            <a:prstGeom prst="roundRect">
              <a:avLst>
                <a:gd name="adj" fmla="val 11295"/>
              </a:avLst>
            </a:prstGeom>
            <a:solidFill>
              <a:schemeClr val="bg1"/>
            </a:solidFill>
            <a:ln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44" name="Oval 43">
              <a:extLst>
                <a:ext uri="{FF2B5EF4-FFF2-40B4-BE49-F238E27FC236}">
                  <a16:creationId xmlns="" xmlns:a16="http://schemas.microsoft.com/office/drawing/2014/main" id="{C3C2889F-1E33-234A-B643-F626796A81CB}"/>
                </a:ext>
              </a:extLst>
            </p:cNvPr>
            <p:cNvSpPr/>
            <p:nvPr/>
          </p:nvSpPr>
          <p:spPr>
            <a:xfrm>
              <a:off x="1528989" y="2394876"/>
              <a:ext cx="845661" cy="84566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45" name="Oval 44">
              <a:extLst>
                <a:ext uri="{FF2B5EF4-FFF2-40B4-BE49-F238E27FC236}">
                  <a16:creationId xmlns="" xmlns:a16="http://schemas.microsoft.com/office/drawing/2014/main" id="{F7BD0E7A-5B8A-B94C-9123-EA83A6F4275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58742" y="2749777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="" xmlns:a16="http://schemas.microsoft.com/office/drawing/2014/main" id="{13827460-6917-7F48-B2C6-EE435D6A53A6}"/>
                </a:ext>
              </a:extLst>
            </p:cNvPr>
            <p:cNvCxnSpPr>
              <a:cxnSpLocks/>
              <a:stCxn id="45" idx="6"/>
              <a:endCxn id="44" idx="2"/>
            </p:cNvCxnSpPr>
            <p:nvPr/>
          </p:nvCxnSpPr>
          <p:spPr>
            <a:xfrm flipV="1">
              <a:off x="1302742" y="2817707"/>
              <a:ext cx="226247" cy="4070"/>
            </a:xfrm>
            <a:prstGeom prst="line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46">
              <a:extLst>
                <a:ext uri="{FF2B5EF4-FFF2-40B4-BE49-F238E27FC236}">
                  <a16:creationId xmlns="" xmlns:a16="http://schemas.microsoft.com/office/drawing/2014/main" id="{88D85B49-F377-D94E-8D0B-69DED121F71C}"/>
                </a:ext>
              </a:extLst>
            </p:cNvPr>
            <p:cNvSpPr/>
            <p:nvPr/>
          </p:nvSpPr>
          <p:spPr>
            <a:xfrm>
              <a:off x="1681630" y="2346664"/>
              <a:ext cx="286487" cy="923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48" name="Oval 47">
              <a:extLst>
                <a:ext uri="{FF2B5EF4-FFF2-40B4-BE49-F238E27FC236}">
                  <a16:creationId xmlns="" xmlns:a16="http://schemas.microsoft.com/office/drawing/2014/main" id="{CBF7BFE5-8F48-3C45-8A44-BC923AE73B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45819" y="2511706"/>
              <a:ext cx="612000" cy="612000"/>
            </a:xfrm>
            <a:prstGeom prst="ellipse">
              <a:avLst/>
            </a:prstGeom>
            <a:solidFill>
              <a:schemeClr val="bg1"/>
            </a:solidFill>
            <a:ln w="69850"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="" xmlns:a16="http://schemas.microsoft.com/office/drawing/2014/main" id="{63CEDD86-8A33-1349-B2BE-3CD1C06A28B2}"/>
                </a:ext>
              </a:extLst>
            </p:cNvPr>
            <p:cNvSpPr/>
            <p:nvPr/>
          </p:nvSpPr>
          <p:spPr>
            <a:xfrm>
              <a:off x="2772940" y="2231748"/>
              <a:ext cx="4286586" cy="11387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latin typeface="Gill Sans MT" panose="020B0502020104020203" pitchFamily="34" charset="77"/>
                </a:rPr>
                <a:t>LDCs,  AOSIS, G77 &amp; a </a:t>
              </a:r>
              <a:r>
                <a:rPr lang="en-US" sz="1700" dirty="0" smtClean="0">
                  <a:latin typeface="Gill Sans MT" panose="020B0502020104020203" pitchFamily="34" charset="77"/>
                </a:rPr>
                <a:t>coalition of Western </a:t>
              </a:r>
              <a:r>
                <a:rPr lang="en-US" sz="1700" dirty="0">
                  <a:latin typeface="Gill Sans MT" panose="020B0502020104020203" pitchFamily="34" charset="77"/>
                </a:rPr>
                <a:t>NGOs, policy institutes, &amp; think tanks began to aggressively push for </a:t>
              </a:r>
              <a:r>
                <a:rPr lang="en-US" sz="1700" dirty="0" smtClean="0">
                  <a:latin typeface="Gill Sans MT" panose="020B0502020104020203" pitchFamily="34" charset="77"/>
                </a:rPr>
                <a:t>payment </a:t>
              </a:r>
              <a:r>
                <a:rPr lang="en-US" sz="1700" dirty="0">
                  <a:latin typeface="Gill Sans MT" panose="020B0502020104020203" pitchFamily="34" charset="77"/>
                </a:rPr>
                <a:t>of </a:t>
              </a:r>
              <a:r>
                <a:rPr lang="en-US" sz="1700" dirty="0" smtClean="0">
                  <a:latin typeface="Gill Sans MT" panose="020B0502020104020203" pitchFamily="34" charset="77"/>
                </a:rPr>
                <a:t>ecological/ </a:t>
              </a:r>
              <a:r>
                <a:rPr lang="en-US" sz="1700" dirty="0">
                  <a:latin typeface="Gill Sans MT" panose="020B0502020104020203" pitchFamily="34" charset="77"/>
                </a:rPr>
                <a:t>climate debts 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="" xmlns:a16="http://schemas.microsoft.com/office/drawing/2014/main" id="{9922E754-20FA-7847-832F-26ED9F3DEE8A}"/>
                </a:ext>
              </a:extLst>
            </p:cNvPr>
            <p:cNvSpPr/>
            <p:nvPr/>
          </p:nvSpPr>
          <p:spPr>
            <a:xfrm>
              <a:off x="429436" y="2629800"/>
              <a:ext cx="8456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ill Sans MT" panose="020B0502020104020203" pitchFamily="34" charset="77"/>
                </a:rPr>
                <a:t>2000</a:t>
              </a:r>
            </a:p>
          </p:txBody>
        </p:sp>
        <p:sp>
          <p:nvSpPr>
            <p:cNvPr id="52" name="Oval 51">
              <a:extLst>
                <a:ext uri="{FF2B5EF4-FFF2-40B4-BE49-F238E27FC236}">
                  <a16:creationId xmlns="" xmlns:a16="http://schemas.microsoft.com/office/drawing/2014/main" id="{2B1F1147-47B2-8745-B706-FC63D32D203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28193" y="2736330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="" xmlns:a16="http://schemas.microsoft.com/office/drawing/2014/main" id="{205428FB-52E6-BD49-8D6E-D3238AE13642}"/>
                </a:ext>
              </a:extLst>
            </p:cNvPr>
            <p:cNvCxnSpPr>
              <a:cxnSpLocks/>
              <a:stCxn id="52" idx="6"/>
              <a:endCxn id="42" idx="1"/>
            </p:cNvCxnSpPr>
            <p:nvPr/>
          </p:nvCxnSpPr>
          <p:spPr>
            <a:xfrm flipV="1">
              <a:off x="2472193" y="2805566"/>
              <a:ext cx="214514" cy="2764"/>
            </a:xfrm>
            <a:prstGeom prst="line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9" name="Picture 188">
              <a:extLst>
                <a:ext uri="{FF2B5EF4-FFF2-40B4-BE49-F238E27FC236}">
                  <a16:creationId xmlns="" xmlns:a16="http://schemas.microsoft.com/office/drawing/2014/main" id="{5F753850-FA03-AF49-B97D-859A519B08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66218" y="2615022"/>
              <a:ext cx="405368" cy="405368"/>
            </a:xfrm>
            <a:prstGeom prst="rect">
              <a:avLst/>
            </a:prstGeom>
          </p:spPr>
        </p:pic>
      </p:grpSp>
      <p:grpSp>
        <p:nvGrpSpPr>
          <p:cNvPr id="200" name="Group 199">
            <a:extLst>
              <a:ext uri="{FF2B5EF4-FFF2-40B4-BE49-F238E27FC236}">
                <a16:creationId xmlns="" xmlns:a16="http://schemas.microsoft.com/office/drawing/2014/main" id="{E199BDE5-74BE-A543-A45F-F83CEAFB4B06}"/>
              </a:ext>
            </a:extLst>
          </p:cNvPr>
          <p:cNvGrpSpPr/>
          <p:nvPr/>
        </p:nvGrpSpPr>
        <p:grpSpPr>
          <a:xfrm>
            <a:off x="437038" y="3456365"/>
            <a:ext cx="6769793" cy="1022488"/>
            <a:chOff x="437038" y="3456365"/>
            <a:chExt cx="6769793" cy="1022488"/>
          </a:xfrm>
        </p:grpSpPr>
        <p:sp>
          <p:nvSpPr>
            <p:cNvPr id="140" name="Rounded Rectangle 139">
              <a:extLst>
                <a:ext uri="{FF2B5EF4-FFF2-40B4-BE49-F238E27FC236}">
                  <a16:creationId xmlns="" xmlns:a16="http://schemas.microsoft.com/office/drawing/2014/main" id="{52C1C713-4787-ED46-B36B-3DDFF39F7D0B}"/>
                </a:ext>
              </a:extLst>
            </p:cNvPr>
            <p:cNvSpPr/>
            <p:nvPr/>
          </p:nvSpPr>
          <p:spPr>
            <a:xfrm>
              <a:off x="2686706" y="3559582"/>
              <a:ext cx="4444131" cy="710472"/>
            </a:xfrm>
            <a:prstGeom prst="roundRect">
              <a:avLst>
                <a:gd name="adj" fmla="val 11295"/>
              </a:avLst>
            </a:prstGeom>
            <a:solidFill>
              <a:schemeClr val="bg1"/>
            </a:solidFill>
            <a:ln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="" xmlns:a16="http://schemas.microsoft.com/office/drawing/2014/main" id="{C6F96A59-E8E5-3E43-B2A5-04122E546A90}"/>
                </a:ext>
              </a:extLst>
            </p:cNvPr>
            <p:cNvSpPr/>
            <p:nvPr/>
          </p:nvSpPr>
          <p:spPr>
            <a:xfrm>
              <a:off x="2681276" y="3601690"/>
              <a:ext cx="4525555" cy="8771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latin typeface="Gill Sans MT" panose="020B0502020104020203" pitchFamily="34" charset="77"/>
                </a:rPr>
                <a:t>COP7 in Marrakesh introduced Least Developed Countries Fund &amp; Special Climate Change </a:t>
              </a:r>
              <a:r>
                <a:rPr lang="en-US" sz="1700" dirty="0" smtClean="0">
                  <a:latin typeface="Gill Sans MT" panose="020B0502020104020203" pitchFamily="34" charset="77"/>
                </a:rPr>
                <a:t>Fund, Adaptation Fund</a:t>
              </a:r>
              <a:endParaRPr lang="en-US" sz="1700" dirty="0">
                <a:latin typeface="Gill Sans MT" panose="020B0502020104020203" pitchFamily="34" charset="77"/>
              </a:endParaRPr>
            </a:p>
          </p:txBody>
        </p:sp>
        <p:sp>
          <p:nvSpPr>
            <p:cNvPr id="143" name="Oval 142">
              <a:extLst>
                <a:ext uri="{FF2B5EF4-FFF2-40B4-BE49-F238E27FC236}">
                  <a16:creationId xmlns="" xmlns:a16="http://schemas.microsoft.com/office/drawing/2014/main" id="{1EF1C33F-D653-8445-80FC-F5FF402B0FEE}"/>
                </a:ext>
              </a:extLst>
            </p:cNvPr>
            <p:cNvSpPr/>
            <p:nvPr/>
          </p:nvSpPr>
          <p:spPr>
            <a:xfrm>
              <a:off x="1528989" y="3504577"/>
              <a:ext cx="845661" cy="84566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44" name="Oval 143">
              <a:extLst>
                <a:ext uri="{FF2B5EF4-FFF2-40B4-BE49-F238E27FC236}">
                  <a16:creationId xmlns="" xmlns:a16="http://schemas.microsoft.com/office/drawing/2014/main" id="{95494BF4-D464-4A41-9131-C75B59D5684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58742" y="3859478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145" name="Straight Connector 144">
              <a:extLst>
                <a:ext uri="{FF2B5EF4-FFF2-40B4-BE49-F238E27FC236}">
                  <a16:creationId xmlns="" xmlns:a16="http://schemas.microsoft.com/office/drawing/2014/main" id="{8DDFC2A5-9088-1A4E-AA4B-BD1A0CAE8A62}"/>
                </a:ext>
              </a:extLst>
            </p:cNvPr>
            <p:cNvCxnSpPr>
              <a:cxnSpLocks/>
              <a:stCxn id="144" idx="6"/>
              <a:endCxn id="143" idx="2"/>
            </p:cNvCxnSpPr>
            <p:nvPr/>
          </p:nvCxnSpPr>
          <p:spPr>
            <a:xfrm flipV="1">
              <a:off x="1302742" y="3927408"/>
              <a:ext cx="226247" cy="4070"/>
            </a:xfrm>
            <a:prstGeom prst="line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Rectangle 145">
              <a:extLst>
                <a:ext uri="{FF2B5EF4-FFF2-40B4-BE49-F238E27FC236}">
                  <a16:creationId xmlns="" xmlns:a16="http://schemas.microsoft.com/office/drawing/2014/main" id="{B6F5EAD4-41AF-D14E-BA21-04D11276F082}"/>
                </a:ext>
              </a:extLst>
            </p:cNvPr>
            <p:cNvSpPr/>
            <p:nvPr/>
          </p:nvSpPr>
          <p:spPr>
            <a:xfrm>
              <a:off x="1681630" y="3456365"/>
              <a:ext cx="286487" cy="923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47" name="Oval 146">
              <a:extLst>
                <a:ext uri="{FF2B5EF4-FFF2-40B4-BE49-F238E27FC236}">
                  <a16:creationId xmlns="" xmlns:a16="http://schemas.microsoft.com/office/drawing/2014/main" id="{4F5714C1-4DC3-384A-BBD8-93D4867D8D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45819" y="3621407"/>
              <a:ext cx="612000" cy="612000"/>
            </a:xfrm>
            <a:prstGeom prst="ellipse">
              <a:avLst/>
            </a:prstGeom>
            <a:solidFill>
              <a:schemeClr val="bg1"/>
            </a:solidFill>
            <a:ln w="69850"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="" xmlns:a16="http://schemas.microsoft.com/office/drawing/2014/main" id="{DA533682-8AA3-1A43-AB37-FC156A62CF70}"/>
                </a:ext>
              </a:extLst>
            </p:cNvPr>
            <p:cNvSpPr/>
            <p:nvPr/>
          </p:nvSpPr>
          <p:spPr>
            <a:xfrm>
              <a:off x="437038" y="3739501"/>
              <a:ext cx="8456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ill Sans MT" panose="020B0502020104020203" pitchFamily="34" charset="77"/>
                </a:rPr>
                <a:t>2001</a:t>
              </a:r>
            </a:p>
          </p:txBody>
        </p:sp>
        <p:sp>
          <p:nvSpPr>
            <p:cNvPr id="150" name="Oval 149">
              <a:extLst>
                <a:ext uri="{FF2B5EF4-FFF2-40B4-BE49-F238E27FC236}">
                  <a16:creationId xmlns="" xmlns:a16="http://schemas.microsoft.com/office/drawing/2014/main" id="{68DFE9C1-AF15-1244-9B97-ACAA46061F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28193" y="3846031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151" name="Straight Connector 150">
              <a:extLst>
                <a:ext uri="{FF2B5EF4-FFF2-40B4-BE49-F238E27FC236}">
                  <a16:creationId xmlns="" xmlns:a16="http://schemas.microsoft.com/office/drawing/2014/main" id="{B0996ACE-0E00-8042-B78E-B86407D31AD2}"/>
                </a:ext>
              </a:extLst>
            </p:cNvPr>
            <p:cNvCxnSpPr>
              <a:cxnSpLocks/>
              <a:stCxn id="150" idx="6"/>
              <a:endCxn id="140" idx="1"/>
            </p:cNvCxnSpPr>
            <p:nvPr/>
          </p:nvCxnSpPr>
          <p:spPr>
            <a:xfrm flipV="1">
              <a:off x="2472193" y="3905582"/>
              <a:ext cx="214513" cy="0"/>
            </a:xfrm>
            <a:prstGeom prst="line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0" name="Picture 189">
              <a:extLst>
                <a:ext uri="{FF2B5EF4-FFF2-40B4-BE49-F238E27FC236}">
                  <a16:creationId xmlns="" xmlns:a16="http://schemas.microsoft.com/office/drawing/2014/main" id="{8DB82F44-53B8-654F-B8F7-BECDD44E9C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65059" y="3741105"/>
              <a:ext cx="367145" cy="367145"/>
            </a:xfrm>
            <a:prstGeom prst="rect">
              <a:avLst/>
            </a:prstGeom>
          </p:spPr>
        </p:pic>
      </p:grpSp>
      <p:grpSp>
        <p:nvGrpSpPr>
          <p:cNvPr id="201" name="Group 200">
            <a:extLst>
              <a:ext uri="{FF2B5EF4-FFF2-40B4-BE49-F238E27FC236}">
                <a16:creationId xmlns="" xmlns:a16="http://schemas.microsoft.com/office/drawing/2014/main" id="{F73709E0-F453-0847-B05B-85E2463DB1EA}"/>
              </a:ext>
            </a:extLst>
          </p:cNvPr>
          <p:cNvGrpSpPr/>
          <p:nvPr/>
        </p:nvGrpSpPr>
        <p:grpSpPr>
          <a:xfrm>
            <a:off x="437038" y="4457131"/>
            <a:ext cx="6693799" cy="923331"/>
            <a:chOff x="437038" y="4457131"/>
            <a:chExt cx="6693799" cy="923331"/>
          </a:xfrm>
        </p:grpSpPr>
        <p:sp>
          <p:nvSpPr>
            <p:cNvPr id="153" name="Rounded Rectangle 152">
              <a:extLst>
                <a:ext uri="{FF2B5EF4-FFF2-40B4-BE49-F238E27FC236}">
                  <a16:creationId xmlns="" xmlns:a16="http://schemas.microsoft.com/office/drawing/2014/main" id="{E68FB20C-9D35-F240-BBE4-B78039DEAC3D}"/>
                </a:ext>
              </a:extLst>
            </p:cNvPr>
            <p:cNvSpPr/>
            <p:nvPr/>
          </p:nvSpPr>
          <p:spPr>
            <a:xfrm>
              <a:off x="2686706" y="4467856"/>
              <a:ext cx="4444131" cy="892102"/>
            </a:xfrm>
            <a:prstGeom prst="roundRect">
              <a:avLst>
                <a:gd name="adj" fmla="val 11295"/>
              </a:avLst>
            </a:prstGeom>
            <a:solidFill>
              <a:schemeClr val="bg1"/>
            </a:solidFill>
            <a:ln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="" xmlns:a16="http://schemas.microsoft.com/office/drawing/2014/main" id="{13A1D038-5BB2-D949-B1F2-8186AEAF0F87}"/>
                </a:ext>
              </a:extLst>
            </p:cNvPr>
            <p:cNvSpPr/>
            <p:nvPr/>
          </p:nvSpPr>
          <p:spPr>
            <a:xfrm>
              <a:off x="2681277" y="4465567"/>
              <a:ext cx="4279265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latin typeface="Gill Sans MT" panose="020B0502020104020203" pitchFamily="34" charset="77"/>
                </a:rPr>
                <a:t>COP8 in Delhi signaled the emergence of the climate justice </a:t>
              </a:r>
              <a:r>
                <a:rPr lang="en-US" sz="1700" dirty="0" smtClean="0">
                  <a:latin typeface="Gill Sans MT" panose="020B0502020104020203" pitchFamily="34" charset="77"/>
                </a:rPr>
                <a:t>movement</a:t>
              </a:r>
              <a:endParaRPr lang="en-US" sz="1700" dirty="0">
                <a:latin typeface="Gill Sans MT" panose="020B0502020104020203" pitchFamily="34" charset="77"/>
              </a:endParaRPr>
            </a:p>
          </p:txBody>
        </p:sp>
        <p:sp>
          <p:nvSpPr>
            <p:cNvPr id="156" name="Oval 155">
              <a:extLst>
                <a:ext uri="{FF2B5EF4-FFF2-40B4-BE49-F238E27FC236}">
                  <a16:creationId xmlns="" xmlns:a16="http://schemas.microsoft.com/office/drawing/2014/main" id="{BD81A9C7-9A2C-1347-83E9-252206B539AB}"/>
                </a:ext>
              </a:extLst>
            </p:cNvPr>
            <p:cNvSpPr/>
            <p:nvPr/>
          </p:nvSpPr>
          <p:spPr>
            <a:xfrm>
              <a:off x="1528989" y="4505343"/>
              <a:ext cx="845661" cy="84566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57" name="Oval 156">
              <a:extLst>
                <a:ext uri="{FF2B5EF4-FFF2-40B4-BE49-F238E27FC236}">
                  <a16:creationId xmlns="" xmlns:a16="http://schemas.microsoft.com/office/drawing/2014/main" id="{5BB5E4EC-C48F-6347-82C1-9387079CCD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58742" y="4860244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158" name="Straight Connector 157">
              <a:extLst>
                <a:ext uri="{FF2B5EF4-FFF2-40B4-BE49-F238E27FC236}">
                  <a16:creationId xmlns="" xmlns:a16="http://schemas.microsoft.com/office/drawing/2014/main" id="{B28A69B4-002F-394A-84F0-6C2C24498E56}"/>
                </a:ext>
              </a:extLst>
            </p:cNvPr>
            <p:cNvCxnSpPr>
              <a:cxnSpLocks/>
              <a:stCxn id="157" idx="6"/>
              <a:endCxn id="156" idx="2"/>
            </p:cNvCxnSpPr>
            <p:nvPr/>
          </p:nvCxnSpPr>
          <p:spPr>
            <a:xfrm flipV="1">
              <a:off x="1302742" y="4928174"/>
              <a:ext cx="226247" cy="4070"/>
            </a:xfrm>
            <a:prstGeom prst="line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Rectangle 158">
              <a:extLst>
                <a:ext uri="{FF2B5EF4-FFF2-40B4-BE49-F238E27FC236}">
                  <a16:creationId xmlns="" xmlns:a16="http://schemas.microsoft.com/office/drawing/2014/main" id="{B1865F26-ED5E-1B42-A4E6-2539704F9BEF}"/>
                </a:ext>
              </a:extLst>
            </p:cNvPr>
            <p:cNvSpPr/>
            <p:nvPr/>
          </p:nvSpPr>
          <p:spPr>
            <a:xfrm>
              <a:off x="1681630" y="4457131"/>
              <a:ext cx="286487" cy="923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60" name="Oval 159">
              <a:extLst>
                <a:ext uri="{FF2B5EF4-FFF2-40B4-BE49-F238E27FC236}">
                  <a16:creationId xmlns="" xmlns:a16="http://schemas.microsoft.com/office/drawing/2014/main" id="{45E38091-BA87-A840-8146-D0DD956CB1B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45819" y="4622173"/>
              <a:ext cx="612000" cy="612000"/>
            </a:xfrm>
            <a:prstGeom prst="ellipse">
              <a:avLst/>
            </a:prstGeom>
            <a:solidFill>
              <a:schemeClr val="bg1"/>
            </a:solidFill>
            <a:ln w="69850"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="" xmlns:a16="http://schemas.microsoft.com/office/drawing/2014/main" id="{FACDC276-2208-5744-90B9-FEB9A172D753}"/>
                </a:ext>
              </a:extLst>
            </p:cNvPr>
            <p:cNvSpPr/>
            <p:nvPr/>
          </p:nvSpPr>
          <p:spPr>
            <a:xfrm>
              <a:off x="437038" y="4740267"/>
              <a:ext cx="8456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ill Sans MT" panose="020B0502020104020203" pitchFamily="34" charset="77"/>
                </a:rPr>
                <a:t>2002</a:t>
              </a:r>
            </a:p>
          </p:txBody>
        </p:sp>
        <p:sp>
          <p:nvSpPr>
            <p:cNvPr id="163" name="Oval 162">
              <a:extLst>
                <a:ext uri="{FF2B5EF4-FFF2-40B4-BE49-F238E27FC236}">
                  <a16:creationId xmlns="" xmlns:a16="http://schemas.microsoft.com/office/drawing/2014/main" id="{45F8BC42-D177-344B-B523-7B9938DD09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28193" y="4846797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164" name="Straight Connector 163">
              <a:extLst>
                <a:ext uri="{FF2B5EF4-FFF2-40B4-BE49-F238E27FC236}">
                  <a16:creationId xmlns="" xmlns:a16="http://schemas.microsoft.com/office/drawing/2014/main" id="{89E2A7A0-282D-C240-AAAF-E9286A2F057B}"/>
                </a:ext>
              </a:extLst>
            </p:cNvPr>
            <p:cNvCxnSpPr>
              <a:cxnSpLocks/>
              <a:stCxn id="163" idx="6"/>
              <a:endCxn id="153" idx="1"/>
            </p:cNvCxnSpPr>
            <p:nvPr/>
          </p:nvCxnSpPr>
          <p:spPr>
            <a:xfrm flipV="1">
              <a:off x="2472193" y="4913907"/>
              <a:ext cx="214513" cy="4890"/>
            </a:xfrm>
            <a:prstGeom prst="line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1" name="Picture 190">
              <a:extLst>
                <a:ext uri="{FF2B5EF4-FFF2-40B4-BE49-F238E27FC236}">
                  <a16:creationId xmlns="" xmlns:a16="http://schemas.microsoft.com/office/drawing/2014/main" id="{F51B7678-0DD8-BA4C-A20C-537B159088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31159" y="4688749"/>
              <a:ext cx="451323" cy="451323"/>
            </a:xfrm>
            <a:prstGeom prst="rect">
              <a:avLst/>
            </a:prstGeom>
          </p:spPr>
        </p:pic>
      </p:grpSp>
      <p:grpSp>
        <p:nvGrpSpPr>
          <p:cNvPr id="202" name="Group 201">
            <a:extLst>
              <a:ext uri="{FF2B5EF4-FFF2-40B4-BE49-F238E27FC236}">
                <a16:creationId xmlns="" xmlns:a16="http://schemas.microsoft.com/office/drawing/2014/main" id="{C864ECDF-2E12-2440-B77F-605D850AA845}"/>
              </a:ext>
            </a:extLst>
          </p:cNvPr>
          <p:cNvGrpSpPr/>
          <p:nvPr/>
        </p:nvGrpSpPr>
        <p:grpSpPr>
          <a:xfrm>
            <a:off x="437040" y="5329444"/>
            <a:ext cx="6693799" cy="1100890"/>
            <a:chOff x="437038" y="5374590"/>
            <a:chExt cx="6693799" cy="1100890"/>
          </a:xfrm>
        </p:grpSpPr>
        <p:sp>
          <p:nvSpPr>
            <p:cNvPr id="166" name="Rounded Rectangle 165">
              <a:extLst>
                <a:ext uri="{FF2B5EF4-FFF2-40B4-BE49-F238E27FC236}">
                  <a16:creationId xmlns="" xmlns:a16="http://schemas.microsoft.com/office/drawing/2014/main" id="{FD5B37CE-9749-954C-A55D-355CE7FF84BE}"/>
                </a:ext>
              </a:extLst>
            </p:cNvPr>
            <p:cNvSpPr/>
            <p:nvPr/>
          </p:nvSpPr>
          <p:spPr>
            <a:xfrm>
              <a:off x="2686706" y="5539288"/>
              <a:ext cx="4444131" cy="892102"/>
            </a:xfrm>
            <a:prstGeom prst="roundRect">
              <a:avLst>
                <a:gd name="adj" fmla="val 11295"/>
              </a:avLst>
            </a:prstGeom>
            <a:solidFill>
              <a:schemeClr val="bg1"/>
            </a:solidFill>
            <a:ln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="" xmlns:a16="http://schemas.microsoft.com/office/drawing/2014/main" id="{3551AE47-7B96-7647-8F0D-D34ADA15E7AF}"/>
                </a:ext>
              </a:extLst>
            </p:cNvPr>
            <p:cNvSpPr/>
            <p:nvPr/>
          </p:nvSpPr>
          <p:spPr>
            <a:xfrm>
              <a:off x="2672893" y="5374590"/>
              <a:ext cx="4386633" cy="8771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latin typeface="Gill Sans MT" panose="020B0502020104020203" pitchFamily="34" charset="77"/>
                </a:rPr>
                <a:t>Developing countries made adaptation a core demand at the negotiations through Bali Action </a:t>
              </a:r>
              <a:r>
                <a:rPr lang="en-US" sz="1700" dirty="0" smtClean="0">
                  <a:latin typeface="Gill Sans MT" panose="020B0502020104020203" pitchFamily="34" charset="77"/>
                </a:rPr>
                <a:t>Plan</a:t>
              </a:r>
              <a:endParaRPr lang="en-US" sz="1700" dirty="0" smtClean="0">
                <a:latin typeface="Gill Sans MT" panose="020B0502020104020203" pitchFamily="34" charset="77"/>
              </a:endParaRPr>
            </a:p>
          </p:txBody>
        </p:sp>
        <p:sp>
          <p:nvSpPr>
            <p:cNvPr id="169" name="Oval 168">
              <a:extLst>
                <a:ext uri="{FF2B5EF4-FFF2-40B4-BE49-F238E27FC236}">
                  <a16:creationId xmlns="" xmlns:a16="http://schemas.microsoft.com/office/drawing/2014/main" id="{9F8448DE-98C2-7D4F-94D7-726A51C2E233}"/>
                </a:ext>
              </a:extLst>
            </p:cNvPr>
            <p:cNvSpPr/>
            <p:nvPr/>
          </p:nvSpPr>
          <p:spPr>
            <a:xfrm>
              <a:off x="1528989" y="5600361"/>
              <a:ext cx="845661" cy="84566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70" name="Oval 169">
              <a:extLst>
                <a:ext uri="{FF2B5EF4-FFF2-40B4-BE49-F238E27FC236}">
                  <a16:creationId xmlns="" xmlns:a16="http://schemas.microsoft.com/office/drawing/2014/main" id="{DD6109F5-C9DF-EF41-8834-CE42E36C61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58742" y="5955262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171" name="Straight Connector 170">
              <a:extLst>
                <a:ext uri="{FF2B5EF4-FFF2-40B4-BE49-F238E27FC236}">
                  <a16:creationId xmlns="" xmlns:a16="http://schemas.microsoft.com/office/drawing/2014/main" id="{75AFA264-5CDB-C440-98E2-B79AE096E27E}"/>
                </a:ext>
              </a:extLst>
            </p:cNvPr>
            <p:cNvCxnSpPr>
              <a:cxnSpLocks/>
              <a:stCxn id="170" idx="6"/>
              <a:endCxn id="169" idx="2"/>
            </p:cNvCxnSpPr>
            <p:nvPr/>
          </p:nvCxnSpPr>
          <p:spPr>
            <a:xfrm flipV="1">
              <a:off x="1302742" y="6023192"/>
              <a:ext cx="226247" cy="4070"/>
            </a:xfrm>
            <a:prstGeom prst="line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Rectangle 171">
              <a:extLst>
                <a:ext uri="{FF2B5EF4-FFF2-40B4-BE49-F238E27FC236}">
                  <a16:creationId xmlns="" xmlns:a16="http://schemas.microsoft.com/office/drawing/2014/main" id="{E315C6F8-075C-7246-9E2B-7C4C93E37477}"/>
                </a:ext>
              </a:extLst>
            </p:cNvPr>
            <p:cNvSpPr/>
            <p:nvPr/>
          </p:nvSpPr>
          <p:spPr>
            <a:xfrm>
              <a:off x="1681630" y="5552149"/>
              <a:ext cx="286487" cy="923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73" name="Oval 172">
              <a:extLst>
                <a:ext uri="{FF2B5EF4-FFF2-40B4-BE49-F238E27FC236}">
                  <a16:creationId xmlns="" xmlns:a16="http://schemas.microsoft.com/office/drawing/2014/main" id="{EB89D4F4-38A1-CF46-B788-9F73B15918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45819" y="5717191"/>
              <a:ext cx="612000" cy="612000"/>
            </a:xfrm>
            <a:prstGeom prst="ellipse">
              <a:avLst/>
            </a:prstGeom>
            <a:solidFill>
              <a:schemeClr val="bg1"/>
            </a:solidFill>
            <a:ln w="69850"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="" xmlns:a16="http://schemas.microsoft.com/office/drawing/2014/main" id="{1D6F4F09-DA5C-3849-9CC5-933364B2E97F}"/>
                </a:ext>
              </a:extLst>
            </p:cNvPr>
            <p:cNvSpPr/>
            <p:nvPr/>
          </p:nvSpPr>
          <p:spPr>
            <a:xfrm>
              <a:off x="437038" y="5835285"/>
              <a:ext cx="8456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ill Sans MT" panose="020B0502020104020203" pitchFamily="34" charset="77"/>
                </a:rPr>
                <a:t>2007</a:t>
              </a:r>
            </a:p>
          </p:txBody>
        </p:sp>
        <p:sp>
          <p:nvSpPr>
            <p:cNvPr id="176" name="Oval 175">
              <a:extLst>
                <a:ext uri="{FF2B5EF4-FFF2-40B4-BE49-F238E27FC236}">
                  <a16:creationId xmlns="" xmlns:a16="http://schemas.microsoft.com/office/drawing/2014/main" id="{CD97EED0-F41B-994D-8D56-7969D5B3B3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28193" y="5941815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177" name="Straight Connector 176">
              <a:extLst>
                <a:ext uri="{FF2B5EF4-FFF2-40B4-BE49-F238E27FC236}">
                  <a16:creationId xmlns="" xmlns:a16="http://schemas.microsoft.com/office/drawing/2014/main" id="{C7FED045-769C-1A45-BB18-3116858A9843}"/>
                </a:ext>
              </a:extLst>
            </p:cNvPr>
            <p:cNvCxnSpPr>
              <a:cxnSpLocks/>
              <a:stCxn id="176" idx="6"/>
              <a:endCxn id="166" idx="1"/>
            </p:cNvCxnSpPr>
            <p:nvPr/>
          </p:nvCxnSpPr>
          <p:spPr>
            <a:xfrm>
              <a:off x="2472193" y="6013815"/>
              <a:ext cx="214513" cy="0"/>
            </a:xfrm>
            <a:prstGeom prst="line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2" name="Picture 191">
              <a:extLst>
                <a:ext uri="{FF2B5EF4-FFF2-40B4-BE49-F238E27FC236}">
                  <a16:creationId xmlns="" xmlns:a16="http://schemas.microsoft.com/office/drawing/2014/main" id="{9B15F752-DA93-4F4F-9D53-3812FAAB214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31159" y="5790946"/>
              <a:ext cx="446537" cy="446537"/>
            </a:xfrm>
            <a:prstGeom prst="rect">
              <a:avLst/>
            </a:prstGeom>
          </p:spPr>
        </p:pic>
      </p:grpSp>
      <p:sp>
        <p:nvSpPr>
          <p:cNvPr id="203" name="Rounded Rectangle 202">
            <a:extLst>
              <a:ext uri="{FF2B5EF4-FFF2-40B4-BE49-F238E27FC236}">
                <a16:creationId xmlns="" xmlns:a16="http://schemas.microsoft.com/office/drawing/2014/main" id="{112C742D-2A47-694A-96E8-F1D7E5BCE5E4}"/>
              </a:ext>
            </a:extLst>
          </p:cNvPr>
          <p:cNvSpPr/>
          <p:nvPr/>
        </p:nvSpPr>
        <p:spPr>
          <a:xfrm>
            <a:off x="7772686" y="1253826"/>
            <a:ext cx="4142223" cy="4581459"/>
          </a:xfrm>
          <a:prstGeom prst="roundRect">
            <a:avLst>
              <a:gd name="adj" fmla="val 11295"/>
            </a:avLst>
          </a:prstGeom>
          <a:solidFill>
            <a:schemeClr val="bg1"/>
          </a:solidFill>
          <a:ln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95" name="Rectangle 94">
            <a:extLst>
              <a:ext uri="{FF2B5EF4-FFF2-40B4-BE49-F238E27FC236}">
                <a16:creationId xmlns="" xmlns:a16="http://schemas.microsoft.com/office/drawing/2014/main" id="{C5042B15-473F-D04C-A281-B1F4BC6DAE97}"/>
              </a:ext>
            </a:extLst>
          </p:cNvPr>
          <p:cNvSpPr/>
          <p:nvPr/>
        </p:nvSpPr>
        <p:spPr>
          <a:xfrm>
            <a:off x="7810045" y="1393393"/>
            <a:ext cx="4021929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600" dirty="0">
                <a:latin typeface="Gill Sans MT" panose="020B0502020104020203" pitchFamily="34" charset="77"/>
              </a:rPr>
              <a:t>Concerns that funds may not be raised in </a:t>
            </a:r>
            <a:r>
              <a:rPr lang="en-US" sz="1600" dirty="0" smtClean="0">
                <a:latin typeface="Gill Sans MT" panose="020B0502020104020203" pitchFamily="34" charset="77"/>
              </a:rPr>
              <a:t>the interest </a:t>
            </a:r>
            <a:r>
              <a:rPr lang="en-US" sz="1600" dirty="0">
                <a:latin typeface="Gill Sans MT" panose="020B0502020104020203" pitchFamily="34" charset="77"/>
              </a:rPr>
              <a:t>of vulnerable </a:t>
            </a:r>
            <a:r>
              <a:rPr lang="en-US" sz="1600" dirty="0" smtClean="0">
                <a:latin typeface="Gill Sans MT" panose="020B0502020104020203" pitchFamily="34" charset="77"/>
              </a:rPr>
              <a:t>communities</a:t>
            </a:r>
            <a:endParaRPr lang="en-US" sz="1600" dirty="0">
              <a:latin typeface="Gill Sans MT" panose="020B0502020104020203" pitchFamily="34" charset="77"/>
            </a:endParaRP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600" dirty="0">
                <a:latin typeface="Gill Sans MT" panose="020B0502020104020203" pitchFamily="34" charset="77"/>
              </a:rPr>
              <a:t>Funding allocation formulae reflected donor interests more than the needs of vulnerable countries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600" dirty="0">
                <a:latin typeface="Gill Sans MT" panose="020B0502020104020203" pitchFamily="34" charset="77"/>
              </a:rPr>
              <a:t>Major struggles over who should oversee climate funds and how the funds should be structured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600" dirty="0">
                <a:latin typeface="Gill Sans MT" panose="020B0502020104020203" pitchFamily="34" charset="77"/>
              </a:rPr>
              <a:t>Developed countries favored GEF to oversee the funds as opposed to COP, that was preferred by the developing </a:t>
            </a:r>
            <a:r>
              <a:rPr lang="en-US" sz="1600" dirty="0" smtClean="0">
                <a:latin typeface="Gill Sans MT" panose="020B0502020104020203" pitchFamily="34" charset="77"/>
              </a:rPr>
              <a:t>&amp; LDCs</a:t>
            </a:r>
            <a:endParaRPr lang="en-US" sz="1600" dirty="0">
              <a:latin typeface="Gill Sans MT" panose="020B0502020104020203" pitchFamily="34" charset="77"/>
            </a:endParaRP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600" dirty="0">
                <a:latin typeface="Gill Sans MT" panose="020B0502020104020203" pitchFamily="34" charset="77"/>
              </a:rPr>
              <a:t>Issue of GEF diverting resources to mitigation also remained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600" dirty="0">
                <a:latin typeface="Gill Sans MT" panose="020B0502020104020203" pitchFamily="34" charset="77"/>
              </a:rPr>
              <a:t>LDCF and SCCF still </a:t>
            </a:r>
            <a:r>
              <a:rPr lang="en-US" sz="1600" dirty="0" smtClean="0">
                <a:latin typeface="Gill Sans MT" panose="020B0502020104020203" pitchFamily="34" charset="77"/>
              </a:rPr>
              <a:t>are </a:t>
            </a:r>
            <a:r>
              <a:rPr lang="en-US" sz="1600" dirty="0">
                <a:latin typeface="Gill Sans MT" panose="020B0502020104020203" pitchFamily="34" charset="77"/>
              </a:rPr>
              <a:t>administered by </a:t>
            </a:r>
            <a:r>
              <a:rPr lang="en-US" sz="1600" dirty="0" smtClean="0">
                <a:latin typeface="Gill Sans MT" panose="020B0502020104020203" pitchFamily="34" charset="77"/>
              </a:rPr>
              <a:t>the GEF </a:t>
            </a:r>
            <a:endParaRPr lang="en-US" sz="1600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89486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5" name="Straight Connector 204">
            <a:extLst>
              <a:ext uri="{FF2B5EF4-FFF2-40B4-BE49-F238E27FC236}">
                <a16:creationId xmlns="" xmlns:a16="http://schemas.microsoft.com/office/drawing/2014/main" id="{E461978B-0CB8-C742-993F-7F9C2B9A0383}"/>
              </a:ext>
            </a:extLst>
          </p:cNvPr>
          <p:cNvCxnSpPr>
            <a:cxnSpLocks/>
            <a:stCxn id="10" idx="4"/>
            <a:endCxn id="106" idx="0"/>
          </p:cNvCxnSpPr>
          <p:nvPr/>
        </p:nvCxnSpPr>
        <p:spPr>
          <a:xfrm>
            <a:off x="1069253" y="2329579"/>
            <a:ext cx="0" cy="3648994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22FF46-07B8-FB43-A4FB-0DBA08C3D6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COPENHAGEN SHIFT</a:t>
            </a:r>
            <a:endParaRPr lang="x-none" dirty="0"/>
          </a:p>
        </p:txBody>
      </p:sp>
      <p:sp>
        <p:nvSpPr>
          <p:cNvPr id="39" name="Rounded Rectangle 38">
            <a:extLst>
              <a:ext uri="{FF2B5EF4-FFF2-40B4-BE49-F238E27FC236}">
                <a16:creationId xmlns="" xmlns:a16="http://schemas.microsoft.com/office/drawing/2014/main" id="{E769D562-E354-944C-9AD8-39C39E4D013A}"/>
              </a:ext>
            </a:extLst>
          </p:cNvPr>
          <p:cNvSpPr/>
          <p:nvPr/>
        </p:nvSpPr>
        <p:spPr>
          <a:xfrm>
            <a:off x="2525217" y="1522634"/>
            <a:ext cx="4771876" cy="1442994"/>
          </a:xfrm>
          <a:prstGeom prst="roundRect">
            <a:avLst>
              <a:gd name="adj" fmla="val 11295"/>
            </a:avLst>
          </a:prstGeom>
          <a:solidFill>
            <a:schemeClr val="bg1"/>
          </a:solidFill>
          <a:ln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F18BE47B-4E66-2B4C-857D-18E3A37CFDB0}"/>
              </a:ext>
            </a:extLst>
          </p:cNvPr>
          <p:cNvSpPr/>
          <p:nvPr/>
        </p:nvSpPr>
        <p:spPr>
          <a:xfrm>
            <a:off x="2525217" y="1535011"/>
            <a:ext cx="47718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77"/>
              </a:rPr>
              <a:t>Civil society and radical </a:t>
            </a:r>
            <a:r>
              <a:rPr lang="en-US" sz="1600" dirty="0" smtClean="0">
                <a:latin typeface="Gill Sans MT" panose="020B0502020104020203" pitchFamily="34" charset="77"/>
              </a:rPr>
              <a:t>groups </a:t>
            </a:r>
            <a:r>
              <a:rPr lang="en-US" sz="1600" dirty="0">
                <a:latin typeface="Gill Sans MT" panose="020B0502020104020203" pitchFamily="34" charset="77"/>
              </a:rPr>
              <a:t>voiced for innovative public finance mechanisms for adaptation like “solidarity fund” or “</a:t>
            </a:r>
            <a:r>
              <a:rPr lang="en-US" sz="1600" dirty="0" smtClean="0">
                <a:latin typeface="Gill Sans MT" panose="020B0502020104020203" pitchFamily="34" charset="77"/>
              </a:rPr>
              <a:t>Reparation </a:t>
            </a:r>
            <a:r>
              <a:rPr lang="en-US" sz="1600" dirty="0">
                <a:latin typeface="Gill Sans MT" panose="020B0502020104020203" pitchFamily="34" charset="77"/>
              </a:rPr>
              <a:t>fund</a:t>
            </a:r>
            <a:r>
              <a:rPr lang="en-US" sz="1600" dirty="0" smtClean="0">
                <a:latin typeface="Gill Sans MT" panose="020B0502020104020203" pitchFamily="34" charset="77"/>
              </a:rPr>
              <a:t>”</a:t>
            </a:r>
            <a:endParaRPr lang="en-US" sz="1600" dirty="0">
              <a:latin typeface="Gill Sans MT" panose="020B0502020104020203" pitchFamily="34" charset="77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EFD61029-9D32-2F48-827C-6CADEF097173}"/>
              </a:ext>
            </a:extLst>
          </p:cNvPr>
          <p:cNvGrpSpPr/>
          <p:nvPr/>
        </p:nvGrpSpPr>
        <p:grpSpPr>
          <a:xfrm>
            <a:off x="267947" y="1782466"/>
            <a:ext cx="2042757" cy="923331"/>
            <a:chOff x="438580" y="1810727"/>
            <a:chExt cx="2042757" cy="923331"/>
          </a:xfrm>
        </p:grpSpPr>
        <p:sp>
          <p:nvSpPr>
            <p:cNvPr id="4" name="Oval 3">
              <a:extLst>
                <a:ext uri="{FF2B5EF4-FFF2-40B4-BE49-F238E27FC236}">
                  <a16:creationId xmlns="" xmlns:a16="http://schemas.microsoft.com/office/drawing/2014/main" id="{10E760DB-A350-B94F-BD88-C4A639C18D9D}"/>
                </a:ext>
              </a:extLst>
            </p:cNvPr>
            <p:cNvSpPr/>
            <p:nvPr/>
          </p:nvSpPr>
          <p:spPr>
            <a:xfrm>
              <a:off x="1538133" y="1858939"/>
              <a:ext cx="845661" cy="84566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0" name="Oval 9">
              <a:extLst>
                <a:ext uri="{FF2B5EF4-FFF2-40B4-BE49-F238E27FC236}">
                  <a16:creationId xmlns="" xmlns:a16="http://schemas.microsoft.com/office/drawing/2014/main" id="{F648A3BD-56A7-8940-9DA3-C01A036344E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7886" y="2213840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02FBD570-911C-6B41-9373-21B667169E0E}"/>
                </a:ext>
              </a:extLst>
            </p:cNvPr>
            <p:cNvCxnSpPr>
              <a:cxnSpLocks/>
              <a:stCxn id="10" idx="6"/>
              <a:endCxn id="4" idx="2"/>
            </p:cNvCxnSpPr>
            <p:nvPr/>
          </p:nvCxnSpPr>
          <p:spPr>
            <a:xfrm flipV="1">
              <a:off x="1311886" y="2281770"/>
              <a:ext cx="226247" cy="4070"/>
            </a:xfrm>
            <a:prstGeom prst="line">
              <a:avLst/>
            </a:prstGeom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17CA0D4A-F419-F74B-9E8A-83C56B7B568B}"/>
                </a:ext>
              </a:extLst>
            </p:cNvPr>
            <p:cNvSpPr/>
            <p:nvPr/>
          </p:nvSpPr>
          <p:spPr>
            <a:xfrm>
              <a:off x="1690774" y="1810727"/>
              <a:ext cx="286487" cy="923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5" name="Oval 4">
              <a:extLst>
                <a:ext uri="{FF2B5EF4-FFF2-40B4-BE49-F238E27FC236}">
                  <a16:creationId xmlns="" xmlns:a16="http://schemas.microsoft.com/office/drawing/2014/main" id="{CFF6A5A7-C609-8A49-B248-36907D9A9D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4963" y="1975769"/>
              <a:ext cx="612000" cy="612000"/>
            </a:xfrm>
            <a:prstGeom prst="ellipse">
              <a:avLst/>
            </a:prstGeom>
            <a:solidFill>
              <a:schemeClr val="bg1"/>
            </a:solidFill>
            <a:ln w="69850">
              <a:solidFill>
                <a:schemeClr val="accent2">
                  <a:lumMod val="7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B77AD89C-0098-5646-974A-E6C34B4BA0A1}"/>
                </a:ext>
              </a:extLst>
            </p:cNvPr>
            <p:cNvSpPr/>
            <p:nvPr/>
          </p:nvSpPr>
          <p:spPr>
            <a:xfrm>
              <a:off x="438580" y="2093863"/>
              <a:ext cx="8456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ill Sans MT" panose="020B0502020104020203" pitchFamily="34" charset="77"/>
                </a:rPr>
                <a:t>2009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="" xmlns:a16="http://schemas.microsoft.com/office/drawing/2014/main" id="{D317A951-6615-984D-BF24-CBF2976D51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37337" y="2200393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8E665100-8B0C-714C-BD6B-473A5046DAAE}"/>
              </a:ext>
            </a:extLst>
          </p:cNvPr>
          <p:cNvCxnSpPr>
            <a:cxnSpLocks/>
            <a:stCxn id="21" idx="6"/>
            <a:endCxn id="39" idx="1"/>
          </p:cNvCxnSpPr>
          <p:nvPr/>
        </p:nvCxnSpPr>
        <p:spPr>
          <a:xfrm flipV="1">
            <a:off x="2310704" y="2244131"/>
            <a:ext cx="214513" cy="1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>
            <a:extLst>
              <a:ext uri="{FF2B5EF4-FFF2-40B4-BE49-F238E27FC236}">
                <a16:creationId xmlns="" xmlns:a16="http://schemas.microsoft.com/office/drawing/2014/main" id="{599A5BCE-D269-9C40-84CC-9BD3780469E9}"/>
              </a:ext>
            </a:extLst>
          </p:cNvPr>
          <p:cNvSpPr/>
          <p:nvPr/>
        </p:nvSpPr>
        <p:spPr>
          <a:xfrm>
            <a:off x="7655104" y="1130727"/>
            <a:ext cx="43571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ISSUES THAT REMAINED</a:t>
            </a:r>
          </a:p>
        </p:txBody>
      </p:sp>
      <p:sp>
        <p:nvSpPr>
          <p:cNvPr id="203" name="Rounded Rectangle 202">
            <a:extLst>
              <a:ext uri="{FF2B5EF4-FFF2-40B4-BE49-F238E27FC236}">
                <a16:creationId xmlns="" xmlns:a16="http://schemas.microsoft.com/office/drawing/2014/main" id="{112C742D-2A47-694A-96E8-F1D7E5BCE5E4}"/>
              </a:ext>
            </a:extLst>
          </p:cNvPr>
          <p:cNvSpPr/>
          <p:nvPr/>
        </p:nvSpPr>
        <p:spPr>
          <a:xfrm>
            <a:off x="7781830" y="1735859"/>
            <a:ext cx="4142223" cy="4762932"/>
          </a:xfrm>
          <a:prstGeom prst="roundRect">
            <a:avLst>
              <a:gd name="adj" fmla="val 11295"/>
            </a:avLst>
          </a:prstGeom>
          <a:solidFill>
            <a:schemeClr val="bg1"/>
          </a:solidFill>
          <a:ln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95" name="Rectangle 94">
            <a:extLst>
              <a:ext uri="{FF2B5EF4-FFF2-40B4-BE49-F238E27FC236}">
                <a16:creationId xmlns="" xmlns:a16="http://schemas.microsoft.com/office/drawing/2014/main" id="{C5042B15-473F-D04C-A281-B1F4BC6DAE97}"/>
              </a:ext>
            </a:extLst>
          </p:cNvPr>
          <p:cNvSpPr/>
          <p:nvPr/>
        </p:nvSpPr>
        <p:spPr>
          <a:xfrm>
            <a:off x="7664999" y="1473814"/>
            <a:ext cx="4021929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latin typeface="Gill Sans MT" panose="020B0502020104020203" pitchFamily="34" charset="77"/>
              </a:rPr>
              <a:t>“Adequate financing” termed by developed countries was not clear on their financial contributions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latin typeface="Gill Sans MT" panose="020B0502020104020203" pitchFamily="34" charset="77"/>
              </a:rPr>
              <a:t>Mobilization of US$100 Bn not in line with realistic cost estimates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latin typeface="Gill Sans MT" panose="020B0502020104020203" pitchFamily="34" charset="77"/>
              </a:rPr>
              <a:t>No mention of alternative/innovative </a:t>
            </a:r>
            <a:r>
              <a:rPr lang="en-US" sz="1500" dirty="0" smtClean="0">
                <a:latin typeface="Gill Sans MT" panose="020B0502020104020203" pitchFamily="34" charset="77"/>
              </a:rPr>
              <a:t>sources </a:t>
            </a:r>
            <a:r>
              <a:rPr lang="en-US" sz="1500" dirty="0">
                <a:latin typeface="Gill Sans MT" panose="020B0502020104020203" pitchFamily="34" charset="77"/>
              </a:rPr>
              <a:t>of finance like funds that could be generated through a tax on international financial transactions or international air travel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latin typeface="Gill Sans MT" panose="020B0502020104020203" pitchFamily="34" charset="77"/>
              </a:rPr>
              <a:t>Extreme fragmentation of finance – about 100 funding channels (bilateral and multilateral), including private foundations leading to little transparency and lack of coordination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latin typeface="Gill Sans MT" panose="020B0502020104020203" pitchFamily="34" charset="77"/>
              </a:rPr>
              <a:t>80% of </a:t>
            </a:r>
            <a:r>
              <a:rPr lang="en-US" sz="1500" dirty="0" smtClean="0">
                <a:latin typeface="Gill Sans MT" panose="020B0502020104020203" pitchFamily="34" charset="77"/>
              </a:rPr>
              <a:t>CF  </a:t>
            </a:r>
            <a:r>
              <a:rPr lang="en-US" sz="1500" dirty="0">
                <a:latin typeface="Gill Sans MT" panose="020B0502020104020203" pitchFamily="34" charset="77"/>
              </a:rPr>
              <a:t>a</a:t>
            </a:r>
            <a:r>
              <a:rPr lang="en-US" sz="1500" dirty="0" smtClean="0">
                <a:latin typeface="Gill Sans MT" panose="020B0502020104020203" pitchFamily="34" charset="77"/>
              </a:rPr>
              <a:t>s repackaged ODA, not new &amp; </a:t>
            </a:r>
            <a:r>
              <a:rPr lang="en-US" sz="1500" dirty="0">
                <a:latin typeface="Gill Sans MT" panose="020B0502020104020203" pitchFamily="34" charset="77"/>
              </a:rPr>
              <a:t>additional 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latin typeface="Gill Sans MT" panose="020B0502020104020203" pitchFamily="34" charset="77"/>
              </a:rPr>
              <a:t>No formalization of which countries should be </a:t>
            </a:r>
            <a:r>
              <a:rPr lang="en-US" sz="1500" dirty="0" smtClean="0">
                <a:latin typeface="Gill Sans MT" panose="020B0502020104020203" pitchFamily="34" charset="77"/>
              </a:rPr>
              <a:t>prioritized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 smtClean="0">
                <a:latin typeface="Gill Sans MT" panose="020B0502020104020203" pitchFamily="34" charset="77"/>
              </a:rPr>
              <a:t>About 1/5</a:t>
            </a:r>
            <a:r>
              <a:rPr lang="en-US" sz="1500" baseline="30000" dirty="0" smtClean="0">
                <a:latin typeface="Gill Sans MT" panose="020B0502020104020203" pitchFamily="34" charset="77"/>
              </a:rPr>
              <a:t>th</a:t>
            </a:r>
            <a:r>
              <a:rPr lang="en-US" sz="1500" dirty="0" smtClean="0">
                <a:latin typeface="Gill Sans MT" panose="020B0502020104020203" pitchFamily="34" charset="77"/>
              </a:rPr>
              <a:t> of CF delivered as AF; &lt; 1/5</a:t>
            </a:r>
            <a:r>
              <a:rPr lang="en-US" sz="1500" baseline="30000" dirty="0" smtClean="0">
                <a:latin typeface="Gill Sans MT" panose="020B0502020104020203" pitchFamily="34" charset="77"/>
              </a:rPr>
              <a:t>th</a:t>
            </a:r>
            <a:r>
              <a:rPr lang="en-US" sz="1500" dirty="0" smtClean="0">
                <a:latin typeface="Gill Sans MT" panose="020B0502020104020203" pitchFamily="34" charset="77"/>
              </a:rPr>
              <a:t> goes to PVCs</a:t>
            </a:r>
            <a:endParaRPr lang="en-US" sz="1500" dirty="0">
              <a:latin typeface="Gill Sans MT" panose="020B0502020104020203" pitchFamily="34" charset="77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2B9CD9F6-5B74-094D-8590-A0931F3E80E3}"/>
              </a:ext>
            </a:extLst>
          </p:cNvPr>
          <p:cNvSpPr/>
          <p:nvPr/>
        </p:nvSpPr>
        <p:spPr>
          <a:xfrm>
            <a:off x="635898" y="640458"/>
            <a:ext cx="109202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>
                <a:latin typeface="Georgia" panose="02040502050405020303" pitchFamily="18" charset="0"/>
                <a:cs typeface="Geeza Pro" panose="02000400000000000000" pitchFamily="2" charset="-78"/>
              </a:rPr>
              <a:t>Growing momentum on getting wealthy countries to pay their climate debt, but </a:t>
            </a:r>
            <a:r>
              <a:rPr lang="en-US" sz="1600" i="1" dirty="0" smtClean="0">
                <a:latin typeface="Georgia" panose="02040502050405020303" pitchFamily="18" charset="0"/>
                <a:cs typeface="Geeza Pro" panose="02000400000000000000" pitchFamily="2" charset="-78"/>
              </a:rPr>
              <a:t>no progress </a:t>
            </a:r>
            <a:r>
              <a:rPr lang="en-US" sz="1600" i="1" dirty="0">
                <a:latin typeface="Georgia" panose="02040502050405020303" pitchFamily="18" charset="0"/>
                <a:cs typeface="Geeza Pro" panose="02000400000000000000" pitchFamily="2" charset="-78"/>
              </a:rPr>
              <a:t>on compensatory justice</a:t>
            </a:r>
          </a:p>
        </p:txBody>
      </p:sp>
      <p:sp>
        <p:nvSpPr>
          <p:cNvPr id="74" name="Rounded Rectangle 73">
            <a:extLst>
              <a:ext uri="{FF2B5EF4-FFF2-40B4-BE49-F238E27FC236}">
                <a16:creationId xmlns="" xmlns:a16="http://schemas.microsoft.com/office/drawing/2014/main" id="{CAA9929B-42A7-D642-A81D-AD520E644A39}"/>
              </a:ext>
            </a:extLst>
          </p:cNvPr>
          <p:cNvSpPr/>
          <p:nvPr/>
        </p:nvSpPr>
        <p:spPr>
          <a:xfrm>
            <a:off x="2525217" y="3136776"/>
            <a:ext cx="4771866" cy="1442994"/>
          </a:xfrm>
          <a:prstGeom prst="roundRect">
            <a:avLst>
              <a:gd name="adj" fmla="val 11295"/>
            </a:avLst>
          </a:prstGeom>
          <a:solidFill>
            <a:schemeClr val="bg1"/>
          </a:solidFill>
          <a:ln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C4A13FD8-7A6F-E441-934E-2EA89E5944C0}"/>
              </a:ext>
            </a:extLst>
          </p:cNvPr>
          <p:cNvSpPr/>
          <p:nvPr/>
        </p:nvSpPr>
        <p:spPr>
          <a:xfrm>
            <a:off x="2525217" y="3149153"/>
            <a:ext cx="4771865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77"/>
              </a:rPr>
              <a:t>Copenhagen Accord and </a:t>
            </a:r>
            <a:r>
              <a:rPr lang="en-US" sz="1600" dirty="0" smtClean="0">
                <a:latin typeface="Gill Sans MT" panose="020B0502020104020203" pitchFamily="34" charset="77"/>
              </a:rPr>
              <a:t>Cancun </a:t>
            </a:r>
            <a:r>
              <a:rPr lang="en-US" sz="1600" dirty="0">
                <a:latin typeface="Gill Sans MT" panose="020B0502020104020203" pitchFamily="34" charset="77"/>
              </a:rPr>
              <a:t>Agreements promised developing countries US$30 </a:t>
            </a:r>
            <a:r>
              <a:rPr lang="en-US" sz="1600" dirty="0" smtClean="0">
                <a:latin typeface="Gill Sans MT" panose="020B0502020104020203" pitchFamily="34" charset="77"/>
              </a:rPr>
              <a:t>billion </a:t>
            </a:r>
            <a:r>
              <a:rPr lang="en-US" sz="1600" dirty="0" err="1" smtClean="0">
                <a:latin typeface="Gill Sans MT" panose="020B0502020104020203" pitchFamily="34" charset="77"/>
              </a:rPr>
              <a:t>as“fast</a:t>
            </a:r>
            <a:r>
              <a:rPr lang="en-US" sz="1600" dirty="0" smtClean="0">
                <a:latin typeface="Gill Sans MT" panose="020B0502020104020203" pitchFamily="34" charset="77"/>
              </a:rPr>
              <a:t>-start </a:t>
            </a:r>
            <a:r>
              <a:rPr lang="en-US" sz="1600" dirty="0">
                <a:latin typeface="Gill Sans MT" panose="020B0502020104020203" pitchFamily="34" charset="77"/>
              </a:rPr>
              <a:t>finance” for 2010-2012 and scaling of up to US$100 billion per year by 2020</a:t>
            </a:r>
          </a:p>
          <a:p>
            <a:pPr marL="227013" indent="-2270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77"/>
              </a:rPr>
              <a:t>Establishment of Green Climate Fund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="" xmlns:a16="http://schemas.microsoft.com/office/drawing/2014/main" id="{3AB92843-D1E3-7C4A-B3FB-F7ED1B267C52}"/>
              </a:ext>
            </a:extLst>
          </p:cNvPr>
          <p:cNvGrpSpPr/>
          <p:nvPr/>
        </p:nvGrpSpPr>
        <p:grpSpPr>
          <a:xfrm>
            <a:off x="267947" y="3396608"/>
            <a:ext cx="2042757" cy="923331"/>
            <a:chOff x="438580" y="1810727"/>
            <a:chExt cx="2042757" cy="923331"/>
          </a:xfrm>
        </p:grpSpPr>
        <p:sp>
          <p:nvSpPr>
            <p:cNvPr id="77" name="Oval 76">
              <a:extLst>
                <a:ext uri="{FF2B5EF4-FFF2-40B4-BE49-F238E27FC236}">
                  <a16:creationId xmlns="" xmlns:a16="http://schemas.microsoft.com/office/drawing/2014/main" id="{3396264B-D456-CA49-BF4C-BEF7F0FC6D09}"/>
                </a:ext>
              </a:extLst>
            </p:cNvPr>
            <p:cNvSpPr/>
            <p:nvPr/>
          </p:nvSpPr>
          <p:spPr>
            <a:xfrm>
              <a:off x="1538133" y="1858939"/>
              <a:ext cx="845661" cy="84566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78" name="Oval 77">
              <a:extLst>
                <a:ext uri="{FF2B5EF4-FFF2-40B4-BE49-F238E27FC236}">
                  <a16:creationId xmlns="" xmlns:a16="http://schemas.microsoft.com/office/drawing/2014/main" id="{FE977803-3D0A-4441-A87D-21C84E520F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7886" y="2213840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="" xmlns:a16="http://schemas.microsoft.com/office/drawing/2014/main" id="{FB99940B-60AA-9044-88EC-4EEF7E9414A9}"/>
                </a:ext>
              </a:extLst>
            </p:cNvPr>
            <p:cNvCxnSpPr>
              <a:cxnSpLocks/>
              <a:stCxn id="78" idx="6"/>
              <a:endCxn id="77" idx="2"/>
            </p:cNvCxnSpPr>
            <p:nvPr/>
          </p:nvCxnSpPr>
          <p:spPr>
            <a:xfrm flipV="1">
              <a:off x="1311886" y="2281770"/>
              <a:ext cx="226247" cy="4070"/>
            </a:xfrm>
            <a:prstGeom prst="line">
              <a:avLst/>
            </a:prstGeom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ectangle 80">
              <a:extLst>
                <a:ext uri="{FF2B5EF4-FFF2-40B4-BE49-F238E27FC236}">
                  <a16:creationId xmlns="" xmlns:a16="http://schemas.microsoft.com/office/drawing/2014/main" id="{8C1D4F42-2618-0E42-BB5B-4B2DBDF97652}"/>
                </a:ext>
              </a:extLst>
            </p:cNvPr>
            <p:cNvSpPr/>
            <p:nvPr/>
          </p:nvSpPr>
          <p:spPr>
            <a:xfrm>
              <a:off x="1690774" y="1810727"/>
              <a:ext cx="286487" cy="923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82" name="Oval 81">
              <a:extLst>
                <a:ext uri="{FF2B5EF4-FFF2-40B4-BE49-F238E27FC236}">
                  <a16:creationId xmlns="" xmlns:a16="http://schemas.microsoft.com/office/drawing/2014/main" id="{19C76A75-EF1F-A248-BF45-99DF6C1622A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4963" y="1975769"/>
              <a:ext cx="612000" cy="612000"/>
            </a:xfrm>
            <a:prstGeom prst="ellipse">
              <a:avLst/>
            </a:prstGeom>
            <a:solidFill>
              <a:schemeClr val="bg1"/>
            </a:solidFill>
            <a:ln w="69850">
              <a:solidFill>
                <a:schemeClr val="accent2">
                  <a:lumMod val="7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="" xmlns:a16="http://schemas.microsoft.com/office/drawing/2014/main" id="{62BC0A29-0ED4-D04C-AEC8-2D909E9618D4}"/>
                </a:ext>
              </a:extLst>
            </p:cNvPr>
            <p:cNvSpPr/>
            <p:nvPr/>
          </p:nvSpPr>
          <p:spPr>
            <a:xfrm>
              <a:off x="438580" y="2093863"/>
              <a:ext cx="8456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ill Sans MT" panose="020B0502020104020203" pitchFamily="34" charset="77"/>
                </a:rPr>
                <a:t>2010</a:t>
              </a:r>
            </a:p>
          </p:txBody>
        </p:sp>
        <p:sp>
          <p:nvSpPr>
            <p:cNvPr id="84" name="Oval 83">
              <a:extLst>
                <a:ext uri="{FF2B5EF4-FFF2-40B4-BE49-F238E27FC236}">
                  <a16:creationId xmlns="" xmlns:a16="http://schemas.microsoft.com/office/drawing/2014/main" id="{437D5195-0E65-7740-A0FF-4A33BE26D9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37337" y="2200393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cxnSp>
        <p:nvCxnSpPr>
          <p:cNvPr id="85" name="Straight Connector 84">
            <a:extLst>
              <a:ext uri="{FF2B5EF4-FFF2-40B4-BE49-F238E27FC236}">
                <a16:creationId xmlns="" xmlns:a16="http://schemas.microsoft.com/office/drawing/2014/main" id="{14CF0CD7-E3E6-6042-B5E5-E177E7354CF7}"/>
              </a:ext>
            </a:extLst>
          </p:cNvPr>
          <p:cNvCxnSpPr>
            <a:cxnSpLocks/>
            <a:stCxn id="84" idx="6"/>
            <a:endCxn id="74" idx="1"/>
          </p:cNvCxnSpPr>
          <p:nvPr/>
        </p:nvCxnSpPr>
        <p:spPr>
          <a:xfrm flipV="1">
            <a:off x="2310704" y="3858273"/>
            <a:ext cx="214513" cy="1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88">
            <a:extLst>
              <a:ext uri="{FF2B5EF4-FFF2-40B4-BE49-F238E27FC236}">
                <a16:creationId xmlns="" xmlns:a16="http://schemas.microsoft.com/office/drawing/2014/main" id="{7C61FDDB-3840-BB4F-A3F2-70DF965DFA74}"/>
              </a:ext>
            </a:extLst>
          </p:cNvPr>
          <p:cNvSpPr/>
          <p:nvPr/>
        </p:nvSpPr>
        <p:spPr>
          <a:xfrm>
            <a:off x="2525217" y="4751463"/>
            <a:ext cx="4771866" cy="649498"/>
          </a:xfrm>
          <a:prstGeom prst="roundRect">
            <a:avLst>
              <a:gd name="adj" fmla="val 11295"/>
            </a:avLst>
          </a:prstGeom>
          <a:solidFill>
            <a:schemeClr val="bg1"/>
          </a:solidFill>
          <a:ln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90" name="Rectangle 89">
            <a:extLst>
              <a:ext uri="{FF2B5EF4-FFF2-40B4-BE49-F238E27FC236}">
                <a16:creationId xmlns="" xmlns:a16="http://schemas.microsoft.com/office/drawing/2014/main" id="{0EF77CE6-282B-7A45-8C6D-EA9E74EB65CC}"/>
              </a:ext>
            </a:extLst>
          </p:cNvPr>
          <p:cNvSpPr/>
          <p:nvPr/>
        </p:nvSpPr>
        <p:spPr>
          <a:xfrm>
            <a:off x="2525217" y="4751463"/>
            <a:ext cx="4771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77"/>
              </a:rPr>
              <a:t>No specifics on “wide variety of sources, instruments and channels” for climate finance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="" xmlns:a16="http://schemas.microsoft.com/office/drawing/2014/main" id="{280B49D9-A306-0744-8ED5-5A44191ED325}"/>
              </a:ext>
            </a:extLst>
          </p:cNvPr>
          <p:cNvGrpSpPr/>
          <p:nvPr/>
        </p:nvGrpSpPr>
        <p:grpSpPr>
          <a:xfrm>
            <a:off x="267947" y="4614547"/>
            <a:ext cx="2042757" cy="923331"/>
            <a:chOff x="438580" y="1810727"/>
            <a:chExt cx="2042757" cy="923331"/>
          </a:xfrm>
        </p:grpSpPr>
        <p:sp>
          <p:nvSpPr>
            <p:cNvPr id="92" name="Oval 91">
              <a:extLst>
                <a:ext uri="{FF2B5EF4-FFF2-40B4-BE49-F238E27FC236}">
                  <a16:creationId xmlns="" xmlns:a16="http://schemas.microsoft.com/office/drawing/2014/main" id="{79E969A4-60FB-AE44-82DB-DF923DA2F417}"/>
                </a:ext>
              </a:extLst>
            </p:cNvPr>
            <p:cNvSpPr/>
            <p:nvPr/>
          </p:nvSpPr>
          <p:spPr>
            <a:xfrm>
              <a:off x="1538133" y="1858939"/>
              <a:ext cx="845661" cy="84566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93" name="Oval 92">
              <a:extLst>
                <a:ext uri="{FF2B5EF4-FFF2-40B4-BE49-F238E27FC236}">
                  <a16:creationId xmlns="" xmlns:a16="http://schemas.microsoft.com/office/drawing/2014/main" id="{E7BD3071-F0F0-1141-9CE3-7A1C52A6CA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7886" y="2213840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96" name="Straight Connector 95">
              <a:extLst>
                <a:ext uri="{FF2B5EF4-FFF2-40B4-BE49-F238E27FC236}">
                  <a16:creationId xmlns="" xmlns:a16="http://schemas.microsoft.com/office/drawing/2014/main" id="{E1062126-57CB-4445-9B2E-6530F5977E28}"/>
                </a:ext>
              </a:extLst>
            </p:cNvPr>
            <p:cNvCxnSpPr>
              <a:cxnSpLocks/>
              <a:stCxn id="93" idx="6"/>
              <a:endCxn id="92" idx="2"/>
            </p:cNvCxnSpPr>
            <p:nvPr/>
          </p:nvCxnSpPr>
          <p:spPr>
            <a:xfrm flipV="1">
              <a:off x="1311886" y="2281770"/>
              <a:ext cx="226247" cy="4070"/>
            </a:xfrm>
            <a:prstGeom prst="line">
              <a:avLst/>
            </a:prstGeom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Rectangle 96">
              <a:extLst>
                <a:ext uri="{FF2B5EF4-FFF2-40B4-BE49-F238E27FC236}">
                  <a16:creationId xmlns="" xmlns:a16="http://schemas.microsoft.com/office/drawing/2014/main" id="{0C52A012-F809-AA41-AD55-F1B9062136B1}"/>
                </a:ext>
              </a:extLst>
            </p:cNvPr>
            <p:cNvSpPr/>
            <p:nvPr/>
          </p:nvSpPr>
          <p:spPr>
            <a:xfrm>
              <a:off x="1690774" y="1810727"/>
              <a:ext cx="286487" cy="923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98" name="Oval 97">
              <a:extLst>
                <a:ext uri="{FF2B5EF4-FFF2-40B4-BE49-F238E27FC236}">
                  <a16:creationId xmlns="" xmlns:a16="http://schemas.microsoft.com/office/drawing/2014/main" id="{5BEC85B5-92D2-484C-BD17-B28FFCE7639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4963" y="1975769"/>
              <a:ext cx="612000" cy="612000"/>
            </a:xfrm>
            <a:prstGeom prst="ellipse">
              <a:avLst/>
            </a:prstGeom>
            <a:solidFill>
              <a:schemeClr val="bg1"/>
            </a:solidFill>
            <a:ln w="69850">
              <a:solidFill>
                <a:schemeClr val="accent2">
                  <a:lumMod val="7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="" xmlns:a16="http://schemas.microsoft.com/office/drawing/2014/main" id="{8CFE96A9-AEA8-2649-949D-0F5E5AB6B1ED}"/>
                </a:ext>
              </a:extLst>
            </p:cNvPr>
            <p:cNvSpPr/>
            <p:nvPr/>
          </p:nvSpPr>
          <p:spPr>
            <a:xfrm>
              <a:off x="438580" y="2093863"/>
              <a:ext cx="8456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ill Sans MT" panose="020B0502020104020203" pitchFamily="34" charset="77"/>
                </a:rPr>
                <a:t>2012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="" xmlns:a16="http://schemas.microsoft.com/office/drawing/2014/main" id="{2A0906E4-3C69-9B4E-82BA-31409264F3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37337" y="2200393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cxnSp>
        <p:nvCxnSpPr>
          <p:cNvPr id="101" name="Straight Connector 100">
            <a:extLst>
              <a:ext uri="{FF2B5EF4-FFF2-40B4-BE49-F238E27FC236}">
                <a16:creationId xmlns="" xmlns:a16="http://schemas.microsoft.com/office/drawing/2014/main" id="{2C8CC7CD-D5B9-2240-B658-0D6168AE7B2C}"/>
              </a:ext>
            </a:extLst>
          </p:cNvPr>
          <p:cNvCxnSpPr>
            <a:cxnSpLocks/>
            <a:stCxn id="100" idx="6"/>
            <a:endCxn id="89" idx="1"/>
          </p:cNvCxnSpPr>
          <p:nvPr/>
        </p:nvCxnSpPr>
        <p:spPr>
          <a:xfrm flipV="1">
            <a:off x="2310704" y="5076212"/>
            <a:ext cx="214513" cy="1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ounded Rectangle 101">
            <a:extLst>
              <a:ext uri="{FF2B5EF4-FFF2-40B4-BE49-F238E27FC236}">
                <a16:creationId xmlns="" xmlns:a16="http://schemas.microsoft.com/office/drawing/2014/main" id="{2B5E3D7E-C6A5-134D-94AA-7F2F72746FB5}"/>
              </a:ext>
            </a:extLst>
          </p:cNvPr>
          <p:cNvSpPr/>
          <p:nvPr/>
        </p:nvSpPr>
        <p:spPr>
          <a:xfrm>
            <a:off x="2525217" y="5712376"/>
            <a:ext cx="4771866" cy="649498"/>
          </a:xfrm>
          <a:prstGeom prst="roundRect">
            <a:avLst>
              <a:gd name="adj" fmla="val 11295"/>
            </a:avLst>
          </a:prstGeom>
          <a:solidFill>
            <a:schemeClr val="bg1"/>
          </a:solidFill>
          <a:ln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03" name="Rectangle 102">
            <a:extLst>
              <a:ext uri="{FF2B5EF4-FFF2-40B4-BE49-F238E27FC236}">
                <a16:creationId xmlns="" xmlns:a16="http://schemas.microsoft.com/office/drawing/2014/main" id="{B23ADF8C-61E8-3B44-BA5B-2788556BA1EF}"/>
              </a:ext>
            </a:extLst>
          </p:cNvPr>
          <p:cNvSpPr/>
          <p:nvPr/>
        </p:nvSpPr>
        <p:spPr>
          <a:xfrm>
            <a:off x="2525217" y="5712376"/>
            <a:ext cx="4771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" panose="020B0502020104020203" pitchFamily="34" charset="77"/>
              </a:rPr>
              <a:t>FSF delivery claimed as &gt; US 33bn; Post FSF </a:t>
            </a:r>
            <a:r>
              <a:rPr lang="en-US" sz="1600" dirty="0">
                <a:latin typeface="Gill Sans MT" panose="020B0502020104020203" pitchFamily="34" charset="77"/>
              </a:rPr>
              <a:t>period (2013-2020) introduced for scaling up funding</a:t>
            </a:r>
          </a:p>
        </p:txBody>
      </p:sp>
      <p:grpSp>
        <p:nvGrpSpPr>
          <p:cNvPr id="104" name="Group 103">
            <a:extLst>
              <a:ext uri="{FF2B5EF4-FFF2-40B4-BE49-F238E27FC236}">
                <a16:creationId xmlns="" xmlns:a16="http://schemas.microsoft.com/office/drawing/2014/main" id="{62DD97B7-36F6-C14F-9171-AE5852D363C1}"/>
              </a:ext>
            </a:extLst>
          </p:cNvPr>
          <p:cNvGrpSpPr/>
          <p:nvPr/>
        </p:nvGrpSpPr>
        <p:grpSpPr>
          <a:xfrm>
            <a:off x="267947" y="5575460"/>
            <a:ext cx="2042757" cy="923331"/>
            <a:chOff x="438580" y="1810727"/>
            <a:chExt cx="2042757" cy="923331"/>
          </a:xfrm>
        </p:grpSpPr>
        <p:sp>
          <p:nvSpPr>
            <p:cNvPr id="105" name="Oval 104">
              <a:extLst>
                <a:ext uri="{FF2B5EF4-FFF2-40B4-BE49-F238E27FC236}">
                  <a16:creationId xmlns="" xmlns:a16="http://schemas.microsoft.com/office/drawing/2014/main" id="{08AA5C93-05E9-6D41-8A50-B2C72DF6AAD7}"/>
                </a:ext>
              </a:extLst>
            </p:cNvPr>
            <p:cNvSpPr/>
            <p:nvPr/>
          </p:nvSpPr>
          <p:spPr>
            <a:xfrm>
              <a:off x="1538133" y="1858939"/>
              <a:ext cx="845661" cy="84566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06" name="Oval 105">
              <a:extLst>
                <a:ext uri="{FF2B5EF4-FFF2-40B4-BE49-F238E27FC236}">
                  <a16:creationId xmlns="" xmlns:a16="http://schemas.microsoft.com/office/drawing/2014/main" id="{D2A4A0A1-99D0-7E46-A3B7-32034DA11A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7886" y="2213840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107" name="Straight Connector 106">
              <a:extLst>
                <a:ext uri="{FF2B5EF4-FFF2-40B4-BE49-F238E27FC236}">
                  <a16:creationId xmlns="" xmlns:a16="http://schemas.microsoft.com/office/drawing/2014/main" id="{1700C2CF-9832-D64C-8326-E453C2559F08}"/>
                </a:ext>
              </a:extLst>
            </p:cNvPr>
            <p:cNvCxnSpPr>
              <a:cxnSpLocks/>
              <a:stCxn id="106" idx="6"/>
              <a:endCxn id="105" idx="2"/>
            </p:cNvCxnSpPr>
            <p:nvPr/>
          </p:nvCxnSpPr>
          <p:spPr>
            <a:xfrm flipV="1">
              <a:off x="1311886" y="2281770"/>
              <a:ext cx="226247" cy="4070"/>
            </a:xfrm>
            <a:prstGeom prst="line">
              <a:avLst/>
            </a:prstGeom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ectangle 107">
              <a:extLst>
                <a:ext uri="{FF2B5EF4-FFF2-40B4-BE49-F238E27FC236}">
                  <a16:creationId xmlns="" xmlns:a16="http://schemas.microsoft.com/office/drawing/2014/main" id="{C2C919A1-9382-C841-B9D0-BD88B5BB8409}"/>
                </a:ext>
              </a:extLst>
            </p:cNvPr>
            <p:cNvSpPr/>
            <p:nvPr/>
          </p:nvSpPr>
          <p:spPr>
            <a:xfrm>
              <a:off x="1690774" y="1810727"/>
              <a:ext cx="286487" cy="923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09" name="Oval 108">
              <a:extLst>
                <a:ext uri="{FF2B5EF4-FFF2-40B4-BE49-F238E27FC236}">
                  <a16:creationId xmlns="" xmlns:a16="http://schemas.microsoft.com/office/drawing/2014/main" id="{2AB3B66C-8B63-694B-A07F-CD265DA0F9E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4963" y="1975769"/>
              <a:ext cx="612000" cy="612000"/>
            </a:xfrm>
            <a:prstGeom prst="ellipse">
              <a:avLst/>
            </a:prstGeom>
            <a:solidFill>
              <a:schemeClr val="bg1"/>
            </a:solidFill>
            <a:ln w="69850">
              <a:solidFill>
                <a:schemeClr val="accent2">
                  <a:lumMod val="7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="" xmlns:a16="http://schemas.microsoft.com/office/drawing/2014/main" id="{82E12398-5CB0-C140-A6D4-BEDFEAB728F9}"/>
                </a:ext>
              </a:extLst>
            </p:cNvPr>
            <p:cNvSpPr/>
            <p:nvPr/>
          </p:nvSpPr>
          <p:spPr>
            <a:xfrm>
              <a:off x="438580" y="2093863"/>
              <a:ext cx="8456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ill Sans MT" panose="020B0502020104020203" pitchFamily="34" charset="77"/>
                </a:rPr>
                <a:t>2013</a:t>
              </a:r>
            </a:p>
          </p:txBody>
        </p:sp>
        <p:sp>
          <p:nvSpPr>
            <p:cNvPr id="111" name="Oval 110">
              <a:extLst>
                <a:ext uri="{FF2B5EF4-FFF2-40B4-BE49-F238E27FC236}">
                  <a16:creationId xmlns="" xmlns:a16="http://schemas.microsoft.com/office/drawing/2014/main" id="{55B72D65-A7A2-FF4F-A9CB-4D48A63F510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37337" y="2200393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cxnSp>
        <p:nvCxnSpPr>
          <p:cNvPr id="112" name="Straight Connector 111">
            <a:extLst>
              <a:ext uri="{FF2B5EF4-FFF2-40B4-BE49-F238E27FC236}">
                <a16:creationId xmlns="" xmlns:a16="http://schemas.microsoft.com/office/drawing/2014/main" id="{2915269E-75E4-4840-9F01-3F29F414C1BF}"/>
              </a:ext>
            </a:extLst>
          </p:cNvPr>
          <p:cNvCxnSpPr>
            <a:cxnSpLocks/>
            <a:stCxn id="111" idx="6"/>
            <a:endCxn id="102" idx="1"/>
          </p:cNvCxnSpPr>
          <p:nvPr/>
        </p:nvCxnSpPr>
        <p:spPr>
          <a:xfrm flipV="1">
            <a:off x="2310704" y="6037125"/>
            <a:ext cx="214513" cy="1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="" xmlns:a16="http://schemas.microsoft.com/office/drawing/2014/main" id="{0968C33F-B104-AC42-9A3F-031DB038E85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5093" y="2070901"/>
            <a:ext cx="346460" cy="34646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="" xmlns:a16="http://schemas.microsoft.com/office/drawing/2014/main" id="{BA917CB1-1AC3-6848-9BBC-733CD7E3455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64495" y="3710497"/>
            <a:ext cx="452409" cy="31430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="" xmlns:a16="http://schemas.microsoft.com/office/drawing/2014/main" id="{8EA415F6-61FA-E74D-9475-2C9F1E254B6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3798" y="5862117"/>
            <a:ext cx="368769" cy="36876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="" xmlns:a16="http://schemas.microsoft.com/office/drawing/2014/main" id="{BB50BD26-80DF-7643-8DC8-8EFC84CE3C3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0966" y="4918373"/>
            <a:ext cx="334431" cy="33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459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5" name="Straight Connector 204">
            <a:extLst>
              <a:ext uri="{FF2B5EF4-FFF2-40B4-BE49-F238E27FC236}">
                <a16:creationId xmlns="" xmlns:a16="http://schemas.microsoft.com/office/drawing/2014/main" id="{E461978B-0CB8-C742-993F-7F9C2B9A0383}"/>
              </a:ext>
            </a:extLst>
          </p:cNvPr>
          <p:cNvCxnSpPr>
            <a:cxnSpLocks/>
            <a:stCxn id="10" idx="4"/>
            <a:endCxn id="93" idx="0"/>
          </p:cNvCxnSpPr>
          <p:nvPr/>
        </p:nvCxnSpPr>
        <p:spPr>
          <a:xfrm>
            <a:off x="1069253" y="1987266"/>
            <a:ext cx="0" cy="3573694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22FF46-07B8-FB43-A4FB-0DBA08C3D6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POST PARIS ERA (2015 – 2018) </a:t>
            </a:r>
            <a:endParaRPr lang="x-none" dirty="0"/>
          </a:p>
        </p:txBody>
      </p:sp>
      <p:sp>
        <p:nvSpPr>
          <p:cNvPr id="39" name="Rounded Rectangle 38">
            <a:extLst>
              <a:ext uri="{FF2B5EF4-FFF2-40B4-BE49-F238E27FC236}">
                <a16:creationId xmlns="" xmlns:a16="http://schemas.microsoft.com/office/drawing/2014/main" id="{E769D562-E354-944C-9AD8-39C39E4D013A}"/>
              </a:ext>
            </a:extLst>
          </p:cNvPr>
          <p:cNvSpPr/>
          <p:nvPr/>
        </p:nvSpPr>
        <p:spPr>
          <a:xfrm>
            <a:off x="2525217" y="914508"/>
            <a:ext cx="4771876" cy="1974620"/>
          </a:xfrm>
          <a:prstGeom prst="roundRect">
            <a:avLst>
              <a:gd name="adj" fmla="val 11295"/>
            </a:avLst>
          </a:prstGeom>
          <a:solidFill>
            <a:schemeClr val="bg1"/>
          </a:solidFill>
          <a:ln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F18BE47B-4E66-2B4C-857D-18E3A37CFDB0}"/>
              </a:ext>
            </a:extLst>
          </p:cNvPr>
          <p:cNvSpPr/>
          <p:nvPr/>
        </p:nvSpPr>
        <p:spPr>
          <a:xfrm>
            <a:off x="2581067" y="926885"/>
            <a:ext cx="4716025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 b="1" dirty="0">
                <a:latin typeface="Gill Sans MT" panose="020B0502020104020203" pitchFamily="34" charset="77"/>
              </a:rPr>
              <a:t>COP21 IN PARIS</a:t>
            </a:r>
          </a:p>
          <a:p>
            <a:pPr marL="227013" indent="-2270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77"/>
              </a:rPr>
              <a:t>Much attention directed towards scaling </a:t>
            </a:r>
            <a:r>
              <a:rPr lang="en-US" sz="1600" dirty="0" smtClean="0">
                <a:latin typeface="Gill Sans MT" panose="020B0502020104020203" pitchFamily="34" charset="77"/>
              </a:rPr>
              <a:t>of </a:t>
            </a:r>
            <a:r>
              <a:rPr lang="en-US" sz="1600" dirty="0">
                <a:latin typeface="Gill Sans MT" panose="020B0502020104020203" pitchFamily="34" charset="77"/>
              </a:rPr>
              <a:t>finance commitments to support initiatives outlined by developing countries as </a:t>
            </a:r>
            <a:r>
              <a:rPr lang="en-US" sz="1600" dirty="0" smtClean="0">
                <a:latin typeface="Gill Sans MT" panose="020B0502020104020203" pitchFamily="34" charset="77"/>
              </a:rPr>
              <a:t>part </a:t>
            </a:r>
            <a:r>
              <a:rPr lang="en-US" sz="1600" dirty="0">
                <a:latin typeface="Gill Sans MT" panose="020B0502020104020203" pitchFamily="34" charset="77"/>
              </a:rPr>
              <a:t>of their “Nationally Determined Contributions”</a:t>
            </a:r>
          </a:p>
          <a:p>
            <a:pPr marL="227013" indent="-2270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77"/>
              </a:rPr>
              <a:t>Greater </a:t>
            </a:r>
            <a:r>
              <a:rPr lang="en-US" sz="1600" dirty="0" smtClean="0">
                <a:latin typeface="Gill Sans MT" panose="020B0502020104020203" pitchFamily="34" charset="77"/>
              </a:rPr>
              <a:t>demand </a:t>
            </a:r>
            <a:r>
              <a:rPr lang="en-US" sz="1600" dirty="0">
                <a:latin typeface="Gill Sans MT" panose="020B0502020104020203" pitchFamily="34" charset="77"/>
              </a:rPr>
              <a:t>to meet </a:t>
            </a:r>
            <a:r>
              <a:rPr lang="en-US" sz="1600" dirty="0" smtClean="0">
                <a:latin typeface="Gill Sans MT" panose="020B0502020104020203" pitchFamily="34" charset="77"/>
              </a:rPr>
              <a:t>the annual </a:t>
            </a:r>
            <a:r>
              <a:rPr lang="en-US" sz="1600" dirty="0">
                <a:latin typeface="Gill Sans MT" panose="020B0502020104020203" pitchFamily="34" charset="77"/>
              </a:rPr>
              <a:t>commitment of </a:t>
            </a:r>
            <a:r>
              <a:rPr lang="en-US" sz="1600" dirty="0" smtClean="0">
                <a:latin typeface="Gill Sans MT" panose="020B0502020104020203" pitchFamily="34" charset="77"/>
              </a:rPr>
              <a:t>US$100 </a:t>
            </a:r>
            <a:r>
              <a:rPr lang="en-US" sz="1600" dirty="0" err="1" smtClean="0">
                <a:latin typeface="Gill Sans MT" panose="020B0502020104020203" pitchFamily="34" charset="77"/>
              </a:rPr>
              <a:t>bn</a:t>
            </a:r>
            <a:r>
              <a:rPr lang="en-US" sz="1600" dirty="0" smtClean="0">
                <a:latin typeface="Gill Sans MT" panose="020B0502020104020203" pitchFamily="34" charset="77"/>
              </a:rPr>
              <a:t> </a:t>
            </a:r>
            <a:r>
              <a:rPr lang="en-US" sz="1600" dirty="0">
                <a:latin typeface="Gill Sans MT" panose="020B0502020104020203" pitchFamily="34" charset="77"/>
              </a:rPr>
              <a:t>goal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EFD61029-9D32-2F48-827C-6CADEF097173}"/>
              </a:ext>
            </a:extLst>
          </p:cNvPr>
          <p:cNvGrpSpPr/>
          <p:nvPr/>
        </p:nvGrpSpPr>
        <p:grpSpPr>
          <a:xfrm>
            <a:off x="267947" y="1440153"/>
            <a:ext cx="2042757" cy="923331"/>
            <a:chOff x="438580" y="1810727"/>
            <a:chExt cx="2042757" cy="923331"/>
          </a:xfrm>
        </p:grpSpPr>
        <p:sp>
          <p:nvSpPr>
            <p:cNvPr id="4" name="Oval 3">
              <a:extLst>
                <a:ext uri="{FF2B5EF4-FFF2-40B4-BE49-F238E27FC236}">
                  <a16:creationId xmlns="" xmlns:a16="http://schemas.microsoft.com/office/drawing/2014/main" id="{10E760DB-A350-B94F-BD88-C4A639C18D9D}"/>
                </a:ext>
              </a:extLst>
            </p:cNvPr>
            <p:cNvSpPr/>
            <p:nvPr/>
          </p:nvSpPr>
          <p:spPr>
            <a:xfrm>
              <a:off x="1538133" y="1858939"/>
              <a:ext cx="845661" cy="84566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0" name="Oval 9">
              <a:extLst>
                <a:ext uri="{FF2B5EF4-FFF2-40B4-BE49-F238E27FC236}">
                  <a16:creationId xmlns="" xmlns:a16="http://schemas.microsoft.com/office/drawing/2014/main" id="{F648A3BD-56A7-8940-9DA3-C01A036344E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7886" y="2213840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02FBD570-911C-6B41-9373-21B667169E0E}"/>
                </a:ext>
              </a:extLst>
            </p:cNvPr>
            <p:cNvCxnSpPr>
              <a:cxnSpLocks/>
              <a:stCxn id="10" idx="6"/>
              <a:endCxn id="4" idx="2"/>
            </p:cNvCxnSpPr>
            <p:nvPr/>
          </p:nvCxnSpPr>
          <p:spPr>
            <a:xfrm flipV="1">
              <a:off x="1311886" y="2281770"/>
              <a:ext cx="226247" cy="4070"/>
            </a:xfrm>
            <a:prstGeom prst="line">
              <a:avLst/>
            </a:prstGeom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17CA0D4A-F419-F74B-9E8A-83C56B7B568B}"/>
                </a:ext>
              </a:extLst>
            </p:cNvPr>
            <p:cNvSpPr/>
            <p:nvPr/>
          </p:nvSpPr>
          <p:spPr>
            <a:xfrm>
              <a:off x="1690774" y="1810727"/>
              <a:ext cx="286487" cy="923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5" name="Oval 4">
              <a:extLst>
                <a:ext uri="{FF2B5EF4-FFF2-40B4-BE49-F238E27FC236}">
                  <a16:creationId xmlns="" xmlns:a16="http://schemas.microsoft.com/office/drawing/2014/main" id="{CFF6A5A7-C609-8A49-B248-36907D9A9D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4963" y="1975769"/>
              <a:ext cx="612000" cy="612000"/>
            </a:xfrm>
            <a:prstGeom prst="ellipse">
              <a:avLst/>
            </a:prstGeom>
            <a:solidFill>
              <a:schemeClr val="bg1"/>
            </a:solidFill>
            <a:ln w="69850">
              <a:solidFill>
                <a:schemeClr val="accent1">
                  <a:lumMod val="7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B77AD89C-0098-5646-974A-E6C34B4BA0A1}"/>
                </a:ext>
              </a:extLst>
            </p:cNvPr>
            <p:cNvSpPr/>
            <p:nvPr/>
          </p:nvSpPr>
          <p:spPr>
            <a:xfrm>
              <a:off x="438580" y="2093863"/>
              <a:ext cx="8456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ill Sans MT" panose="020B0502020104020203" pitchFamily="34" charset="77"/>
                </a:rPr>
                <a:t>2015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="" xmlns:a16="http://schemas.microsoft.com/office/drawing/2014/main" id="{D317A951-6615-984D-BF24-CBF2976D51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37337" y="2200393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8E665100-8B0C-714C-BD6B-473A5046DAAE}"/>
              </a:ext>
            </a:extLst>
          </p:cNvPr>
          <p:cNvCxnSpPr>
            <a:cxnSpLocks/>
            <a:stCxn id="21" idx="6"/>
            <a:endCxn id="39" idx="1"/>
          </p:cNvCxnSpPr>
          <p:nvPr/>
        </p:nvCxnSpPr>
        <p:spPr>
          <a:xfrm flipV="1">
            <a:off x="2310704" y="1901818"/>
            <a:ext cx="214513" cy="1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>
            <a:extLst>
              <a:ext uri="{FF2B5EF4-FFF2-40B4-BE49-F238E27FC236}">
                <a16:creationId xmlns="" xmlns:a16="http://schemas.microsoft.com/office/drawing/2014/main" id="{599A5BCE-D269-9C40-84CC-9BD3780469E9}"/>
              </a:ext>
            </a:extLst>
          </p:cNvPr>
          <p:cNvSpPr/>
          <p:nvPr/>
        </p:nvSpPr>
        <p:spPr>
          <a:xfrm>
            <a:off x="7655104" y="1315393"/>
            <a:ext cx="43571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ISSUES THAT REMAINED</a:t>
            </a:r>
          </a:p>
        </p:txBody>
      </p:sp>
      <p:sp>
        <p:nvSpPr>
          <p:cNvPr id="203" name="Rounded Rectangle 202">
            <a:extLst>
              <a:ext uri="{FF2B5EF4-FFF2-40B4-BE49-F238E27FC236}">
                <a16:creationId xmlns="" xmlns:a16="http://schemas.microsoft.com/office/drawing/2014/main" id="{112C742D-2A47-694A-96E8-F1D7E5BCE5E4}"/>
              </a:ext>
            </a:extLst>
          </p:cNvPr>
          <p:cNvSpPr/>
          <p:nvPr/>
        </p:nvSpPr>
        <p:spPr>
          <a:xfrm>
            <a:off x="7781830" y="1735859"/>
            <a:ext cx="4142223" cy="3573694"/>
          </a:xfrm>
          <a:prstGeom prst="roundRect">
            <a:avLst>
              <a:gd name="adj" fmla="val 11295"/>
            </a:avLst>
          </a:prstGeom>
          <a:solidFill>
            <a:schemeClr val="bg1"/>
          </a:solidFill>
          <a:ln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95" name="Rectangle 94">
            <a:extLst>
              <a:ext uri="{FF2B5EF4-FFF2-40B4-BE49-F238E27FC236}">
                <a16:creationId xmlns="" xmlns:a16="http://schemas.microsoft.com/office/drawing/2014/main" id="{C5042B15-473F-D04C-A281-B1F4BC6DAE97}"/>
              </a:ext>
            </a:extLst>
          </p:cNvPr>
          <p:cNvSpPr/>
          <p:nvPr/>
        </p:nvSpPr>
        <p:spPr>
          <a:xfrm>
            <a:off x="7819189" y="1816138"/>
            <a:ext cx="4021929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 smtClean="0">
                <a:latin typeface="Gill Sans MT" panose="020B0502020104020203" pitchFamily="34" charset="77"/>
              </a:rPr>
              <a:t>GCF </a:t>
            </a:r>
            <a:r>
              <a:rPr lang="en-US" sz="1500" dirty="0">
                <a:latin typeface="Gill Sans MT" panose="020B0502020104020203" pitchFamily="34" charset="77"/>
              </a:rPr>
              <a:t>criticized for providing loans as opposed to grants that reflected business as usual rather than a “Transformative approach”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latin typeface="Gill Sans MT" panose="020B0502020104020203" pitchFamily="34" charset="77"/>
              </a:rPr>
              <a:t>No compensation claims for loss and damage in Paris </a:t>
            </a:r>
            <a:r>
              <a:rPr lang="en-US" sz="1500" dirty="0" smtClean="0">
                <a:latin typeface="Gill Sans MT" panose="020B0502020104020203" pitchFamily="34" charset="77"/>
              </a:rPr>
              <a:t>Agreement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 smtClean="0">
                <a:latin typeface="Gill Sans MT" panose="020B0502020104020203" pitchFamily="34" charset="77"/>
              </a:rPr>
              <a:t>Bilateral </a:t>
            </a:r>
            <a:r>
              <a:rPr lang="en-US" sz="1500" smtClean="0">
                <a:latin typeface="Gill Sans MT" panose="020B0502020104020203" pitchFamily="34" charset="77"/>
              </a:rPr>
              <a:t>CF/AF dominate</a:t>
            </a:r>
            <a:r>
              <a:rPr lang="en-US" sz="1500" dirty="0" smtClean="0">
                <a:latin typeface="Gill Sans MT" panose="020B0502020104020203" pitchFamily="34" charset="77"/>
              </a:rPr>
              <a:t>, with </a:t>
            </a:r>
            <a:r>
              <a:rPr lang="en-US" sz="1500" dirty="0" err="1" smtClean="0">
                <a:latin typeface="Gill Sans MT" panose="020B0502020104020203" pitchFamily="34" charset="77"/>
              </a:rPr>
              <a:t>i</a:t>
            </a:r>
            <a:r>
              <a:rPr lang="en-US" sz="1500" dirty="0" smtClean="0">
                <a:latin typeface="Gill Sans MT" panose="020B0502020104020203" pitchFamily="34" charset="77"/>
              </a:rPr>
              <a:t>/3 as grants; but multilateral CF has only 10% as grants</a:t>
            </a:r>
            <a:endParaRPr lang="en-US" sz="1500" dirty="0">
              <a:latin typeface="Gill Sans MT" panose="020B0502020104020203" pitchFamily="34" charset="77"/>
            </a:endParaRP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latin typeface="Gill Sans MT" panose="020B0502020104020203" pitchFamily="34" charset="77"/>
              </a:rPr>
              <a:t>Issues of double and triple counting remain- too many overlaps involving huge transaction costs and duplicated efforts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 smtClean="0">
                <a:latin typeface="Gill Sans MT" panose="020B0502020104020203" pitchFamily="34" charset="77"/>
              </a:rPr>
              <a:t>Imbalance in favor of mitigation continues</a:t>
            </a:r>
            <a:endParaRPr lang="en-US" sz="1500" dirty="0">
              <a:latin typeface="Gill Sans MT" panose="020B0502020104020203" pitchFamily="34" charset="77"/>
            </a:endParaRP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latin typeface="Gill Sans MT" panose="020B0502020104020203" pitchFamily="34" charset="77"/>
              </a:rPr>
              <a:t>Complex </a:t>
            </a:r>
            <a:r>
              <a:rPr lang="en-US" sz="1500" dirty="0" smtClean="0">
                <a:latin typeface="Gill Sans MT" panose="020B0502020104020203" pitchFamily="34" charset="77"/>
              </a:rPr>
              <a:t>access procedure; so MIEs dominate</a:t>
            </a:r>
            <a:endParaRPr lang="en-US" sz="1500" dirty="0">
              <a:latin typeface="Gill Sans MT" panose="020B0502020104020203" pitchFamily="34" charset="77"/>
            </a:endParaRPr>
          </a:p>
        </p:txBody>
      </p:sp>
      <p:sp>
        <p:nvSpPr>
          <p:cNvPr id="74" name="Rounded Rectangle 73">
            <a:extLst>
              <a:ext uri="{FF2B5EF4-FFF2-40B4-BE49-F238E27FC236}">
                <a16:creationId xmlns="" xmlns:a16="http://schemas.microsoft.com/office/drawing/2014/main" id="{CAA9929B-42A7-D642-A81D-AD520E644A39}"/>
              </a:ext>
            </a:extLst>
          </p:cNvPr>
          <p:cNvSpPr/>
          <p:nvPr/>
        </p:nvSpPr>
        <p:spPr>
          <a:xfrm>
            <a:off x="2525217" y="3028140"/>
            <a:ext cx="4771866" cy="1442994"/>
          </a:xfrm>
          <a:prstGeom prst="roundRect">
            <a:avLst>
              <a:gd name="adj" fmla="val 11295"/>
            </a:avLst>
          </a:prstGeom>
          <a:solidFill>
            <a:schemeClr val="bg1"/>
          </a:solidFill>
          <a:ln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C4A13FD8-7A6F-E441-934E-2EA89E5944C0}"/>
              </a:ext>
            </a:extLst>
          </p:cNvPr>
          <p:cNvSpPr/>
          <p:nvPr/>
        </p:nvSpPr>
        <p:spPr>
          <a:xfrm>
            <a:off x="2509151" y="2862185"/>
            <a:ext cx="4771865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 b="1" dirty="0">
                <a:latin typeface="Gill Sans MT" panose="020B0502020104020203" pitchFamily="34" charset="77"/>
              </a:rPr>
              <a:t>PARIS </a:t>
            </a:r>
            <a:r>
              <a:rPr lang="en-US" sz="1600" b="1" dirty="0" smtClean="0">
                <a:latin typeface="Gill Sans MT" panose="020B0502020104020203" pitchFamily="34" charset="77"/>
              </a:rPr>
              <a:t>AGREEMENT</a:t>
            </a:r>
          </a:p>
          <a:p>
            <a:pPr marL="227013" indent="-2270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77"/>
              </a:rPr>
              <a:t>Reiterates the obligation for developed countries to provide climate finance to developing countries for mitigation and adaptation, pushing the annual goal of </a:t>
            </a:r>
            <a:r>
              <a:rPr lang="en-US" sz="1600" b="1" dirty="0" smtClean="0">
                <a:latin typeface="Gill Sans MT" panose="020B0502020104020203" pitchFamily="34" charset="77"/>
              </a:rPr>
              <a:t>US$100 </a:t>
            </a:r>
            <a:r>
              <a:rPr lang="en-US" sz="1600" b="1" dirty="0" err="1">
                <a:latin typeface="Gill Sans MT" panose="020B0502020104020203" pitchFamily="34" charset="77"/>
              </a:rPr>
              <a:t>b</a:t>
            </a:r>
            <a:r>
              <a:rPr lang="en-US" sz="1600" b="1" dirty="0" err="1" smtClean="0">
                <a:latin typeface="Gill Sans MT" panose="020B0502020104020203" pitchFamily="34" charset="77"/>
              </a:rPr>
              <a:t>n</a:t>
            </a:r>
            <a:r>
              <a:rPr lang="en-US" sz="1600" b="1" dirty="0" smtClean="0">
                <a:latin typeface="Gill Sans MT" panose="020B0502020104020203" pitchFamily="34" charset="77"/>
              </a:rPr>
              <a:t> forward</a:t>
            </a:r>
          </a:p>
          <a:p>
            <a:pPr marL="227013" indent="-2270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Gill Sans MT" panose="020B0502020104020203" pitchFamily="34" charset="77"/>
              </a:rPr>
              <a:t>Article 8 talks of L&amp;D, but no liability</a:t>
            </a:r>
            <a:endParaRPr lang="en-US" sz="1600" b="1" dirty="0">
              <a:latin typeface="Gill Sans MT" panose="020B0502020104020203" pitchFamily="34" charset="77"/>
            </a:endParaRPr>
          </a:p>
        </p:txBody>
      </p:sp>
      <p:sp>
        <p:nvSpPr>
          <p:cNvPr id="89" name="Rounded Rectangle 88">
            <a:extLst>
              <a:ext uri="{FF2B5EF4-FFF2-40B4-BE49-F238E27FC236}">
                <a16:creationId xmlns="" xmlns:a16="http://schemas.microsoft.com/office/drawing/2014/main" id="{7C61FDDB-3840-BB4F-A3F2-70DF965DFA74}"/>
              </a:ext>
            </a:extLst>
          </p:cNvPr>
          <p:cNvSpPr/>
          <p:nvPr/>
        </p:nvSpPr>
        <p:spPr>
          <a:xfrm>
            <a:off x="2525217" y="4604245"/>
            <a:ext cx="4771866" cy="2030534"/>
          </a:xfrm>
          <a:prstGeom prst="roundRect">
            <a:avLst>
              <a:gd name="adj" fmla="val 11295"/>
            </a:avLst>
          </a:prstGeom>
          <a:solidFill>
            <a:schemeClr val="bg1"/>
          </a:solidFill>
          <a:ln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90" name="Rectangle 89">
            <a:extLst>
              <a:ext uri="{FF2B5EF4-FFF2-40B4-BE49-F238E27FC236}">
                <a16:creationId xmlns="" xmlns:a16="http://schemas.microsoft.com/office/drawing/2014/main" id="{0EF77CE6-282B-7A45-8C6D-EA9E74EB65CC}"/>
              </a:ext>
            </a:extLst>
          </p:cNvPr>
          <p:cNvSpPr/>
          <p:nvPr/>
        </p:nvSpPr>
        <p:spPr>
          <a:xfrm>
            <a:off x="2622760" y="4805814"/>
            <a:ext cx="4636074" cy="1962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 b="1" dirty="0">
                <a:latin typeface="Gill Sans MT" panose="020B0502020104020203" pitchFamily="34" charset="77"/>
              </a:rPr>
              <a:t>COP 24 IN KATOWICE</a:t>
            </a:r>
          </a:p>
          <a:p>
            <a:pPr marL="227013" indent="-2270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77"/>
              </a:rPr>
              <a:t>Adopted a rulebook for parties to submit report on support provided and mobilized through public interventions</a:t>
            </a:r>
          </a:p>
          <a:p>
            <a:pPr marL="227013" indent="-2270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" panose="020B0502020104020203" pitchFamily="34" charset="77"/>
              </a:rPr>
              <a:t>US$129 </a:t>
            </a:r>
            <a:r>
              <a:rPr lang="en-US" sz="1600" dirty="0" err="1" smtClean="0">
                <a:latin typeface="Gill Sans MT" panose="020B0502020104020203" pitchFamily="34" charset="77"/>
              </a:rPr>
              <a:t>mn</a:t>
            </a:r>
            <a:r>
              <a:rPr lang="en-US" sz="1600" dirty="0" smtClean="0">
                <a:latin typeface="Gill Sans MT" panose="020B0502020104020203" pitchFamily="34" charset="77"/>
              </a:rPr>
              <a:t> </a:t>
            </a:r>
            <a:r>
              <a:rPr lang="en-US" sz="1600" dirty="0" err="1" smtClean="0">
                <a:latin typeface="Gill Sans MT" panose="020B0502020104020203" pitchFamily="34" charset="77"/>
              </a:rPr>
              <a:t>pleged</a:t>
            </a:r>
            <a:r>
              <a:rPr lang="en-US" sz="1600" dirty="0" smtClean="0">
                <a:latin typeface="Gill Sans MT" panose="020B0502020104020203" pitchFamily="34" charset="77"/>
              </a:rPr>
              <a:t> for the Adaptation Fund </a:t>
            </a:r>
            <a:endParaRPr lang="en-US" sz="1600" dirty="0">
              <a:latin typeface="Gill Sans MT" panose="020B0502020104020203" pitchFamily="34" charset="77"/>
            </a:endParaRPr>
          </a:p>
          <a:p>
            <a:pPr marL="227013" indent="-227013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77"/>
              </a:rPr>
              <a:t>Germany pledged </a:t>
            </a:r>
            <a:r>
              <a:rPr lang="en-US" sz="1600" dirty="0" smtClean="0">
                <a:latin typeface="Gill Sans MT" panose="020B0502020104020203" pitchFamily="34" charset="77"/>
              </a:rPr>
              <a:t>US$1.7 </a:t>
            </a:r>
            <a:r>
              <a:rPr lang="en-US" sz="1600" dirty="0" err="1">
                <a:latin typeface="Gill Sans MT" panose="020B0502020104020203" pitchFamily="34" charset="77"/>
              </a:rPr>
              <a:t>b</a:t>
            </a:r>
            <a:r>
              <a:rPr lang="en-US" sz="1600" dirty="0" err="1" smtClean="0">
                <a:latin typeface="Gill Sans MT" panose="020B0502020104020203" pitchFamily="34" charset="77"/>
              </a:rPr>
              <a:t>n</a:t>
            </a:r>
            <a:r>
              <a:rPr lang="en-US" sz="1600" dirty="0" smtClean="0">
                <a:latin typeface="Gill Sans MT" panose="020B0502020104020203" pitchFamily="34" charset="77"/>
              </a:rPr>
              <a:t> </a:t>
            </a:r>
            <a:r>
              <a:rPr lang="en-US" sz="1600" dirty="0">
                <a:latin typeface="Gill Sans MT" panose="020B0502020104020203" pitchFamily="34" charset="77"/>
              </a:rPr>
              <a:t>to GCF along with France, Japan, Norway, Sweden, UK and others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="" xmlns:a16="http://schemas.microsoft.com/office/drawing/2014/main" id="{280B49D9-A306-0744-8ED5-5A44191ED325}"/>
              </a:ext>
            </a:extLst>
          </p:cNvPr>
          <p:cNvGrpSpPr/>
          <p:nvPr/>
        </p:nvGrpSpPr>
        <p:grpSpPr>
          <a:xfrm>
            <a:off x="267947" y="5157847"/>
            <a:ext cx="2042757" cy="923331"/>
            <a:chOff x="438580" y="1810727"/>
            <a:chExt cx="2042757" cy="923331"/>
          </a:xfrm>
        </p:grpSpPr>
        <p:sp>
          <p:nvSpPr>
            <p:cNvPr id="92" name="Oval 91">
              <a:extLst>
                <a:ext uri="{FF2B5EF4-FFF2-40B4-BE49-F238E27FC236}">
                  <a16:creationId xmlns="" xmlns:a16="http://schemas.microsoft.com/office/drawing/2014/main" id="{79E969A4-60FB-AE44-82DB-DF923DA2F417}"/>
                </a:ext>
              </a:extLst>
            </p:cNvPr>
            <p:cNvSpPr/>
            <p:nvPr/>
          </p:nvSpPr>
          <p:spPr>
            <a:xfrm>
              <a:off x="1538133" y="1858939"/>
              <a:ext cx="845661" cy="84566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93" name="Oval 92">
              <a:extLst>
                <a:ext uri="{FF2B5EF4-FFF2-40B4-BE49-F238E27FC236}">
                  <a16:creationId xmlns="" xmlns:a16="http://schemas.microsoft.com/office/drawing/2014/main" id="{E7BD3071-F0F0-1141-9CE3-7A1C52A6CA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7886" y="2213840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cxnSp>
          <p:nvCxnSpPr>
            <p:cNvPr id="96" name="Straight Connector 95">
              <a:extLst>
                <a:ext uri="{FF2B5EF4-FFF2-40B4-BE49-F238E27FC236}">
                  <a16:creationId xmlns="" xmlns:a16="http://schemas.microsoft.com/office/drawing/2014/main" id="{E1062126-57CB-4445-9B2E-6530F5977E28}"/>
                </a:ext>
              </a:extLst>
            </p:cNvPr>
            <p:cNvCxnSpPr>
              <a:cxnSpLocks/>
              <a:stCxn id="93" idx="6"/>
              <a:endCxn id="92" idx="2"/>
            </p:cNvCxnSpPr>
            <p:nvPr/>
          </p:nvCxnSpPr>
          <p:spPr>
            <a:xfrm flipV="1">
              <a:off x="1311886" y="2281770"/>
              <a:ext cx="226247" cy="4070"/>
            </a:xfrm>
            <a:prstGeom prst="line">
              <a:avLst/>
            </a:prstGeom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Rectangle 96">
              <a:extLst>
                <a:ext uri="{FF2B5EF4-FFF2-40B4-BE49-F238E27FC236}">
                  <a16:creationId xmlns="" xmlns:a16="http://schemas.microsoft.com/office/drawing/2014/main" id="{0C52A012-F809-AA41-AD55-F1B9062136B1}"/>
                </a:ext>
              </a:extLst>
            </p:cNvPr>
            <p:cNvSpPr/>
            <p:nvPr/>
          </p:nvSpPr>
          <p:spPr>
            <a:xfrm>
              <a:off x="1690774" y="1810727"/>
              <a:ext cx="286487" cy="9233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98" name="Oval 97">
              <a:extLst>
                <a:ext uri="{FF2B5EF4-FFF2-40B4-BE49-F238E27FC236}">
                  <a16:creationId xmlns="" xmlns:a16="http://schemas.microsoft.com/office/drawing/2014/main" id="{5BEC85B5-92D2-484C-BD17-B28FFCE7639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4963" y="1975769"/>
              <a:ext cx="612000" cy="612000"/>
            </a:xfrm>
            <a:prstGeom prst="ellipse">
              <a:avLst/>
            </a:prstGeom>
            <a:solidFill>
              <a:schemeClr val="bg1"/>
            </a:solidFill>
            <a:ln w="69850">
              <a:solidFill>
                <a:schemeClr val="accent1">
                  <a:lumMod val="7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="" xmlns:a16="http://schemas.microsoft.com/office/drawing/2014/main" id="{8CFE96A9-AEA8-2649-949D-0F5E5AB6B1ED}"/>
                </a:ext>
              </a:extLst>
            </p:cNvPr>
            <p:cNvSpPr/>
            <p:nvPr/>
          </p:nvSpPr>
          <p:spPr>
            <a:xfrm>
              <a:off x="438580" y="2093863"/>
              <a:ext cx="8456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ill Sans MT" panose="020B0502020104020203" pitchFamily="34" charset="77"/>
                </a:rPr>
                <a:t>2018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="" xmlns:a16="http://schemas.microsoft.com/office/drawing/2014/main" id="{2A0906E4-3C69-9B4E-82BA-31409264F3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37337" y="2200393"/>
              <a:ext cx="144000" cy="14400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cxnSp>
        <p:nvCxnSpPr>
          <p:cNvPr id="101" name="Straight Connector 100">
            <a:extLst>
              <a:ext uri="{FF2B5EF4-FFF2-40B4-BE49-F238E27FC236}">
                <a16:creationId xmlns="" xmlns:a16="http://schemas.microsoft.com/office/drawing/2014/main" id="{2C8CC7CD-D5B9-2240-B658-0D6168AE7B2C}"/>
              </a:ext>
            </a:extLst>
          </p:cNvPr>
          <p:cNvCxnSpPr>
            <a:cxnSpLocks/>
            <a:stCxn id="100" idx="6"/>
            <a:endCxn id="89" idx="1"/>
          </p:cNvCxnSpPr>
          <p:nvPr/>
        </p:nvCxnSpPr>
        <p:spPr>
          <a:xfrm flipV="1">
            <a:off x="2310704" y="5619512"/>
            <a:ext cx="214513" cy="1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>
            <a:extLst>
              <a:ext uri="{FF2B5EF4-FFF2-40B4-BE49-F238E27FC236}">
                <a16:creationId xmlns="" xmlns:a16="http://schemas.microsoft.com/office/drawing/2014/main" id="{EC17648C-FB66-4E46-9211-CA535C5BC8DB}"/>
              </a:ext>
            </a:extLst>
          </p:cNvPr>
          <p:cNvSpPr/>
          <p:nvPr/>
        </p:nvSpPr>
        <p:spPr>
          <a:xfrm>
            <a:off x="6206437" y="742815"/>
            <a:ext cx="954854" cy="468097"/>
          </a:xfrm>
          <a:prstGeom prst="roundRect">
            <a:avLst>
              <a:gd name="adj" fmla="val 11295"/>
            </a:avLst>
          </a:prstGeom>
          <a:solidFill>
            <a:schemeClr val="bg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E1926CE1-E6FA-3040-9C4F-A3D32EC173C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68538" y="744938"/>
            <a:ext cx="802907" cy="46597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507AAA0F-4E29-764B-A932-50DF99FE68B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3045" y="1607462"/>
            <a:ext cx="549597" cy="549597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84A9F4EC-35A3-7C48-ACCA-DC307D9622B9}"/>
              </a:ext>
            </a:extLst>
          </p:cNvPr>
          <p:cNvGrpSpPr/>
          <p:nvPr/>
        </p:nvGrpSpPr>
        <p:grpSpPr>
          <a:xfrm rot="5400000">
            <a:off x="4753096" y="2800436"/>
            <a:ext cx="488799" cy="488799"/>
            <a:chOff x="7840389" y="3148295"/>
            <a:chExt cx="715074" cy="715074"/>
          </a:xfrm>
        </p:grpSpPr>
        <p:sp>
          <p:nvSpPr>
            <p:cNvPr id="62" name="Oval 61">
              <a:extLst>
                <a:ext uri="{FF2B5EF4-FFF2-40B4-BE49-F238E27FC236}">
                  <a16:creationId xmlns="" xmlns:a16="http://schemas.microsoft.com/office/drawing/2014/main" id="{11C98D65-861E-B940-8380-C71AA589722B}"/>
                </a:ext>
              </a:extLst>
            </p:cNvPr>
            <p:cNvSpPr/>
            <p:nvPr/>
          </p:nvSpPr>
          <p:spPr>
            <a:xfrm>
              <a:off x="7840389" y="3148295"/>
              <a:ext cx="715074" cy="71507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="" xmlns:a16="http://schemas.microsoft.com/office/drawing/2014/main" id="{F939EC56-5F12-3A45-A587-437E2E57BA45}"/>
                </a:ext>
              </a:extLst>
            </p:cNvPr>
            <p:cNvGrpSpPr/>
            <p:nvPr/>
          </p:nvGrpSpPr>
          <p:grpSpPr>
            <a:xfrm>
              <a:off x="7978551" y="3350196"/>
              <a:ext cx="433143" cy="305455"/>
              <a:chOff x="4904585" y="1969643"/>
              <a:chExt cx="433143" cy="305455"/>
            </a:xfrm>
          </p:grpSpPr>
          <p:sp>
            <p:nvSpPr>
              <p:cNvPr id="64" name="Chevron 63">
                <a:extLst>
                  <a:ext uri="{FF2B5EF4-FFF2-40B4-BE49-F238E27FC236}">
                    <a16:creationId xmlns="" xmlns:a16="http://schemas.microsoft.com/office/drawing/2014/main" id="{EAD0F0EB-F40E-8244-A883-43EFD0F6AADB}"/>
                  </a:ext>
                </a:extLst>
              </p:cNvPr>
              <p:cNvSpPr/>
              <p:nvPr/>
            </p:nvSpPr>
            <p:spPr>
              <a:xfrm>
                <a:off x="5032273" y="1969643"/>
                <a:ext cx="305455" cy="305455"/>
              </a:xfrm>
              <a:prstGeom prst="chevron">
                <a:avLst>
                  <a:gd name="adj" fmla="val 48561"/>
                </a:avLst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Chevron 64">
                <a:extLst>
                  <a:ext uri="{FF2B5EF4-FFF2-40B4-BE49-F238E27FC236}">
                    <a16:creationId xmlns="" xmlns:a16="http://schemas.microsoft.com/office/drawing/2014/main" id="{EC5FD1D7-3089-0E4D-A80B-A1AEC6F94EB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904585" y="2018055"/>
                <a:ext cx="208630" cy="208630"/>
              </a:xfrm>
              <a:prstGeom prst="chevron">
                <a:avLst>
                  <a:gd name="adj" fmla="val 48561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</p:grpSp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27CE0110-827F-9E42-91AC-E8FE8002805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4271" y="5406349"/>
            <a:ext cx="412877" cy="403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532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8C7DB4-3E8D-294C-9022-E12046BEE4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BDBC5E8-01E5-1443-BB8C-43FE7C51F6C5}"/>
              </a:ext>
            </a:extLst>
          </p:cNvPr>
          <p:cNvSpPr/>
          <p:nvPr/>
        </p:nvSpPr>
        <p:spPr>
          <a:xfrm>
            <a:off x="635898" y="831973"/>
            <a:ext cx="1115986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Gill Sans MT" panose="020B0502020104020203" pitchFamily="34" charset="77"/>
              </a:rPr>
              <a:t>In </a:t>
            </a:r>
            <a:r>
              <a:rPr lang="en-US" sz="2200" dirty="0">
                <a:latin typeface="Gill Sans MT" panose="020B0502020104020203" pitchFamily="34" charset="77"/>
              </a:rPr>
              <a:t>the initial period from the drafting to the adoption of the UNFCCC in 1992, relatively abstract principles were translated into concrete institutional </a:t>
            </a:r>
            <a:r>
              <a:rPr lang="en-US" sz="2200" dirty="0" smtClean="0">
                <a:latin typeface="Gill Sans MT" panose="020B0502020104020203" pitchFamily="34" charset="77"/>
              </a:rPr>
              <a:t>forms</a:t>
            </a:r>
            <a:endParaRPr lang="en-US" sz="2200" dirty="0">
              <a:latin typeface="Gill Sans MT" panose="020B0502020104020203" pitchFamily="34" charset="77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Gill Sans MT" panose="020B0502020104020203" pitchFamily="34" charset="77"/>
              </a:rPr>
              <a:t>The pivotal </a:t>
            </a:r>
            <a:r>
              <a:rPr lang="en-US" sz="2200" dirty="0" smtClean="0">
                <a:latin typeface="Gill Sans MT" panose="020B0502020104020203" pitchFamily="34" charset="77"/>
              </a:rPr>
              <a:t>Copenhagen &amp; </a:t>
            </a:r>
            <a:r>
              <a:rPr lang="en-US" sz="2200" dirty="0">
                <a:latin typeface="Gill Sans MT" panose="020B0502020104020203" pitchFamily="34" charset="77"/>
              </a:rPr>
              <a:t>Paris negotiations in 2009 and </a:t>
            </a:r>
            <a:r>
              <a:rPr lang="en-US" sz="2200" dirty="0" smtClean="0">
                <a:latin typeface="Gill Sans MT" panose="020B0502020104020203" pitchFamily="34" charset="77"/>
              </a:rPr>
              <a:t>2015 respectively saw AF as </a:t>
            </a:r>
            <a:r>
              <a:rPr lang="en-US" sz="2200" dirty="0">
                <a:latin typeface="Gill Sans MT" panose="020B0502020104020203" pitchFamily="34" charset="77"/>
              </a:rPr>
              <a:t>a core and contentious issue, especially from the perspective of particularly vulnerable countries.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Gill Sans MT" panose="020B0502020104020203" pitchFamily="34" charset="77"/>
              </a:rPr>
              <a:t>For AF, post-Paris era moving away from CJ perspective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Gill Sans MT" panose="020B0502020104020203" pitchFamily="34" charset="77"/>
              </a:rPr>
              <a:t>Distributive justice gives way to neoliberal justice, with a focus on voluntary action, leveraging private finance and market-based strategies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Gill Sans MT" panose="020B0502020104020203" pitchFamily="34" charset="77"/>
              </a:rPr>
              <a:t>A</a:t>
            </a:r>
            <a:r>
              <a:rPr lang="en-US" sz="2200" dirty="0" smtClean="0">
                <a:latin typeface="Gill Sans MT" panose="020B0502020104020203" pitchFamily="34" charset="77"/>
              </a:rPr>
              <a:t> refusal by wealthy states to define commitments in relation to responsibility, developing country needs, liability, or historical debt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Gill Sans MT" panose="020B0502020104020203" pitchFamily="34" charset="77"/>
              </a:rPr>
              <a:t>No agreed understanding yet of what CF is – so `constructed ambiguity’ </a:t>
            </a:r>
            <a:r>
              <a:rPr lang="en-US" sz="2200" dirty="0">
                <a:latin typeface="Gill Sans MT" panose="020B0502020104020203" pitchFamily="34" charset="77"/>
              </a:rPr>
              <a:t>in key areas of CF governance related to distributive, procedural and compensatory forms of justice still plagues the UNFCCC </a:t>
            </a:r>
            <a:r>
              <a:rPr lang="en-US" sz="2200" dirty="0" smtClean="0">
                <a:latin typeface="Gill Sans MT" panose="020B0502020104020203" pitchFamily="34" charset="77"/>
              </a:rPr>
              <a:t>regime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Gill Sans MT" panose="020B0502020104020203" pitchFamily="34" charset="77"/>
              </a:rPr>
              <a:t>Vitally needed trust remains hostage, pushing the PVCs to further suffering..</a:t>
            </a:r>
            <a:endParaRPr lang="en-US" sz="2200" dirty="0">
              <a:latin typeface="Gill Sans MT" panose="020B0502020104020203" pitchFamily="34" charset="77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7769743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18846</TotalTime>
  <Words>1157</Words>
  <Application>Microsoft Office PowerPoint</Application>
  <PresentationFormat>Widescreen</PresentationFormat>
  <Paragraphs>99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Avenir Next</vt:lpstr>
      <vt:lpstr>Calibri</vt:lpstr>
      <vt:lpstr>Courier New</vt:lpstr>
      <vt:lpstr>Geeza Pro</vt:lpstr>
      <vt:lpstr>Georgia</vt:lpstr>
      <vt:lpstr>Gill Sans MT</vt:lpstr>
      <vt:lpstr>Tw Cen MT</vt:lpstr>
      <vt:lpstr>Wingdings</vt:lpstr>
      <vt:lpstr>Office Theme</vt:lpstr>
      <vt:lpstr>think-cell Slide</vt:lpstr>
      <vt:lpstr>25 YEARS OF ADAPTATION FINANCE THROUGH A CLIMATE JUSTICE LENS  </vt:lpstr>
      <vt:lpstr>INTRODUCTION</vt:lpstr>
      <vt:lpstr>KEY QUESTIONS TO CONSIDER IN AF</vt:lpstr>
      <vt:lpstr>CLIMATE JUSTICE IN RELATION TO CLIMATE FINANCE</vt:lpstr>
      <vt:lpstr>EARLY YEARS OF CF/AF </vt:lpstr>
      <vt:lpstr>THE COPENHAGEN SHIFT</vt:lpstr>
      <vt:lpstr>THE POST PARIS ERA (2015 – 2018) 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CARBONATES: MARKET OVERVIEW</dc:title>
  <dc:creator>Ashreya Shrestha</dc:creator>
  <cp:lastModifiedBy>Mizan Khan</cp:lastModifiedBy>
  <cp:revision>177</cp:revision>
  <cp:lastPrinted>2019-10-25T07:57:19Z</cp:lastPrinted>
  <dcterms:created xsi:type="dcterms:W3CDTF">2019-10-01T07:11:01Z</dcterms:created>
  <dcterms:modified xsi:type="dcterms:W3CDTF">2019-12-12T07:55:26Z</dcterms:modified>
</cp:coreProperties>
</file>