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2" r:id="rId2"/>
    <p:sldId id="469" r:id="rId3"/>
    <p:sldId id="471" r:id="rId4"/>
    <p:sldId id="472" r:id="rId5"/>
    <p:sldId id="477" r:id="rId6"/>
    <p:sldId id="478" r:id="rId7"/>
    <p:sldId id="479" r:id="rId8"/>
    <p:sldId id="480" r:id="rId9"/>
    <p:sldId id="48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D0D8E8"/>
    <a:srgbClr val="FFFFBD"/>
    <a:srgbClr val="FFFF99"/>
    <a:srgbClr val="FFE8A7"/>
    <a:srgbClr val="008000"/>
    <a:srgbClr val="376092"/>
    <a:srgbClr val="1F497D"/>
    <a:srgbClr val="177515"/>
    <a:srgbClr val="E2A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2034" autoAdjust="0"/>
  </p:normalViewPr>
  <p:slideViewPr>
    <p:cSldViewPr>
      <p:cViewPr>
        <p:scale>
          <a:sx n="66" d="100"/>
          <a:sy n="66" d="100"/>
        </p:scale>
        <p:origin x="-115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DA268-5AB5-4CA2-A0B6-B9C1F98EA994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EA541-CB55-4558-B6E8-1A4D9BEA2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4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19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19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7B3BBCE-7B9D-404E-A0DE-159E78FC2503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19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4819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81E8C89-687D-4E70-A8F2-D419929AB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9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8C89-687D-4E70-A8F2-D419929AB1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20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8C89-687D-4E70-A8F2-D419929AB1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88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DA4-F4DA-4EC0-85FF-B3061A7B52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30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209F-7BBA-42A7-B70B-A6213E6E77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8C89-687D-4E70-A8F2-D419929AB1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18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DA4-F4DA-4EC0-85FF-B3061A7B52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35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286-2D7B-4B72-9B92-D2C34A05D8AC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0D1D-231D-4369-AC61-B0DCC20B7A22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D4CD-8177-4E49-B12F-2FA502E9ACFD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1627-927D-4C4C-83A4-B4728320C4C1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B56D-9212-4D9B-96E6-39843521117C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557B-C89F-429D-94FD-6F6B76FBD63B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DEC8-B4EB-4218-ACB8-76E5C1995896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CDE-F2AA-4C5A-B3D4-C38533B1DEF3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73CC-AA94-46B6-B605-E49F894C83F1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9C2-D249-44CD-8741-282A0CB02994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7020-DDED-4A39-BBE8-A42378FEABAF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8498-4AC9-4191-A9FA-CBAC74141D76}" type="datetime1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SDN BOARD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735A-A161-418F-A5A1-07EF8C0CCB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thepmr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124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0"/>
            <a:ext cx="2971800" cy="2286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0"/>
            <a:ext cx="3048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502920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spc="300" dirty="0" smtClean="0">
                <a:solidFill>
                  <a:srgbClr val="003399"/>
                </a:solidFill>
                <a:latin typeface="+mj-lt"/>
                <a:cs typeface="Arial"/>
              </a:rPr>
              <a:t>A Practitioner’s Perspective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pic>
        <p:nvPicPr>
          <p:cNvPr id="12" name="Picture 11" descr="wbank_nowordin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63996"/>
            <a:ext cx="685800" cy="685800"/>
          </a:xfrm>
          <a:prstGeom prst="rect">
            <a:avLst/>
          </a:prstGeom>
        </p:spPr>
      </p:pic>
      <p:pic>
        <p:nvPicPr>
          <p:cNvPr id="7170" name="Picture 2" descr="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57" b="10357"/>
          <a:stretch/>
        </p:blipFill>
        <p:spPr bwMode="auto">
          <a:xfrm>
            <a:off x="0" y="220790"/>
            <a:ext cx="9144000" cy="48143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7200" y="3886200"/>
            <a:ext cx="9144000" cy="1072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b="1" spc="300" dirty="0">
                <a:solidFill>
                  <a:schemeClr val="bg1"/>
                </a:solidFill>
                <a:latin typeface="+mj-lt"/>
                <a:cs typeface="Arial"/>
              </a:rPr>
              <a:t>Helping Countries </a:t>
            </a:r>
            <a:r>
              <a:rPr lang="en-US" sz="3600" b="1" spc="300" dirty="0" smtClean="0">
                <a:solidFill>
                  <a:schemeClr val="bg1"/>
                </a:solidFill>
                <a:latin typeface="+mj-lt"/>
                <a:cs typeface="Arial"/>
              </a:rPr>
              <a:t>Implement</a:t>
            </a:r>
            <a:br>
              <a:rPr lang="en-US" sz="3600" b="1" spc="300" dirty="0" smtClean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en-US" sz="3600" b="1" spc="300" dirty="0" smtClean="0">
                <a:solidFill>
                  <a:schemeClr val="bg1"/>
                </a:solidFill>
                <a:latin typeface="+mj-lt"/>
                <a:cs typeface="Arial"/>
              </a:rPr>
              <a:t>Carbon Policies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943600"/>
            <a:ext cx="6228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Mary Barton-Dock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Director, Climate Policy and Finance Department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566651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>
                <a:solidFill>
                  <a:srgbClr val="003399"/>
                </a:solidFill>
              </a:rPr>
              <a:t>A broad support to low emissions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1171" y="1440289"/>
            <a:ext cx="20116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Knowledge, Research &amp;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1171" y="2489917"/>
            <a:ext cx="20116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Technical Assistance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Capacity Building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1171" y="3539545"/>
            <a:ext cx="20116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Development Policy Operations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1171" y="4589173"/>
            <a:ext cx="20116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Investment Lending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9053" y="1440288"/>
            <a:ext cx="637394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15 Low Carbon Growth </a:t>
            </a:r>
            <a:r>
              <a:rPr lang="en-US" sz="1600" dirty="0" smtClean="0"/>
              <a:t>Studies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Analyses </a:t>
            </a:r>
            <a:r>
              <a:rPr lang="en-US" sz="1600" dirty="0"/>
              <a:t>for </a:t>
            </a:r>
            <a:r>
              <a:rPr lang="en-US" sz="1600" dirty="0" smtClean="0"/>
              <a:t>G-20 on energy </a:t>
            </a:r>
            <a:r>
              <a:rPr lang="en-US" sz="1600" dirty="0"/>
              <a:t>subsidies and climate </a:t>
            </a:r>
            <a:r>
              <a:rPr lang="en-US" sz="1600" dirty="0" smtClean="0"/>
              <a:t>finance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Open Platform for Climate-Smart Planning Instruments (forthcoming)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389053" y="2489916"/>
            <a:ext cx="637394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Energy Sector Management Assistance </a:t>
            </a:r>
            <a:r>
              <a:rPr lang="en-US" sz="1600" dirty="0" smtClean="0"/>
              <a:t>Program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World Bank Institute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Forest Carbon Partnership Facility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Partnership for Market Readiness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389053" y="3539543"/>
            <a:ext cx="637394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en-US" sz="1600" dirty="0" smtClean="0"/>
              <a:t>Broad </a:t>
            </a:r>
            <a:r>
              <a:rPr lang="en-US" sz="1600" dirty="0"/>
              <a:t>platforms for </a:t>
            </a:r>
            <a:r>
              <a:rPr lang="en-US" sz="1600" dirty="0" smtClean="0"/>
              <a:t>institutional</a:t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/>
              <a:t>policy </a:t>
            </a:r>
            <a:r>
              <a:rPr lang="en-US" sz="1600" dirty="0" smtClean="0"/>
              <a:t>coordination or </a:t>
            </a:r>
            <a:r>
              <a:rPr lang="en-US" sz="1600" dirty="0" err="1" smtClean="0"/>
              <a:t>sectoral</a:t>
            </a:r>
            <a:r>
              <a:rPr lang="en-US" sz="1600" dirty="0" smtClean="0"/>
              <a:t> overhaul, for climate action:</a:t>
            </a:r>
          </a:p>
          <a:p>
            <a:pPr marL="68263" indent="-68263">
              <a:buFont typeface="Arial" pitchFamily="34" charset="0"/>
              <a:buChar char="•"/>
            </a:pPr>
            <a:r>
              <a:rPr lang="en-US" sz="1600" dirty="0" smtClean="0"/>
              <a:t> $1.6 </a:t>
            </a:r>
            <a:r>
              <a:rPr lang="en-US" sz="1600" dirty="0" err="1"/>
              <a:t>bln</a:t>
            </a:r>
            <a:r>
              <a:rPr lang="en-US" sz="1600" dirty="0"/>
              <a:t> </a:t>
            </a:r>
            <a:r>
              <a:rPr lang="en-US" sz="1600" dirty="0" smtClean="0"/>
              <a:t>in FY11 (e.g., Mexico, Poland), </a:t>
            </a:r>
          </a:p>
          <a:p>
            <a:pPr marL="68263" indent="-68263">
              <a:buFont typeface="Arial" pitchFamily="34" charset="0"/>
              <a:buChar char="•"/>
            </a:pPr>
            <a:r>
              <a:rPr lang="en-US" sz="1600" dirty="0" smtClean="0"/>
              <a:t> $1.3 </a:t>
            </a:r>
            <a:r>
              <a:rPr lang="en-US" sz="1600" dirty="0" err="1" smtClean="0"/>
              <a:t>bln</a:t>
            </a:r>
            <a:r>
              <a:rPr lang="en-US" sz="1600" dirty="0" smtClean="0"/>
              <a:t> in FY12 (e.g., Vietnam)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389053" y="5638800"/>
            <a:ext cx="637394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GG Knowledge Platform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Green Growth Best Practices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LEDS Global Partnership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/>
              <a:t>UNFCCC NAMAs Partnership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01171" y="5638800"/>
            <a:ext cx="20116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Partnerships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9053" y="4589172"/>
            <a:ext cx="637394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400" dirty="0"/>
              <a:t>IBRD/IDA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$5.4 </a:t>
            </a:r>
            <a:r>
              <a:rPr lang="en-US" sz="1400" dirty="0" err="1" smtClean="0"/>
              <a:t>bln</a:t>
            </a:r>
            <a:r>
              <a:rPr lang="en-US" sz="1400" dirty="0" smtClean="0"/>
              <a:t> </a:t>
            </a:r>
            <a:r>
              <a:rPr lang="en-US" sz="1400" dirty="0"/>
              <a:t>(FY11), $</a:t>
            </a:r>
            <a:r>
              <a:rPr lang="en-US" sz="1400" dirty="0" smtClean="0"/>
              <a:t>5.8 </a:t>
            </a:r>
            <a:r>
              <a:rPr lang="en-US" sz="1400" dirty="0" err="1" smtClean="0"/>
              <a:t>bln</a:t>
            </a:r>
            <a:r>
              <a:rPr lang="en-US" sz="1400" dirty="0" smtClean="0"/>
              <a:t> </a:t>
            </a:r>
            <a:r>
              <a:rPr lang="en-US" sz="1400" dirty="0"/>
              <a:t>(FY12)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/>
              <a:t>GEF/LDCF/SCCF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$</a:t>
            </a:r>
            <a:r>
              <a:rPr lang="en-US" sz="1400" dirty="0"/>
              <a:t>67 </a:t>
            </a:r>
            <a:r>
              <a:rPr lang="en-US" sz="1400" dirty="0" err="1"/>
              <a:t>mln</a:t>
            </a:r>
            <a:r>
              <a:rPr lang="en-US" sz="1400" dirty="0"/>
              <a:t> (FY11), $71 </a:t>
            </a:r>
            <a:r>
              <a:rPr lang="en-US" sz="1400" dirty="0" err="1"/>
              <a:t>mln</a:t>
            </a:r>
            <a:r>
              <a:rPr lang="en-US" sz="1400" dirty="0"/>
              <a:t> (FY12)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/>
              <a:t>CIF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$</a:t>
            </a:r>
            <a:r>
              <a:rPr lang="en-US" sz="1400" dirty="0"/>
              <a:t>50 </a:t>
            </a:r>
            <a:r>
              <a:rPr lang="en-US" sz="1400" dirty="0" err="1"/>
              <a:t>mln</a:t>
            </a:r>
            <a:r>
              <a:rPr lang="en-US" sz="1400" dirty="0"/>
              <a:t> (FY11), $559 </a:t>
            </a:r>
            <a:r>
              <a:rPr lang="en-US" sz="1400" dirty="0" err="1"/>
              <a:t>mln</a:t>
            </a:r>
            <a:r>
              <a:rPr lang="en-US" sz="1400" dirty="0"/>
              <a:t> (FY12)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/>
              <a:t>Carbon finance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$</a:t>
            </a:r>
            <a:r>
              <a:rPr lang="en-US" sz="1400" dirty="0"/>
              <a:t>260 </a:t>
            </a:r>
            <a:r>
              <a:rPr lang="en-US" sz="1400" dirty="0" err="1"/>
              <a:t>mln</a:t>
            </a:r>
            <a:r>
              <a:rPr lang="en-US" sz="1400" dirty="0"/>
              <a:t> (FY11), $309 </a:t>
            </a:r>
            <a:r>
              <a:rPr lang="en-US" sz="1400" dirty="0" err="1"/>
              <a:t>mln</a:t>
            </a:r>
            <a:r>
              <a:rPr lang="en-US" sz="1400" dirty="0"/>
              <a:t> (FY12)</a:t>
            </a:r>
          </a:p>
        </p:txBody>
      </p:sp>
    </p:spTree>
    <p:extLst>
      <p:ext uri="{BB962C8B-B14F-4D97-AF65-F5344CB8AC3E}">
        <p14:creationId xmlns="" xmlns:p14="http://schemas.microsoft.com/office/powerpoint/2010/main" val="2480904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2667000"/>
            <a:ext cx="88773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286" y="1066800"/>
            <a:ext cx="886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Inefficient, costly and polluting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- 4 to 5% in CO</a:t>
            </a:r>
            <a:r>
              <a:rPr lang="en-US" baseline="-25000" dirty="0" smtClean="0"/>
              <a:t>2</a:t>
            </a:r>
            <a:r>
              <a:rPr lang="en-US" dirty="0" smtClean="0"/>
              <a:t> emissions and energy demand by 2035 if complete phase out by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Progress in several countries on reform, for efficiency, fiscal consolidation and low-carbon growth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Supporting Fossil-fuel Subsidies Reform</a:t>
            </a:r>
            <a:endParaRPr lang="en-US" sz="32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5176"/>
            <a:ext cx="6858000" cy="377422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279400" y="2857557"/>
            <a:ext cx="1676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Economic value of consumption subsidies by </a:t>
            </a:r>
            <a:r>
              <a:rPr lang="en-US" b="1" dirty="0" smtClean="0">
                <a:solidFill>
                  <a:srgbClr val="003399"/>
                </a:solidFill>
              </a:rPr>
              <a:t>fuel</a:t>
            </a:r>
          </a:p>
          <a:p>
            <a:endParaRPr lang="en-US" b="1" dirty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endParaRPr lang="en-US" b="1" dirty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endParaRPr lang="en-US" b="1" dirty="0">
              <a:solidFill>
                <a:srgbClr val="003399"/>
              </a:solidFill>
            </a:endParaRPr>
          </a:p>
          <a:p>
            <a:endParaRPr lang="en-US" sz="3200" b="1" dirty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r>
              <a:rPr lang="en-US" sz="1400" dirty="0" smtClean="0">
                <a:solidFill>
                  <a:srgbClr val="003399"/>
                </a:solidFill>
              </a:rPr>
              <a:t>Source: IEA (2012)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164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Case Study: Indonesia</a:t>
            </a:r>
            <a:endParaRPr lang="en-US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7150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3333FF"/>
              </a:buClr>
              <a:buSzPct val="85000"/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99"/>
                </a:solidFill>
              </a:rPr>
              <a:t>With world fuel prices rising, Indonesia’s long-running subsidy was about 5 % of GDP in 2005.</a:t>
            </a:r>
          </a:p>
          <a:p>
            <a:pPr>
              <a:buClr>
                <a:srgbClr val="3333FF"/>
              </a:buClr>
              <a:buSzPct val="85000"/>
              <a:buFont typeface="Wingdings" pitchFamily="2" charset="2"/>
              <a:buChar char="q"/>
            </a:pPr>
            <a:endParaRPr lang="en-US" dirty="0" smtClean="0">
              <a:solidFill>
                <a:srgbClr val="003399"/>
              </a:solidFill>
            </a:endParaRPr>
          </a:p>
          <a:p>
            <a:pPr>
              <a:buClr>
                <a:srgbClr val="3333FF"/>
              </a:buClr>
              <a:buSzPct val="85000"/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99"/>
                </a:solidFill>
              </a:rPr>
              <a:t>Savings from US$10bn fuel subsidy reduction were used for: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endParaRPr lang="en-US" dirty="0" smtClean="0"/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endParaRPr lang="en-US" dirty="0"/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endParaRPr lang="en-US" dirty="0" smtClean="0"/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endParaRPr lang="en-US" dirty="0"/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endParaRPr lang="en-US" dirty="0" smtClean="0"/>
          </a:p>
          <a:p>
            <a:pPr marL="457200" lvl="1" indent="0">
              <a:buClr>
                <a:srgbClr val="3333FF"/>
              </a:buClr>
              <a:buSzPct val="8500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3333FF"/>
              </a:buClr>
              <a:buSzPct val="85000"/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99"/>
                </a:solidFill>
              </a:rPr>
              <a:t>Minimal protests when fuel prices were increased by 29% in March 2005 and another 114% in Oct 2005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3600" dirty="0" smtClean="0"/>
              <a:t>Largely successful, but communications could have been sharper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rgbClr val="3333FF"/>
              </a:buClr>
              <a:buSzPct val="85000"/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99"/>
                </a:solidFill>
              </a:rPr>
              <a:t>Indonesia gained valuable experience in social safety net design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3600" dirty="0" smtClean="0"/>
              <a:t>Developed national household targeting system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3600" dirty="0" smtClean="0"/>
              <a:t>In 2007, piloted conditional cash transfers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45DB-E996-4B22-ACB7-1BDBF11974B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9469"/>
            <a:ext cx="1219200" cy="793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743200"/>
            <a:ext cx="8534400" cy="15544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85800" lvl="1" indent="-285750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2000" dirty="0"/>
              <a:t>One year cash transfer program (19 million poor households, 1/3 of population included)</a:t>
            </a:r>
          </a:p>
          <a:p>
            <a:pPr marL="685800" lvl="1" indent="-285750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2000" dirty="0"/>
              <a:t>Direct aid to schools and tuition </a:t>
            </a:r>
          </a:p>
          <a:p>
            <a:pPr marL="685800" lvl="1" indent="-228600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2000" dirty="0"/>
              <a:t>Basic health care and health insurance</a:t>
            </a:r>
          </a:p>
          <a:p>
            <a:pPr marL="685800" lvl="1" indent="-228600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2000" dirty="0"/>
              <a:t>Village infrastructure</a:t>
            </a:r>
          </a:p>
          <a:p>
            <a:pPr marL="685800" lvl="1" indent="-228600">
              <a:buClr>
                <a:srgbClr val="3333FF"/>
              </a:buClr>
              <a:buSzPct val="85000"/>
              <a:buFont typeface="Wingdings" pitchFamily="2" charset="2"/>
              <a:buChar char="ü"/>
            </a:pPr>
            <a:r>
              <a:rPr lang="en-US" sz="2000" dirty="0"/>
              <a:t>50% went back to general budget</a:t>
            </a:r>
          </a:p>
        </p:txBody>
      </p:sp>
    </p:spTree>
    <p:extLst>
      <p:ext uri="{BB962C8B-B14F-4D97-AF65-F5344CB8AC3E}">
        <p14:creationId xmlns="" xmlns:p14="http://schemas.microsoft.com/office/powerpoint/2010/main" val="27104824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Helping Countries on Carbon Pricing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43434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PMR became operational in April 2011, with objectives to: 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3399"/>
                </a:solidFill>
              </a:rPr>
              <a:t>Build readiness </a:t>
            </a:r>
            <a:r>
              <a:rPr lang="en-US" dirty="0"/>
              <a:t>(i.e., data management, MRV, baseline setting, registry, etc.);</a:t>
            </a:r>
          </a:p>
          <a:p>
            <a:pPr>
              <a:spcBef>
                <a:spcPts val="1800"/>
              </a:spcBef>
            </a:pPr>
            <a:r>
              <a:rPr lang="en-US" dirty="0"/>
              <a:t>Support </a:t>
            </a:r>
            <a:r>
              <a:rPr lang="en-US" b="1" dirty="0">
                <a:solidFill>
                  <a:srgbClr val="003399"/>
                </a:solidFill>
              </a:rPr>
              <a:t>innovation and piloting</a:t>
            </a:r>
            <a:r>
              <a:rPr lang="en-US" dirty="0"/>
              <a:t> of new concepts for mitigation, including carbon market instruments (scaled-up crediting and domestic ETS);</a:t>
            </a:r>
          </a:p>
          <a:p>
            <a:pPr>
              <a:spcBef>
                <a:spcPts val="1800"/>
              </a:spcBef>
            </a:pPr>
            <a:r>
              <a:rPr lang="en-US" dirty="0"/>
              <a:t>Learn from one another and share best practices through the creation of a </a:t>
            </a:r>
            <a:r>
              <a:rPr lang="en-US" b="1" dirty="0">
                <a:solidFill>
                  <a:srgbClr val="003399"/>
                </a:solidFill>
              </a:rPr>
              <a:t>knowledge </a:t>
            </a:r>
            <a:r>
              <a:rPr lang="en-US" b="1" dirty="0" smtClean="0">
                <a:solidFill>
                  <a:srgbClr val="003399"/>
                </a:solidFill>
              </a:rPr>
              <a:t>platform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7631" y="1191943"/>
            <a:ext cx="3719043" cy="6368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82058" tIns="41029" rIns="82058" bIns="41029">
            <a:spAutoFit/>
          </a:bodyPr>
          <a:lstStyle/>
          <a:p>
            <a:pPr algn="ctr">
              <a:spcAft>
                <a:spcPts val="1077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Participants include </a:t>
            </a: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major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economies important to </a:t>
            </a: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mitigation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519329"/>
              </p:ext>
            </p:extLst>
          </p:nvPr>
        </p:nvGraphicFramePr>
        <p:xfrm>
          <a:off x="4987631" y="1881760"/>
          <a:ext cx="3906940" cy="22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33"/>
                <a:gridCol w="1342825"/>
                <a:gridCol w="1139270"/>
                <a:gridCol w="203912"/>
              </a:tblGrid>
              <a:tr h="4293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Implementing Country Participants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Brazil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Indonesia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Thailand</a:t>
                      </a:r>
                    </a:p>
                  </a:txBody>
                  <a:tcPr marL="83127" marR="83127" marT="40341" marB="40341"/>
                </a:tc>
                <a:tc vMerge="1"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Chile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Turkey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 vMerge="1">
                  <a:txBody>
                    <a:bodyPr/>
                    <a:lstStyle/>
                    <a:p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China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Mexico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83127" marR="83127" marT="40341" marB="40341"/>
                </a:tc>
                <a:tc vMerge="1">
                  <a:txBody>
                    <a:bodyPr/>
                    <a:lstStyle/>
                    <a:p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Colombia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Morocco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Vietnam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 vMerge="1">
                  <a:txBody>
                    <a:bodyPr/>
                    <a:lstStyle/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Costa Rica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Peru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 vMerge="1">
                  <a:txBody>
                    <a:bodyPr/>
                    <a:lstStyle/>
                    <a:p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India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South Africa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1477688"/>
              </p:ext>
            </p:extLst>
          </p:nvPr>
        </p:nvGraphicFramePr>
        <p:xfrm>
          <a:off x="4987632" y="4159626"/>
          <a:ext cx="3719042" cy="208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405"/>
                <a:gridCol w="1606637"/>
              </a:tblGrid>
              <a:tr h="284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Implementing Country Participants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Australia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83127" marR="83127" marT="40341" marB="40341"/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Denmark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Norway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European Commission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Sweden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 anchor="ctr">
                    <a:solidFill>
                      <a:srgbClr val="D0D8E8"/>
                    </a:solidFill>
                  </a:tcPr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Finland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Switzerland</a:t>
                      </a:r>
                    </a:p>
                  </a:txBody>
                  <a:tcPr marL="83127" marR="83127" marT="40341" marB="40341" anchor="ctr"/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Germany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United Kingdom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</a:tr>
              <a:tr h="284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</a:rPr>
                        <a:t>Japan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United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States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/>
                </a:tc>
              </a:tr>
            </a:tbl>
          </a:graphicData>
        </a:graphic>
      </p:graphicFrame>
      <p:pic>
        <p:nvPicPr>
          <p:cNvPr id="307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29338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953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3399"/>
                </a:solidFill>
              </a:rPr>
              <a:t>Case Study: </a:t>
            </a:r>
            <a:r>
              <a:rPr lang="en-US" b="1" dirty="0">
                <a:solidFill>
                  <a:srgbClr val="003399"/>
                </a:solidFill>
                <a:latin typeface="Calibri" pitchFamily="34" charset="0"/>
              </a:rPr>
              <a:t>South 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Africa’s</a:t>
            </a:r>
            <a:b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National </a:t>
            </a:r>
            <a:r>
              <a:rPr lang="en-US" b="1" dirty="0">
                <a:solidFill>
                  <a:srgbClr val="003399"/>
                </a:solidFill>
                <a:latin typeface="Calibri" pitchFamily="34" charset="0"/>
              </a:rPr>
              <a:t>Carbon Tax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77"/>
              </a:spcAft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South Africa is strongly considering a national carbon tax. As part of its PMR activities it plans to: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Conduct policy mapping to determine linkages and potential interaction between the tax and other gov’t policies; 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Assess impact – including on competitiveness, employment, fiscal revenues – of carbon tax as a means to cost-effective mitigation;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Explore complementary domestic offset mechanism to help alleviate tax  burden (possible link to international offset markets);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Explore options for transition to emissions trading – or possible dual tax/trading </a:t>
            </a:r>
            <a:r>
              <a:rPr lang="en-US" dirty="0" smtClean="0">
                <a:latin typeface="Calibri" pitchFamily="34" charset="0"/>
              </a:rPr>
              <a:t>system.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3839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7965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5943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3399"/>
                </a:solidFill>
              </a:rPr>
              <a:t>Case Study: </a:t>
            </a:r>
            <a:r>
              <a:rPr lang="en-US" b="1" dirty="0">
                <a:solidFill>
                  <a:srgbClr val="003399"/>
                </a:solidFill>
                <a:latin typeface="Calibri" pitchFamily="34" charset="0"/>
              </a:rPr>
              <a:t>China’s National Emissions Trading Scheme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077"/>
              </a:spcAft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China has already embarked on seven pilot emissions trading schemes. As part of the PMR it plans to: 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Design a national ETS, including the core technical (e.g., data management system), institutional (e.g., ETS Administrative Management System) and regulatory market components; 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Determine key ETS features such as scope, allowance allocations, cap setting, compliance mechanism, price containment mechanisms etc.;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Explore power sector reform for inclusion in the ETS;</a:t>
            </a:r>
          </a:p>
          <a:p>
            <a:pPr marL="307718" indent="-307718">
              <a:spcAft>
                <a:spcPts val="1077"/>
              </a:spcAft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Explore inclusion of State-owned </a:t>
            </a:r>
            <a:r>
              <a:rPr lang="en-US" dirty="0" smtClean="0">
                <a:latin typeface="Calibri" pitchFamily="34" charset="0"/>
              </a:rPr>
              <a:t>enterprises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SoEs</a:t>
            </a:r>
            <a:r>
              <a:rPr lang="en-US" dirty="0">
                <a:latin typeface="Calibri" pitchFamily="34" charset="0"/>
              </a:rPr>
              <a:t>) in market instrument, recognizing the unique role that </a:t>
            </a:r>
            <a:r>
              <a:rPr lang="en-US" dirty="0" err="1">
                <a:latin typeface="Calibri" pitchFamily="34" charset="0"/>
              </a:rPr>
              <a:t>SoEs</a:t>
            </a:r>
            <a:r>
              <a:rPr lang="en-US" dirty="0">
                <a:latin typeface="Calibri" pitchFamily="34" charset="0"/>
              </a:rPr>
              <a:t> hold in the Chinese </a:t>
            </a:r>
            <a:r>
              <a:rPr lang="en-US" dirty="0" smtClean="0">
                <a:latin typeface="Calibri" pitchFamily="34" charset="0"/>
              </a:rPr>
              <a:t>economy.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43423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4892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Concluding thoughts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dirty="0"/>
              <a:t>Comprehensive carbon pricing policies are central solutions and must be supported by ambitious emissions targets.</a:t>
            </a:r>
          </a:p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dirty="0" smtClean="0"/>
              <a:t>Yet, it’s </a:t>
            </a:r>
            <a:r>
              <a:rPr lang="en-US" dirty="0"/>
              <a:t>not only about price and a mix of policy instruments is </a:t>
            </a:r>
            <a:r>
              <a:rPr lang="en-US" dirty="0" smtClean="0"/>
              <a:t>required.</a:t>
            </a:r>
          </a:p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dirty="0" smtClean="0">
                <a:latin typeface="Calibri" pitchFamily="34" charset="0"/>
              </a:rPr>
              <a:t>Countries </a:t>
            </a:r>
            <a:r>
              <a:rPr lang="en-US" dirty="0">
                <a:latin typeface="Calibri" pitchFamily="34" charset="0"/>
              </a:rPr>
              <a:t>are at different stages of readiness and decision making; most are at an early stage of policy </a:t>
            </a:r>
            <a:r>
              <a:rPr lang="en-US" dirty="0" smtClean="0">
                <a:latin typeface="Calibri" pitchFamily="34" charset="0"/>
              </a:rPr>
              <a:t>selection.</a:t>
            </a:r>
            <a:endParaRPr lang="en-US" dirty="0">
              <a:latin typeface="Calibri" pitchFamily="34" charset="0"/>
            </a:endParaRPr>
          </a:p>
          <a:p>
            <a:pPr>
              <a:spcBef>
                <a:spcPts val="538"/>
              </a:spcBef>
              <a:spcAft>
                <a:spcPts val="538"/>
              </a:spcAft>
            </a:pPr>
            <a:r>
              <a:rPr lang="en-US" dirty="0" smtClean="0">
                <a:latin typeface="Calibri" pitchFamily="34" charset="0"/>
              </a:rPr>
              <a:t>Readiness is about enabling environments for private sector engagement (incl. carbon policies) but also facilitating access to finance and capacity to plan and implement programs for climate action.</a:t>
            </a:r>
          </a:p>
          <a:p>
            <a:r>
              <a:rPr lang="en-US" dirty="0" smtClean="0">
                <a:latin typeface="Calibri" pitchFamily="34" charset="0"/>
              </a:rPr>
              <a:t>Effective learning is critical to advance low emissions development   The </a:t>
            </a:r>
            <a:r>
              <a:rPr lang="en-US" dirty="0">
                <a:latin typeface="Calibri" pitchFamily="34" charset="0"/>
              </a:rPr>
              <a:t>PMR </a:t>
            </a:r>
            <a:r>
              <a:rPr lang="en-US" dirty="0" smtClean="0">
                <a:latin typeface="Calibri" pitchFamily="34" charset="0"/>
              </a:rPr>
              <a:t>for instance is </a:t>
            </a:r>
            <a:r>
              <a:rPr lang="en-US" dirty="0">
                <a:latin typeface="Calibri" pitchFamily="34" charset="0"/>
              </a:rPr>
              <a:t>a valuable platform for </a:t>
            </a:r>
            <a:r>
              <a:rPr lang="en-US" dirty="0" smtClean="0">
                <a:latin typeface="Calibri" pitchFamily="34" charset="0"/>
              </a:rPr>
              <a:t>experience sharing an d </a:t>
            </a:r>
            <a:r>
              <a:rPr lang="en-US" dirty="0">
                <a:latin typeface="Calibri" pitchFamily="34" charset="0"/>
              </a:rPr>
              <a:t>there is a real sense among participants that collective action and innovation is </a:t>
            </a:r>
            <a:r>
              <a:rPr lang="en-US" dirty="0" smtClean="0">
                <a:latin typeface="Calibri" pitchFamily="34" charset="0"/>
              </a:rPr>
              <a:t>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35A-A161-418F-A5A1-07EF8C0C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2994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838200"/>
            <a:ext cx="8229600" cy="734505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 fov="3000000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3399"/>
                </a:solidFill>
              </a:rPr>
              <a:t>Thank you!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266" y="6172200"/>
            <a:ext cx="79100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99"/>
                </a:solidFill>
                <a:latin typeface="+mn-lt"/>
              </a:rPr>
              <a:t>www.worldbank.org/climatechange</a:t>
            </a:r>
            <a:endParaRPr lang="en-US" sz="40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5468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663</Words>
  <Application>Microsoft Office PowerPoint</Application>
  <PresentationFormat>On-screen Show (4:3)</PresentationFormat>
  <Paragraphs>131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A broad support to low emissions development</vt:lpstr>
      <vt:lpstr>Slide 3</vt:lpstr>
      <vt:lpstr>Case Study: Indonesia</vt:lpstr>
      <vt:lpstr>Helping Countries on Carbon Pricing</vt:lpstr>
      <vt:lpstr>Case Study: South Africa’s National Carbon Tax </vt:lpstr>
      <vt:lpstr>Case Study: China’s National Emissions Trading Scheme </vt:lpstr>
      <vt:lpstr>Concluding thoughts</vt:lpstr>
      <vt:lpstr>Thank you!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and maria</dc:creator>
  <cp:lastModifiedBy>Maura Ehmer</cp:lastModifiedBy>
  <cp:revision>704</cp:revision>
  <cp:lastPrinted>2012-10-19T13:42:44Z</cp:lastPrinted>
  <dcterms:created xsi:type="dcterms:W3CDTF">2012-03-01T13:17:32Z</dcterms:created>
  <dcterms:modified xsi:type="dcterms:W3CDTF">2013-02-12T14:40:43Z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922483010</vt:i4>
  </property>
  <property fmtid="{D5CDD505-2E9C-101B-9397-08002B2CF9AE}" pid="3" name="_NewReviewCycle">
    <vt:lpwstr/>
  </property>
  <property fmtid="{D5CDD505-2E9C-101B-9397-08002B2CF9AE}" pid="4" name="_EmailSubject">
    <vt:lpwstr>Upload of Presentations:Final Call</vt:lpwstr>
  </property>
  <property fmtid="{D5CDD505-2E9C-101B-9397-08002B2CF9AE}" pid="5" name="_AuthorEmail">
    <vt:lpwstr>IParry@imf.org</vt:lpwstr>
  </property>
  <property fmtid="{D5CDD505-2E9C-101B-9397-08002B2CF9AE}" pid="6" name="_AuthorEmailDisplayName">
    <vt:lpwstr>Parry, Ian</vt:lpwstr>
  </property>
</Properties>
</file>