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5" r:id="rId2"/>
    <p:sldMasterId id="2147484017" r:id="rId3"/>
    <p:sldMasterId id="2147484014" r:id="rId4"/>
  </p:sldMasterIdLst>
  <p:notesMasterIdLst>
    <p:notesMasterId r:id="rId16"/>
  </p:notesMasterIdLst>
  <p:sldIdLst>
    <p:sldId id="516" r:id="rId5"/>
    <p:sldId id="565" r:id="rId6"/>
    <p:sldId id="590" r:id="rId7"/>
    <p:sldId id="574" r:id="rId8"/>
    <p:sldId id="593" r:id="rId9"/>
    <p:sldId id="530" r:id="rId10"/>
    <p:sldId id="596" r:id="rId11"/>
    <p:sldId id="592" r:id="rId12"/>
    <p:sldId id="598" r:id="rId13"/>
    <p:sldId id="597" r:id="rId14"/>
    <p:sldId id="548" r:id="rId15"/>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37421"/>
    <a:srgbClr val="6A737B"/>
    <a:srgbClr val="4D5761"/>
    <a:srgbClr val="F37321"/>
    <a:srgbClr val="12488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972" autoAdjust="0"/>
    <p:restoredTop sz="78464" autoAdjust="0"/>
  </p:normalViewPr>
  <p:slideViewPr>
    <p:cSldViewPr>
      <p:cViewPr>
        <p:scale>
          <a:sx n="82" d="100"/>
          <a:sy n="82" d="100"/>
        </p:scale>
        <p:origin x="-658" y="926"/>
      </p:cViewPr>
      <p:guideLst>
        <p:guide orient="horz" pos="2160"/>
        <p:guide orient="horz" pos="3696"/>
        <p:guide orient="horz" pos="480"/>
        <p:guide orient="horz" pos="4319"/>
        <p:guide orient="horz" pos="1824"/>
        <p:guide orient="horz" pos="3312"/>
        <p:guide pos="2832"/>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notesViewPr>
    <p:cSldViewPr>
      <p:cViewPr>
        <p:scale>
          <a:sx n="72" d="100"/>
          <a:sy n="72" d="100"/>
        </p:scale>
        <p:origin x="-2190" y="-360"/>
      </p:cViewPr>
      <p:guideLst>
        <p:guide orient="horz" pos="295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64" tIns="47032" rIns="94064" bIns="47032"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4064" tIns="47032" rIns="94064" bIns="47032" rtlCol="0"/>
          <a:lstStyle>
            <a:lvl1pPr algn="r">
              <a:defRPr sz="1200">
                <a:latin typeface="Arial" charset="0"/>
              </a:defRPr>
            </a:lvl1pPr>
          </a:lstStyle>
          <a:p>
            <a:pPr>
              <a:defRPr/>
            </a:pPr>
            <a:fld id="{4544B4F9-7C7E-4B2F-B401-66ABC146C2A9}" type="datetimeFigureOut">
              <a:rPr lang="en-US"/>
              <a:pPr>
                <a:defRPr/>
              </a:pPr>
              <a:t>12/1/2010</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pPr lvl="0"/>
            <a:endParaRPr lang="en-US" noProof="0" dirty="0"/>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4064" tIns="47032" rIns="94064" bIns="470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3813"/>
            <a:ext cx="3067050" cy="469900"/>
          </a:xfrm>
          <a:prstGeom prst="rect">
            <a:avLst/>
          </a:prstGeom>
        </p:spPr>
        <p:txBody>
          <a:bodyPr vert="horz" lIns="94064" tIns="47032" rIns="94064" bIns="47032"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4064" tIns="47032" rIns="94064" bIns="47032" rtlCol="0" anchor="b"/>
          <a:lstStyle>
            <a:lvl1pPr algn="r">
              <a:defRPr sz="1200">
                <a:latin typeface="Arial" charset="0"/>
              </a:defRPr>
            </a:lvl1pPr>
          </a:lstStyle>
          <a:p>
            <a:pPr>
              <a:defRPr/>
            </a:pPr>
            <a:fld id="{F1C2F213-62D5-4C01-A5F8-01FC006F56B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 </a:t>
            </a:r>
          </a:p>
          <a:p>
            <a:pPr lvl="0"/>
            <a:r>
              <a:rPr lang="en-US" b="1" dirty="0" err="1" smtClean="0"/>
              <a:t>Aclara’s</a:t>
            </a:r>
            <a:r>
              <a:rPr lang="en-US" b="1" dirty="0" smtClean="0"/>
              <a:t> mission is to help you and your customers harness the power of the Smart Grid – to make the massive amounts of information useful, from the meter, to the utility to the customer, and back-in real time. </a:t>
            </a:r>
            <a:r>
              <a:rPr lang="en-US" dirty="0" smtClean="0"/>
              <a:t>Aclara strengthens the consumer-utility relationship by helping consumers understand, appreciate, and reap the economic and practical benefits of the Smart Grid – to create “Smart Consumers.”</a:t>
            </a:r>
          </a:p>
          <a:p>
            <a:endParaRPr lang="en-US" dirty="0" smtClean="0"/>
          </a:p>
          <a:p>
            <a:r>
              <a:rPr lang="en-US" dirty="0" smtClean="0"/>
              <a:t>We have been successful because of</a:t>
            </a:r>
          </a:p>
          <a:p>
            <a:r>
              <a:rPr lang="en-US" dirty="0" smtClean="0"/>
              <a:t>Our people and service process</a:t>
            </a:r>
          </a:p>
          <a:p>
            <a:r>
              <a:rPr lang="en-US" dirty="0" smtClean="0"/>
              <a:t>Our flexible and evolving customer and utility applications</a:t>
            </a:r>
          </a:p>
          <a:p>
            <a:r>
              <a:rPr lang="en-US" dirty="0" smtClean="0"/>
              <a:t>and</a:t>
            </a:r>
          </a:p>
          <a:p>
            <a:r>
              <a:rPr lang="en-US" dirty="0" smtClean="0"/>
              <a:t>Through our years of hands-on utility industry experience-we understand the realities of the smart grid and the problems that arise in its implementation. </a:t>
            </a:r>
          </a:p>
          <a:p>
            <a:endParaRPr lang="en-US" dirty="0"/>
          </a:p>
        </p:txBody>
      </p:sp>
      <p:sp>
        <p:nvSpPr>
          <p:cNvPr id="4" name="Slide Number Placeholder 3"/>
          <p:cNvSpPr>
            <a:spLocks noGrp="1"/>
          </p:cNvSpPr>
          <p:nvPr>
            <p:ph type="sldNum" sz="quarter" idx="10"/>
          </p:nvPr>
        </p:nvSpPr>
        <p:spPr/>
        <p:txBody>
          <a:bodyPr/>
          <a:lstStyle/>
          <a:p>
            <a:pPr>
              <a:defRPr/>
            </a:pPr>
            <a:fld id="{F1C2F213-62D5-4C01-A5F8-01FC006F56B9}"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2F213-62D5-4C01-A5F8-01FC006F56B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C2F213-62D5-4C01-A5F8-01FC006F56B9}"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C2F213-62D5-4C01-A5F8-01FC006F56B9}"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We have been encouraging energy efficiency with measurable success. A recent study that was conducted by ODC, revealed that those PPL customers who used our Smart Consumer application saw an average 2.8% reduction in energy use. </a:t>
            </a:r>
          </a:p>
          <a:p>
            <a:pPr>
              <a:defRPr/>
            </a:pPr>
            <a:r>
              <a:rPr lang="en-US" dirty="0" smtClean="0"/>
              <a:t>NOTES:</a:t>
            </a:r>
          </a:p>
          <a:p>
            <a:pPr>
              <a:defRPr/>
            </a:pPr>
            <a:r>
              <a:rPr lang="en-US" dirty="0" smtClean="0"/>
              <a:t>Hired independent evaluator to conduct the study</a:t>
            </a:r>
          </a:p>
          <a:p>
            <a:pPr>
              <a:defRPr/>
            </a:pPr>
            <a:r>
              <a:rPr lang="en-US" dirty="0" smtClean="0"/>
              <a:t>We worked closely with PPL to obtain the data needed to do a pre and post billing analysis</a:t>
            </a:r>
          </a:p>
          <a:p>
            <a:pPr>
              <a:defRPr/>
            </a:pPr>
            <a:r>
              <a:rPr lang="en-US" dirty="0" smtClean="0"/>
              <a:t>Hypothesis was that the customers who used the application would have seen some type of reduction in usage.  To do this, ODC obtained usage data from PPL from 12/06 through January 2010.  The idea was that we would take customers from 2008 who used the application and compare their usage before and after against customers who used the application in 2009 (who didn’t use the application in 2008).  This gave for a better comparison because both groups were pre-disposed.</a:t>
            </a:r>
          </a:p>
          <a:p>
            <a:pPr>
              <a:defRPr/>
            </a:pPr>
            <a:endParaRPr lang="en-US" dirty="0" smtClean="0"/>
          </a:p>
          <a:p>
            <a:pPr>
              <a:defRPr/>
            </a:pPr>
            <a:r>
              <a:rPr lang="en-US" dirty="0" smtClean="0"/>
              <a:t>In this analysis, we measured customers who completed level 3 and completed all levels on the same day.  This was done because we figured these were the most engaged customers and the most likely to seem savings.  In a second analysis, we used customers who completed L3 within the same year.</a:t>
            </a:r>
          </a:p>
          <a:p>
            <a:pPr>
              <a:defRPr/>
            </a:pPr>
            <a:endParaRPr lang="en-US" dirty="0" smtClean="0"/>
          </a:p>
          <a:p>
            <a:pPr>
              <a:defRPr/>
            </a:pPr>
            <a:r>
              <a:rPr lang="en-US" dirty="0" smtClean="0"/>
              <a:t>Data transformation – </a:t>
            </a:r>
            <a:r>
              <a:rPr lang="en-US" dirty="0" err="1" smtClean="0"/>
              <a:t>calendarization</a:t>
            </a:r>
            <a:r>
              <a:rPr lang="en-US" dirty="0" smtClean="0"/>
              <a:t> of billing data, weather normalization, valid billing data</a:t>
            </a:r>
          </a:p>
          <a:p>
            <a:pPr>
              <a:defRPr/>
            </a:pPr>
            <a:endParaRPr lang="en-US" dirty="0" smtClean="0"/>
          </a:p>
          <a:p>
            <a:pPr>
              <a:defRPr/>
            </a:pPr>
            <a:endParaRPr lang="en-US" dirty="0" smtClean="0"/>
          </a:p>
          <a:p>
            <a:pPr>
              <a:defRPr/>
            </a:pPr>
            <a:endParaRPr lang="en-US" dirty="0"/>
          </a:p>
        </p:txBody>
      </p:sp>
      <p:sp>
        <p:nvSpPr>
          <p:cNvPr id="34820" name="Slide Number Placeholder 3"/>
          <p:cNvSpPr>
            <a:spLocks noGrp="1"/>
          </p:cNvSpPr>
          <p:nvPr>
            <p:ph type="sldNum" sz="quarter" idx="5"/>
          </p:nvPr>
        </p:nvSpPr>
        <p:spPr>
          <a:noFill/>
        </p:spPr>
        <p:txBody>
          <a:bodyPr/>
          <a:lstStyle/>
          <a:p>
            <a:fld id="{26FF06BC-9BF3-453F-A7DD-55ED1961422D}"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While super users are able to glean information from the data by viewing charts and listening to the hum of their large appliances, most customers are not going to do that.  Fortunately, there are analytic methods that can study a customer’s load shape, coupled with structure and household data and make pretty accurate determinations about how energy is used in the home.  For example, the presence of electric heat, clothes dryer or a swimming pool can be determined.  Behavior insights can also be drawn through analysis of the load shape.  For example, pattern analysis on the load shape can determine if people are in the home during the day and when the homeowners run the pool pump or do laundry.</a:t>
            </a:r>
          </a:p>
          <a:p>
            <a:endParaRPr lang="en-US" dirty="0"/>
          </a:p>
        </p:txBody>
      </p:sp>
      <p:sp>
        <p:nvSpPr>
          <p:cNvPr id="4" name="Slide Number Placeholder 3"/>
          <p:cNvSpPr>
            <a:spLocks noGrp="1"/>
          </p:cNvSpPr>
          <p:nvPr>
            <p:ph type="sldNum" sz="quarter" idx="10"/>
          </p:nvPr>
        </p:nvSpPr>
        <p:spPr/>
        <p:txBody>
          <a:bodyPr/>
          <a:lstStyle/>
          <a:p>
            <a:pPr>
              <a:defRPr/>
            </a:pPr>
            <a:fld id="{F1C2F213-62D5-4C01-A5F8-01FC006F56B9}"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customers</a:t>
            </a:r>
            <a:r>
              <a:rPr lang="en-US" baseline="0" dirty="0" smtClean="0"/>
              <a:t> prefer mobile devices because they are convenient.  These devices allow customers to get information whenever they want – especially at times when they are in fact mobile – walking around, sitting in a cab or train or plane.</a:t>
            </a:r>
          </a:p>
          <a:p>
            <a:r>
              <a:rPr lang="en-US" baseline="0" dirty="0" smtClean="0"/>
              <a:t>We are prioritizing the most popular – most commonly used features on the My Account web site. This means we will begin with the account summary – how much do I owe and, to make it interesting, we will take advantage of the web services we are developing to also provide access to bill highlights and energy analysis pie chart.  </a:t>
            </a:r>
          </a:p>
          <a:p>
            <a:r>
              <a:rPr lang="en-US" baseline="0" dirty="0" smtClean="0"/>
              <a:t>We will follow that up with bill-to-date, both on-demand and through a text alert.  More complex interactions like browsing usage data (i.e., AMI interval, bill history, graphs, etc) will be added later.</a:t>
            </a:r>
          </a:p>
          <a:p>
            <a:r>
              <a:rPr lang="en-US" baseline="0" dirty="0" smtClean="0"/>
              <a:t>We plan on incorporating some mobile capabilities in the Customer Engagement pilot because we believe that engagement must be through the customer’s preferred channel in order to be effective.</a:t>
            </a:r>
            <a:endParaRPr lang="en-US" dirty="0"/>
          </a:p>
        </p:txBody>
      </p:sp>
      <p:sp>
        <p:nvSpPr>
          <p:cNvPr id="4" name="Slide Number Placeholder 3"/>
          <p:cNvSpPr>
            <a:spLocks noGrp="1"/>
          </p:cNvSpPr>
          <p:nvPr>
            <p:ph type="sldNum" sz="quarter" idx="10"/>
          </p:nvPr>
        </p:nvSpPr>
        <p:spPr/>
        <p:txBody>
          <a:bodyPr/>
          <a:lstStyle/>
          <a:p>
            <a:fld id="{DC35ED98-DC42-428D-A9BB-23A73C39FD5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1"/>
            <a:ext cx="8229600" cy="13716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3429000"/>
            <a:ext cx="82296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28BFEF7-D5ED-4F70-8870-593A74349D83}"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E5DA90-E0BB-417D-8393-11FE8FA15D81}" type="datetime1">
              <a:rPr lang="en-US"/>
              <a:pPr>
                <a:defRPr/>
              </a:pPr>
              <a:t>12/1/2010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1D97C82-6FB9-46E5-93D5-CDEED0D392B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9" name="Slide Number Placeholder 5"/>
          <p:cNvSpPr>
            <a:spLocks noGrp="1"/>
          </p:cNvSpPr>
          <p:nvPr>
            <p:ph type="sldNum" sz="quarter" idx="12"/>
          </p:nvPr>
        </p:nvSpPr>
        <p:spPr/>
        <p:txBody>
          <a:bodyPr/>
          <a:lstStyle>
            <a:lvl1pPr>
              <a:defRPr/>
            </a:lvl1pPr>
          </a:lstStyle>
          <a:p>
            <a:pPr>
              <a:defRPr/>
            </a:pPr>
            <a:fld id="{C5514994-F7ED-402B-A25E-69EE4DBFBDD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45060C75-F54C-4E50-8F61-82ADFA830F46}" type="slidenum">
              <a:rPr lang="en-US"/>
              <a:pPr>
                <a:defRPr/>
              </a:pPr>
              <a:t>‹#›</a:t>
            </a:fld>
            <a:endParaRPr lang="en-US" dirty="0"/>
          </a:p>
        </p:txBody>
      </p:sp>
      <p:pic>
        <p:nvPicPr>
          <p:cNvPr id="5" name="Picture 16"/>
          <p:cNvPicPr>
            <a:picLocks noChangeArrowheads="1"/>
          </p:cNvPicPr>
          <p:nvPr userDrawn="1"/>
        </p:nvPicPr>
        <p:blipFill>
          <a:blip r:embed="rId2" cstate="email"/>
          <a:srcRect/>
          <a:stretch>
            <a:fillRect/>
          </a:stretch>
        </p:blipFill>
        <p:spPr bwMode="auto">
          <a:xfrm>
            <a:off x="8035925" y="6110287"/>
            <a:ext cx="1108075" cy="747713"/>
          </a:xfrm>
          <a:prstGeom prst="rect">
            <a:avLst/>
          </a:prstGeom>
          <a:noFill/>
          <a:ln w="12700">
            <a:noFill/>
            <a:miter lim="800000"/>
            <a:headEnd/>
            <a:tailEnd/>
          </a:ln>
          <a:effectLst/>
        </p:spPr>
      </p:pic>
      <p:sp>
        <p:nvSpPr>
          <p:cNvPr id="6" name="Line 5"/>
          <p:cNvSpPr>
            <a:spLocks noChangeShapeType="1"/>
          </p:cNvSpPr>
          <p:nvPr userDrawn="1"/>
        </p:nvSpPr>
        <p:spPr bwMode="auto">
          <a:xfrm>
            <a:off x="17463" y="933450"/>
            <a:ext cx="9144000" cy="0"/>
          </a:xfrm>
          <a:prstGeom prst="line">
            <a:avLst/>
          </a:prstGeom>
          <a:noFill/>
          <a:ln w="107950">
            <a:solidFill>
              <a:srgbClr val="00279F"/>
            </a:solidFill>
            <a:round/>
            <a:headEnd/>
            <a:tailEnd/>
          </a:ln>
          <a:effectLst/>
        </p:spPr>
        <p:txBody>
          <a:bodyPr wrap="none" anchor="ct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chor="b">
            <a:norm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43000"/>
            <a:ext cx="3008313" cy="49831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3D425-5A48-493B-A6DB-72D842E2FE18}" type="datetime1">
              <a:rPr lang="en-US"/>
              <a:pPr>
                <a:defRPr/>
              </a:pPr>
              <a:t>12/1/2010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F4901B-0A4E-4904-9E50-BB7BF3FEF37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52600"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B671BC-6173-41F9-A0D0-5F485273A778}" type="datetime1">
              <a:rPr lang="en-US"/>
              <a:pPr>
                <a:defRPr/>
              </a:pPr>
              <a:t>12/1/2010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4EB397-5045-4C25-B507-8C54BBA3D9B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36D215-EA02-45D8-AF2E-0FF14403298E}"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88C491-8136-4D4D-B94A-AE2229AB455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8258C7-8556-459E-965E-8E736E50DBD0}"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C3AA1-8A91-420C-A8B5-ED5C1284C22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12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27CBC0A-499D-410C-8486-1E717FF6DBB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229600" cy="5334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3144B4-6150-4558-91FD-F16A20EDFA7D}" type="datetime1">
              <a:rPr lang="en-US"/>
              <a:pPr>
                <a:defRPr/>
              </a:pPr>
              <a:t>12/1/2010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01303C8-3488-41E9-9198-8BFAA2199C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34310-B3CC-4043-ADA7-4C5D2962500F}"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A9F594-14FB-49CE-B05F-B1B191904DF8}" type="datetime1">
              <a:rPr lang="en-US"/>
              <a:pPr>
                <a:defRPr/>
              </a:pPr>
              <a:t>12/1/2010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6E98E0-DE4E-49B0-95FD-AA2D25DC43B2}" type="datetime1">
              <a:rPr lang="en-US"/>
              <a:pPr>
                <a:defRPr/>
              </a:pPr>
              <a:t>12/1/2010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762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1"/>
            <a:ext cx="5111750" cy="4343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438401"/>
            <a:ext cx="3008313" cy="3505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l">
              <a:defRPr sz="1200">
                <a:solidFill>
                  <a:schemeClr val="tx1">
                    <a:tint val="75000"/>
                  </a:schemeClr>
                </a:solidFill>
              </a:defRPr>
            </a:lvl1pPr>
          </a:lstStyle>
          <a:p>
            <a:pPr>
              <a:defRPr/>
            </a:pPr>
            <a:fld id="{16E4336A-9986-484B-8393-29B33A8F5D7E}" type="datetime1">
              <a:rPr lang="en-US"/>
              <a:pPr>
                <a:defRPr/>
              </a:pPr>
              <a:t>12/1/2010</a:t>
            </a:fld>
            <a:endParaRPr lang="en-US" dirty="0"/>
          </a:p>
        </p:txBody>
      </p:sp>
      <p:sp>
        <p:nvSpPr>
          <p:cNvPr id="6"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a:t>Company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7ADCB9-3CD1-4269-91A4-1A65F737BDCE}"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92FA28-2988-44B3-975C-53789F64733D}" type="datetime1">
              <a:rPr lang="en-US"/>
              <a:pPr>
                <a:defRPr/>
              </a:pPr>
              <a:t>12/1/2010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609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1143000"/>
            <a:ext cx="8229600" cy="4648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085B662-758E-409A-91A5-271FB66AABE1}"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40A35D-64E1-445A-979D-A1F523819B1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3EE5FD-A0D7-4666-A8CE-F6BA76FB5BCB}" type="datetime1">
              <a:rPr lang="en-US"/>
              <a:pPr>
                <a:defRPr/>
              </a:pPr>
              <a:t>12/1/2010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Company 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F9C152-EDAF-4927-BE7F-F314E873FA4A}"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52400" y="6477000"/>
            <a:ext cx="8991600" cy="381000"/>
          </a:xfrm>
          <a:prstGeom prst="rect">
            <a:avLst/>
          </a:prstGeom>
          <a:gradFill flip="none" rotWithShape="1">
            <a:gsLst>
              <a:gs pos="50000">
                <a:srgbClr val="4D5761">
                  <a:alpha val="44000"/>
                </a:srgb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Title Placeholder 1"/>
          <p:cNvSpPr>
            <a:spLocks noGrp="1"/>
          </p:cNvSpPr>
          <p:nvPr>
            <p:ph type="title"/>
          </p:nvPr>
        </p:nvSpPr>
        <p:spPr bwMode="auto">
          <a:xfrm>
            <a:off x="457200" y="1600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30480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 name="Rectangle 6"/>
          <p:cNvSpPr/>
          <p:nvPr/>
        </p:nvSpPr>
        <p:spPr>
          <a:xfrm>
            <a:off x="0" y="0"/>
            <a:ext cx="152400" cy="16002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00200"/>
            <a:ext cx="152400" cy="5257800"/>
          </a:xfrm>
          <a:prstGeom prst="rect">
            <a:avLst/>
          </a:prstGeom>
          <a:solidFill>
            <a:srgbClr val="4D57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a:off x="0" y="16002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537325"/>
            <a:ext cx="1371600" cy="244475"/>
          </a:xfrm>
          <a:prstGeom prst="rect">
            <a:avLst/>
          </a:prstGeom>
        </p:spPr>
        <p:txBody>
          <a:bodyPr vert="horz" lIns="91440" tIns="45720" rIns="91440" bIns="45720" rtlCol="0" anchor="ctr"/>
          <a:lstStyle>
            <a:lvl1pPr algn="l">
              <a:defRPr sz="1200">
                <a:solidFill>
                  <a:schemeClr val="tx1"/>
                </a:solidFill>
                <a:latin typeface="Arial" charset="0"/>
              </a:defRPr>
            </a:lvl1pPr>
          </a:lstStyle>
          <a:p>
            <a:pPr>
              <a:defRPr/>
            </a:pPr>
            <a:fld id="{2869F799-342B-4B6A-94B7-B2CB3F1CEBB0}" type="datetime1">
              <a:rPr lang="en-US"/>
              <a:pPr>
                <a:defRPr/>
              </a:pPr>
              <a:t>12/1/2010</a:t>
            </a:fld>
            <a:endParaRPr lang="en-US" dirty="0"/>
          </a:p>
        </p:txBody>
      </p:sp>
      <p:sp>
        <p:nvSpPr>
          <p:cNvPr id="13" name="Footer Placeholder 4"/>
          <p:cNvSpPr>
            <a:spLocks noGrp="1"/>
          </p:cNvSpPr>
          <p:nvPr>
            <p:ph type="ftr" sz="quarter" idx="3"/>
          </p:nvPr>
        </p:nvSpPr>
        <p:spPr>
          <a:xfrm>
            <a:off x="2286000" y="6537325"/>
            <a:ext cx="4419600" cy="244475"/>
          </a:xfrm>
          <a:prstGeom prst="rect">
            <a:avLst/>
          </a:prstGeom>
        </p:spPr>
        <p:txBody>
          <a:bodyPr vert="horz" lIns="91440" tIns="45720" rIns="91440" bIns="45720" rtlCol="0" anchor="ctr"/>
          <a:lstStyle>
            <a:lvl1pPr algn="ctr">
              <a:defRPr sz="1200">
                <a:solidFill>
                  <a:schemeClr val="tx1"/>
                </a:solidFill>
                <a:latin typeface="Arial" charset="0"/>
              </a:defRPr>
            </a:lvl1pPr>
          </a:lstStyle>
          <a:p>
            <a:pPr>
              <a:defRPr/>
            </a:pPr>
            <a:r>
              <a:rPr lang="en-US"/>
              <a:t>Company Confidential</a:t>
            </a:r>
          </a:p>
        </p:txBody>
      </p:sp>
      <p:sp>
        <p:nvSpPr>
          <p:cNvPr id="15" name="TextBox 14"/>
          <p:cNvSpPr txBox="1"/>
          <p:nvPr/>
        </p:nvSpPr>
        <p:spPr>
          <a:xfrm>
            <a:off x="7086600" y="6542088"/>
            <a:ext cx="1676400" cy="276225"/>
          </a:xfrm>
          <a:prstGeom prst="rect">
            <a:avLst/>
          </a:prstGeom>
          <a:noFill/>
        </p:spPr>
        <p:txBody>
          <a:bodyPr>
            <a:spAutoFit/>
          </a:bodyPr>
          <a:lstStyle/>
          <a:p>
            <a:pPr>
              <a:defRPr/>
            </a:pPr>
            <a:r>
              <a:rPr lang="en-US" sz="1200" dirty="0">
                <a:latin typeface="Univers 55" pitchFamily="34" charset="0"/>
              </a:rPr>
              <a:t>www.Aclara.com</a:t>
            </a:r>
          </a:p>
        </p:txBody>
      </p:sp>
      <p:sp>
        <p:nvSpPr>
          <p:cNvPr id="16" name="TextBox 15"/>
          <p:cNvSpPr txBox="1"/>
          <p:nvPr/>
        </p:nvSpPr>
        <p:spPr>
          <a:xfrm>
            <a:off x="457200" y="6096000"/>
            <a:ext cx="3276600" cy="276225"/>
          </a:xfrm>
          <a:prstGeom prst="rect">
            <a:avLst/>
          </a:prstGeom>
          <a:noFill/>
        </p:spPr>
        <p:txBody>
          <a:bodyPr>
            <a:spAutoFit/>
          </a:bodyPr>
          <a:lstStyle/>
          <a:p>
            <a:pPr>
              <a:defRPr/>
            </a:pPr>
            <a:r>
              <a:rPr lang="en-US" sz="1200" dirty="0">
                <a:latin typeface="Univers 55" pitchFamily="34" charset="0"/>
              </a:rPr>
              <a:t>Create Your Intelligent Infrastructure</a:t>
            </a:r>
            <a:r>
              <a:rPr lang="en-US" sz="1200" dirty="0">
                <a:latin typeface="Univers 55" pitchFamily="34" charset="0"/>
                <a:cs typeface="Times New Roman"/>
              </a:rPr>
              <a:t>™</a:t>
            </a:r>
            <a:endParaRPr lang="en-US" sz="1200" dirty="0">
              <a:latin typeface="Univers 55" pitchFamily="34" charset="0"/>
            </a:endParaRPr>
          </a:p>
        </p:txBody>
      </p:sp>
      <p:pic>
        <p:nvPicPr>
          <p:cNvPr id="1038" name="Picture 17" descr="Logo_withESCO.png"/>
          <p:cNvPicPr>
            <a:picLocks noChangeAspect="1"/>
          </p:cNvPicPr>
          <p:nvPr/>
        </p:nvPicPr>
        <p:blipFill>
          <a:blip r:embed="rId9" cstate="email"/>
          <a:srcRect/>
          <a:stretch>
            <a:fillRect/>
          </a:stretch>
        </p:blipFill>
        <p:spPr bwMode="auto">
          <a:xfrm>
            <a:off x="466725" y="238125"/>
            <a:ext cx="2286000" cy="639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Lst>
  <p:hf sldNum="0" hd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pitchFamily="34" charset="0"/>
          <a:cs typeface="Arial" pitchFamily="34" charset="0"/>
        </a:defRPr>
      </a:lvl2pPr>
      <a:lvl3pPr algn="l" rtl="0" eaLnBrk="0" fontAlgn="base" hangingPunct="0">
        <a:spcBef>
          <a:spcPct val="0"/>
        </a:spcBef>
        <a:spcAft>
          <a:spcPct val="0"/>
        </a:spcAft>
        <a:defRPr sz="2800">
          <a:solidFill>
            <a:schemeClr val="tx1"/>
          </a:solidFill>
          <a:latin typeface="Arial" pitchFamily="34" charset="0"/>
          <a:cs typeface="Arial" pitchFamily="34" charset="0"/>
        </a:defRPr>
      </a:lvl3pPr>
      <a:lvl4pPr algn="l" rtl="0" eaLnBrk="0" fontAlgn="base" hangingPunct="0">
        <a:spcBef>
          <a:spcPct val="0"/>
        </a:spcBef>
        <a:spcAft>
          <a:spcPct val="0"/>
        </a:spcAft>
        <a:defRPr sz="2800">
          <a:solidFill>
            <a:schemeClr val="tx1"/>
          </a:solidFill>
          <a:latin typeface="Arial" pitchFamily="34" charset="0"/>
          <a:cs typeface="Arial" pitchFamily="34" charset="0"/>
        </a:defRPr>
      </a:lvl4pPr>
      <a:lvl5pPr algn="l" rtl="0" eaLnBrk="0" fontAlgn="base" hangingPunct="0">
        <a:spcBef>
          <a:spcPct val="0"/>
        </a:spcBef>
        <a:spcAft>
          <a:spcPct val="0"/>
        </a:spcAft>
        <a:defRPr sz="2800">
          <a:solidFill>
            <a:schemeClr val="tx1"/>
          </a:solidFill>
          <a:latin typeface="Arial" pitchFamily="34" charset="0"/>
          <a:cs typeface="Arial" pitchFamily="34" charset="0"/>
        </a:defRPr>
      </a:lvl5pPr>
      <a:lvl6pPr marL="457200" algn="l" rtl="0" fontAlgn="base">
        <a:spcBef>
          <a:spcPct val="0"/>
        </a:spcBef>
        <a:spcAft>
          <a:spcPct val="0"/>
        </a:spcAft>
        <a:defRPr sz="2800">
          <a:solidFill>
            <a:schemeClr val="tx1"/>
          </a:solidFill>
          <a:latin typeface="Arial" pitchFamily="34" charset="0"/>
          <a:cs typeface="Arial" pitchFamily="34" charset="0"/>
        </a:defRPr>
      </a:lvl6pPr>
      <a:lvl7pPr marL="914400" algn="l" rtl="0" fontAlgn="base">
        <a:spcBef>
          <a:spcPct val="0"/>
        </a:spcBef>
        <a:spcAft>
          <a:spcPct val="0"/>
        </a:spcAft>
        <a:defRPr sz="2800">
          <a:solidFill>
            <a:schemeClr val="tx1"/>
          </a:solidFill>
          <a:latin typeface="Arial" pitchFamily="34" charset="0"/>
          <a:cs typeface="Arial" pitchFamily="34" charset="0"/>
        </a:defRPr>
      </a:lvl7pPr>
      <a:lvl8pPr marL="1371600" algn="l" rtl="0" fontAlgn="base">
        <a:spcBef>
          <a:spcPct val="0"/>
        </a:spcBef>
        <a:spcAft>
          <a:spcPct val="0"/>
        </a:spcAft>
        <a:defRPr sz="2800">
          <a:solidFill>
            <a:schemeClr val="tx1"/>
          </a:solidFill>
          <a:latin typeface="Arial" pitchFamily="34" charset="0"/>
          <a:cs typeface="Arial" pitchFamily="34" charset="0"/>
        </a:defRPr>
      </a:lvl8pPr>
      <a:lvl9pPr marL="1828800" algn="l" rtl="0" fontAlgn="base">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477000"/>
            <a:ext cx="9144000" cy="381000"/>
          </a:xfrm>
          <a:prstGeom prst="rect">
            <a:avLst/>
          </a:prstGeom>
          <a:gradFill flip="none" rotWithShape="1">
            <a:gsLst>
              <a:gs pos="50000">
                <a:srgbClr val="4D5761">
                  <a:alpha val="44000"/>
                </a:srgb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3" name="Title Placeholder 1"/>
          <p:cNvSpPr>
            <a:spLocks noGrp="1"/>
          </p:cNvSpPr>
          <p:nvPr>
            <p:ph type="title"/>
          </p:nvPr>
        </p:nvSpPr>
        <p:spPr bwMode="auto">
          <a:xfrm>
            <a:off x="457200" y="2286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457200" y="1143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152400" cy="762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0" y="758825"/>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705600" y="6537325"/>
            <a:ext cx="914400" cy="244475"/>
          </a:xfrm>
          <a:prstGeom prst="rect">
            <a:avLst/>
          </a:prstGeom>
        </p:spPr>
        <p:txBody>
          <a:bodyPr vert="horz" lIns="91440" tIns="45720" rIns="91440" bIns="45720" rtlCol="0" anchor="ctr"/>
          <a:lstStyle>
            <a:lvl1pPr algn="l">
              <a:defRPr sz="1000">
                <a:solidFill>
                  <a:schemeClr val="tx1"/>
                </a:solidFill>
                <a:latin typeface="Arial" charset="0"/>
              </a:defRPr>
            </a:lvl1pPr>
          </a:lstStyle>
          <a:p>
            <a:pPr>
              <a:defRPr/>
            </a:pPr>
            <a:fld id="{CCBB6637-78C6-468D-9DAF-C5E0AD60EAAC}" type="datetime1">
              <a:rPr lang="en-US"/>
              <a:pPr>
                <a:defRPr/>
              </a:pPr>
              <a:t>12/1/2010</a:t>
            </a:fld>
            <a:endParaRPr lang="en-US" dirty="0"/>
          </a:p>
        </p:txBody>
      </p:sp>
      <p:sp>
        <p:nvSpPr>
          <p:cNvPr id="13" name="Footer Placeholder 4"/>
          <p:cNvSpPr>
            <a:spLocks noGrp="1"/>
          </p:cNvSpPr>
          <p:nvPr>
            <p:ph type="ftr" sz="quarter" idx="3"/>
          </p:nvPr>
        </p:nvSpPr>
        <p:spPr>
          <a:xfrm>
            <a:off x="1371600" y="6537325"/>
            <a:ext cx="5029200" cy="244475"/>
          </a:xfrm>
          <a:prstGeom prst="rect">
            <a:avLst/>
          </a:prstGeom>
        </p:spPr>
        <p:txBody>
          <a:bodyPr vert="horz" lIns="91440" tIns="45720" rIns="91440" bIns="45720" rtlCol="0" anchor="ctr"/>
          <a:lstStyle>
            <a:lvl1pPr algn="ctr">
              <a:defRPr sz="1000">
                <a:solidFill>
                  <a:schemeClr val="tx1"/>
                </a:solidFill>
                <a:latin typeface="Arial" charset="0"/>
              </a:defRPr>
            </a:lvl1pPr>
          </a:lstStyle>
          <a:p>
            <a:pPr>
              <a:defRPr/>
            </a:pPr>
            <a:r>
              <a:rPr lang="en-US"/>
              <a:t>Company Confidential</a:t>
            </a:r>
          </a:p>
        </p:txBody>
      </p:sp>
      <p:sp>
        <p:nvSpPr>
          <p:cNvPr id="14" name="Slide Number Placeholder 5"/>
          <p:cNvSpPr>
            <a:spLocks noGrp="1"/>
          </p:cNvSpPr>
          <p:nvPr>
            <p:ph type="sldNum" sz="quarter" idx="4"/>
          </p:nvPr>
        </p:nvSpPr>
        <p:spPr>
          <a:xfrm>
            <a:off x="457200" y="6521450"/>
            <a:ext cx="609600" cy="244475"/>
          </a:xfrm>
          <a:prstGeom prst="rect">
            <a:avLst/>
          </a:prstGeom>
        </p:spPr>
        <p:txBody>
          <a:bodyPr vert="horz" lIns="91440" tIns="45720" rIns="91440" bIns="45720" rtlCol="0" anchor="ctr"/>
          <a:lstStyle>
            <a:lvl1pPr algn="r">
              <a:defRPr sz="1200" b="1">
                <a:solidFill>
                  <a:schemeClr val="tx1"/>
                </a:solidFill>
                <a:latin typeface="Arial" charset="0"/>
              </a:defRPr>
            </a:lvl1pPr>
          </a:lstStyle>
          <a:p>
            <a:pPr>
              <a:defRPr/>
            </a:pPr>
            <a:fld id="{541447F7-54EB-463B-85E4-9DD3F6472BBF}" type="slidenum">
              <a:rPr lang="en-US"/>
              <a:pPr>
                <a:defRPr/>
              </a:pPr>
              <a:t>‹#›</a:t>
            </a:fld>
            <a:endParaRPr lang="en-US" dirty="0"/>
          </a:p>
        </p:txBody>
      </p:sp>
      <p:pic>
        <p:nvPicPr>
          <p:cNvPr id="2060" name="Picture 10" descr="mark.png"/>
          <p:cNvPicPr>
            <a:picLocks noChangeAspect="1"/>
          </p:cNvPicPr>
          <p:nvPr/>
        </p:nvPicPr>
        <p:blipFill>
          <a:blip r:embed="rId12" cstate="email"/>
          <a:srcRect/>
          <a:stretch>
            <a:fillRect/>
          </a:stretch>
        </p:blipFill>
        <p:spPr bwMode="auto">
          <a:xfrm>
            <a:off x="8458200" y="6553200"/>
            <a:ext cx="2286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70" r:id="rId5"/>
    <p:sldLayoutId id="2147484071" r:id="rId6"/>
    <p:sldLayoutId id="2147484072" r:id="rId7"/>
    <p:sldLayoutId id="2147484073" r:id="rId8"/>
    <p:sldLayoutId id="2147484074" r:id="rId9"/>
    <p:sldLayoutId id="2147484078" r:id="rId10"/>
  </p:sldLayoutIdLst>
  <p:hf sldNum="0" hdr="0" dt="0"/>
  <p:txStyles>
    <p:titleStyle>
      <a:lvl1pPr algn="l"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pitchFamily="34" charset="0"/>
          <a:cs typeface="Arial" pitchFamily="34" charset="0"/>
        </a:defRPr>
      </a:lvl2pPr>
      <a:lvl3pPr algn="l" rtl="0" eaLnBrk="0" fontAlgn="base" hangingPunct="0">
        <a:spcBef>
          <a:spcPct val="0"/>
        </a:spcBef>
        <a:spcAft>
          <a:spcPct val="0"/>
        </a:spcAft>
        <a:defRPr sz="2400">
          <a:solidFill>
            <a:schemeClr val="tx1"/>
          </a:solidFill>
          <a:latin typeface="Arial" pitchFamily="34" charset="0"/>
          <a:cs typeface="Arial" pitchFamily="34" charset="0"/>
        </a:defRPr>
      </a:lvl3pPr>
      <a:lvl4pPr algn="l" rtl="0" eaLnBrk="0" fontAlgn="base" hangingPunct="0">
        <a:spcBef>
          <a:spcPct val="0"/>
        </a:spcBef>
        <a:spcAft>
          <a:spcPct val="0"/>
        </a:spcAft>
        <a:defRPr sz="2400">
          <a:solidFill>
            <a:schemeClr val="tx1"/>
          </a:solidFill>
          <a:latin typeface="Arial" pitchFamily="34" charset="0"/>
          <a:cs typeface="Arial" pitchFamily="34" charset="0"/>
        </a:defRPr>
      </a:lvl4pPr>
      <a:lvl5pPr algn="l" rtl="0" eaLnBrk="0" fontAlgn="base" hangingPunct="0">
        <a:spcBef>
          <a:spcPct val="0"/>
        </a:spcBef>
        <a:spcAft>
          <a:spcPct val="0"/>
        </a:spcAft>
        <a:defRPr sz="2400">
          <a:solidFill>
            <a:schemeClr val="tx1"/>
          </a:solidFill>
          <a:latin typeface="Arial" pitchFamily="34" charset="0"/>
          <a:cs typeface="Arial" pitchFamily="34" charset="0"/>
        </a:defRPr>
      </a:lvl5pPr>
      <a:lvl6pPr marL="457200" algn="l" rtl="0" fontAlgn="base">
        <a:spcBef>
          <a:spcPct val="0"/>
        </a:spcBef>
        <a:spcAft>
          <a:spcPct val="0"/>
        </a:spcAft>
        <a:defRPr sz="2400">
          <a:solidFill>
            <a:schemeClr val="tx1"/>
          </a:solidFill>
          <a:latin typeface="Arial" pitchFamily="34" charset="0"/>
          <a:cs typeface="Arial" pitchFamily="34" charset="0"/>
        </a:defRPr>
      </a:lvl6pPr>
      <a:lvl7pPr marL="914400" algn="l" rtl="0" fontAlgn="base">
        <a:spcBef>
          <a:spcPct val="0"/>
        </a:spcBef>
        <a:spcAft>
          <a:spcPct val="0"/>
        </a:spcAft>
        <a:defRPr sz="2400">
          <a:solidFill>
            <a:schemeClr val="tx1"/>
          </a:solidFill>
          <a:latin typeface="Arial" pitchFamily="34" charset="0"/>
          <a:cs typeface="Arial" pitchFamily="34" charset="0"/>
        </a:defRPr>
      </a:lvl7pPr>
      <a:lvl8pPr marL="1371600" algn="l" rtl="0" fontAlgn="base">
        <a:spcBef>
          <a:spcPct val="0"/>
        </a:spcBef>
        <a:spcAft>
          <a:spcPct val="0"/>
        </a:spcAft>
        <a:defRPr sz="2400">
          <a:solidFill>
            <a:schemeClr val="tx1"/>
          </a:solidFill>
          <a:latin typeface="Arial" pitchFamily="34" charset="0"/>
          <a:cs typeface="Arial" pitchFamily="34" charset="0"/>
        </a:defRPr>
      </a:lvl8pPr>
      <a:lvl9pPr marL="1828800" algn="l" rtl="0" fontAlgn="base">
        <a:spcBef>
          <a:spcPct val="0"/>
        </a:spcBef>
        <a:spcAft>
          <a:spcPct val="0"/>
        </a:spcAft>
        <a:defRPr sz="2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477000"/>
            <a:ext cx="9144000" cy="381000"/>
          </a:xfrm>
          <a:prstGeom prst="rect">
            <a:avLst/>
          </a:prstGeom>
          <a:gradFill flip="none" rotWithShape="1">
            <a:gsLst>
              <a:gs pos="50000">
                <a:srgbClr val="4D5761">
                  <a:alpha val="44000"/>
                </a:srgb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Date Placeholder 3"/>
          <p:cNvSpPr>
            <a:spLocks noGrp="1"/>
          </p:cNvSpPr>
          <p:nvPr>
            <p:ph type="dt" sz="half" idx="2"/>
          </p:nvPr>
        </p:nvSpPr>
        <p:spPr>
          <a:xfrm>
            <a:off x="6705600" y="6537325"/>
            <a:ext cx="914400" cy="244475"/>
          </a:xfrm>
          <a:prstGeom prst="rect">
            <a:avLst/>
          </a:prstGeom>
        </p:spPr>
        <p:txBody>
          <a:bodyPr vert="horz" lIns="91440" tIns="45720" rIns="91440" bIns="45720" rtlCol="0" anchor="ctr"/>
          <a:lstStyle>
            <a:lvl1pPr algn="l">
              <a:defRPr sz="1000">
                <a:solidFill>
                  <a:schemeClr val="tx1"/>
                </a:solidFill>
                <a:latin typeface="Arial" charset="0"/>
              </a:defRPr>
            </a:lvl1pPr>
          </a:lstStyle>
          <a:p>
            <a:pPr>
              <a:defRPr/>
            </a:pPr>
            <a:fld id="{F19A9AFE-2681-4564-B61C-9333CE707EBF}" type="datetime1">
              <a:rPr lang="en-US"/>
              <a:pPr>
                <a:defRPr/>
              </a:pPr>
              <a:t>12/1/2010</a:t>
            </a:fld>
            <a:endParaRPr lang="en-US" dirty="0"/>
          </a:p>
        </p:txBody>
      </p:sp>
      <p:sp>
        <p:nvSpPr>
          <p:cNvPr id="10" name="Footer Placeholder 4"/>
          <p:cNvSpPr>
            <a:spLocks noGrp="1"/>
          </p:cNvSpPr>
          <p:nvPr>
            <p:ph type="ftr" sz="quarter" idx="3"/>
          </p:nvPr>
        </p:nvSpPr>
        <p:spPr>
          <a:xfrm>
            <a:off x="1371600" y="6537325"/>
            <a:ext cx="5029200" cy="244475"/>
          </a:xfrm>
          <a:prstGeom prst="rect">
            <a:avLst/>
          </a:prstGeom>
        </p:spPr>
        <p:txBody>
          <a:bodyPr vert="horz" lIns="91440" tIns="45720" rIns="91440" bIns="45720" rtlCol="0" anchor="ctr"/>
          <a:lstStyle>
            <a:lvl1pPr algn="ctr">
              <a:defRPr sz="1000">
                <a:solidFill>
                  <a:schemeClr val="tx1"/>
                </a:solidFill>
                <a:latin typeface="Arial" charset="0"/>
              </a:defRPr>
            </a:lvl1pPr>
          </a:lstStyle>
          <a:p>
            <a:pPr>
              <a:defRPr/>
            </a:pPr>
            <a:r>
              <a:rPr lang="en-US"/>
              <a:t>Company Confidential</a:t>
            </a:r>
          </a:p>
        </p:txBody>
      </p:sp>
      <p:sp>
        <p:nvSpPr>
          <p:cNvPr id="11" name="Slide Number Placeholder 5"/>
          <p:cNvSpPr>
            <a:spLocks noGrp="1"/>
          </p:cNvSpPr>
          <p:nvPr>
            <p:ph type="sldNum" sz="quarter" idx="4"/>
          </p:nvPr>
        </p:nvSpPr>
        <p:spPr>
          <a:xfrm>
            <a:off x="457200" y="6521450"/>
            <a:ext cx="609600" cy="244475"/>
          </a:xfrm>
          <a:prstGeom prst="rect">
            <a:avLst/>
          </a:prstGeom>
        </p:spPr>
        <p:txBody>
          <a:bodyPr vert="horz" lIns="91440" tIns="45720" rIns="91440" bIns="45720" rtlCol="0" anchor="ctr"/>
          <a:lstStyle>
            <a:lvl1pPr algn="r">
              <a:defRPr sz="1200" b="1">
                <a:solidFill>
                  <a:schemeClr val="tx1"/>
                </a:solidFill>
                <a:latin typeface="Arial" charset="0"/>
              </a:defRPr>
            </a:lvl1pPr>
          </a:lstStyle>
          <a:p>
            <a:pPr>
              <a:defRPr/>
            </a:pPr>
            <a:fld id="{96203DA8-A10A-480A-8EFA-7E2AD6653A41}" type="slidenum">
              <a:rPr lang="en-US"/>
              <a:pPr>
                <a:defRPr/>
              </a:pPr>
              <a:t>‹#›</a:t>
            </a:fld>
            <a:endParaRPr lang="en-US" dirty="0"/>
          </a:p>
        </p:txBody>
      </p:sp>
      <p:pic>
        <p:nvPicPr>
          <p:cNvPr id="3080" name="Picture 14" descr="mark.png"/>
          <p:cNvPicPr>
            <a:picLocks noChangeAspect="1"/>
          </p:cNvPicPr>
          <p:nvPr/>
        </p:nvPicPr>
        <p:blipFill>
          <a:blip r:embed="rId3" cstate="email"/>
          <a:srcRect/>
          <a:stretch>
            <a:fillRect/>
          </a:stretch>
        </p:blipFill>
        <p:spPr bwMode="auto">
          <a:xfrm>
            <a:off x="8458200" y="6553200"/>
            <a:ext cx="2286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Lst>
  <p:hf sldNum="0" hdr="0" dt="0"/>
  <p:txStyles>
    <p:titleStyle>
      <a:lvl1pPr algn="l"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pitchFamily="34" charset="0"/>
          <a:cs typeface="Arial" pitchFamily="34" charset="0"/>
        </a:defRPr>
      </a:lvl2pPr>
      <a:lvl3pPr algn="l" rtl="0" eaLnBrk="0" fontAlgn="base" hangingPunct="0">
        <a:spcBef>
          <a:spcPct val="0"/>
        </a:spcBef>
        <a:spcAft>
          <a:spcPct val="0"/>
        </a:spcAft>
        <a:defRPr sz="2400">
          <a:solidFill>
            <a:schemeClr val="tx1"/>
          </a:solidFill>
          <a:latin typeface="Arial" pitchFamily="34" charset="0"/>
          <a:cs typeface="Arial" pitchFamily="34" charset="0"/>
        </a:defRPr>
      </a:lvl3pPr>
      <a:lvl4pPr algn="l" rtl="0" eaLnBrk="0" fontAlgn="base" hangingPunct="0">
        <a:spcBef>
          <a:spcPct val="0"/>
        </a:spcBef>
        <a:spcAft>
          <a:spcPct val="0"/>
        </a:spcAft>
        <a:defRPr sz="2400">
          <a:solidFill>
            <a:schemeClr val="tx1"/>
          </a:solidFill>
          <a:latin typeface="Arial" pitchFamily="34" charset="0"/>
          <a:cs typeface="Arial" pitchFamily="34" charset="0"/>
        </a:defRPr>
      </a:lvl4pPr>
      <a:lvl5pPr algn="l" rtl="0" eaLnBrk="0" fontAlgn="base" hangingPunct="0">
        <a:spcBef>
          <a:spcPct val="0"/>
        </a:spcBef>
        <a:spcAft>
          <a:spcPct val="0"/>
        </a:spcAft>
        <a:defRPr sz="2400">
          <a:solidFill>
            <a:schemeClr val="tx1"/>
          </a:solidFill>
          <a:latin typeface="Arial" pitchFamily="34" charset="0"/>
          <a:cs typeface="Arial" pitchFamily="34" charset="0"/>
        </a:defRPr>
      </a:lvl5pPr>
      <a:lvl6pPr marL="457200" algn="l" rtl="0" fontAlgn="base">
        <a:spcBef>
          <a:spcPct val="0"/>
        </a:spcBef>
        <a:spcAft>
          <a:spcPct val="0"/>
        </a:spcAft>
        <a:defRPr sz="2400">
          <a:solidFill>
            <a:schemeClr val="tx1"/>
          </a:solidFill>
          <a:latin typeface="Arial" pitchFamily="34" charset="0"/>
          <a:cs typeface="Arial" pitchFamily="34" charset="0"/>
        </a:defRPr>
      </a:lvl6pPr>
      <a:lvl7pPr marL="914400" algn="l" rtl="0" fontAlgn="base">
        <a:spcBef>
          <a:spcPct val="0"/>
        </a:spcBef>
        <a:spcAft>
          <a:spcPct val="0"/>
        </a:spcAft>
        <a:defRPr sz="2400">
          <a:solidFill>
            <a:schemeClr val="tx1"/>
          </a:solidFill>
          <a:latin typeface="Arial" pitchFamily="34" charset="0"/>
          <a:cs typeface="Arial" pitchFamily="34" charset="0"/>
        </a:defRPr>
      </a:lvl7pPr>
      <a:lvl8pPr marL="1371600" algn="l" rtl="0" fontAlgn="base">
        <a:spcBef>
          <a:spcPct val="0"/>
        </a:spcBef>
        <a:spcAft>
          <a:spcPct val="0"/>
        </a:spcAft>
        <a:defRPr sz="2400">
          <a:solidFill>
            <a:schemeClr val="tx1"/>
          </a:solidFill>
          <a:latin typeface="Arial" pitchFamily="34" charset="0"/>
          <a:cs typeface="Arial" pitchFamily="34" charset="0"/>
        </a:defRPr>
      </a:lvl8pPr>
      <a:lvl9pPr marL="1828800" algn="l" rtl="0" fontAlgn="base">
        <a:spcBef>
          <a:spcPct val="0"/>
        </a:spcBef>
        <a:spcAft>
          <a:spcPct val="0"/>
        </a:spcAft>
        <a:defRPr sz="2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477000"/>
            <a:ext cx="9144000" cy="381000"/>
          </a:xfrm>
          <a:prstGeom prst="rect">
            <a:avLst/>
          </a:prstGeom>
          <a:gradFill flip="none" rotWithShape="1">
            <a:gsLst>
              <a:gs pos="50000">
                <a:srgbClr val="4D5761">
                  <a:alpha val="44000"/>
                </a:srgb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1" name="Title Placeholder 1"/>
          <p:cNvSpPr>
            <a:spLocks noGrp="1"/>
          </p:cNvSpPr>
          <p:nvPr>
            <p:ph type="title"/>
          </p:nvPr>
        </p:nvSpPr>
        <p:spPr bwMode="auto">
          <a:xfrm>
            <a:off x="457200" y="7620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 name="Rectangle 6"/>
          <p:cNvSpPr/>
          <p:nvPr/>
        </p:nvSpPr>
        <p:spPr>
          <a:xfrm>
            <a:off x="0" y="0"/>
            <a:ext cx="152400" cy="7620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0" y="758825"/>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104" name="Picture 14" descr="Transition.png"/>
          <p:cNvPicPr>
            <a:picLocks noChangeAspect="1"/>
          </p:cNvPicPr>
          <p:nvPr/>
        </p:nvPicPr>
        <p:blipFill>
          <a:blip r:embed="rId3" cstate="email"/>
          <a:srcRect/>
          <a:stretch>
            <a:fillRect/>
          </a:stretch>
        </p:blipFill>
        <p:spPr bwMode="auto">
          <a:xfrm>
            <a:off x="0" y="2106613"/>
            <a:ext cx="9144000" cy="2644775"/>
          </a:xfrm>
          <a:prstGeom prst="rect">
            <a:avLst/>
          </a:prstGeom>
          <a:noFill/>
          <a:ln w="9525">
            <a:noFill/>
            <a:miter lim="800000"/>
            <a:headEnd/>
            <a:tailEnd/>
          </a:ln>
        </p:spPr>
      </p:pic>
      <p:sp>
        <p:nvSpPr>
          <p:cNvPr id="11" name="Date Placeholder 3"/>
          <p:cNvSpPr>
            <a:spLocks noGrp="1"/>
          </p:cNvSpPr>
          <p:nvPr>
            <p:ph type="dt" sz="half" idx="2"/>
          </p:nvPr>
        </p:nvSpPr>
        <p:spPr>
          <a:xfrm>
            <a:off x="6705600" y="6537325"/>
            <a:ext cx="914400" cy="244475"/>
          </a:xfrm>
          <a:prstGeom prst="rect">
            <a:avLst/>
          </a:prstGeom>
        </p:spPr>
        <p:txBody>
          <a:bodyPr vert="horz" lIns="91440" tIns="45720" rIns="91440" bIns="45720" rtlCol="0" anchor="ctr"/>
          <a:lstStyle>
            <a:lvl1pPr algn="l">
              <a:defRPr sz="1000">
                <a:solidFill>
                  <a:schemeClr val="tx1"/>
                </a:solidFill>
                <a:latin typeface="Arial" charset="0"/>
              </a:defRPr>
            </a:lvl1pPr>
          </a:lstStyle>
          <a:p>
            <a:pPr>
              <a:defRPr/>
            </a:pPr>
            <a:fld id="{BB9CCCB3-FC0D-40DD-8550-7365CC5026D0}" type="datetime1">
              <a:rPr lang="en-US"/>
              <a:pPr>
                <a:defRPr/>
              </a:pPr>
              <a:t>12/1/2010</a:t>
            </a:fld>
            <a:endParaRPr lang="en-US" dirty="0"/>
          </a:p>
        </p:txBody>
      </p:sp>
      <p:sp>
        <p:nvSpPr>
          <p:cNvPr id="17" name="Footer Placeholder 4"/>
          <p:cNvSpPr>
            <a:spLocks noGrp="1"/>
          </p:cNvSpPr>
          <p:nvPr>
            <p:ph type="ftr" sz="quarter" idx="3"/>
          </p:nvPr>
        </p:nvSpPr>
        <p:spPr>
          <a:xfrm>
            <a:off x="1371600" y="6537325"/>
            <a:ext cx="5029200" cy="244475"/>
          </a:xfrm>
          <a:prstGeom prst="rect">
            <a:avLst/>
          </a:prstGeom>
        </p:spPr>
        <p:txBody>
          <a:bodyPr vert="horz" lIns="91440" tIns="45720" rIns="91440" bIns="45720" rtlCol="0" anchor="ctr"/>
          <a:lstStyle>
            <a:lvl1pPr algn="ctr">
              <a:defRPr sz="1000">
                <a:solidFill>
                  <a:schemeClr val="tx1"/>
                </a:solidFill>
                <a:latin typeface="Arial" charset="0"/>
              </a:defRPr>
            </a:lvl1pPr>
          </a:lstStyle>
          <a:p>
            <a:pPr>
              <a:defRPr/>
            </a:pPr>
            <a:r>
              <a:rPr lang="en-US"/>
              <a:t>Company Confidential</a:t>
            </a:r>
          </a:p>
        </p:txBody>
      </p:sp>
      <p:sp>
        <p:nvSpPr>
          <p:cNvPr id="18" name="Slide Number Placeholder 5"/>
          <p:cNvSpPr>
            <a:spLocks noGrp="1"/>
          </p:cNvSpPr>
          <p:nvPr>
            <p:ph type="sldNum" sz="quarter" idx="4"/>
          </p:nvPr>
        </p:nvSpPr>
        <p:spPr>
          <a:xfrm>
            <a:off x="457200" y="6521450"/>
            <a:ext cx="609600" cy="244475"/>
          </a:xfrm>
          <a:prstGeom prst="rect">
            <a:avLst/>
          </a:prstGeom>
        </p:spPr>
        <p:txBody>
          <a:bodyPr vert="horz" lIns="91440" tIns="45720" rIns="91440" bIns="45720" rtlCol="0" anchor="ctr"/>
          <a:lstStyle>
            <a:lvl1pPr algn="r">
              <a:defRPr sz="1200" b="1">
                <a:solidFill>
                  <a:schemeClr val="tx1"/>
                </a:solidFill>
                <a:latin typeface="Arial" charset="0"/>
              </a:defRPr>
            </a:lvl1pPr>
          </a:lstStyle>
          <a:p>
            <a:pPr>
              <a:defRPr/>
            </a:pPr>
            <a:fld id="{334E89B3-EBC6-402B-8EAC-947AEC24E568}" type="slidenum">
              <a:rPr lang="en-US"/>
              <a:pPr>
                <a:defRPr/>
              </a:pPr>
              <a:t>‹#›</a:t>
            </a:fld>
            <a:endParaRPr lang="en-US" dirty="0"/>
          </a:p>
        </p:txBody>
      </p:sp>
      <p:pic>
        <p:nvPicPr>
          <p:cNvPr id="4108" name="Picture 18" descr="mark.png"/>
          <p:cNvPicPr>
            <a:picLocks noChangeAspect="1"/>
          </p:cNvPicPr>
          <p:nvPr/>
        </p:nvPicPr>
        <p:blipFill>
          <a:blip r:embed="rId4" cstate="email"/>
          <a:srcRect/>
          <a:stretch>
            <a:fillRect/>
          </a:stretch>
        </p:blipFill>
        <p:spPr bwMode="auto">
          <a:xfrm>
            <a:off x="8458200" y="6553200"/>
            <a:ext cx="2286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6" r:id="rId1"/>
  </p:sldLayoutIdLst>
  <p:hf sldNum="0" hdr="0" dt="0"/>
  <p:txStyles>
    <p:titleStyle>
      <a:lvl1pPr algn="l"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pitchFamily="34" charset="0"/>
          <a:cs typeface="Arial" pitchFamily="34" charset="0"/>
        </a:defRPr>
      </a:lvl2pPr>
      <a:lvl3pPr algn="l" rtl="0" eaLnBrk="0" fontAlgn="base" hangingPunct="0">
        <a:spcBef>
          <a:spcPct val="0"/>
        </a:spcBef>
        <a:spcAft>
          <a:spcPct val="0"/>
        </a:spcAft>
        <a:defRPr sz="2400">
          <a:solidFill>
            <a:schemeClr val="tx1"/>
          </a:solidFill>
          <a:latin typeface="Arial" pitchFamily="34" charset="0"/>
          <a:cs typeface="Arial" pitchFamily="34" charset="0"/>
        </a:defRPr>
      </a:lvl3pPr>
      <a:lvl4pPr algn="l" rtl="0" eaLnBrk="0" fontAlgn="base" hangingPunct="0">
        <a:spcBef>
          <a:spcPct val="0"/>
        </a:spcBef>
        <a:spcAft>
          <a:spcPct val="0"/>
        </a:spcAft>
        <a:defRPr sz="2400">
          <a:solidFill>
            <a:schemeClr val="tx1"/>
          </a:solidFill>
          <a:latin typeface="Arial" pitchFamily="34" charset="0"/>
          <a:cs typeface="Arial" pitchFamily="34" charset="0"/>
        </a:defRPr>
      </a:lvl4pPr>
      <a:lvl5pPr algn="l" rtl="0" eaLnBrk="0" fontAlgn="base" hangingPunct="0">
        <a:spcBef>
          <a:spcPct val="0"/>
        </a:spcBef>
        <a:spcAft>
          <a:spcPct val="0"/>
        </a:spcAft>
        <a:defRPr sz="2400">
          <a:solidFill>
            <a:schemeClr val="tx1"/>
          </a:solidFill>
          <a:latin typeface="Arial" pitchFamily="34" charset="0"/>
          <a:cs typeface="Arial" pitchFamily="34" charset="0"/>
        </a:defRPr>
      </a:lvl5pPr>
      <a:lvl6pPr marL="457200" algn="l" rtl="0" fontAlgn="base">
        <a:spcBef>
          <a:spcPct val="0"/>
        </a:spcBef>
        <a:spcAft>
          <a:spcPct val="0"/>
        </a:spcAft>
        <a:defRPr sz="2400">
          <a:solidFill>
            <a:schemeClr val="tx1"/>
          </a:solidFill>
          <a:latin typeface="Arial" pitchFamily="34" charset="0"/>
          <a:cs typeface="Arial" pitchFamily="34" charset="0"/>
        </a:defRPr>
      </a:lvl6pPr>
      <a:lvl7pPr marL="914400" algn="l" rtl="0" fontAlgn="base">
        <a:spcBef>
          <a:spcPct val="0"/>
        </a:spcBef>
        <a:spcAft>
          <a:spcPct val="0"/>
        </a:spcAft>
        <a:defRPr sz="2400">
          <a:solidFill>
            <a:schemeClr val="tx1"/>
          </a:solidFill>
          <a:latin typeface="Arial" pitchFamily="34" charset="0"/>
          <a:cs typeface="Arial" pitchFamily="34" charset="0"/>
        </a:defRPr>
      </a:lvl7pPr>
      <a:lvl8pPr marL="1371600" algn="l" rtl="0" fontAlgn="base">
        <a:spcBef>
          <a:spcPct val="0"/>
        </a:spcBef>
        <a:spcAft>
          <a:spcPct val="0"/>
        </a:spcAft>
        <a:defRPr sz="2400">
          <a:solidFill>
            <a:schemeClr val="tx1"/>
          </a:solidFill>
          <a:latin typeface="Arial" pitchFamily="34" charset="0"/>
          <a:cs typeface="Arial" pitchFamily="34" charset="0"/>
        </a:defRPr>
      </a:lvl8pPr>
      <a:lvl9pPr marL="1828800" algn="l" rtl="0" fontAlgn="base">
        <a:spcBef>
          <a:spcPct val="0"/>
        </a:spcBef>
        <a:spcAft>
          <a:spcPct val="0"/>
        </a:spcAft>
        <a:defRPr sz="2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2-g.jpg"/>
          <p:cNvPicPr>
            <a:picLocks noChangeAspect="1"/>
          </p:cNvPicPr>
          <p:nvPr/>
        </p:nvPicPr>
        <p:blipFill>
          <a:blip r:embed="rId3" cstate="email"/>
          <a:srcRect t="6429"/>
          <a:stretch>
            <a:fillRect/>
          </a:stretch>
        </p:blipFill>
        <p:spPr>
          <a:xfrm>
            <a:off x="0" y="772915"/>
            <a:ext cx="9144000" cy="5703643"/>
          </a:xfrm>
          <a:prstGeom prst="rect">
            <a:avLst/>
          </a:prstGeom>
        </p:spPr>
      </p:pic>
      <p:pic>
        <p:nvPicPr>
          <p:cNvPr id="6" name="Picture 5" descr="slide2.jpg"/>
          <p:cNvPicPr>
            <a:picLocks noChangeAspect="1"/>
          </p:cNvPicPr>
          <p:nvPr/>
        </p:nvPicPr>
        <p:blipFill>
          <a:blip r:embed="rId4" cstate="email"/>
          <a:srcRect/>
          <a:stretch>
            <a:fillRect/>
          </a:stretch>
        </p:blipFill>
        <p:spPr>
          <a:xfrm>
            <a:off x="0" y="1987781"/>
            <a:ext cx="9144000" cy="3143785"/>
          </a:xfrm>
          <a:prstGeom prst="rect">
            <a:avLst/>
          </a:prstGeom>
        </p:spPr>
      </p:pic>
      <p:sp>
        <p:nvSpPr>
          <p:cNvPr id="2" name="Title 1"/>
          <p:cNvSpPr>
            <a:spLocks noGrp="1"/>
          </p:cNvSpPr>
          <p:nvPr>
            <p:ph type="ctrTitle"/>
          </p:nvPr>
        </p:nvSpPr>
        <p:spPr>
          <a:xfrm>
            <a:off x="457200" y="228600"/>
            <a:ext cx="8229600" cy="533400"/>
          </a:xfrm>
        </p:spPr>
        <p:txBody>
          <a:bodyPr/>
          <a:lstStyle/>
          <a:p>
            <a:r>
              <a:rPr lang="en-US" dirty="0" smtClean="0"/>
              <a:t/>
            </a:r>
            <a:br>
              <a:rPr lang="en-US" dirty="0" smtClean="0"/>
            </a:br>
            <a:r>
              <a:rPr lang="en-US" dirty="0" err="1" smtClean="0"/>
              <a:t>Aclara</a:t>
            </a:r>
            <a:r>
              <a:rPr lang="en-US" dirty="0" smtClean="0"/>
              <a:t> Smart Grid philosophy</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smtClean="0"/>
              <a:t>Company Confidential</a:t>
            </a:r>
            <a:endParaRPr lang="en-US" dirty="0"/>
          </a:p>
        </p:txBody>
      </p:sp>
      <p:sp>
        <p:nvSpPr>
          <p:cNvPr id="5" name="Rectangle 4"/>
          <p:cNvSpPr/>
          <p:nvPr/>
        </p:nvSpPr>
        <p:spPr>
          <a:xfrm>
            <a:off x="-76200" y="1981200"/>
            <a:ext cx="9372600" cy="3154680"/>
          </a:xfrm>
          <a:prstGeom prst="rect">
            <a:avLst/>
          </a:prstGeom>
          <a:gradFill>
            <a:gsLst>
              <a:gs pos="0">
                <a:schemeClr val="bg1"/>
              </a:gs>
              <a:gs pos="86000">
                <a:schemeClr val="bg1">
                  <a:alpha val="18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2971800"/>
            <a:ext cx="4114800" cy="1447800"/>
          </a:xfrm>
        </p:spPr>
        <p:txBody>
          <a:bodyPr/>
          <a:lstStyle/>
          <a:p>
            <a:r>
              <a:rPr lang="en-US" dirty="0" smtClean="0">
                <a:solidFill>
                  <a:srgbClr val="4D5761"/>
                </a:solidFill>
              </a:rPr>
              <a:t>The Smart Grid operates in </a:t>
            </a:r>
            <a:br>
              <a:rPr lang="en-US" dirty="0" smtClean="0">
                <a:solidFill>
                  <a:srgbClr val="4D5761"/>
                </a:solidFill>
              </a:rPr>
            </a:br>
            <a:r>
              <a:rPr lang="en-US" dirty="0" smtClean="0">
                <a:solidFill>
                  <a:srgbClr val="4D5761"/>
                </a:solidFill>
              </a:rPr>
              <a:t>real time, and so should your customer-engagement and energy-efficiency programs.</a:t>
            </a:r>
          </a:p>
          <a:p>
            <a:endParaRPr lang="en-US" sz="2400" dirty="0" smtClean="0"/>
          </a:p>
          <a:p>
            <a:endParaRPr lang="en-US" sz="2400" dirty="0" smtClean="0"/>
          </a:p>
          <a:p>
            <a:endParaRPr lang="en-US" sz="2400" dirty="0" smtClean="0"/>
          </a:p>
          <a:p>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143000"/>
            <a:ext cx="28194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1400" dirty="0" smtClean="0">
                <a:solidFill>
                  <a:schemeClr val="bg1"/>
                </a:solidFill>
                <a:latin typeface="Arial" pitchFamily="34" charset="0"/>
                <a:cs typeface="Arial" pitchFamily="34" charset="0"/>
              </a:rPr>
              <a:t>Current Modules in place for residential and business customers</a:t>
            </a:r>
          </a:p>
        </p:txBody>
      </p:sp>
      <p:sp>
        <p:nvSpPr>
          <p:cNvPr id="13" name="Rectangle 12"/>
          <p:cNvSpPr/>
          <p:nvPr/>
        </p:nvSpPr>
        <p:spPr>
          <a:xfrm>
            <a:off x="533400" y="990600"/>
            <a:ext cx="28194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4" name="Rectangle 13"/>
          <p:cNvSpPr/>
          <p:nvPr/>
        </p:nvSpPr>
        <p:spPr>
          <a:xfrm>
            <a:off x="533400" y="1905000"/>
            <a:ext cx="28194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bwMode="auto">
          <a:xfrm>
            <a:off x="609599" y="2079010"/>
            <a:ext cx="260252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9063" indent="-119063">
              <a:spcBef>
                <a:spcPts val="1200"/>
              </a:spcBef>
              <a:buFont typeface="Wingdings" pitchFamily="2" charset="2"/>
              <a:buChar char="§"/>
            </a:pPr>
            <a:r>
              <a:rPr lang="en-US" sz="1200" dirty="0" smtClean="0">
                <a:solidFill>
                  <a:srgbClr val="6A737B"/>
                </a:solidFill>
              </a:rPr>
              <a:t>Dashboard</a:t>
            </a:r>
          </a:p>
          <a:p>
            <a:pPr marL="119063" indent="-119063">
              <a:spcBef>
                <a:spcPts val="1200"/>
              </a:spcBef>
              <a:buFont typeface="Wingdings" pitchFamily="2" charset="2"/>
              <a:buChar char="§"/>
            </a:pPr>
            <a:r>
              <a:rPr lang="en-US" sz="1200" dirty="0" smtClean="0">
                <a:solidFill>
                  <a:srgbClr val="6A737B"/>
                </a:solidFill>
              </a:rPr>
              <a:t>Bill Analysis, Bill History and Payment History</a:t>
            </a:r>
          </a:p>
          <a:p>
            <a:pPr marL="119063" indent="-119063">
              <a:spcBef>
                <a:spcPts val="1200"/>
              </a:spcBef>
              <a:buFont typeface="Wingdings" pitchFamily="2" charset="2"/>
              <a:buChar char="§"/>
            </a:pPr>
            <a:r>
              <a:rPr lang="en-US" sz="1200" dirty="0" smtClean="0">
                <a:solidFill>
                  <a:srgbClr val="6A737B"/>
                </a:solidFill>
              </a:rPr>
              <a:t>Energy Analysis</a:t>
            </a:r>
          </a:p>
          <a:p>
            <a:pPr marL="119063" indent="-119063">
              <a:spcBef>
                <a:spcPts val="1200"/>
              </a:spcBef>
              <a:buFont typeface="Wingdings" pitchFamily="2" charset="2"/>
              <a:buChar char="§"/>
            </a:pPr>
            <a:r>
              <a:rPr lang="en-US" sz="1200" dirty="0" smtClean="0">
                <a:solidFill>
                  <a:srgbClr val="6A737B"/>
                </a:solidFill>
              </a:rPr>
              <a:t>AMI Presentation (limited customers)</a:t>
            </a:r>
          </a:p>
          <a:p>
            <a:pPr marL="119063" indent="-119063">
              <a:spcBef>
                <a:spcPts val="1200"/>
              </a:spcBef>
              <a:buFont typeface="Wingdings" pitchFamily="2" charset="2"/>
              <a:buChar char="§"/>
            </a:pPr>
            <a:r>
              <a:rPr lang="en-US" sz="1200" dirty="0" smtClean="0">
                <a:solidFill>
                  <a:srgbClr val="6A737B"/>
                </a:solidFill>
              </a:rPr>
              <a:t>Available for Self Service and Call Center</a:t>
            </a:r>
          </a:p>
          <a:p>
            <a:pPr marL="119063" indent="-119063">
              <a:spcBef>
                <a:spcPts val="1200"/>
              </a:spcBef>
              <a:buFont typeface="Wingdings" pitchFamily="2" charset="2"/>
              <a:buChar char="§"/>
            </a:pPr>
            <a:r>
              <a:rPr lang="en-US" sz="1200" dirty="0" smtClean="0">
                <a:solidFill>
                  <a:srgbClr val="6A737B"/>
                </a:solidFill>
              </a:rPr>
              <a:t>Personalized Energy Report</a:t>
            </a:r>
          </a:p>
          <a:p>
            <a:pPr marL="119063" indent="-119063">
              <a:spcBef>
                <a:spcPts val="1200"/>
              </a:spcBef>
              <a:buFont typeface="Wingdings" pitchFamily="2" charset="2"/>
              <a:buChar char="§"/>
            </a:pPr>
            <a:r>
              <a:rPr lang="en-US" sz="1200" dirty="0" smtClean="0">
                <a:solidFill>
                  <a:srgbClr val="6A737B"/>
                </a:solidFill>
              </a:rPr>
              <a:t>K-12 Program</a:t>
            </a:r>
          </a:p>
          <a:p>
            <a:pPr marL="119063" indent="-119063">
              <a:spcBef>
                <a:spcPts val="600"/>
              </a:spcBef>
              <a:buFont typeface="Wingdings" pitchFamily="2" charset="2"/>
              <a:buChar char="§"/>
            </a:pPr>
            <a:endParaRPr lang="en-US" sz="1200" dirty="0" smtClean="0">
              <a:solidFill>
                <a:srgbClr val="6A737B"/>
              </a:solidFill>
            </a:endParaRPr>
          </a:p>
          <a:p>
            <a:pPr marL="119063" indent="-119063">
              <a:spcBef>
                <a:spcPts val="600"/>
              </a:spcBef>
              <a:buFont typeface="Wingdings" pitchFamily="2" charset="2"/>
              <a:buChar char="§"/>
            </a:pPr>
            <a:endParaRPr lang="en-US" sz="1200" dirty="0">
              <a:solidFill>
                <a:srgbClr val="6A737B"/>
              </a:solidFill>
            </a:endParaRPr>
          </a:p>
        </p:txBody>
      </p:sp>
      <p:sp>
        <p:nvSpPr>
          <p:cNvPr id="2" name="Title 1"/>
          <p:cNvSpPr>
            <a:spLocks noGrp="1"/>
          </p:cNvSpPr>
          <p:nvPr>
            <p:ph type="title"/>
          </p:nvPr>
        </p:nvSpPr>
        <p:spPr/>
        <p:txBody>
          <a:bodyPr/>
          <a:lstStyle/>
          <a:p>
            <a:r>
              <a:rPr lang="en-US" dirty="0" smtClean="0"/>
              <a:t>Software Consumer functionality</a:t>
            </a:r>
            <a:endParaRPr lang="en-US" dirty="0"/>
          </a:p>
        </p:txBody>
      </p:sp>
      <p:sp>
        <p:nvSpPr>
          <p:cNvPr id="4" name="Footer Placeholder 3"/>
          <p:cNvSpPr>
            <a:spLocks noGrp="1"/>
          </p:cNvSpPr>
          <p:nvPr>
            <p:ph type="ftr" sz="quarter" idx="11"/>
          </p:nvPr>
        </p:nvSpPr>
        <p:spPr/>
        <p:txBody>
          <a:bodyPr/>
          <a:lstStyle/>
          <a:p>
            <a:pPr>
              <a:defRPr/>
            </a:pPr>
            <a:r>
              <a:rPr lang="en-US" dirty="0" smtClean="0"/>
              <a:t>Company Confidential</a:t>
            </a:r>
            <a:endParaRPr lang="en-US" dirty="0"/>
          </a:p>
        </p:txBody>
      </p:sp>
      <p:pic>
        <p:nvPicPr>
          <p:cNvPr id="6" name="Picture 2"/>
          <p:cNvPicPr>
            <a:picLocks noChangeAspect="1" noChangeArrowheads="1"/>
          </p:cNvPicPr>
          <p:nvPr/>
        </p:nvPicPr>
        <p:blipFill>
          <a:blip r:embed="rId3" cstate="email"/>
          <a:srcRect/>
          <a:stretch>
            <a:fillRect/>
          </a:stretch>
        </p:blipFill>
        <p:spPr bwMode="auto">
          <a:xfrm>
            <a:off x="3830638" y="931863"/>
            <a:ext cx="5313362" cy="5439201"/>
          </a:xfrm>
          <a:prstGeom prst="rect">
            <a:avLst/>
          </a:prstGeom>
          <a:noFill/>
          <a:ln w="9525">
            <a:noFill/>
            <a:miter lim="800000"/>
            <a:headEnd/>
            <a:tailEnd/>
          </a:ln>
        </p:spPr>
      </p:pic>
      <p:pic>
        <p:nvPicPr>
          <p:cNvPr id="7" name="Picture 3"/>
          <p:cNvPicPr>
            <a:picLocks noChangeAspect="1" noChangeArrowheads="1"/>
          </p:cNvPicPr>
          <p:nvPr/>
        </p:nvPicPr>
        <p:blipFill>
          <a:blip r:embed="rId4" cstate="email"/>
          <a:srcRect/>
          <a:stretch>
            <a:fillRect/>
          </a:stretch>
        </p:blipFill>
        <p:spPr bwMode="auto">
          <a:xfrm>
            <a:off x="4648200" y="849313"/>
            <a:ext cx="3852863" cy="4865687"/>
          </a:xfrm>
          <a:prstGeom prst="rect">
            <a:avLst/>
          </a:prstGeom>
          <a:noFill/>
          <a:ln w="9525">
            <a:noFill/>
            <a:miter lim="800000"/>
            <a:headEnd/>
            <a:tailEnd/>
          </a:ln>
        </p:spPr>
      </p:pic>
      <p:pic>
        <p:nvPicPr>
          <p:cNvPr id="8" name="Picture 4"/>
          <p:cNvPicPr>
            <a:picLocks noChangeAspect="1" noChangeArrowheads="1"/>
          </p:cNvPicPr>
          <p:nvPr/>
        </p:nvPicPr>
        <p:blipFill>
          <a:blip r:embed="rId5" cstate="email"/>
          <a:srcRect/>
          <a:stretch>
            <a:fillRect/>
          </a:stretch>
        </p:blipFill>
        <p:spPr bwMode="auto">
          <a:xfrm>
            <a:off x="4724400" y="1190625"/>
            <a:ext cx="4046538" cy="5191125"/>
          </a:xfrm>
          <a:prstGeom prst="rect">
            <a:avLst/>
          </a:prstGeom>
          <a:noFill/>
          <a:ln w="9525">
            <a:noFill/>
            <a:miter lim="800000"/>
            <a:headEnd/>
            <a:tailEnd/>
          </a:ln>
        </p:spPr>
      </p:pic>
      <p:pic>
        <p:nvPicPr>
          <p:cNvPr id="9" name="Picture 5"/>
          <p:cNvPicPr>
            <a:picLocks noChangeAspect="1" noChangeArrowheads="1"/>
          </p:cNvPicPr>
          <p:nvPr/>
        </p:nvPicPr>
        <p:blipFill>
          <a:blip r:embed="rId6" cstate="email"/>
          <a:srcRect/>
          <a:stretch>
            <a:fillRect/>
          </a:stretch>
        </p:blipFill>
        <p:spPr bwMode="auto">
          <a:xfrm>
            <a:off x="3778250" y="1447800"/>
            <a:ext cx="5365750" cy="3405188"/>
          </a:xfrm>
          <a:prstGeom prst="rect">
            <a:avLst/>
          </a:prstGeom>
          <a:noFill/>
          <a:ln w="9525">
            <a:noFill/>
            <a:miter lim="800000"/>
            <a:headEnd/>
            <a:tailEnd/>
          </a:ln>
        </p:spPr>
      </p:pic>
      <p:pic>
        <p:nvPicPr>
          <p:cNvPr id="10" name="Picture 6"/>
          <p:cNvPicPr>
            <a:picLocks noChangeAspect="1" noChangeArrowheads="1"/>
          </p:cNvPicPr>
          <p:nvPr/>
        </p:nvPicPr>
        <p:blipFill>
          <a:blip r:embed="rId7" cstate="email"/>
          <a:srcRect/>
          <a:stretch>
            <a:fillRect/>
          </a:stretch>
        </p:blipFill>
        <p:spPr bwMode="auto">
          <a:xfrm>
            <a:off x="3760788" y="1035050"/>
            <a:ext cx="5383212" cy="5387975"/>
          </a:xfrm>
          <a:prstGeom prst="rect">
            <a:avLst/>
          </a:prstGeom>
          <a:noFill/>
          <a:ln w="9525">
            <a:noFill/>
            <a:miter lim="800000"/>
            <a:headEnd/>
            <a:tailEnd/>
          </a:ln>
        </p:spPr>
      </p:pic>
      <p:pic>
        <p:nvPicPr>
          <p:cNvPr id="11" name="Picture 7"/>
          <p:cNvPicPr>
            <a:picLocks noChangeAspect="1" noChangeArrowheads="1"/>
          </p:cNvPicPr>
          <p:nvPr/>
        </p:nvPicPr>
        <p:blipFill>
          <a:blip r:embed="rId8" cstate="email"/>
          <a:srcRect/>
          <a:stretch>
            <a:fillRect/>
          </a:stretch>
        </p:blipFill>
        <p:spPr bwMode="auto">
          <a:xfrm>
            <a:off x="4419600" y="1219200"/>
            <a:ext cx="4419600" cy="3929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9"/>
                                        </p:tgtEl>
                                        <p:attrNameLst>
                                          <p:attrName>ppt_x</p:attrName>
                                        </p:attrNameLst>
                                      </p:cBhvr>
                                      <p:tavLst>
                                        <p:tav tm="0">
                                          <p:val>
                                            <p:strVal val="ppt_x"/>
                                          </p:val>
                                        </p:tav>
                                        <p:tav tm="100000">
                                          <p:val>
                                            <p:strVal val="ppt_x"/>
                                          </p:val>
                                        </p:tav>
                                      </p:tavLst>
                                    </p:anim>
                                    <p:anim calcmode="lin" valueType="num">
                                      <p:cBhvr additive="base">
                                        <p:cTn id="47" dur="500"/>
                                        <p:tgtEl>
                                          <p:spTgt spid="9"/>
                                        </p:tgtEl>
                                        <p:attrNameLst>
                                          <p:attrName>ppt_y</p:attrName>
                                        </p:attrNameLst>
                                      </p:cBhvr>
                                      <p:tavLst>
                                        <p:tav tm="0">
                                          <p:val>
                                            <p:strVal val="ppt_y"/>
                                          </p:val>
                                        </p:tav>
                                        <p:tav tm="100000">
                                          <p:val>
                                            <p:strVal val="1+ppt_h/2"/>
                                          </p:val>
                                        </p:tav>
                                      </p:tavLst>
                                    </p:anim>
                                    <p:set>
                                      <p:cBhvr>
                                        <p:cTn id="48" dur="1" fill="hold">
                                          <p:stCondLst>
                                            <p:cond delay="499"/>
                                          </p:stCondLst>
                                        </p:cTn>
                                        <p:tgtEl>
                                          <p:spTgt spid="9"/>
                                        </p:tgtEl>
                                        <p:attrNameLst>
                                          <p:attrName>style.visibility</p:attrName>
                                        </p:attrNameLst>
                                      </p:cBhvr>
                                      <p:to>
                                        <p:strVal val="hidden"/>
                                      </p:to>
                                    </p:set>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r>
              <a:rPr lang="en-US" dirty="0" smtClean="0"/>
              <a:t>Customer Engagement Apps:  Mobile</a:t>
            </a:r>
            <a:endParaRPr lang="en-US" dirty="0"/>
          </a:p>
        </p:txBody>
      </p:sp>
      <p:sp>
        <p:nvSpPr>
          <p:cNvPr id="3" name="Content Placeholder 2"/>
          <p:cNvSpPr>
            <a:spLocks noGrp="1"/>
          </p:cNvSpPr>
          <p:nvPr>
            <p:ph idx="1"/>
          </p:nvPr>
        </p:nvSpPr>
        <p:spPr>
          <a:xfrm>
            <a:off x="270435" y="1676400"/>
            <a:ext cx="8229600" cy="2832751"/>
          </a:xfrm>
        </p:spPr>
        <p:txBody>
          <a:bodyPr/>
          <a:lstStyle/>
          <a:p>
            <a:pPr>
              <a:spcAft>
                <a:spcPts val="1200"/>
              </a:spcAft>
              <a:buNone/>
            </a:pPr>
            <a:r>
              <a:rPr lang="en-US" sz="2400" dirty="0" smtClean="0"/>
              <a:t>Customer convenience and choice</a:t>
            </a:r>
          </a:p>
          <a:p>
            <a:pPr>
              <a:spcAft>
                <a:spcPts val="1200"/>
              </a:spcAft>
              <a:buNone/>
            </a:pPr>
            <a:r>
              <a:rPr lang="en-US" sz="2400" dirty="0" smtClean="0"/>
              <a:t>Most popular my account features</a:t>
            </a:r>
          </a:p>
          <a:p>
            <a:pPr>
              <a:spcAft>
                <a:spcPts val="1200"/>
              </a:spcAft>
              <a:buNone/>
            </a:pPr>
            <a:r>
              <a:rPr lang="en-US" sz="2400" dirty="0" smtClean="0"/>
              <a:t>Mobile web browser</a:t>
            </a:r>
          </a:p>
          <a:p>
            <a:pPr>
              <a:spcAft>
                <a:spcPts val="1200"/>
              </a:spcAft>
              <a:buNone/>
            </a:pPr>
            <a:r>
              <a:rPr lang="en-US" sz="2400" dirty="0" smtClean="0"/>
              <a:t>Applet prototype</a:t>
            </a:r>
          </a:p>
          <a:p>
            <a:endParaRPr lang="en-US" b="1" dirty="0"/>
          </a:p>
        </p:txBody>
      </p:sp>
      <p:pic>
        <p:nvPicPr>
          <p:cNvPr id="9" name="Picture 8"/>
          <p:cNvPicPr>
            <a:picLocks noChangeAspect="1"/>
          </p:cNvPicPr>
          <p:nvPr/>
        </p:nvPicPr>
        <p:blipFill>
          <a:blip r:embed="rId3" cstate="email"/>
          <a:stretch>
            <a:fillRect/>
          </a:stretch>
        </p:blipFill>
        <p:spPr>
          <a:xfrm>
            <a:off x="5603770" y="1712426"/>
            <a:ext cx="2717800" cy="4432300"/>
          </a:xfrm>
          <a:prstGeom prst="rect">
            <a:avLst/>
          </a:prstGeom>
        </p:spPr>
      </p:pic>
      <p:sp>
        <p:nvSpPr>
          <p:cNvPr id="5" name="Footer Placeholder 3"/>
          <p:cNvSpPr>
            <a:spLocks noGrp="1"/>
          </p:cNvSpPr>
          <p:nvPr>
            <p:ph type="ftr" sz="quarter" idx="11"/>
          </p:nvPr>
        </p:nvSpPr>
        <p:spPr>
          <a:xfrm>
            <a:off x="1371600" y="6537325"/>
            <a:ext cx="5029200" cy="244475"/>
          </a:xfrm>
        </p:spPr>
        <p:txBody>
          <a:bodyPr/>
          <a:lstStyle/>
          <a:p>
            <a:pPr>
              <a:defRPr/>
            </a:pPr>
            <a:r>
              <a:rPr lang="en-US" dirty="0" smtClean="0"/>
              <a:t>Company Confidential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3-g.jpg"/>
          <p:cNvPicPr>
            <a:picLocks noChangeAspect="1"/>
          </p:cNvPicPr>
          <p:nvPr/>
        </p:nvPicPr>
        <p:blipFill>
          <a:blip r:embed="rId3" cstate="email"/>
          <a:srcRect t="6429"/>
          <a:stretch>
            <a:fillRect/>
          </a:stretch>
        </p:blipFill>
        <p:spPr>
          <a:xfrm>
            <a:off x="0" y="772932"/>
            <a:ext cx="9144000" cy="5704041"/>
          </a:xfrm>
          <a:prstGeom prst="rect">
            <a:avLst/>
          </a:prstGeom>
        </p:spPr>
      </p:pic>
      <p:pic>
        <p:nvPicPr>
          <p:cNvPr id="6" name="Picture 5" descr="slide3.jpg"/>
          <p:cNvPicPr>
            <a:picLocks noChangeAspect="1"/>
          </p:cNvPicPr>
          <p:nvPr/>
        </p:nvPicPr>
        <p:blipFill>
          <a:blip r:embed="rId4" cstate="email"/>
          <a:srcRect/>
          <a:stretch>
            <a:fillRect/>
          </a:stretch>
        </p:blipFill>
        <p:spPr>
          <a:xfrm>
            <a:off x="0" y="2013983"/>
            <a:ext cx="9144000" cy="3124142"/>
          </a:xfrm>
          <a:prstGeom prst="rect">
            <a:avLst/>
          </a:prstGeom>
        </p:spPr>
      </p:pic>
      <p:sp>
        <p:nvSpPr>
          <p:cNvPr id="4" name="Footer Placeholder 3"/>
          <p:cNvSpPr>
            <a:spLocks noGrp="1"/>
          </p:cNvSpPr>
          <p:nvPr>
            <p:ph type="ftr" sz="quarter" idx="11"/>
          </p:nvPr>
        </p:nvSpPr>
        <p:spPr/>
        <p:txBody>
          <a:bodyPr/>
          <a:lstStyle/>
          <a:p>
            <a:pPr>
              <a:defRPr/>
            </a:pPr>
            <a:r>
              <a:rPr lang="en-US" smtClean="0"/>
              <a:t>Company Confidential</a:t>
            </a:r>
            <a:endParaRPr lang="en-US" dirty="0"/>
          </a:p>
        </p:txBody>
      </p:sp>
      <p:sp>
        <p:nvSpPr>
          <p:cNvPr id="7" name="Rectangle 6"/>
          <p:cNvSpPr/>
          <p:nvPr/>
        </p:nvSpPr>
        <p:spPr>
          <a:xfrm>
            <a:off x="-76200" y="1981200"/>
            <a:ext cx="9372600" cy="3154680"/>
          </a:xfrm>
          <a:prstGeom prst="rect">
            <a:avLst/>
          </a:prstGeom>
          <a:gradFill>
            <a:gsLst>
              <a:gs pos="0">
                <a:schemeClr val="bg1"/>
              </a:gs>
              <a:gs pos="86000">
                <a:schemeClr val="bg1">
                  <a:alpha val="18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2362200"/>
            <a:ext cx="3657600" cy="2362200"/>
          </a:xfrm>
        </p:spPr>
        <p:txBody>
          <a:bodyPr/>
          <a:lstStyle/>
          <a:p>
            <a:pPr>
              <a:spcBef>
                <a:spcPts val="1200"/>
              </a:spcBef>
            </a:pPr>
            <a:r>
              <a:rPr lang="en-US" dirty="0" smtClean="0">
                <a:solidFill>
                  <a:srgbClr val="4D5761"/>
                </a:solidFill>
              </a:rPr>
              <a:t>Aclara Software solutions work with real data in near real time, offering the individualized intelligence that consumers and utilities need to act.</a:t>
            </a:r>
            <a:endParaRPr lang="en-US" dirty="0" smtClean="0"/>
          </a:p>
          <a:p>
            <a:pPr>
              <a:spcBef>
                <a:spcPts val="1200"/>
              </a:spcBef>
            </a:pPr>
            <a:r>
              <a:rPr lang="en-US" dirty="0" smtClean="0">
                <a:solidFill>
                  <a:srgbClr val="F37321"/>
                </a:solidFill>
              </a:rPr>
              <a:t>Other solutions offer statistical analyses based on history.</a:t>
            </a:r>
          </a:p>
          <a:p>
            <a:endParaRPr lang="en-US" dirty="0"/>
          </a:p>
        </p:txBody>
      </p:sp>
      <p:sp>
        <p:nvSpPr>
          <p:cNvPr id="9" name="Title 1"/>
          <p:cNvSpPr>
            <a:spLocks noGrp="1"/>
          </p:cNvSpPr>
          <p:nvPr>
            <p:ph type="ctrTitle"/>
          </p:nvPr>
        </p:nvSpPr>
        <p:spPr>
          <a:xfrm>
            <a:off x="457200" y="228600"/>
            <a:ext cx="8229600" cy="533400"/>
          </a:xfrm>
        </p:spPr>
        <p:txBody>
          <a:bodyPr/>
          <a:lstStyle/>
          <a:p>
            <a:r>
              <a:rPr lang="en-US" dirty="0" smtClean="0"/>
              <a:t>Efficiency in real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Freeform 172"/>
          <p:cNvSpPr>
            <a:spLocks/>
          </p:cNvSpPr>
          <p:nvPr/>
        </p:nvSpPr>
        <p:spPr bwMode="auto">
          <a:xfrm>
            <a:off x="1981200" y="4402709"/>
            <a:ext cx="530033" cy="1083691"/>
          </a:xfrm>
          <a:custGeom>
            <a:avLst/>
            <a:gdLst/>
            <a:ahLst/>
            <a:cxnLst>
              <a:cxn ang="0">
                <a:pos x="529" y="421"/>
              </a:cxn>
              <a:cxn ang="0">
                <a:pos x="553" y="355"/>
              </a:cxn>
              <a:cxn ang="0">
                <a:pos x="757" y="14"/>
              </a:cxn>
              <a:cxn ang="0">
                <a:pos x="768" y="1"/>
              </a:cxn>
              <a:cxn ang="0">
                <a:pos x="769" y="20"/>
              </a:cxn>
              <a:cxn ang="0">
                <a:pos x="551" y="438"/>
              </a:cxn>
              <a:cxn ang="0">
                <a:pos x="558" y="454"/>
              </a:cxn>
              <a:cxn ang="0">
                <a:pos x="551" y="466"/>
              </a:cxn>
              <a:cxn ang="0">
                <a:pos x="603" y="539"/>
              </a:cxn>
              <a:cxn ang="0">
                <a:pos x="799" y="900"/>
              </a:cxn>
              <a:cxn ang="0">
                <a:pos x="780" y="892"/>
              </a:cxn>
              <a:cxn ang="0">
                <a:pos x="542" y="511"/>
              </a:cxn>
              <a:cxn ang="0">
                <a:pos x="559" y="1637"/>
              </a:cxn>
              <a:cxn ang="0">
                <a:pos x="494" y="1637"/>
              </a:cxn>
              <a:cxn ang="0">
                <a:pos x="501" y="491"/>
              </a:cxn>
              <a:cxn ang="0">
                <a:pos x="491" y="485"/>
              </a:cxn>
              <a:cxn ang="0">
                <a:pos x="491" y="469"/>
              </a:cxn>
              <a:cxn ang="0">
                <a:pos x="473" y="468"/>
              </a:cxn>
              <a:cxn ang="0">
                <a:pos x="425" y="481"/>
              </a:cxn>
              <a:cxn ang="0">
                <a:pos x="20" y="474"/>
              </a:cxn>
              <a:cxn ang="0">
                <a:pos x="2" y="470"/>
              </a:cxn>
              <a:cxn ang="0">
                <a:pos x="17" y="458"/>
              </a:cxn>
              <a:cxn ang="0">
                <a:pos x="323" y="446"/>
              </a:cxn>
              <a:cxn ang="0">
                <a:pos x="495" y="444"/>
              </a:cxn>
              <a:cxn ang="0">
                <a:pos x="513" y="432"/>
              </a:cxn>
              <a:cxn ang="0">
                <a:pos x="527" y="427"/>
              </a:cxn>
              <a:cxn ang="0">
                <a:pos x="529" y="421"/>
              </a:cxn>
            </a:cxnLst>
            <a:rect l="0" t="0" r="r" b="b"/>
            <a:pathLst>
              <a:path w="800" h="1637">
                <a:moveTo>
                  <a:pt x="529" y="421"/>
                </a:moveTo>
                <a:cubicBezTo>
                  <a:pt x="553" y="355"/>
                  <a:pt x="553" y="355"/>
                  <a:pt x="553" y="355"/>
                </a:cubicBezTo>
                <a:cubicBezTo>
                  <a:pt x="553" y="355"/>
                  <a:pt x="753" y="20"/>
                  <a:pt x="757" y="14"/>
                </a:cubicBezTo>
                <a:cubicBezTo>
                  <a:pt x="761" y="8"/>
                  <a:pt x="766" y="0"/>
                  <a:pt x="768" y="1"/>
                </a:cubicBezTo>
                <a:cubicBezTo>
                  <a:pt x="769" y="1"/>
                  <a:pt x="770" y="17"/>
                  <a:pt x="769" y="20"/>
                </a:cubicBezTo>
                <a:cubicBezTo>
                  <a:pt x="768" y="23"/>
                  <a:pt x="552" y="436"/>
                  <a:pt x="551" y="438"/>
                </a:cubicBezTo>
                <a:cubicBezTo>
                  <a:pt x="551" y="439"/>
                  <a:pt x="558" y="452"/>
                  <a:pt x="558" y="454"/>
                </a:cubicBezTo>
                <a:cubicBezTo>
                  <a:pt x="558" y="456"/>
                  <a:pt x="551" y="466"/>
                  <a:pt x="551" y="466"/>
                </a:cubicBezTo>
                <a:cubicBezTo>
                  <a:pt x="551" y="466"/>
                  <a:pt x="597" y="529"/>
                  <a:pt x="603" y="539"/>
                </a:cubicBezTo>
                <a:cubicBezTo>
                  <a:pt x="609" y="548"/>
                  <a:pt x="800" y="899"/>
                  <a:pt x="799" y="900"/>
                </a:cubicBezTo>
                <a:cubicBezTo>
                  <a:pt x="798" y="902"/>
                  <a:pt x="778" y="890"/>
                  <a:pt x="780" y="892"/>
                </a:cubicBezTo>
                <a:cubicBezTo>
                  <a:pt x="782" y="894"/>
                  <a:pt x="554" y="516"/>
                  <a:pt x="542" y="511"/>
                </a:cubicBezTo>
                <a:cubicBezTo>
                  <a:pt x="559" y="1637"/>
                  <a:pt x="559" y="1637"/>
                  <a:pt x="559" y="1637"/>
                </a:cubicBezTo>
                <a:cubicBezTo>
                  <a:pt x="494" y="1637"/>
                  <a:pt x="494" y="1637"/>
                  <a:pt x="494" y="1637"/>
                </a:cubicBezTo>
                <a:cubicBezTo>
                  <a:pt x="494" y="1637"/>
                  <a:pt x="502" y="493"/>
                  <a:pt x="501" y="491"/>
                </a:cubicBezTo>
                <a:cubicBezTo>
                  <a:pt x="499" y="489"/>
                  <a:pt x="492" y="487"/>
                  <a:pt x="491" y="485"/>
                </a:cubicBezTo>
                <a:cubicBezTo>
                  <a:pt x="490" y="484"/>
                  <a:pt x="492" y="470"/>
                  <a:pt x="491" y="469"/>
                </a:cubicBezTo>
                <a:cubicBezTo>
                  <a:pt x="490" y="468"/>
                  <a:pt x="476" y="467"/>
                  <a:pt x="473" y="468"/>
                </a:cubicBezTo>
                <a:cubicBezTo>
                  <a:pt x="470" y="468"/>
                  <a:pt x="429" y="481"/>
                  <a:pt x="425" y="481"/>
                </a:cubicBezTo>
                <a:cubicBezTo>
                  <a:pt x="421" y="482"/>
                  <a:pt x="20" y="474"/>
                  <a:pt x="20" y="474"/>
                </a:cubicBezTo>
                <a:cubicBezTo>
                  <a:pt x="20" y="474"/>
                  <a:pt x="4" y="472"/>
                  <a:pt x="2" y="470"/>
                </a:cubicBezTo>
                <a:cubicBezTo>
                  <a:pt x="0" y="468"/>
                  <a:pt x="12" y="459"/>
                  <a:pt x="17" y="458"/>
                </a:cubicBezTo>
                <a:cubicBezTo>
                  <a:pt x="22" y="457"/>
                  <a:pt x="323" y="446"/>
                  <a:pt x="323" y="446"/>
                </a:cubicBezTo>
                <a:cubicBezTo>
                  <a:pt x="323" y="446"/>
                  <a:pt x="498" y="443"/>
                  <a:pt x="495" y="444"/>
                </a:cubicBezTo>
                <a:cubicBezTo>
                  <a:pt x="492" y="446"/>
                  <a:pt x="513" y="432"/>
                  <a:pt x="513" y="432"/>
                </a:cubicBezTo>
                <a:cubicBezTo>
                  <a:pt x="513" y="432"/>
                  <a:pt x="529" y="424"/>
                  <a:pt x="527" y="427"/>
                </a:cubicBezTo>
                <a:cubicBezTo>
                  <a:pt x="525" y="429"/>
                  <a:pt x="529" y="421"/>
                  <a:pt x="529" y="421"/>
                </a:cubicBez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Oval 183"/>
          <p:cNvSpPr/>
          <p:nvPr/>
        </p:nvSpPr>
        <p:spPr>
          <a:xfrm>
            <a:off x="2701166" y="1676400"/>
            <a:ext cx="3962400" cy="3962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p:cNvPicPr>
            <a:picLocks noChangeAspect="1" noChangeArrowheads="1"/>
          </p:cNvPicPr>
          <p:nvPr/>
        </p:nvPicPr>
        <p:blipFill>
          <a:blip r:embed="rId2" cstate="email"/>
          <a:srcRect/>
          <a:stretch>
            <a:fillRect/>
          </a:stretch>
        </p:blipFill>
        <p:spPr bwMode="auto">
          <a:xfrm rot="2124025">
            <a:off x="2392840" y="1420365"/>
            <a:ext cx="4579801" cy="4514009"/>
          </a:xfrm>
          <a:prstGeom prst="rect">
            <a:avLst/>
          </a:prstGeom>
          <a:noFill/>
          <a:ln w="9525">
            <a:noFill/>
            <a:miter lim="800000"/>
            <a:headEnd/>
            <a:tailEnd/>
          </a:ln>
          <a:effectLst/>
        </p:spPr>
      </p:pic>
      <p:pic>
        <p:nvPicPr>
          <p:cNvPr id="2061" name="Picture 13"/>
          <p:cNvPicPr>
            <a:picLocks noChangeAspect="1" noChangeArrowheads="1"/>
          </p:cNvPicPr>
          <p:nvPr/>
        </p:nvPicPr>
        <p:blipFill>
          <a:blip r:embed="rId3" cstate="email"/>
          <a:srcRect/>
          <a:stretch>
            <a:fillRect/>
          </a:stretch>
        </p:blipFill>
        <p:spPr bwMode="auto">
          <a:xfrm rot="2623789">
            <a:off x="3814554" y="3658244"/>
            <a:ext cx="1797260" cy="1681163"/>
          </a:xfrm>
          <a:prstGeom prst="rect">
            <a:avLst/>
          </a:prstGeom>
          <a:noFill/>
          <a:ln w="9525">
            <a:noFill/>
            <a:miter lim="800000"/>
            <a:headEnd/>
            <a:tailEnd/>
          </a:ln>
          <a:effectLst/>
        </p:spPr>
      </p:pic>
      <p:pic>
        <p:nvPicPr>
          <p:cNvPr id="2062" name="Picture 14"/>
          <p:cNvPicPr>
            <a:picLocks noChangeAspect="1" noChangeArrowheads="1"/>
          </p:cNvPicPr>
          <p:nvPr/>
        </p:nvPicPr>
        <p:blipFill>
          <a:blip r:embed="rId4" cstate="email"/>
          <a:srcRect/>
          <a:stretch>
            <a:fillRect/>
          </a:stretch>
        </p:blipFill>
        <p:spPr bwMode="auto">
          <a:xfrm rot="19333875">
            <a:off x="3907911" y="3923325"/>
            <a:ext cx="1763713" cy="165341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Green Grid via an educated consumer</a:t>
            </a:r>
            <a:endParaRPr lang="en-US" dirty="0"/>
          </a:p>
        </p:txBody>
      </p:sp>
      <p:sp>
        <p:nvSpPr>
          <p:cNvPr id="4" name="Footer Placeholder 3"/>
          <p:cNvSpPr>
            <a:spLocks noGrp="1"/>
          </p:cNvSpPr>
          <p:nvPr>
            <p:ph type="ftr" sz="quarter" idx="11"/>
          </p:nvPr>
        </p:nvSpPr>
        <p:spPr/>
        <p:txBody>
          <a:bodyPr/>
          <a:lstStyle/>
          <a:p>
            <a:pPr>
              <a:defRPr/>
            </a:pPr>
            <a:r>
              <a:rPr lang="en-US" smtClean="0"/>
              <a:t>Company Confidential</a:t>
            </a:r>
            <a:endParaRPr lang="en-US" dirty="0"/>
          </a:p>
        </p:txBody>
      </p:sp>
      <p:grpSp>
        <p:nvGrpSpPr>
          <p:cNvPr id="158" name="Group 157"/>
          <p:cNvGrpSpPr/>
          <p:nvPr/>
        </p:nvGrpSpPr>
        <p:grpSpPr>
          <a:xfrm>
            <a:off x="7162800" y="5257800"/>
            <a:ext cx="727834" cy="228600"/>
            <a:chOff x="4570413" y="3425825"/>
            <a:chExt cx="2006600" cy="630238"/>
          </a:xfrm>
          <a:solidFill>
            <a:srgbClr val="F37321"/>
          </a:solidFill>
        </p:grpSpPr>
        <p:sp>
          <p:nvSpPr>
            <p:cNvPr id="1149" name="Freeform 125"/>
            <p:cNvSpPr>
              <a:spLocks/>
            </p:cNvSpPr>
            <p:nvPr/>
          </p:nvSpPr>
          <p:spPr bwMode="auto">
            <a:xfrm>
              <a:off x="6043613" y="3860800"/>
              <a:ext cx="53975" cy="30163"/>
            </a:xfrm>
            <a:custGeom>
              <a:avLst/>
              <a:gdLst/>
              <a:ahLst/>
              <a:cxnLst>
                <a:cxn ang="0">
                  <a:pos x="27" y="11"/>
                </a:cxn>
                <a:cxn ang="0">
                  <a:pos x="29" y="15"/>
                </a:cxn>
                <a:cxn ang="0">
                  <a:pos x="26" y="16"/>
                </a:cxn>
                <a:cxn ang="0">
                  <a:pos x="25" y="16"/>
                </a:cxn>
                <a:cxn ang="0">
                  <a:pos x="2" y="5"/>
                </a:cxn>
                <a:cxn ang="0">
                  <a:pos x="1" y="2"/>
                </a:cxn>
                <a:cxn ang="0">
                  <a:pos x="3" y="0"/>
                </a:cxn>
                <a:cxn ang="0">
                  <a:pos x="4" y="1"/>
                </a:cxn>
                <a:cxn ang="0">
                  <a:pos x="27" y="11"/>
                </a:cxn>
              </a:cxnLst>
              <a:rect l="0" t="0" r="r" b="b"/>
              <a:pathLst>
                <a:path w="29" h="16">
                  <a:moveTo>
                    <a:pt x="27" y="11"/>
                  </a:moveTo>
                  <a:cubicBezTo>
                    <a:pt x="29" y="12"/>
                    <a:pt x="29" y="14"/>
                    <a:pt x="29" y="15"/>
                  </a:cubicBezTo>
                  <a:cubicBezTo>
                    <a:pt x="28" y="16"/>
                    <a:pt x="27" y="16"/>
                    <a:pt x="26" y="16"/>
                  </a:cubicBezTo>
                  <a:cubicBezTo>
                    <a:pt x="26" y="16"/>
                    <a:pt x="26" y="16"/>
                    <a:pt x="25" y="16"/>
                  </a:cubicBezTo>
                  <a:cubicBezTo>
                    <a:pt x="2" y="5"/>
                    <a:pt x="2" y="5"/>
                    <a:pt x="2" y="5"/>
                  </a:cubicBezTo>
                  <a:cubicBezTo>
                    <a:pt x="0" y="5"/>
                    <a:pt x="0" y="3"/>
                    <a:pt x="1" y="2"/>
                  </a:cubicBezTo>
                  <a:cubicBezTo>
                    <a:pt x="1" y="1"/>
                    <a:pt x="2" y="0"/>
                    <a:pt x="3" y="0"/>
                  </a:cubicBezTo>
                  <a:cubicBezTo>
                    <a:pt x="3" y="0"/>
                    <a:pt x="4" y="0"/>
                    <a:pt x="4" y="1"/>
                  </a:cubicBezTo>
                  <a:lnTo>
                    <a:pt x="27"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6027738" y="3886200"/>
              <a:ext cx="68263" cy="69850"/>
            </a:xfrm>
            <a:custGeom>
              <a:avLst/>
              <a:gdLst/>
              <a:ahLst/>
              <a:cxnLst>
                <a:cxn ang="0">
                  <a:pos x="37" y="16"/>
                </a:cxn>
                <a:cxn ang="0">
                  <a:pos x="13" y="37"/>
                </a:cxn>
                <a:cxn ang="0">
                  <a:pos x="7" y="0"/>
                </a:cxn>
                <a:cxn ang="0">
                  <a:pos x="35" y="11"/>
                </a:cxn>
                <a:cxn ang="0">
                  <a:pos x="37" y="16"/>
                </a:cxn>
              </a:cxnLst>
              <a:rect l="0" t="0" r="r" b="b"/>
              <a:pathLst>
                <a:path w="37" h="37">
                  <a:moveTo>
                    <a:pt x="37" y="16"/>
                  </a:moveTo>
                  <a:cubicBezTo>
                    <a:pt x="13" y="37"/>
                    <a:pt x="13" y="37"/>
                    <a:pt x="13" y="37"/>
                  </a:cubicBezTo>
                  <a:cubicBezTo>
                    <a:pt x="13" y="37"/>
                    <a:pt x="0" y="20"/>
                    <a:pt x="7" y="0"/>
                  </a:cubicBezTo>
                  <a:cubicBezTo>
                    <a:pt x="35" y="11"/>
                    <a:pt x="35" y="11"/>
                    <a:pt x="35" y="11"/>
                  </a:cubicBezTo>
                  <a:cubicBezTo>
                    <a:pt x="35" y="11"/>
                    <a:pt x="36" y="16"/>
                    <a:pt x="37"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6065838" y="3930650"/>
              <a:ext cx="44450" cy="46038"/>
            </a:xfrm>
            <a:custGeom>
              <a:avLst/>
              <a:gdLst/>
              <a:ahLst/>
              <a:cxnLst>
                <a:cxn ang="0">
                  <a:pos x="23" y="3"/>
                </a:cxn>
                <a:cxn ang="0">
                  <a:pos x="22" y="5"/>
                </a:cxn>
                <a:cxn ang="0">
                  <a:pos x="4" y="24"/>
                </a:cxn>
                <a:cxn ang="0">
                  <a:pos x="1" y="23"/>
                </a:cxn>
                <a:cxn ang="0">
                  <a:pos x="0" y="21"/>
                </a:cxn>
                <a:cxn ang="0">
                  <a:pos x="1" y="20"/>
                </a:cxn>
                <a:cxn ang="0">
                  <a:pos x="19" y="1"/>
                </a:cxn>
                <a:cxn ang="0">
                  <a:pos x="22" y="1"/>
                </a:cxn>
                <a:cxn ang="0">
                  <a:pos x="23" y="3"/>
                </a:cxn>
              </a:cxnLst>
              <a:rect l="0" t="0" r="r" b="b"/>
              <a:pathLst>
                <a:path w="23" h="25">
                  <a:moveTo>
                    <a:pt x="23" y="3"/>
                  </a:moveTo>
                  <a:cubicBezTo>
                    <a:pt x="23" y="4"/>
                    <a:pt x="23" y="4"/>
                    <a:pt x="22" y="5"/>
                  </a:cubicBezTo>
                  <a:cubicBezTo>
                    <a:pt x="4" y="24"/>
                    <a:pt x="4" y="24"/>
                    <a:pt x="4" y="24"/>
                  </a:cubicBezTo>
                  <a:cubicBezTo>
                    <a:pt x="3" y="25"/>
                    <a:pt x="2" y="24"/>
                    <a:pt x="1" y="23"/>
                  </a:cubicBezTo>
                  <a:cubicBezTo>
                    <a:pt x="0" y="23"/>
                    <a:pt x="0" y="22"/>
                    <a:pt x="0" y="21"/>
                  </a:cubicBezTo>
                  <a:cubicBezTo>
                    <a:pt x="0" y="21"/>
                    <a:pt x="0" y="20"/>
                    <a:pt x="1" y="20"/>
                  </a:cubicBezTo>
                  <a:cubicBezTo>
                    <a:pt x="19" y="1"/>
                    <a:pt x="19" y="1"/>
                    <a:pt x="19" y="1"/>
                  </a:cubicBezTo>
                  <a:cubicBezTo>
                    <a:pt x="20" y="0"/>
                    <a:pt x="21" y="0"/>
                    <a:pt x="22" y="1"/>
                  </a:cubicBezTo>
                  <a:cubicBezTo>
                    <a:pt x="23" y="2"/>
                    <a:pt x="23" y="3"/>
                    <a:pt x="23"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p:cNvSpPr>
            <p:nvPr/>
          </p:nvSpPr>
          <p:spPr bwMode="auto">
            <a:xfrm>
              <a:off x="6086475" y="3943350"/>
              <a:ext cx="69850" cy="66675"/>
            </a:xfrm>
            <a:custGeom>
              <a:avLst/>
              <a:gdLst/>
              <a:ahLst/>
              <a:cxnLst>
                <a:cxn ang="0">
                  <a:pos x="23" y="0"/>
                </a:cxn>
                <a:cxn ang="0">
                  <a:pos x="37" y="29"/>
                </a:cxn>
                <a:cxn ang="0">
                  <a:pos x="0" y="24"/>
                </a:cxn>
                <a:cxn ang="0">
                  <a:pos x="19" y="0"/>
                </a:cxn>
                <a:cxn ang="0">
                  <a:pos x="23" y="0"/>
                </a:cxn>
              </a:cxnLst>
              <a:rect l="0" t="0" r="r" b="b"/>
              <a:pathLst>
                <a:path w="37" h="36">
                  <a:moveTo>
                    <a:pt x="23" y="0"/>
                  </a:moveTo>
                  <a:cubicBezTo>
                    <a:pt x="37" y="29"/>
                    <a:pt x="37" y="29"/>
                    <a:pt x="37" y="29"/>
                  </a:cubicBezTo>
                  <a:cubicBezTo>
                    <a:pt x="37" y="29"/>
                    <a:pt x="16" y="36"/>
                    <a:pt x="0" y="24"/>
                  </a:cubicBezTo>
                  <a:cubicBezTo>
                    <a:pt x="19" y="0"/>
                    <a:pt x="19" y="0"/>
                    <a:pt x="19" y="0"/>
                  </a:cubicBezTo>
                  <a:cubicBezTo>
                    <a:pt x="19" y="0"/>
                    <a:pt x="23" y="1"/>
                    <a:pt x="2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6165850" y="3884613"/>
              <a:ext cx="55563" cy="17463"/>
            </a:xfrm>
            <a:custGeom>
              <a:avLst/>
              <a:gdLst/>
              <a:ahLst/>
              <a:cxnLst>
                <a:cxn ang="0">
                  <a:pos x="30" y="2"/>
                </a:cxn>
                <a:cxn ang="0">
                  <a:pos x="30" y="3"/>
                </a:cxn>
                <a:cxn ang="0">
                  <a:pos x="28" y="5"/>
                </a:cxn>
                <a:cxn ang="0">
                  <a:pos x="3" y="9"/>
                </a:cxn>
                <a:cxn ang="0">
                  <a:pos x="0" y="7"/>
                </a:cxn>
                <a:cxn ang="0">
                  <a:pos x="0" y="6"/>
                </a:cxn>
                <a:cxn ang="0">
                  <a:pos x="2" y="4"/>
                </a:cxn>
                <a:cxn ang="0">
                  <a:pos x="28" y="0"/>
                </a:cxn>
                <a:cxn ang="0">
                  <a:pos x="30" y="2"/>
                </a:cxn>
              </a:cxnLst>
              <a:rect l="0" t="0" r="r" b="b"/>
              <a:pathLst>
                <a:path w="30" h="9">
                  <a:moveTo>
                    <a:pt x="30" y="2"/>
                  </a:moveTo>
                  <a:cubicBezTo>
                    <a:pt x="30" y="2"/>
                    <a:pt x="30" y="3"/>
                    <a:pt x="30" y="3"/>
                  </a:cubicBezTo>
                  <a:cubicBezTo>
                    <a:pt x="30" y="4"/>
                    <a:pt x="30" y="5"/>
                    <a:pt x="28" y="5"/>
                  </a:cubicBezTo>
                  <a:cubicBezTo>
                    <a:pt x="3" y="9"/>
                    <a:pt x="3" y="9"/>
                    <a:pt x="3" y="9"/>
                  </a:cubicBezTo>
                  <a:cubicBezTo>
                    <a:pt x="1" y="9"/>
                    <a:pt x="0" y="8"/>
                    <a:pt x="0" y="7"/>
                  </a:cubicBezTo>
                  <a:cubicBezTo>
                    <a:pt x="0" y="7"/>
                    <a:pt x="0" y="7"/>
                    <a:pt x="0" y="6"/>
                  </a:cubicBezTo>
                  <a:cubicBezTo>
                    <a:pt x="0" y="5"/>
                    <a:pt x="1" y="4"/>
                    <a:pt x="2" y="4"/>
                  </a:cubicBezTo>
                  <a:cubicBezTo>
                    <a:pt x="28" y="0"/>
                    <a:pt x="28" y="0"/>
                    <a:pt x="28" y="0"/>
                  </a:cubicBezTo>
                  <a:cubicBezTo>
                    <a:pt x="29" y="0"/>
                    <a:pt x="30" y="1"/>
                    <a:pt x="3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4570413" y="3425825"/>
              <a:ext cx="2006600" cy="630238"/>
            </a:xfrm>
            <a:custGeom>
              <a:avLst/>
              <a:gdLst/>
              <a:ahLst/>
              <a:cxnLst>
                <a:cxn ang="0">
                  <a:pos x="1048" y="261"/>
                </a:cxn>
                <a:cxn ang="0">
                  <a:pos x="1014" y="277"/>
                </a:cxn>
                <a:cxn ang="0">
                  <a:pos x="939" y="292"/>
                </a:cxn>
                <a:cxn ang="0">
                  <a:pos x="910" y="272"/>
                </a:cxn>
                <a:cxn ang="0">
                  <a:pos x="753" y="281"/>
                </a:cxn>
                <a:cxn ang="0">
                  <a:pos x="729" y="290"/>
                </a:cxn>
                <a:cxn ang="0">
                  <a:pos x="262" y="280"/>
                </a:cxn>
                <a:cxn ang="0">
                  <a:pos x="157" y="329"/>
                </a:cxn>
                <a:cxn ang="0">
                  <a:pos x="80" y="285"/>
                </a:cxn>
                <a:cxn ang="0">
                  <a:pos x="11" y="280"/>
                </a:cxn>
                <a:cxn ang="0">
                  <a:pos x="2" y="223"/>
                </a:cxn>
                <a:cxn ang="0">
                  <a:pos x="9" y="198"/>
                </a:cxn>
                <a:cxn ang="0">
                  <a:pos x="121" y="125"/>
                </a:cxn>
                <a:cxn ang="0">
                  <a:pos x="444" y="24"/>
                </a:cxn>
                <a:cxn ang="0">
                  <a:pos x="637" y="2"/>
                </a:cxn>
                <a:cxn ang="0">
                  <a:pos x="929" y="71"/>
                </a:cxn>
                <a:cxn ang="0">
                  <a:pos x="1019" y="87"/>
                </a:cxn>
                <a:cxn ang="0">
                  <a:pos x="1041" y="161"/>
                </a:cxn>
                <a:cxn ang="0">
                  <a:pos x="1065" y="227"/>
                </a:cxn>
                <a:cxn ang="0">
                  <a:pos x="1034" y="98"/>
                </a:cxn>
                <a:cxn ang="0">
                  <a:pos x="1001" y="130"/>
                </a:cxn>
                <a:cxn ang="0">
                  <a:pos x="1039" y="160"/>
                </a:cxn>
                <a:cxn ang="0">
                  <a:pos x="833" y="194"/>
                </a:cxn>
                <a:cxn ang="0">
                  <a:pos x="833" y="316"/>
                </a:cxn>
                <a:cxn ang="0">
                  <a:pos x="831" y="63"/>
                </a:cxn>
                <a:cxn ang="0">
                  <a:pos x="759" y="31"/>
                </a:cxn>
                <a:cxn ang="0">
                  <a:pos x="786" y="91"/>
                </a:cxn>
                <a:cxn ang="0">
                  <a:pos x="831" y="63"/>
                </a:cxn>
                <a:cxn ang="0">
                  <a:pos x="755" y="51"/>
                </a:cxn>
                <a:cxn ang="0">
                  <a:pos x="740" y="27"/>
                </a:cxn>
                <a:cxn ang="0">
                  <a:pos x="607" y="20"/>
                </a:cxn>
                <a:cxn ang="0">
                  <a:pos x="753" y="92"/>
                </a:cxn>
                <a:cxn ang="0">
                  <a:pos x="579" y="20"/>
                </a:cxn>
                <a:cxn ang="0">
                  <a:pos x="457" y="39"/>
                </a:cxn>
                <a:cxn ang="0">
                  <a:pos x="402" y="76"/>
                </a:cxn>
                <a:cxn ang="0">
                  <a:pos x="410" y="97"/>
                </a:cxn>
                <a:cxn ang="0">
                  <a:pos x="396" y="109"/>
                </a:cxn>
                <a:cxn ang="0">
                  <a:pos x="579" y="20"/>
                </a:cxn>
                <a:cxn ang="0">
                  <a:pos x="294" y="200"/>
                </a:cxn>
                <a:cxn ang="0">
                  <a:pos x="277" y="205"/>
                </a:cxn>
                <a:cxn ang="0">
                  <a:pos x="295" y="208"/>
                </a:cxn>
                <a:cxn ang="0">
                  <a:pos x="188" y="312"/>
                </a:cxn>
                <a:cxn ang="0">
                  <a:pos x="150" y="197"/>
                </a:cxn>
                <a:cxn ang="0">
                  <a:pos x="188" y="312"/>
                </a:cxn>
                <a:cxn ang="0">
                  <a:pos x="100" y="141"/>
                </a:cxn>
                <a:cxn ang="0">
                  <a:pos x="28" y="177"/>
                </a:cxn>
                <a:cxn ang="0">
                  <a:pos x="65" y="175"/>
                </a:cxn>
                <a:cxn ang="0">
                  <a:pos x="20" y="254"/>
                </a:cxn>
                <a:cxn ang="0">
                  <a:pos x="15" y="254"/>
                </a:cxn>
                <a:cxn ang="0">
                  <a:pos x="20" y="254"/>
                </a:cxn>
              </a:cxnLst>
              <a:rect l="0" t="0" r="r" b="b"/>
              <a:pathLst>
                <a:path w="1070" h="336">
                  <a:moveTo>
                    <a:pt x="1065" y="227"/>
                  </a:moveTo>
                  <a:cubicBezTo>
                    <a:pt x="1070" y="237"/>
                    <a:pt x="1048" y="261"/>
                    <a:pt x="1048" y="261"/>
                  </a:cubicBezTo>
                  <a:cubicBezTo>
                    <a:pt x="1053" y="265"/>
                    <a:pt x="1041" y="277"/>
                    <a:pt x="1041" y="277"/>
                  </a:cubicBezTo>
                  <a:cubicBezTo>
                    <a:pt x="1014" y="277"/>
                    <a:pt x="1014" y="277"/>
                    <a:pt x="1014" y="277"/>
                  </a:cubicBezTo>
                  <a:cubicBezTo>
                    <a:pt x="1014" y="283"/>
                    <a:pt x="1010" y="285"/>
                    <a:pt x="1010" y="285"/>
                  </a:cubicBezTo>
                  <a:cubicBezTo>
                    <a:pt x="939" y="292"/>
                    <a:pt x="939" y="292"/>
                    <a:pt x="939" y="292"/>
                  </a:cubicBezTo>
                  <a:cubicBezTo>
                    <a:pt x="920" y="294"/>
                    <a:pt x="923" y="271"/>
                    <a:pt x="923" y="271"/>
                  </a:cubicBezTo>
                  <a:cubicBezTo>
                    <a:pt x="910" y="272"/>
                    <a:pt x="910" y="272"/>
                    <a:pt x="910" y="272"/>
                  </a:cubicBezTo>
                  <a:cubicBezTo>
                    <a:pt x="901" y="333"/>
                    <a:pt x="827" y="332"/>
                    <a:pt x="827" y="332"/>
                  </a:cubicBezTo>
                  <a:cubicBezTo>
                    <a:pt x="777" y="333"/>
                    <a:pt x="753" y="281"/>
                    <a:pt x="753" y="281"/>
                  </a:cubicBezTo>
                  <a:cubicBezTo>
                    <a:pt x="738" y="282"/>
                    <a:pt x="738" y="282"/>
                    <a:pt x="738" y="282"/>
                  </a:cubicBezTo>
                  <a:cubicBezTo>
                    <a:pt x="738" y="286"/>
                    <a:pt x="729" y="290"/>
                    <a:pt x="729" y="290"/>
                  </a:cubicBezTo>
                  <a:cubicBezTo>
                    <a:pt x="273" y="294"/>
                    <a:pt x="273" y="294"/>
                    <a:pt x="273" y="294"/>
                  </a:cubicBezTo>
                  <a:cubicBezTo>
                    <a:pt x="260" y="295"/>
                    <a:pt x="262" y="280"/>
                    <a:pt x="262" y="280"/>
                  </a:cubicBezTo>
                  <a:cubicBezTo>
                    <a:pt x="244" y="281"/>
                    <a:pt x="244" y="281"/>
                    <a:pt x="244" y="281"/>
                  </a:cubicBezTo>
                  <a:cubicBezTo>
                    <a:pt x="221" y="336"/>
                    <a:pt x="157" y="329"/>
                    <a:pt x="157" y="329"/>
                  </a:cubicBezTo>
                  <a:cubicBezTo>
                    <a:pt x="111" y="324"/>
                    <a:pt x="96" y="285"/>
                    <a:pt x="96" y="285"/>
                  </a:cubicBezTo>
                  <a:cubicBezTo>
                    <a:pt x="80" y="285"/>
                    <a:pt x="80" y="285"/>
                    <a:pt x="80" y="285"/>
                  </a:cubicBezTo>
                  <a:cubicBezTo>
                    <a:pt x="80" y="289"/>
                    <a:pt x="37" y="284"/>
                    <a:pt x="37" y="284"/>
                  </a:cubicBezTo>
                  <a:cubicBezTo>
                    <a:pt x="16" y="284"/>
                    <a:pt x="11" y="280"/>
                    <a:pt x="11" y="280"/>
                  </a:cubicBezTo>
                  <a:cubicBezTo>
                    <a:pt x="1" y="272"/>
                    <a:pt x="10" y="266"/>
                    <a:pt x="10" y="266"/>
                  </a:cubicBezTo>
                  <a:cubicBezTo>
                    <a:pt x="2" y="223"/>
                    <a:pt x="2" y="223"/>
                    <a:pt x="2" y="223"/>
                  </a:cubicBezTo>
                  <a:cubicBezTo>
                    <a:pt x="2" y="223"/>
                    <a:pt x="5" y="230"/>
                    <a:pt x="2" y="223"/>
                  </a:cubicBezTo>
                  <a:cubicBezTo>
                    <a:pt x="0" y="215"/>
                    <a:pt x="9" y="198"/>
                    <a:pt x="9" y="198"/>
                  </a:cubicBezTo>
                  <a:cubicBezTo>
                    <a:pt x="30" y="163"/>
                    <a:pt x="30" y="163"/>
                    <a:pt x="30" y="163"/>
                  </a:cubicBezTo>
                  <a:cubicBezTo>
                    <a:pt x="30" y="141"/>
                    <a:pt x="121" y="125"/>
                    <a:pt x="121" y="125"/>
                  </a:cubicBezTo>
                  <a:cubicBezTo>
                    <a:pt x="143" y="119"/>
                    <a:pt x="303" y="99"/>
                    <a:pt x="303" y="99"/>
                  </a:cubicBezTo>
                  <a:cubicBezTo>
                    <a:pt x="351" y="62"/>
                    <a:pt x="444" y="24"/>
                    <a:pt x="444" y="24"/>
                  </a:cubicBezTo>
                  <a:cubicBezTo>
                    <a:pt x="445" y="19"/>
                    <a:pt x="498" y="9"/>
                    <a:pt x="498" y="9"/>
                  </a:cubicBezTo>
                  <a:cubicBezTo>
                    <a:pt x="535" y="0"/>
                    <a:pt x="637" y="2"/>
                    <a:pt x="637" y="2"/>
                  </a:cubicBezTo>
                  <a:cubicBezTo>
                    <a:pt x="681" y="2"/>
                    <a:pt x="756" y="14"/>
                    <a:pt x="756" y="14"/>
                  </a:cubicBezTo>
                  <a:cubicBezTo>
                    <a:pt x="792" y="17"/>
                    <a:pt x="929" y="71"/>
                    <a:pt x="929" y="71"/>
                  </a:cubicBezTo>
                  <a:cubicBezTo>
                    <a:pt x="934" y="75"/>
                    <a:pt x="947" y="76"/>
                    <a:pt x="947" y="76"/>
                  </a:cubicBezTo>
                  <a:cubicBezTo>
                    <a:pt x="1019" y="87"/>
                    <a:pt x="1019" y="87"/>
                    <a:pt x="1019" y="87"/>
                  </a:cubicBezTo>
                  <a:cubicBezTo>
                    <a:pt x="1033" y="87"/>
                    <a:pt x="1035" y="96"/>
                    <a:pt x="1035" y="96"/>
                  </a:cubicBezTo>
                  <a:cubicBezTo>
                    <a:pt x="1048" y="112"/>
                    <a:pt x="1041" y="161"/>
                    <a:pt x="1041" y="161"/>
                  </a:cubicBezTo>
                  <a:cubicBezTo>
                    <a:pt x="1059" y="176"/>
                    <a:pt x="1063" y="189"/>
                    <a:pt x="1063" y="189"/>
                  </a:cubicBezTo>
                  <a:cubicBezTo>
                    <a:pt x="1066" y="196"/>
                    <a:pt x="1065" y="227"/>
                    <a:pt x="1065" y="227"/>
                  </a:cubicBezTo>
                  <a:close/>
                  <a:moveTo>
                    <a:pt x="1039" y="160"/>
                  </a:moveTo>
                  <a:cubicBezTo>
                    <a:pt x="1039" y="160"/>
                    <a:pt x="1045" y="113"/>
                    <a:pt x="1034" y="98"/>
                  </a:cubicBezTo>
                  <a:cubicBezTo>
                    <a:pt x="1034" y="98"/>
                    <a:pt x="1031" y="90"/>
                    <a:pt x="1021" y="89"/>
                  </a:cubicBezTo>
                  <a:cubicBezTo>
                    <a:pt x="1021" y="89"/>
                    <a:pt x="992" y="119"/>
                    <a:pt x="1001" y="130"/>
                  </a:cubicBezTo>
                  <a:cubicBezTo>
                    <a:pt x="1011" y="157"/>
                    <a:pt x="1011" y="157"/>
                    <a:pt x="1011" y="157"/>
                  </a:cubicBezTo>
                  <a:cubicBezTo>
                    <a:pt x="1011" y="157"/>
                    <a:pt x="1037" y="158"/>
                    <a:pt x="1039" y="160"/>
                  </a:cubicBezTo>
                  <a:close/>
                  <a:moveTo>
                    <a:pt x="893" y="255"/>
                  </a:moveTo>
                  <a:cubicBezTo>
                    <a:pt x="893" y="221"/>
                    <a:pt x="866" y="194"/>
                    <a:pt x="833" y="194"/>
                  </a:cubicBezTo>
                  <a:cubicBezTo>
                    <a:pt x="799" y="194"/>
                    <a:pt x="773" y="221"/>
                    <a:pt x="773" y="255"/>
                  </a:cubicBezTo>
                  <a:cubicBezTo>
                    <a:pt x="773" y="288"/>
                    <a:pt x="799" y="316"/>
                    <a:pt x="833" y="316"/>
                  </a:cubicBezTo>
                  <a:cubicBezTo>
                    <a:pt x="866" y="316"/>
                    <a:pt x="893" y="288"/>
                    <a:pt x="893" y="255"/>
                  </a:cubicBezTo>
                  <a:close/>
                  <a:moveTo>
                    <a:pt x="831" y="63"/>
                  </a:moveTo>
                  <a:cubicBezTo>
                    <a:pt x="836" y="57"/>
                    <a:pt x="828" y="54"/>
                    <a:pt x="828" y="54"/>
                  </a:cubicBezTo>
                  <a:cubicBezTo>
                    <a:pt x="817" y="46"/>
                    <a:pt x="759" y="31"/>
                    <a:pt x="759" y="31"/>
                  </a:cubicBezTo>
                  <a:cubicBezTo>
                    <a:pt x="754" y="30"/>
                    <a:pt x="756" y="34"/>
                    <a:pt x="756" y="34"/>
                  </a:cubicBezTo>
                  <a:cubicBezTo>
                    <a:pt x="786" y="91"/>
                    <a:pt x="786" y="91"/>
                    <a:pt x="786" y="91"/>
                  </a:cubicBezTo>
                  <a:cubicBezTo>
                    <a:pt x="807" y="94"/>
                    <a:pt x="816" y="83"/>
                    <a:pt x="816" y="83"/>
                  </a:cubicBezTo>
                  <a:lnTo>
                    <a:pt x="831" y="63"/>
                  </a:lnTo>
                  <a:close/>
                  <a:moveTo>
                    <a:pt x="756" y="57"/>
                  </a:moveTo>
                  <a:cubicBezTo>
                    <a:pt x="756" y="54"/>
                    <a:pt x="755" y="51"/>
                    <a:pt x="755" y="51"/>
                  </a:cubicBezTo>
                  <a:cubicBezTo>
                    <a:pt x="745" y="33"/>
                    <a:pt x="745" y="33"/>
                    <a:pt x="745" y="33"/>
                  </a:cubicBezTo>
                  <a:cubicBezTo>
                    <a:pt x="744" y="29"/>
                    <a:pt x="740" y="27"/>
                    <a:pt x="740" y="27"/>
                  </a:cubicBezTo>
                  <a:cubicBezTo>
                    <a:pt x="715" y="21"/>
                    <a:pt x="612" y="16"/>
                    <a:pt x="612" y="16"/>
                  </a:cubicBezTo>
                  <a:cubicBezTo>
                    <a:pt x="606" y="15"/>
                    <a:pt x="607" y="20"/>
                    <a:pt x="607" y="20"/>
                  </a:cubicBezTo>
                  <a:cubicBezTo>
                    <a:pt x="599" y="98"/>
                    <a:pt x="599" y="98"/>
                    <a:pt x="599" y="98"/>
                  </a:cubicBezTo>
                  <a:cubicBezTo>
                    <a:pt x="753" y="92"/>
                    <a:pt x="753" y="92"/>
                    <a:pt x="753" y="92"/>
                  </a:cubicBezTo>
                  <a:lnTo>
                    <a:pt x="756" y="57"/>
                  </a:lnTo>
                  <a:close/>
                  <a:moveTo>
                    <a:pt x="579" y="20"/>
                  </a:moveTo>
                  <a:cubicBezTo>
                    <a:pt x="579" y="20"/>
                    <a:pt x="580" y="17"/>
                    <a:pt x="576" y="17"/>
                  </a:cubicBezTo>
                  <a:cubicBezTo>
                    <a:pt x="576" y="17"/>
                    <a:pt x="495" y="17"/>
                    <a:pt x="457" y="39"/>
                  </a:cubicBezTo>
                  <a:cubicBezTo>
                    <a:pt x="457" y="39"/>
                    <a:pt x="402" y="64"/>
                    <a:pt x="393" y="74"/>
                  </a:cubicBezTo>
                  <a:cubicBezTo>
                    <a:pt x="393" y="74"/>
                    <a:pt x="397" y="73"/>
                    <a:pt x="402" y="76"/>
                  </a:cubicBezTo>
                  <a:cubicBezTo>
                    <a:pt x="402" y="76"/>
                    <a:pt x="409" y="79"/>
                    <a:pt x="409" y="89"/>
                  </a:cubicBezTo>
                  <a:cubicBezTo>
                    <a:pt x="410" y="97"/>
                    <a:pt x="410" y="97"/>
                    <a:pt x="410" y="97"/>
                  </a:cubicBezTo>
                  <a:cubicBezTo>
                    <a:pt x="410" y="97"/>
                    <a:pt x="408" y="103"/>
                    <a:pt x="399" y="104"/>
                  </a:cubicBezTo>
                  <a:cubicBezTo>
                    <a:pt x="399" y="104"/>
                    <a:pt x="395" y="103"/>
                    <a:pt x="396" y="109"/>
                  </a:cubicBezTo>
                  <a:cubicBezTo>
                    <a:pt x="558" y="99"/>
                    <a:pt x="558" y="99"/>
                    <a:pt x="558" y="99"/>
                  </a:cubicBezTo>
                  <a:lnTo>
                    <a:pt x="579" y="20"/>
                  </a:lnTo>
                  <a:close/>
                  <a:moveTo>
                    <a:pt x="297" y="204"/>
                  </a:moveTo>
                  <a:cubicBezTo>
                    <a:pt x="297" y="204"/>
                    <a:pt x="298" y="200"/>
                    <a:pt x="294" y="200"/>
                  </a:cubicBezTo>
                  <a:cubicBezTo>
                    <a:pt x="280" y="200"/>
                    <a:pt x="280" y="200"/>
                    <a:pt x="280" y="200"/>
                  </a:cubicBezTo>
                  <a:cubicBezTo>
                    <a:pt x="280" y="200"/>
                    <a:pt x="277" y="200"/>
                    <a:pt x="277" y="205"/>
                  </a:cubicBezTo>
                  <a:cubicBezTo>
                    <a:pt x="277" y="205"/>
                    <a:pt x="277" y="209"/>
                    <a:pt x="280" y="209"/>
                  </a:cubicBezTo>
                  <a:cubicBezTo>
                    <a:pt x="295" y="208"/>
                    <a:pt x="295" y="208"/>
                    <a:pt x="295" y="208"/>
                  </a:cubicBezTo>
                  <a:cubicBezTo>
                    <a:pt x="295" y="208"/>
                    <a:pt x="297" y="208"/>
                    <a:pt x="297" y="204"/>
                  </a:cubicBezTo>
                  <a:close/>
                  <a:moveTo>
                    <a:pt x="188" y="312"/>
                  </a:moveTo>
                  <a:cubicBezTo>
                    <a:pt x="220" y="302"/>
                    <a:pt x="237" y="268"/>
                    <a:pt x="226" y="236"/>
                  </a:cubicBezTo>
                  <a:cubicBezTo>
                    <a:pt x="216" y="204"/>
                    <a:pt x="182" y="187"/>
                    <a:pt x="150" y="197"/>
                  </a:cubicBezTo>
                  <a:cubicBezTo>
                    <a:pt x="119" y="207"/>
                    <a:pt x="101" y="242"/>
                    <a:pt x="112" y="274"/>
                  </a:cubicBezTo>
                  <a:cubicBezTo>
                    <a:pt x="122" y="305"/>
                    <a:pt x="157" y="323"/>
                    <a:pt x="188" y="312"/>
                  </a:cubicBezTo>
                  <a:close/>
                  <a:moveTo>
                    <a:pt x="100" y="149"/>
                  </a:moveTo>
                  <a:cubicBezTo>
                    <a:pt x="100" y="149"/>
                    <a:pt x="107" y="145"/>
                    <a:pt x="100" y="141"/>
                  </a:cubicBezTo>
                  <a:cubicBezTo>
                    <a:pt x="100" y="141"/>
                    <a:pt x="88" y="134"/>
                    <a:pt x="79" y="139"/>
                  </a:cubicBezTo>
                  <a:cubicBezTo>
                    <a:pt x="79" y="139"/>
                    <a:pt x="32" y="167"/>
                    <a:pt x="28" y="177"/>
                  </a:cubicBezTo>
                  <a:cubicBezTo>
                    <a:pt x="28" y="177"/>
                    <a:pt x="15" y="193"/>
                    <a:pt x="29" y="184"/>
                  </a:cubicBezTo>
                  <a:cubicBezTo>
                    <a:pt x="29" y="184"/>
                    <a:pt x="46" y="177"/>
                    <a:pt x="65" y="175"/>
                  </a:cubicBezTo>
                  <a:cubicBezTo>
                    <a:pt x="65" y="175"/>
                    <a:pt x="89" y="153"/>
                    <a:pt x="100" y="149"/>
                  </a:cubicBezTo>
                  <a:close/>
                  <a:moveTo>
                    <a:pt x="20" y="254"/>
                  </a:moveTo>
                  <a:cubicBezTo>
                    <a:pt x="20" y="251"/>
                    <a:pt x="19" y="247"/>
                    <a:pt x="17" y="247"/>
                  </a:cubicBezTo>
                  <a:cubicBezTo>
                    <a:pt x="16" y="247"/>
                    <a:pt x="15" y="251"/>
                    <a:pt x="15" y="254"/>
                  </a:cubicBezTo>
                  <a:cubicBezTo>
                    <a:pt x="15" y="258"/>
                    <a:pt x="16" y="261"/>
                    <a:pt x="17" y="261"/>
                  </a:cubicBezTo>
                  <a:cubicBezTo>
                    <a:pt x="19" y="261"/>
                    <a:pt x="20" y="258"/>
                    <a:pt x="20" y="2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6164263" y="3911600"/>
              <a:ext cx="63500" cy="61913"/>
            </a:xfrm>
            <a:custGeom>
              <a:avLst/>
              <a:gdLst/>
              <a:ahLst/>
              <a:cxnLst>
                <a:cxn ang="0">
                  <a:pos x="1" y="3"/>
                </a:cxn>
                <a:cxn ang="0">
                  <a:pos x="34" y="0"/>
                </a:cxn>
                <a:cxn ang="0">
                  <a:pos x="16" y="33"/>
                </a:cxn>
                <a:cxn ang="0">
                  <a:pos x="0" y="7"/>
                </a:cxn>
                <a:cxn ang="0">
                  <a:pos x="1" y="3"/>
                </a:cxn>
              </a:cxnLst>
              <a:rect l="0" t="0" r="r" b="b"/>
              <a:pathLst>
                <a:path w="34" h="33">
                  <a:moveTo>
                    <a:pt x="1" y="3"/>
                  </a:moveTo>
                  <a:cubicBezTo>
                    <a:pt x="34" y="0"/>
                    <a:pt x="34" y="0"/>
                    <a:pt x="34" y="0"/>
                  </a:cubicBezTo>
                  <a:cubicBezTo>
                    <a:pt x="34" y="0"/>
                    <a:pt x="33" y="21"/>
                    <a:pt x="16" y="33"/>
                  </a:cubicBezTo>
                  <a:cubicBezTo>
                    <a:pt x="0" y="7"/>
                    <a:pt x="0" y="7"/>
                    <a:pt x="0" y="7"/>
                  </a:cubicBezTo>
                  <a:cubicBezTo>
                    <a:pt x="0" y="7"/>
                    <a:pt x="2" y="3"/>
                    <a:pt x="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p:cNvSpPr>
            <p:nvPr/>
          </p:nvSpPr>
          <p:spPr bwMode="auto">
            <a:xfrm>
              <a:off x="6148388" y="3819525"/>
              <a:ext cx="61913" cy="63500"/>
            </a:xfrm>
            <a:custGeom>
              <a:avLst/>
              <a:gdLst/>
              <a:ahLst/>
              <a:cxnLst>
                <a:cxn ang="0">
                  <a:pos x="33" y="27"/>
                </a:cxn>
                <a:cxn ang="0">
                  <a:pos x="4" y="34"/>
                </a:cxn>
                <a:cxn ang="0">
                  <a:pos x="0" y="32"/>
                </a:cxn>
                <a:cxn ang="0">
                  <a:pos x="8" y="0"/>
                </a:cxn>
                <a:cxn ang="0">
                  <a:pos x="33" y="27"/>
                </a:cxn>
              </a:cxnLst>
              <a:rect l="0" t="0" r="r" b="b"/>
              <a:pathLst>
                <a:path w="33" h="34">
                  <a:moveTo>
                    <a:pt x="33" y="27"/>
                  </a:moveTo>
                  <a:cubicBezTo>
                    <a:pt x="4" y="34"/>
                    <a:pt x="4" y="34"/>
                    <a:pt x="4" y="34"/>
                  </a:cubicBezTo>
                  <a:cubicBezTo>
                    <a:pt x="4" y="34"/>
                    <a:pt x="1" y="31"/>
                    <a:pt x="0" y="32"/>
                  </a:cubicBezTo>
                  <a:cubicBezTo>
                    <a:pt x="8" y="0"/>
                    <a:pt x="8" y="0"/>
                    <a:pt x="8" y="0"/>
                  </a:cubicBezTo>
                  <a:cubicBezTo>
                    <a:pt x="8" y="0"/>
                    <a:pt x="28" y="7"/>
                    <a:pt x="33"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6146800" y="3935413"/>
              <a:ext cx="33338" cy="50800"/>
            </a:xfrm>
            <a:custGeom>
              <a:avLst/>
              <a:gdLst/>
              <a:ahLst/>
              <a:cxnLst>
                <a:cxn ang="0">
                  <a:pos x="18" y="24"/>
                </a:cxn>
                <a:cxn ang="0">
                  <a:pos x="17" y="27"/>
                </a:cxn>
                <a:cxn ang="0">
                  <a:pos x="15" y="27"/>
                </a:cxn>
                <a:cxn ang="0">
                  <a:pos x="13" y="26"/>
                </a:cxn>
                <a:cxn ang="0">
                  <a:pos x="1" y="3"/>
                </a:cxn>
                <a:cxn ang="0">
                  <a:pos x="2" y="0"/>
                </a:cxn>
                <a:cxn ang="0">
                  <a:pos x="3" y="0"/>
                </a:cxn>
                <a:cxn ang="0">
                  <a:pos x="5" y="1"/>
                </a:cxn>
                <a:cxn ang="0">
                  <a:pos x="18" y="24"/>
                </a:cxn>
              </a:cxnLst>
              <a:rect l="0" t="0" r="r" b="b"/>
              <a:pathLst>
                <a:path w="18" h="27">
                  <a:moveTo>
                    <a:pt x="18" y="24"/>
                  </a:moveTo>
                  <a:cubicBezTo>
                    <a:pt x="18" y="25"/>
                    <a:pt x="18" y="26"/>
                    <a:pt x="17" y="27"/>
                  </a:cubicBezTo>
                  <a:cubicBezTo>
                    <a:pt x="16" y="27"/>
                    <a:pt x="16" y="27"/>
                    <a:pt x="15" y="27"/>
                  </a:cubicBezTo>
                  <a:cubicBezTo>
                    <a:pt x="14" y="27"/>
                    <a:pt x="13" y="27"/>
                    <a:pt x="13" y="26"/>
                  </a:cubicBezTo>
                  <a:cubicBezTo>
                    <a:pt x="1" y="3"/>
                    <a:pt x="1" y="3"/>
                    <a:pt x="1" y="3"/>
                  </a:cubicBezTo>
                  <a:cubicBezTo>
                    <a:pt x="0" y="2"/>
                    <a:pt x="0" y="1"/>
                    <a:pt x="2" y="0"/>
                  </a:cubicBezTo>
                  <a:cubicBezTo>
                    <a:pt x="2" y="0"/>
                    <a:pt x="3" y="0"/>
                    <a:pt x="3" y="0"/>
                  </a:cubicBezTo>
                  <a:cubicBezTo>
                    <a:pt x="4" y="0"/>
                    <a:pt x="5" y="0"/>
                    <a:pt x="5" y="1"/>
                  </a:cubicBezTo>
                  <a:lnTo>
                    <a:pt x="1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Oval 134"/>
            <p:cNvSpPr>
              <a:spLocks noChangeArrowheads="1"/>
            </p:cNvSpPr>
            <p:nvPr/>
          </p:nvSpPr>
          <p:spPr bwMode="auto">
            <a:xfrm>
              <a:off x="6148388" y="3895725"/>
              <a:ext cx="11113" cy="95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6134100" y="3811588"/>
              <a:ext cx="14288" cy="58738"/>
            </a:xfrm>
            <a:custGeom>
              <a:avLst/>
              <a:gdLst/>
              <a:ahLst/>
              <a:cxnLst>
                <a:cxn ang="0">
                  <a:pos x="8" y="3"/>
                </a:cxn>
                <a:cxn ang="0">
                  <a:pos x="8" y="3"/>
                </a:cxn>
                <a:cxn ang="0">
                  <a:pos x="5" y="29"/>
                </a:cxn>
                <a:cxn ang="0">
                  <a:pos x="2" y="31"/>
                </a:cxn>
                <a:cxn ang="0">
                  <a:pos x="0" y="28"/>
                </a:cxn>
                <a:cxn ang="0">
                  <a:pos x="0" y="28"/>
                </a:cxn>
                <a:cxn ang="0">
                  <a:pos x="3" y="2"/>
                </a:cxn>
                <a:cxn ang="0">
                  <a:pos x="6" y="0"/>
                </a:cxn>
                <a:cxn ang="0">
                  <a:pos x="8" y="3"/>
                </a:cxn>
              </a:cxnLst>
              <a:rect l="0" t="0" r="r" b="b"/>
              <a:pathLst>
                <a:path w="8" h="31">
                  <a:moveTo>
                    <a:pt x="8" y="3"/>
                  </a:moveTo>
                  <a:cubicBezTo>
                    <a:pt x="8" y="3"/>
                    <a:pt x="8" y="3"/>
                    <a:pt x="8" y="3"/>
                  </a:cubicBezTo>
                  <a:cubicBezTo>
                    <a:pt x="5" y="29"/>
                    <a:pt x="5" y="29"/>
                    <a:pt x="5" y="29"/>
                  </a:cubicBezTo>
                  <a:cubicBezTo>
                    <a:pt x="5" y="30"/>
                    <a:pt x="3" y="31"/>
                    <a:pt x="2" y="31"/>
                  </a:cubicBezTo>
                  <a:cubicBezTo>
                    <a:pt x="1" y="31"/>
                    <a:pt x="0" y="29"/>
                    <a:pt x="0" y="28"/>
                  </a:cubicBezTo>
                  <a:cubicBezTo>
                    <a:pt x="0" y="28"/>
                    <a:pt x="0" y="28"/>
                    <a:pt x="0" y="28"/>
                  </a:cubicBezTo>
                  <a:cubicBezTo>
                    <a:pt x="3" y="2"/>
                    <a:pt x="3" y="2"/>
                    <a:pt x="3" y="2"/>
                  </a:cubicBezTo>
                  <a:cubicBezTo>
                    <a:pt x="3" y="1"/>
                    <a:pt x="4" y="0"/>
                    <a:pt x="6" y="0"/>
                  </a:cubicBezTo>
                  <a:cubicBezTo>
                    <a:pt x="7" y="0"/>
                    <a:pt x="8" y="1"/>
                    <a:pt x="8"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6137275" y="3921125"/>
              <a:ext cx="11113" cy="111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6127750" y="3875088"/>
              <a:ext cx="11113" cy="95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p:cNvSpPr>
            <p:nvPr/>
          </p:nvSpPr>
          <p:spPr bwMode="auto">
            <a:xfrm>
              <a:off x="6061075" y="3813175"/>
              <a:ext cx="61913" cy="61913"/>
            </a:xfrm>
            <a:custGeom>
              <a:avLst/>
              <a:gdLst/>
              <a:ahLst/>
              <a:cxnLst>
                <a:cxn ang="0">
                  <a:pos x="33" y="0"/>
                </a:cxn>
                <a:cxn ang="0">
                  <a:pos x="31" y="30"/>
                </a:cxn>
                <a:cxn ang="0">
                  <a:pos x="28" y="33"/>
                </a:cxn>
                <a:cxn ang="0">
                  <a:pos x="0" y="17"/>
                </a:cxn>
                <a:cxn ang="0">
                  <a:pos x="33" y="0"/>
                </a:cxn>
              </a:cxnLst>
              <a:rect l="0" t="0" r="r" b="b"/>
              <a:pathLst>
                <a:path w="33" h="33">
                  <a:moveTo>
                    <a:pt x="33" y="0"/>
                  </a:moveTo>
                  <a:cubicBezTo>
                    <a:pt x="31" y="30"/>
                    <a:pt x="31" y="30"/>
                    <a:pt x="31" y="30"/>
                  </a:cubicBezTo>
                  <a:cubicBezTo>
                    <a:pt x="31" y="30"/>
                    <a:pt x="27" y="33"/>
                    <a:pt x="28" y="33"/>
                  </a:cubicBezTo>
                  <a:cubicBezTo>
                    <a:pt x="0" y="17"/>
                    <a:pt x="0" y="17"/>
                    <a:pt x="0" y="17"/>
                  </a:cubicBezTo>
                  <a:cubicBezTo>
                    <a:pt x="0" y="17"/>
                    <a:pt x="12" y="0"/>
                    <a:pt x="3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6110288" y="3916363"/>
              <a:ext cx="7938" cy="111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6103938" y="3889375"/>
              <a:ext cx="9525" cy="79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4924425" y="3881438"/>
              <a:ext cx="68263" cy="66675"/>
            </a:xfrm>
            <a:custGeom>
              <a:avLst/>
              <a:gdLst/>
              <a:ahLst/>
              <a:cxnLst>
                <a:cxn ang="0">
                  <a:pos x="30" y="0"/>
                </a:cxn>
                <a:cxn ang="0">
                  <a:pos x="23" y="36"/>
                </a:cxn>
                <a:cxn ang="0">
                  <a:pos x="0" y="17"/>
                </a:cxn>
                <a:cxn ang="0">
                  <a:pos x="0" y="12"/>
                </a:cxn>
                <a:cxn ang="0">
                  <a:pos x="30" y="0"/>
                </a:cxn>
              </a:cxnLst>
              <a:rect l="0" t="0" r="r" b="b"/>
              <a:pathLst>
                <a:path w="36" h="36">
                  <a:moveTo>
                    <a:pt x="30" y="0"/>
                  </a:moveTo>
                  <a:cubicBezTo>
                    <a:pt x="30" y="0"/>
                    <a:pt x="36" y="20"/>
                    <a:pt x="23" y="36"/>
                  </a:cubicBezTo>
                  <a:cubicBezTo>
                    <a:pt x="0" y="17"/>
                    <a:pt x="0" y="17"/>
                    <a:pt x="0" y="17"/>
                  </a:cubicBezTo>
                  <a:cubicBezTo>
                    <a:pt x="0" y="17"/>
                    <a:pt x="1" y="12"/>
                    <a:pt x="0" y="12"/>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p:cNvSpPr>
            <p:nvPr/>
          </p:nvSpPr>
          <p:spPr bwMode="auto">
            <a:xfrm>
              <a:off x="4916488" y="3856038"/>
              <a:ext cx="52388" cy="34925"/>
            </a:xfrm>
            <a:custGeom>
              <a:avLst/>
              <a:gdLst/>
              <a:ahLst/>
              <a:cxnLst>
                <a:cxn ang="0">
                  <a:pos x="28" y="2"/>
                </a:cxn>
                <a:cxn ang="0">
                  <a:pos x="28" y="3"/>
                </a:cxn>
                <a:cxn ang="0">
                  <a:pos x="27" y="6"/>
                </a:cxn>
                <a:cxn ang="0">
                  <a:pos x="4" y="17"/>
                </a:cxn>
                <a:cxn ang="0">
                  <a:pos x="0" y="16"/>
                </a:cxn>
                <a:cxn ang="0">
                  <a:pos x="0" y="15"/>
                </a:cxn>
                <a:cxn ang="0">
                  <a:pos x="1" y="13"/>
                </a:cxn>
                <a:cxn ang="0">
                  <a:pos x="25" y="1"/>
                </a:cxn>
                <a:cxn ang="0">
                  <a:pos x="28" y="2"/>
                </a:cxn>
              </a:cxnLst>
              <a:rect l="0" t="0" r="r" b="b"/>
              <a:pathLst>
                <a:path w="28" h="18">
                  <a:moveTo>
                    <a:pt x="28" y="2"/>
                  </a:moveTo>
                  <a:cubicBezTo>
                    <a:pt x="28" y="3"/>
                    <a:pt x="28" y="3"/>
                    <a:pt x="28" y="3"/>
                  </a:cubicBezTo>
                  <a:cubicBezTo>
                    <a:pt x="28" y="4"/>
                    <a:pt x="28" y="5"/>
                    <a:pt x="27" y="6"/>
                  </a:cubicBezTo>
                  <a:cubicBezTo>
                    <a:pt x="4" y="17"/>
                    <a:pt x="4" y="17"/>
                    <a:pt x="4" y="17"/>
                  </a:cubicBezTo>
                  <a:cubicBezTo>
                    <a:pt x="3" y="18"/>
                    <a:pt x="1" y="17"/>
                    <a:pt x="0" y="16"/>
                  </a:cubicBezTo>
                  <a:cubicBezTo>
                    <a:pt x="0" y="16"/>
                    <a:pt x="0" y="15"/>
                    <a:pt x="0" y="15"/>
                  </a:cubicBezTo>
                  <a:cubicBezTo>
                    <a:pt x="0" y="14"/>
                    <a:pt x="1" y="13"/>
                    <a:pt x="1" y="13"/>
                  </a:cubicBezTo>
                  <a:cubicBezTo>
                    <a:pt x="25" y="1"/>
                    <a:pt x="25" y="1"/>
                    <a:pt x="25" y="1"/>
                  </a:cubicBezTo>
                  <a:cubicBezTo>
                    <a:pt x="26" y="0"/>
                    <a:pt x="27" y="1"/>
                    <a:pt x="2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4913313" y="3925888"/>
              <a:ext cx="46038" cy="42863"/>
            </a:xfrm>
            <a:custGeom>
              <a:avLst/>
              <a:gdLst/>
              <a:ahLst/>
              <a:cxnLst>
                <a:cxn ang="0">
                  <a:pos x="24" y="18"/>
                </a:cxn>
                <a:cxn ang="0">
                  <a:pos x="24" y="22"/>
                </a:cxn>
                <a:cxn ang="0">
                  <a:pos x="22" y="23"/>
                </a:cxn>
                <a:cxn ang="0">
                  <a:pos x="20" y="22"/>
                </a:cxn>
                <a:cxn ang="0">
                  <a:pos x="1" y="4"/>
                </a:cxn>
                <a:cxn ang="0">
                  <a:pos x="1" y="1"/>
                </a:cxn>
                <a:cxn ang="0">
                  <a:pos x="3" y="0"/>
                </a:cxn>
                <a:cxn ang="0">
                  <a:pos x="5" y="0"/>
                </a:cxn>
                <a:cxn ang="0">
                  <a:pos x="24" y="18"/>
                </a:cxn>
              </a:cxnLst>
              <a:rect l="0" t="0" r="r" b="b"/>
              <a:pathLst>
                <a:path w="25" h="23">
                  <a:moveTo>
                    <a:pt x="24" y="18"/>
                  </a:moveTo>
                  <a:cubicBezTo>
                    <a:pt x="25" y="19"/>
                    <a:pt x="25" y="21"/>
                    <a:pt x="24" y="22"/>
                  </a:cubicBezTo>
                  <a:cubicBezTo>
                    <a:pt x="23" y="22"/>
                    <a:pt x="22" y="23"/>
                    <a:pt x="22" y="23"/>
                  </a:cubicBezTo>
                  <a:cubicBezTo>
                    <a:pt x="21" y="23"/>
                    <a:pt x="20" y="22"/>
                    <a:pt x="20" y="22"/>
                  </a:cubicBezTo>
                  <a:cubicBezTo>
                    <a:pt x="1" y="4"/>
                    <a:pt x="1" y="4"/>
                    <a:pt x="1" y="4"/>
                  </a:cubicBezTo>
                  <a:cubicBezTo>
                    <a:pt x="0" y="3"/>
                    <a:pt x="0" y="2"/>
                    <a:pt x="1" y="1"/>
                  </a:cubicBezTo>
                  <a:cubicBezTo>
                    <a:pt x="2" y="0"/>
                    <a:pt x="2" y="0"/>
                    <a:pt x="3" y="0"/>
                  </a:cubicBezTo>
                  <a:cubicBezTo>
                    <a:pt x="4" y="0"/>
                    <a:pt x="4" y="0"/>
                    <a:pt x="5" y="0"/>
                  </a:cubicBezTo>
                  <a:lnTo>
                    <a:pt x="24"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4891088" y="3813175"/>
              <a:ext cx="61913" cy="61913"/>
            </a:xfrm>
            <a:custGeom>
              <a:avLst/>
              <a:gdLst/>
              <a:ahLst/>
              <a:cxnLst>
                <a:cxn ang="0">
                  <a:pos x="33" y="17"/>
                </a:cxn>
                <a:cxn ang="0">
                  <a:pos x="8" y="33"/>
                </a:cxn>
                <a:cxn ang="0">
                  <a:pos x="3" y="32"/>
                </a:cxn>
                <a:cxn ang="0">
                  <a:pos x="0" y="0"/>
                </a:cxn>
                <a:cxn ang="0">
                  <a:pos x="33" y="17"/>
                </a:cxn>
              </a:cxnLst>
              <a:rect l="0" t="0" r="r" b="b"/>
              <a:pathLst>
                <a:path w="33" h="33">
                  <a:moveTo>
                    <a:pt x="33" y="17"/>
                  </a:moveTo>
                  <a:cubicBezTo>
                    <a:pt x="8" y="33"/>
                    <a:pt x="8" y="33"/>
                    <a:pt x="8" y="33"/>
                  </a:cubicBezTo>
                  <a:cubicBezTo>
                    <a:pt x="8" y="33"/>
                    <a:pt x="3" y="31"/>
                    <a:pt x="3" y="32"/>
                  </a:cubicBezTo>
                  <a:cubicBezTo>
                    <a:pt x="0" y="0"/>
                    <a:pt x="0" y="0"/>
                    <a:pt x="0" y="0"/>
                  </a:cubicBezTo>
                  <a:cubicBezTo>
                    <a:pt x="0" y="0"/>
                    <a:pt x="21" y="0"/>
                    <a:pt x="33"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4870450" y="3941763"/>
              <a:ext cx="68263" cy="66675"/>
            </a:xfrm>
            <a:custGeom>
              <a:avLst/>
              <a:gdLst/>
              <a:ahLst/>
              <a:cxnLst>
                <a:cxn ang="0">
                  <a:pos x="15" y="0"/>
                </a:cxn>
                <a:cxn ang="0">
                  <a:pos x="37" y="24"/>
                </a:cxn>
                <a:cxn ang="0">
                  <a:pos x="0" y="29"/>
                </a:cxn>
                <a:cxn ang="0">
                  <a:pos x="11" y="1"/>
                </a:cxn>
                <a:cxn ang="0">
                  <a:pos x="15" y="0"/>
                </a:cxn>
              </a:cxnLst>
              <a:rect l="0" t="0" r="r" b="b"/>
              <a:pathLst>
                <a:path w="37" h="36">
                  <a:moveTo>
                    <a:pt x="15" y="0"/>
                  </a:moveTo>
                  <a:cubicBezTo>
                    <a:pt x="37" y="24"/>
                    <a:pt x="37" y="24"/>
                    <a:pt x="37" y="24"/>
                  </a:cubicBezTo>
                  <a:cubicBezTo>
                    <a:pt x="37" y="24"/>
                    <a:pt x="20" y="36"/>
                    <a:pt x="0" y="29"/>
                  </a:cubicBezTo>
                  <a:cubicBezTo>
                    <a:pt x="11" y="1"/>
                    <a:pt x="11" y="1"/>
                    <a:pt x="11" y="1"/>
                  </a:cubicBezTo>
                  <a:cubicBezTo>
                    <a:pt x="11" y="1"/>
                    <a:pt x="16" y="0"/>
                    <a:pt x="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p:cNvSpPr>
            <p:nvPr/>
          </p:nvSpPr>
          <p:spPr bwMode="auto">
            <a:xfrm>
              <a:off x="4902200" y="3886200"/>
              <a:ext cx="11113" cy="11113"/>
            </a:xfrm>
            <a:custGeom>
              <a:avLst/>
              <a:gdLst/>
              <a:ahLst/>
              <a:cxnLst>
                <a:cxn ang="0">
                  <a:pos x="6" y="2"/>
                </a:cxn>
                <a:cxn ang="0">
                  <a:pos x="4" y="6"/>
                </a:cxn>
                <a:cxn ang="0">
                  <a:pos x="1" y="4"/>
                </a:cxn>
                <a:cxn ang="0">
                  <a:pos x="2" y="1"/>
                </a:cxn>
                <a:cxn ang="0">
                  <a:pos x="6" y="2"/>
                </a:cxn>
              </a:cxnLst>
              <a:rect l="0" t="0" r="r" b="b"/>
              <a:pathLst>
                <a:path w="6" h="6">
                  <a:moveTo>
                    <a:pt x="6" y="2"/>
                  </a:moveTo>
                  <a:cubicBezTo>
                    <a:pt x="6" y="4"/>
                    <a:pt x="6" y="5"/>
                    <a:pt x="4" y="6"/>
                  </a:cubicBezTo>
                  <a:cubicBezTo>
                    <a:pt x="3" y="6"/>
                    <a:pt x="1" y="5"/>
                    <a:pt x="1" y="4"/>
                  </a:cubicBezTo>
                  <a:cubicBezTo>
                    <a:pt x="0" y="3"/>
                    <a:pt x="1" y="1"/>
                    <a:pt x="2" y="1"/>
                  </a:cubicBezTo>
                  <a:cubicBezTo>
                    <a:pt x="4" y="0"/>
                    <a:pt x="5" y="1"/>
                    <a:pt x="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4900613" y="3914775"/>
              <a:ext cx="11113" cy="11113"/>
            </a:xfrm>
            <a:custGeom>
              <a:avLst/>
              <a:gdLst/>
              <a:ahLst/>
              <a:cxnLst>
                <a:cxn ang="0">
                  <a:pos x="6" y="2"/>
                </a:cxn>
                <a:cxn ang="0">
                  <a:pos x="4" y="6"/>
                </a:cxn>
                <a:cxn ang="0">
                  <a:pos x="0" y="4"/>
                </a:cxn>
                <a:cxn ang="0">
                  <a:pos x="2" y="0"/>
                </a:cxn>
                <a:cxn ang="0">
                  <a:pos x="6" y="2"/>
                </a:cxn>
              </a:cxnLst>
              <a:rect l="0" t="0" r="r" b="b"/>
              <a:pathLst>
                <a:path w="6" h="6">
                  <a:moveTo>
                    <a:pt x="6" y="2"/>
                  </a:moveTo>
                  <a:cubicBezTo>
                    <a:pt x="6" y="4"/>
                    <a:pt x="5" y="5"/>
                    <a:pt x="4" y="6"/>
                  </a:cubicBezTo>
                  <a:cubicBezTo>
                    <a:pt x="2" y="6"/>
                    <a:pt x="1" y="5"/>
                    <a:pt x="0" y="4"/>
                  </a:cubicBezTo>
                  <a:cubicBezTo>
                    <a:pt x="0" y="2"/>
                    <a:pt x="0" y="1"/>
                    <a:pt x="2" y="0"/>
                  </a:cubicBezTo>
                  <a:cubicBezTo>
                    <a:pt x="3" y="0"/>
                    <a:pt x="5" y="1"/>
                    <a:pt x="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4875213" y="3873500"/>
              <a:ext cx="14288" cy="12700"/>
            </a:xfrm>
            <a:custGeom>
              <a:avLst/>
              <a:gdLst/>
              <a:ahLst/>
              <a:cxnLst>
                <a:cxn ang="0">
                  <a:pos x="6" y="3"/>
                </a:cxn>
                <a:cxn ang="0">
                  <a:pos x="4" y="6"/>
                </a:cxn>
                <a:cxn ang="0">
                  <a:pos x="1" y="4"/>
                </a:cxn>
                <a:cxn ang="0">
                  <a:pos x="3" y="1"/>
                </a:cxn>
                <a:cxn ang="0">
                  <a:pos x="6" y="3"/>
                </a:cxn>
              </a:cxnLst>
              <a:rect l="0" t="0" r="r" b="b"/>
              <a:pathLst>
                <a:path w="7" h="7">
                  <a:moveTo>
                    <a:pt x="6" y="3"/>
                  </a:moveTo>
                  <a:cubicBezTo>
                    <a:pt x="7" y="4"/>
                    <a:pt x="6" y="6"/>
                    <a:pt x="4" y="6"/>
                  </a:cubicBezTo>
                  <a:cubicBezTo>
                    <a:pt x="3" y="7"/>
                    <a:pt x="1" y="6"/>
                    <a:pt x="1" y="4"/>
                  </a:cubicBezTo>
                  <a:cubicBezTo>
                    <a:pt x="0" y="3"/>
                    <a:pt x="1" y="1"/>
                    <a:pt x="3" y="1"/>
                  </a:cubicBezTo>
                  <a:cubicBezTo>
                    <a:pt x="4" y="0"/>
                    <a:pt x="6" y="1"/>
                    <a:pt x="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4865688" y="3811588"/>
              <a:ext cx="20638" cy="57150"/>
            </a:xfrm>
            <a:custGeom>
              <a:avLst/>
              <a:gdLst/>
              <a:ahLst/>
              <a:cxnLst>
                <a:cxn ang="0">
                  <a:pos x="11" y="27"/>
                </a:cxn>
                <a:cxn ang="0">
                  <a:pos x="9" y="30"/>
                </a:cxn>
                <a:cxn ang="0">
                  <a:pos x="8" y="30"/>
                </a:cxn>
                <a:cxn ang="0">
                  <a:pos x="5" y="28"/>
                </a:cxn>
                <a:cxn ang="0">
                  <a:pos x="0" y="3"/>
                </a:cxn>
                <a:cxn ang="0">
                  <a:pos x="3" y="0"/>
                </a:cxn>
                <a:cxn ang="0">
                  <a:pos x="3" y="0"/>
                </a:cxn>
                <a:cxn ang="0">
                  <a:pos x="6" y="2"/>
                </a:cxn>
                <a:cxn ang="0">
                  <a:pos x="11" y="27"/>
                </a:cxn>
              </a:cxnLst>
              <a:rect l="0" t="0" r="r" b="b"/>
              <a:pathLst>
                <a:path w="11" h="30">
                  <a:moveTo>
                    <a:pt x="11" y="27"/>
                  </a:moveTo>
                  <a:cubicBezTo>
                    <a:pt x="11" y="29"/>
                    <a:pt x="10" y="30"/>
                    <a:pt x="9" y="30"/>
                  </a:cubicBezTo>
                  <a:cubicBezTo>
                    <a:pt x="8" y="30"/>
                    <a:pt x="8" y="30"/>
                    <a:pt x="8" y="30"/>
                  </a:cubicBezTo>
                  <a:cubicBezTo>
                    <a:pt x="7" y="30"/>
                    <a:pt x="6" y="30"/>
                    <a:pt x="5" y="28"/>
                  </a:cubicBezTo>
                  <a:cubicBezTo>
                    <a:pt x="0" y="3"/>
                    <a:pt x="0" y="3"/>
                    <a:pt x="0" y="3"/>
                  </a:cubicBezTo>
                  <a:cubicBezTo>
                    <a:pt x="0" y="2"/>
                    <a:pt x="1" y="0"/>
                    <a:pt x="3" y="0"/>
                  </a:cubicBezTo>
                  <a:cubicBezTo>
                    <a:pt x="3" y="0"/>
                    <a:pt x="3" y="0"/>
                    <a:pt x="3" y="0"/>
                  </a:cubicBezTo>
                  <a:cubicBezTo>
                    <a:pt x="4" y="0"/>
                    <a:pt x="6" y="1"/>
                    <a:pt x="6" y="2"/>
                  </a:cubicBezTo>
                  <a:lnTo>
                    <a:pt x="11"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4872038" y="3921125"/>
              <a:ext cx="11113" cy="11113"/>
            </a:xfrm>
            <a:custGeom>
              <a:avLst/>
              <a:gdLst/>
              <a:ahLst/>
              <a:cxnLst>
                <a:cxn ang="0">
                  <a:pos x="5" y="2"/>
                </a:cxn>
                <a:cxn ang="0">
                  <a:pos x="3" y="6"/>
                </a:cxn>
                <a:cxn ang="0">
                  <a:pos x="0" y="4"/>
                </a:cxn>
                <a:cxn ang="0">
                  <a:pos x="2" y="1"/>
                </a:cxn>
                <a:cxn ang="0">
                  <a:pos x="5" y="2"/>
                </a:cxn>
              </a:cxnLst>
              <a:rect l="0" t="0" r="r" b="b"/>
              <a:pathLst>
                <a:path w="6" h="6">
                  <a:moveTo>
                    <a:pt x="5" y="2"/>
                  </a:moveTo>
                  <a:cubicBezTo>
                    <a:pt x="6" y="4"/>
                    <a:pt x="5" y="5"/>
                    <a:pt x="3" y="6"/>
                  </a:cubicBezTo>
                  <a:cubicBezTo>
                    <a:pt x="2" y="6"/>
                    <a:pt x="1" y="5"/>
                    <a:pt x="0" y="4"/>
                  </a:cubicBezTo>
                  <a:cubicBezTo>
                    <a:pt x="0" y="3"/>
                    <a:pt x="0" y="1"/>
                    <a:pt x="2" y="1"/>
                  </a:cubicBezTo>
                  <a:cubicBezTo>
                    <a:pt x="3" y="0"/>
                    <a:pt x="5" y="1"/>
                    <a:pt x="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4845050" y="3935413"/>
              <a:ext cx="31750" cy="57150"/>
            </a:xfrm>
            <a:custGeom>
              <a:avLst/>
              <a:gdLst/>
              <a:ahLst/>
              <a:cxnLst>
                <a:cxn ang="0">
                  <a:pos x="17" y="4"/>
                </a:cxn>
                <a:cxn ang="0">
                  <a:pos x="16" y="5"/>
                </a:cxn>
                <a:cxn ang="0">
                  <a:pos x="5" y="28"/>
                </a:cxn>
                <a:cxn ang="0">
                  <a:pos x="2" y="29"/>
                </a:cxn>
                <a:cxn ang="0">
                  <a:pos x="0" y="27"/>
                </a:cxn>
                <a:cxn ang="0">
                  <a:pos x="0" y="26"/>
                </a:cxn>
                <a:cxn ang="0">
                  <a:pos x="12" y="2"/>
                </a:cxn>
                <a:cxn ang="0">
                  <a:pos x="15" y="1"/>
                </a:cxn>
                <a:cxn ang="0">
                  <a:pos x="17" y="4"/>
                </a:cxn>
              </a:cxnLst>
              <a:rect l="0" t="0" r="r" b="b"/>
              <a:pathLst>
                <a:path w="17" h="30">
                  <a:moveTo>
                    <a:pt x="17" y="4"/>
                  </a:moveTo>
                  <a:cubicBezTo>
                    <a:pt x="17" y="4"/>
                    <a:pt x="17" y="4"/>
                    <a:pt x="16" y="5"/>
                  </a:cubicBezTo>
                  <a:cubicBezTo>
                    <a:pt x="5" y="28"/>
                    <a:pt x="5" y="28"/>
                    <a:pt x="5" y="28"/>
                  </a:cubicBezTo>
                  <a:cubicBezTo>
                    <a:pt x="5" y="29"/>
                    <a:pt x="3" y="30"/>
                    <a:pt x="2" y="29"/>
                  </a:cubicBezTo>
                  <a:cubicBezTo>
                    <a:pt x="1" y="28"/>
                    <a:pt x="0" y="28"/>
                    <a:pt x="0" y="27"/>
                  </a:cubicBezTo>
                  <a:cubicBezTo>
                    <a:pt x="0" y="26"/>
                    <a:pt x="0" y="26"/>
                    <a:pt x="0" y="26"/>
                  </a:cubicBezTo>
                  <a:cubicBezTo>
                    <a:pt x="12" y="2"/>
                    <a:pt x="12" y="2"/>
                    <a:pt x="12" y="2"/>
                  </a:cubicBezTo>
                  <a:cubicBezTo>
                    <a:pt x="12" y="1"/>
                    <a:pt x="14" y="0"/>
                    <a:pt x="15" y="1"/>
                  </a:cubicBezTo>
                  <a:cubicBezTo>
                    <a:pt x="16" y="2"/>
                    <a:pt x="17" y="3"/>
                    <a:pt x="17"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4856163" y="3895725"/>
              <a:ext cx="9525" cy="11113"/>
            </a:xfrm>
            <a:custGeom>
              <a:avLst/>
              <a:gdLst/>
              <a:ahLst/>
              <a:cxnLst>
                <a:cxn ang="0">
                  <a:pos x="5" y="2"/>
                </a:cxn>
                <a:cxn ang="0">
                  <a:pos x="3" y="5"/>
                </a:cxn>
                <a:cxn ang="0">
                  <a:pos x="0" y="4"/>
                </a:cxn>
                <a:cxn ang="0">
                  <a:pos x="2" y="1"/>
                </a:cxn>
                <a:cxn ang="0">
                  <a:pos x="5" y="2"/>
                </a:cxn>
              </a:cxnLst>
              <a:rect l="0" t="0" r="r" b="b"/>
              <a:pathLst>
                <a:path w="5" h="6">
                  <a:moveTo>
                    <a:pt x="5" y="2"/>
                  </a:moveTo>
                  <a:cubicBezTo>
                    <a:pt x="5" y="3"/>
                    <a:pt x="5" y="5"/>
                    <a:pt x="3" y="5"/>
                  </a:cubicBezTo>
                  <a:cubicBezTo>
                    <a:pt x="2" y="6"/>
                    <a:pt x="1" y="5"/>
                    <a:pt x="0" y="4"/>
                  </a:cubicBezTo>
                  <a:cubicBezTo>
                    <a:pt x="0" y="2"/>
                    <a:pt x="1" y="1"/>
                    <a:pt x="2" y="1"/>
                  </a:cubicBezTo>
                  <a:cubicBezTo>
                    <a:pt x="3" y="0"/>
                    <a:pt x="5" y="1"/>
                    <a:pt x="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4800600" y="3821113"/>
              <a:ext cx="63500" cy="61913"/>
            </a:xfrm>
            <a:custGeom>
              <a:avLst/>
              <a:gdLst/>
              <a:ahLst/>
              <a:cxnLst>
                <a:cxn ang="0">
                  <a:pos x="27" y="0"/>
                </a:cxn>
                <a:cxn ang="0">
                  <a:pos x="34" y="29"/>
                </a:cxn>
                <a:cxn ang="0">
                  <a:pos x="32" y="33"/>
                </a:cxn>
                <a:cxn ang="0">
                  <a:pos x="0" y="26"/>
                </a:cxn>
                <a:cxn ang="0">
                  <a:pos x="27" y="0"/>
                </a:cxn>
              </a:cxnLst>
              <a:rect l="0" t="0" r="r" b="b"/>
              <a:pathLst>
                <a:path w="34" h="33">
                  <a:moveTo>
                    <a:pt x="27" y="0"/>
                  </a:moveTo>
                  <a:cubicBezTo>
                    <a:pt x="34" y="29"/>
                    <a:pt x="34" y="29"/>
                    <a:pt x="34" y="29"/>
                  </a:cubicBezTo>
                  <a:cubicBezTo>
                    <a:pt x="34" y="29"/>
                    <a:pt x="31" y="32"/>
                    <a:pt x="32" y="33"/>
                  </a:cubicBezTo>
                  <a:cubicBezTo>
                    <a:pt x="0" y="26"/>
                    <a:pt x="0" y="26"/>
                    <a:pt x="0" y="26"/>
                  </a:cubicBezTo>
                  <a:cubicBezTo>
                    <a:pt x="0" y="26"/>
                    <a:pt x="7" y="6"/>
                    <a:pt x="2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4795838" y="3916363"/>
              <a:ext cx="63500" cy="61913"/>
            </a:xfrm>
            <a:custGeom>
              <a:avLst/>
              <a:gdLst/>
              <a:ahLst/>
              <a:cxnLst>
                <a:cxn ang="0">
                  <a:pos x="34" y="5"/>
                </a:cxn>
                <a:cxn ang="0">
                  <a:pos x="17" y="33"/>
                </a:cxn>
                <a:cxn ang="0">
                  <a:pos x="1" y="0"/>
                </a:cxn>
                <a:cxn ang="0">
                  <a:pos x="31" y="1"/>
                </a:cxn>
                <a:cxn ang="0">
                  <a:pos x="34" y="5"/>
                </a:cxn>
              </a:cxnLst>
              <a:rect l="0" t="0" r="r" b="b"/>
              <a:pathLst>
                <a:path w="34" h="33">
                  <a:moveTo>
                    <a:pt x="34" y="5"/>
                  </a:moveTo>
                  <a:cubicBezTo>
                    <a:pt x="17" y="33"/>
                    <a:pt x="17" y="33"/>
                    <a:pt x="17" y="33"/>
                  </a:cubicBezTo>
                  <a:cubicBezTo>
                    <a:pt x="17" y="33"/>
                    <a:pt x="0" y="21"/>
                    <a:pt x="1" y="0"/>
                  </a:cubicBezTo>
                  <a:cubicBezTo>
                    <a:pt x="31" y="1"/>
                    <a:pt x="31" y="1"/>
                    <a:pt x="31" y="1"/>
                  </a:cubicBezTo>
                  <a:cubicBezTo>
                    <a:pt x="31" y="1"/>
                    <a:pt x="33" y="5"/>
                    <a:pt x="34"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4792663" y="3889375"/>
              <a:ext cx="58738" cy="14288"/>
            </a:xfrm>
            <a:custGeom>
              <a:avLst/>
              <a:gdLst/>
              <a:ahLst/>
              <a:cxnLst>
                <a:cxn ang="0">
                  <a:pos x="28" y="3"/>
                </a:cxn>
                <a:cxn ang="0">
                  <a:pos x="30" y="6"/>
                </a:cxn>
                <a:cxn ang="0">
                  <a:pos x="28" y="8"/>
                </a:cxn>
                <a:cxn ang="0">
                  <a:pos x="28" y="8"/>
                </a:cxn>
                <a:cxn ang="0">
                  <a:pos x="2" y="5"/>
                </a:cxn>
                <a:cxn ang="0">
                  <a:pos x="0" y="2"/>
                </a:cxn>
                <a:cxn ang="0">
                  <a:pos x="2" y="0"/>
                </a:cxn>
                <a:cxn ang="0">
                  <a:pos x="3" y="0"/>
                </a:cxn>
                <a:cxn ang="0">
                  <a:pos x="28" y="3"/>
                </a:cxn>
              </a:cxnLst>
              <a:rect l="0" t="0" r="r" b="b"/>
              <a:pathLst>
                <a:path w="31" h="8">
                  <a:moveTo>
                    <a:pt x="28" y="3"/>
                  </a:moveTo>
                  <a:cubicBezTo>
                    <a:pt x="30" y="3"/>
                    <a:pt x="31" y="4"/>
                    <a:pt x="30" y="6"/>
                  </a:cubicBezTo>
                  <a:cubicBezTo>
                    <a:pt x="30" y="7"/>
                    <a:pt x="29" y="8"/>
                    <a:pt x="28" y="8"/>
                  </a:cubicBezTo>
                  <a:cubicBezTo>
                    <a:pt x="28" y="8"/>
                    <a:pt x="28" y="8"/>
                    <a:pt x="28" y="8"/>
                  </a:cubicBezTo>
                  <a:cubicBezTo>
                    <a:pt x="2" y="5"/>
                    <a:pt x="2" y="5"/>
                    <a:pt x="2" y="5"/>
                  </a:cubicBezTo>
                  <a:cubicBezTo>
                    <a:pt x="1" y="5"/>
                    <a:pt x="0" y="4"/>
                    <a:pt x="0" y="2"/>
                  </a:cubicBezTo>
                  <a:cubicBezTo>
                    <a:pt x="0" y="1"/>
                    <a:pt x="1" y="0"/>
                    <a:pt x="2" y="0"/>
                  </a:cubicBezTo>
                  <a:cubicBezTo>
                    <a:pt x="2" y="0"/>
                    <a:pt x="2" y="0"/>
                    <a:pt x="3" y="0"/>
                  </a:cubicBezTo>
                  <a:lnTo>
                    <a:pt x="28"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 name="Group 195"/>
          <p:cNvGrpSpPr/>
          <p:nvPr/>
        </p:nvGrpSpPr>
        <p:grpSpPr>
          <a:xfrm>
            <a:off x="3048000" y="3894776"/>
            <a:ext cx="516977" cy="1591624"/>
            <a:chOff x="3197225" y="4038600"/>
            <a:chExt cx="544513" cy="1676400"/>
          </a:xfrm>
          <a:solidFill>
            <a:srgbClr val="F37321"/>
          </a:solidFill>
        </p:grpSpPr>
        <p:sp>
          <p:nvSpPr>
            <p:cNvPr id="1209" name="Freeform 185"/>
            <p:cNvSpPr>
              <a:spLocks noEditPoints="1"/>
            </p:cNvSpPr>
            <p:nvPr/>
          </p:nvSpPr>
          <p:spPr bwMode="auto">
            <a:xfrm>
              <a:off x="3208338" y="4038600"/>
              <a:ext cx="525463" cy="1676400"/>
            </a:xfrm>
            <a:custGeom>
              <a:avLst/>
              <a:gdLst/>
              <a:ahLst/>
              <a:cxnLst>
                <a:cxn ang="0">
                  <a:pos x="198" y="141"/>
                </a:cxn>
                <a:cxn ang="0">
                  <a:pos x="156" y="0"/>
                </a:cxn>
                <a:cxn ang="0">
                  <a:pos x="132" y="184"/>
                </a:cxn>
                <a:cxn ang="0">
                  <a:pos x="132" y="386"/>
                </a:cxn>
                <a:cxn ang="0">
                  <a:pos x="69" y="877"/>
                </a:cxn>
                <a:cxn ang="0">
                  <a:pos x="264" y="877"/>
                </a:cxn>
                <a:cxn ang="0">
                  <a:pos x="200" y="386"/>
                </a:cxn>
                <a:cxn ang="0">
                  <a:pos x="265" y="287"/>
                </a:cxn>
                <a:cxn ang="0">
                  <a:pos x="210" y="306"/>
                </a:cxn>
                <a:cxn ang="0">
                  <a:pos x="190" y="468"/>
                </a:cxn>
                <a:cxn ang="0">
                  <a:pos x="168" y="860"/>
                </a:cxn>
                <a:cxn ang="0">
                  <a:pos x="167" y="793"/>
                </a:cxn>
                <a:cxn ang="0">
                  <a:pos x="167" y="786"/>
                </a:cxn>
                <a:cxn ang="0">
                  <a:pos x="106" y="756"/>
                </a:cxn>
                <a:cxn ang="0">
                  <a:pos x="170" y="623"/>
                </a:cxn>
                <a:cxn ang="0">
                  <a:pos x="208" y="583"/>
                </a:cxn>
                <a:cxn ang="0">
                  <a:pos x="170" y="503"/>
                </a:cxn>
                <a:cxn ang="0">
                  <a:pos x="168" y="458"/>
                </a:cxn>
                <a:cxn ang="0">
                  <a:pos x="186" y="430"/>
                </a:cxn>
                <a:cxn ang="0">
                  <a:pos x="163" y="167"/>
                </a:cxn>
                <a:cxn ang="0">
                  <a:pos x="163" y="167"/>
                </a:cxn>
                <a:cxn ang="0">
                  <a:pos x="145" y="223"/>
                </a:cxn>
                <a:cxn ang="0">
                  <a:pos x="184" y="184"/>
                </a:cxn>
                <a:cxn ang="0">
                  <a:pos x="161" y="204"/>
                </a:cxn>
                <a:cxn ang="0">
                  <a:pos x="142" y="258"/>
                </a:cxn>
                <a:cxn ang="0">
                  <a:pos x="143" y="348"/>
                </a:cxn>
                <a:cxn ang="0">
                  <a:pos x="144" y="311"/>
                </a:cxn>
                <a:cxn ang="0">
                  <a:pos x="142" y="352"/>
                </a:cxn>
                <a:cxn ang="0">
                  <a:pos x="170" y="363"/>
                </a:cxn>
                <a:cxn ang="0">
                  <a:pos x="187" y="311"/>
                </a:cxn>
                <a:cxn ang="0">
                  <a:pos x="186" y="307"/>
                </a:cxn>
                <a:cxn ang="0">
                  <a:pos x="170" y="281"/>
                </a:cxn>
                <a:cxn ang="0">
                  <a:pos x="169" y="238"/>
                </a:cxn>
                <a:cxn ang="0">
                  <a:pos x="186" y="146"/>
                </a:cxn>
                <a:cxn ang="0">
                  <a:pos x="166" y="159"/>
                </a:cxn>
                <a:cxn ang="0">
                  <a:pos x="189" y="435"/>
                </a:cxn>
                <a:cxn ang="0">
                  <a:pos x="192" y="396"/>
                </a:cxn>
                <a:cxn ang="0">
                  <a:pos x="173" y="329"/>
                </a:cxn>
                <a:cxn ang="0">
                  <a:pos x="188" y="258"/>
                </a:cxn>
                <a:cxn ang="0">
                  <a:pos x="149" y="136"/>
                </a:cxn>
                <a:cxn ang="0">
                  <a:pos x="156" y="7"/>
                </a:cxn>
                <a:cxn ang="0">
                  <a:pos x="175" y="42"/>
                </a:cxn>
                <a:cxn ang="0">
                  <a:pos x="180" y="93"/>
                </a:cxn>
                <a:cxn ang="0">
                  <a:pos x="134" y="180"/>
                </a:cxn>
                <a:cxn ang="0">
                  <a:pos x="121" y="306"/>
                </a:cxn>
                <a:cxn ang="0">
                  <a:pos x="55" y="431"/>
                </a:cxn>
                <a:cxn ang="0">
                  <a:pos x="135" y="518"/>
                </a:cxn>
                <a:cxn ang="0">
                  <a:pos x="161" y="615"/>
                </a:cxn>
                <a:cxn ang="0">
                  <a:pos x="107" y="701"/>
                </a:cxn>
                <a:cxn ang="0">
                  <a:pos x="94" y="763"/>
                </a:cxn>
                <a:cxn ang="0">
                  <a:pos x="77" y="870"/>
                </a:cxn>
                <a:cxn ang="0">
                  <a:pos x="64" y="992"/>
                </a:cxn>
                <a:cxn ang="0">
                  <a:pos x="158" y="989"/>
                </a:cxn>
                <a:cxn ang="0">
                  <a:pos x="277" y="1044"/>
                </a:cxn>
                <a:cxn ang="0">
                  <a:pos x="269" y="945"/>
                </a:cxn>
                <a:cxn ang="0">
                  <a:pos x="249" y="826"/>
                </a:cxn>
                <a:cxn ang="0">
                  <a:pos x="173" y="706"/>
                </a:cxn>
                <a:cxn ang="0">
                  <a:pos x="229" y="696"/>
                </a:cxn>
                <a:cxn ang="0">
                  <a:pos x="208" y="579"/>
                </a:cxn>
                <a:cxn ang="0">
                  <a:pos x="269" y="430"/>
                </a:cxn>
                <a:cxn ang="0">
                  <a:pos x="196" y="301"/>
                </a:cxn>
              </a:cxnLst>
              <a:rect l="0" t="0" r="r" b="b"/>
              <a:pathLst>
                <a:path w="331" h="1056">
                  <a:moveTo>
                    <a:pt x="330" y="309"/>
                  </a:moveTo>
                  <a:lnTo>
                    <a:pt x="331" y="305"/>
                  </a:lnTo>
                  <a:lnTo>
                    <a:pt x="262" y="282"/>
                  </a:lnTo>
                  <a:lnTo>
                    <a:pt x="262" y="282"/>
                  </a:lnTo>
                  <a:lnTo>
                    <a:pt x="262" y="282"/>
                  </a:lnTo>
                  <a:lnTo>
                    <a:pt x="201" y="262"/>
                  </a:lnTo>
                  <a:lnTo>
                    <a:pt x="196" y="258"/>
                  </a:lnTo>
                  <a:lnTo>
                    <a:pt x="195" y="187"/>
                  </a:lnTo>
                  <a:lnTo>
                    <a:pt x="199" y="183"/>
                  </a:lnTo>
                  <a:lnTo>
                    <a:pt x="281" y="182"/>
                  </a:lnTo>
                  <a:lnTo>
                    <a:pt x="282" y="178"/>
                  </a:lnTo>
                  <a:lnTo>
                    <a:pt x="198" y="141"/>
                  </a:lnTo>
                  <a:lnTo>
                    <a:pt x="193" y="135"/>
                  </a:lnTo>
                  <a:lnTo>
                    <a:pt x="188" y="94"/>
                  </a:lnTo>
                  <a:lnTo>
                    <a:pt x="188" y="94"/>
                  </a:lnTo>
                  <a:lnTo>
                    <a:pt x="188" y="94"/>
                  </a:lnTo>
                  <a:lnTo>
                    <a:pt x="178" y="2"/>
                  </a:lnTo>
                  <a:lnTo>
                    <a:pt x="178" y="0"/>
                  </a:lnTo>
                  <a:lnTo>
                    <a:pt x="178" y="0"/>
                  </a:lnTo>
                  <a:lnTo>
                    <a:pt x="178" y="0"/>
                  </a:lnTo>
                  <a:lnTo>
                    <a:pt x="178" y="0"/>
                  </a:lnTo>
                  <a:lnTo>
                    <a:pt x="157" y="0"/>
                  </a:lnTo>
                  <a:lnTo>
                    <a:pt x="157" y="0"/>
                  </a:lnTo>
                  <a:lnTo>
                    <a:pt x="156" y="0"/>
                  </a:lnTo>
                  <a:lnTo>
                    <a:pt x="154" y="0"/>
                  </a:lnTo>
                  <a:lnTo>
                    <a:pt x="153" y="0"/>
                  </a:lnTo>
                  <a:lnTo>
                    <a:pt x="153" y="1"/>
                  </a:lnTo>
                  <a:lnTo>
                    <a:pt x="153" y="2"/>
                  </a:lnTo>
                  <a:lnTo>
                    <a:pt x="143" y="94"/>
                  </a:lnTo>
                  <a:lnTo>
                    <a:pt x="143" y="94"/>
                  </a:lnTo>
                  <a:lnTo>
                    <a:pt x="143" y="94"/>
                  </a:lnTo>
                  <a:lnTo>
                    <a:pt x="138" y="135"/>
                  </a:lnTo>
                  <a:lnTo>
                    <a:pt x="133" y="141"/>
                  </a:lnTo>
                  <a:lnTo>
                    <a:pt x="49" y="179"/>
                  </a:lnTo>
                  <a:lnTo>
                    <a:pt x="50" y="182"/>
                  </a:lnTo>
                  <a:lnTo>
                    <a:pt x="132" y="184"/>
                  </a:lnTo>
                  <a:lnTo>
                    <a:pt x="137" y="187"/>
                  </a:lnTo>
                  <a:lnTo>
                    <a:pt x="136" y="258"/>
                  </a:lnTo>
                  <a:lnTo>
                    <a:pt x="130" y="263"/>
                  </a:lnTo>
                  <a:lnTo>
                    <a:pt x="70" y="283"/>
                  </a:lnTo>
                  <a:lnTo>
                    <a:pt x="69" y="282"/>
                  </a:lnTo>
                  <a:lnTo>
                    <a:pt x="69" y="283"/>
                  </a:lnTo>
                  <a:lnTo>
                    <a:pt x="0" y="306"/>
                  </a:lnTo>
                  <a:lnTo>
                    <a:pt x="1" y="310"/>
                  </a:lnTo>
                  <a:lnTo>
                    <a:pt x="124" y="311"/>
                  </a:lnTo>
                  <a:lnTo>
                    <a:pt x="135" y="316"/>
                  </a:lnTo>
                  <a:lnTo>
                    <a:pt x="134" y="384"/>
                  </a:lnTo>
                  <a:lnTo>
                    <a:pt x="132" y="386"/>
                  </a:lnTo>
                  <a:lnTo>
                    <a:pt x="132" y="386"/>
                  </a:lnTo>
                  <a:lnTo>
                    <a:pt x="132" y="386"/>
                  </a:lnTo>
                  <a:lnTo>
                    <a:pt x="46" y="431"/>
                  </a:lnTo>
                  <a:lnTo>
                    <a:pt x="47" y="435"/>
                  </a:lnTo>
                  <a:lnTo>
                    <a:pt x="130" y="434"/>
                  </a:lnTo>
                  <a:lnTo>
                    <a:pt x="133" y="437"/>
                  </a:lnTo>
                  <a:lnTo>
                    <a:pt x="133" y="473"/>
                  </a:lnTo>
                  <a:lnTo>
                    <a:pt x="88" y="759"/>
                  </a:lnTo>
                  <a:lnTo>
                    <a:pt x="88" y="760"/>
                  </a:lnTo>
                  <a:lnTo>
                    <a:pt x="88" y="760"/>
                  </a:lnTo>
                  <a:lnTo>
                    <a:pt x="70" y="877"/>
                  </a:lnTo>
                  <a:lnTo>
                    <a:pt x="69" y="877"/>
                  </a:lnTo>
                  <a:lnTo>
                    <a:pt x="70" y="877"/>
                  </a:lnTo>
                  <a:lnTo>
                    <a:pt x="42" y="1052"/>
                  </a:lnTo>
                  <a:lnTo>
                    <a:pt x="42" y="1056"/>
                  </a:lnTo>
                  <a:lnTo>
                    <a:pt x="45" y="1055"/>
                  </a:lnTo>
                  <a:lnTo>
                    <a:pt x="161" y="1002"/>
                  </a:lnTo>
                  <a:lnTo>
                    <a:pt x="168" y="1002"/>
                  </a:lnTo>
                  <a:lnTo>
                    <a:pt x="168" y="1001"/>
                  </a:lnTo>
                  <a:lnTo>
                    <a:pt x="173" y="1001"/>
                  </a:lnTo>
                  <a:lnTo>
                    <a:pt x="289" y="1054"/>
                  </a:lnTo>
                  <a:lnTo>
                    <a:pt x="292" y="1055"/>
                  </a:lnTo>
                  <a:lnTo>
                    <a:pt x="292" y="1052"/>
                  </a:lnTo>
                  <a:lnTo>
                    <a:pt x="264" y="877"/>
                  </a:lnTo>
                  <a:lnTo>
                    <a:pt x="264" y="877"/>
                  </a:lnTo>
                  <a:lnTo>
                    <a:pt x="264" y="877"/>
                  </a:lnTo>
                  <a:lnTo>
                    <a:pt x="245" y="759"/>
                  </a:lnTo>
                  <a:lnTo>
                    <a:pt x="245" y="759"/>
                  </a:lnTo>
                  <a:lnTo>
                    <a:pt x="245" y="758"/>
                  </a:lnTo>
                  <a:lnTo>
                    <a:pt x="199" y="473"/>
                  </a:lnTo>
                  <a:lnTo>
                    <a:pt x="198" y="436"/>
                  </a:lnTo>
                  <a:lnTo>
                    <a:pt x="202" y="434"/>
                  </a:lnTo>
                  <a:lnTo>
                    <a:pt x="285" y="434"/>
                  </a:lnTo>
                  <a:lnTo>
                    <a:pt x="286" y="430"/>
                  </a:lnTo>
                  <a:lnTo>
                    <a:pt x="200" y="386"/>
                  </a:lnTo>
                  <a:lnTo>
                    <a:pt x="200" y="386"/>
                  </a:lnTo>
                  <a:lnTo>
                    <a:pt x="199" y="386"/>
                  </a:lnTo>
                  <a:lnTo>
                    <a:pt x="198" y="384"/>
                  </a:lnTo>
                  <a:lnTo>
                    <a:pt x="197" y="316"/>
                  </a:lnTo>
                  <a:lnTo>
                    <a:pt x="208" y="311"/>
                  </a:lnTo>
                  <a:lnTo>
                    <a:pt x="330" y="309"/>
                  </a:lnTo>
                  <a:close/>
                  <a:moveTo>
                    <a:pt x="265" y="287"/>
                  </a:moveTo>
                  <a:lnTo>
                    <a:pt x="310" y="302"/>
                  </a:lnTo>
                  <a:lnTo>
                    <a:pt x="309" y="305"/>
                  </a:lnTo>
                  <a:lnTo>
                    <a:pt x="266" y="306"/>
                  </a:lnTo>
                  <a:lnTo>
                    <a:pt x="263" y="303"/>
                  </a:lnTo>
                  <a:lnTo>
                    <a:pt x="262" y="289"/>
                  </a:lnTo>
                  <a:lnTo>
                    <a:pt x="265" y="287"/>
                  </a:lnTo>
                  <a:close/>
                  <a:moveTo>
                    <a:pt x="69" y="303"/>
                  </a:moveTo>
                  <a:lnTo>
                    <a:pt x="66" y="307"/>
                  </a:lnTo>
                  <a:lnTo>
                    <a:pt x="22" y="306"/>
                  </a:lnTo>
                  <a:lnTo>
                    <a:pt x="22" y="303"/>
                  </a:lnTo>
                  <a:lnTo>
                    <a:pt x="67" y="288"/>
                  </a:lnTo>
                  <a:lnTo>
                    <a:pt x="69" y="290"/>
                  </a:lnTo>
                  <a:lnTo>
                    <a:pt x="69" y="303"/>
                  </a:lnTo>
                  <a:close/>
                  <a:moveTo>
                    <a:pt x="259" y="289"/>
                  </a:moveTo>
                  <a:lnTo>
                    <a:pt x="259" y="303"/>
                  </a:lnTo>
                  <a:lnTo>
                    <a:pt x="255" y="306"/>
                  </a:lnTo>
                  <a:lnTo>
                    <a:pt x="210" y="307"/>
                  </a:lnTo>
                  <a:lnTo>
                    <a:pt x="210" y="306"/>
                  </a:lnTo>
                  <a:lnTo>
                    <a:pt x="256" y="289"/>
                  </a:lnTo>
                  <a:lnTo>
                    <a:pt x="259" y="289"/>
                  </a:lnTo>
                  <a:close/>
                  <a:moveTo>
                    <a:pt x="198" y="145"/>
                  </a:moveTo>
                  <a:lnTo>
                    <a:pt x="261" y="173"/>
                  </a:lnTo>
                  <a:lnTo>
                    <a:pt x="261" y="178"/>
                  </a:lnTo>
                  <a:lnTo>
                    <a:pt x="197" y="180"/>
                  </a:lnTo>
                  <a:lnTo>
                    <a:pt x="194" y="178"/>
                  </a:lnTo>
                  <a:lnTo>
                    <a:pt x="194" y="146"/>
                  </a:lnTo>
                  <a:lnTo>
                    <a:pt x="198" y="145"/>
                  </a:lnTo>
                  <a:close/>
                  <a:moveTo>
                    <a:pt x="193" y="440"/>
                  </a:moveTo>
                  <a:lnTo>
                    <a:pt x="194" y="464"/>
                  </a:lnTo>
                  <a:lnTo>
                    <a:pt x="190" y="468"/>
                  </a:lnTo>
                  <a:lnTo>
                    <a:pt x="172" y="455"/>
                  </a:lnTo>
                  <a:lnTo>
                    <a:pt x="172" y="450"/>
                  </a:lnTo>
                  <a:lnTo>
                    <a:pt x="192" y="438"/>
                  </a:lnTo>
                  <a:lnTo>
                    <a:pt x="193" y="440"/>
                  </a:lnTo>
                  <a:close/>
                  <a:moveTo>
                    <a:pt x="171" y="911"/>
                  </a:moveTo>
                  <a:lnTo>
                    <a:pt x="164" y="911"/>
                  </a:lnTo>
                  <a:lnTo>
                    <a:pt x="164" y="911"/>
                  </a:lnTo>
                  <a:lnTo>
                    <a:pt x="162" y="911"/>
                  </a:lnTo>
                  <a:lnTo>
                    <a:pt x="83" y="879"/>
                  </a:lnTo>
                  <a:lnTo>
                    <a:pt x="83" y="878"/>
                  </a:lnTo>
                  <a:lnTo>
                    <a:pt x="159" y="860"/>
                  </a:lnTo>
                  <a:lnTo>
                    <a:pt x="168" y="860"/>
                  </a:lnTo>
                  <a:lnTo>
                    <a:pt x="168" y="859"/>
                  </a:lnTo>
                  <a:lnTo>
                    <a:pt x="174" y="859"/>
                  </a:lnTo>
                  <a:lnTo>
                    <a:pt x="250" y="877"/>
                  </a:lnTo>
                  <a:lnTo>
                    <a:pt x="250" y="878"/>
                  </a:lnTo>
                  <a:lnTo>
                    <a:pt x="171" y="911"/>
                  </a:lnTo>
                  <a:close/>
                  <a:moveTo>
                    <a:pt x="166" y="850"/>
                  </a:moveTo>
                  <a:lnTo>
                    <a:pt x="166" y="850"/>
                  </a:lnTo>
                  <a:lnTo>
                    <a:pt x="155" y="850"/>
                  </a:lnTo>
                  <a:lnTo>
                    <a:pt x="91" y="822"/>
                  </a:lnTo>
                  <a:lnTo>
                    <a:pt x="91" y="820"/>
                  </a:lnTo>
                  <a:lnTo>
                    <a:pt x="157" y="793"/>
                  </a:lnTo>
                  <a:lnTo>
                    <a:pt x="167" y="793"/>
                  </a:lnTo>
                  <a:lnTo>
                    <a:pt x="167" y="790"/>
                  </a:lnTo>
                  <a:lnTo>
                    <a:pt x="167" y="790"/>
                  </a:lnTo>
                  <a:lnTo>
                    <a:pt x="167" y="793"/>
                  </a:lnTo>
                  <a:lnTo>
                    <a:pt x="176" y="793"/>
                  </a:lnTo>
                  <a:lnTo>
                    <a:pt x="243" y="820"/>
                  </a:lnTo>
                  <a:lnTo>
                    <a:pt x="243" y="822"/>
                  </a:lnTo>
                  <a:lnTo>
                    <a:pt x="178" y="850"/>
                  </a:lnTo>
                  <a:lnTo>
                    <a:pt x="166" y="850"/>
                  </a:lnTo>
                  <a:close/>
                  <a:moveTo>
                    <a:pt x="176" y="781"/>
                  </a:moveTo>
                  <a:lnTo>
                    <a:pt x="167" y="781"/>
                  </a:lnTo>
                  <a:lnTo>
                    <a:pt x="167" y="785"/>
                  </a:lnTo>
                  <a:lnTo>
                    <a:pt x="167" y="786"/>
                  </a:lnTo>
                  <a:lnTo>
                    <a:pt x="166" y="782"/>
                  </a:lnTo>
                  <a:lnTo>
                    <a:pt x="157" y="782"/>
                  </a:lnTo>
                  <a:lnTo>
                    <a:pt x="107" y="760"/>
                  </a:lnTo>
                  <a:lnTo>
                    <a:pt x="158" y="761"/>
                  </a:lnTo>
                  <a:lnTo>
                    <a:pt x="158" y="761"/>
                  </a:lnTo>
                  <a:lnTo>
                    <a:pt x="160" y="761"/>
                  </a:lnTo>
                  <a:lnTo>
                    <a:pt x="175" y="761"/>
                  </a:lnTo>
                  <a:lnTo>
                    <a:pt x="175" y="761"/>
                  </a:lnTo>
                  <a:lnTo>
                    <a:pt x="226" y="759"/>
                  </a:lnTo>
                  <a:lnTo>
                    <a:pt x="176" y="781"/>
                  </a:lnTo>
                  <a:close/>
                  <a:moveTo>
                    <a:pt x="160" y="757"/>
                  </a:moveTo>
                  <a:lnTo>
                    <a:pt x="106" y="756"/>
                  </a:lnTo>
                  <a:lnTo>
                    <a:pt x="105" y="755"/>
                  </a:lnTo>
                  <a:lnTo>
                    <a:pt x="163" y="711"/>
                  </a:lnTo>
                  <a:lnTo>
                    <a:pt x="170" y="711"/>
                  </a:lnTo>
                  <a:lnTo>
                    <a:pt x="228" y="754"/>
                  </a:lnTo>
                  <a:lnTo>
                    <a:pt x="228" y="756"/>
                  </a:lnTo>
                  <a:lnTo>
                    <a:pt x="160" y="757"/>
                  </a:lnTo>
                  <a:close/>
                  <a:moveTo>
                    <a:pt x="169" y="695"/>
                  </a:moveTo>
                  <a:lnTo>
                    <a:pt x="163" y="695"/>
                  </a:lnTo>
                  <a:lnTo>
                    <a:pt x="115" y="658"/>
                  </a:lnTo>
                  <a:lnTo>
                    <a:pt x="115" y="658"/>
                  </a:lnTo>
                  <a:lnTo>
                    <a:pt x="163" y="623"/>
                  </a:lnTo>
                  <a:lnTo>
                    <a:pt x="170" y="623"/>
                  </a:lnTo>
                  <a:lnTo>
                    <a:pt x="218" y="658"/>
                  </a:lnTo>
                  <a:lnTo>
                    <a:pt x="218" y="658"/>
                  </a:lnTo>
                  <a:lnTo>
                    <a:pt x="169" y="695"/>
                  </a:lnTo>
                  <a:close/>
                  <a:moveTo>
                    <a:pt x="169" y="611"/>
                  </a:moveTo>
                  <a:lnTo>
                    <a:pt x="163" y="611"/>
                  </a:lnTo>
                  <a:lnTo>
                    <a:pt x="125" y="585"/>
                  </a:lnTo>
                  <a:lnTo>
                    <a:pt x="125" y="583"/>
                  </a:lnTo>
                  <a:lnTo>
                    <a:pt x="163" y="556"/>
                  </a:lnTo>
                  <a:lnTo>
                    <a:pt x="168" y="556"/>
                  </a:lnTo>
                  <a:lnTo>
                    <a:pt x="168" y="556"/>
                  </a:lnTo>
                  <a:lnTo>
                    <a:pt x="170" y="556"/>
                  </a:lnTo>
                  <a:lnTo>
                    <a:pt x="208" y="583"/>
                  </a:lnTo>
                  <a:lnTo>
                    <a:pt x="208" y="585"/>
                  </a:lnTo>
                  <a:lnTo>
                    <a:pt x="169" y="611"/>
                  </a:lnTo>
                  <a:close/>
                  <a:moveTo>
                    <a:pt x="170" y="543"/>
                  </a:moveTo>
                  <a:lnTo>
                    <a:pt x="164" y="543"/>
                  </a:lnTo>
                  <a:lnTo>
                    <a:pt x="164" y="544"/>
                  </a:lnTo>
                  <a:lnTo>
                    <a:pt x="162" y="544"/>
                  </a:lnTo>
                  <a:lnTo>
                    <a:pt x="135" y="524"/>
                  </a:lnTo>
                  <a:lnTo>
                    <a:pt x="135" y="523"/>
                  </a:lnTo>
                  <a:lnTo>
                    <a:pt x="162" y="503"/>
                  </a:lnTo>
                  <a:lnTo>
                    <a:pt x="168" y="503"/>
                  </a:lnTo>
                  <a:lnTo>
                    <a:pt x="168" y="503"/>
                  </a:lnTo>
                  <a:lnTo>
                    <a:pt x="170" y="503"/>
                  </a:lnTo>
                  <a:lnTo>
                    <a:pt x="197" y="522"/>
                  </a:lnTo>
                  <a:lnTo>
                    <a:pt x="197" y="524"/>
                  </a:lnTo>
                  <a:lnTo>
                    <a:pt x="170" y="543"/>
                  </a:lnTo>
                  <a:close/>
                  <a:moveTo>
                    <a:pt x="169" y="492"/>
                  </a:moveTo>
                  <a:lnTo>
                    <a:pt x="164" y="492"/>
                  </a:lnTo>
                  <a:lnTo>
                    <a:pt x="164" y="492"/>
                  </a:lnTo>
                  <a:lnTo>
                    <a:pt x="163" y="492"/>
                  </a:lnTo>
                  <a:lnTo>
                    <a:pt x="143" y="475"/>
                  </a:lnTo>
                  <a:lnTo>
                    <a:pt x="143" y="473"/>
                  </a:lnTo>
                  <a:lnTo>
                    <a:pt x="162" y="458"/>
                  </a:lnTo>
                  <a:lnTo>
                    <a:pt x="168" y="458"/>
                  </a:lnTo>
                  <a:lnTo>
                    <a:pt x="168" y="458"/>
                  </a:lnTo>
                  <a:lnTo>
                    <a:pt x="170" y="458"/>
                  </a:lnTo>
                  <a:lnTo>
                    <a:pt x="189" y="472"/>
                  </a:lnTo>
                  <a:lnTo>
                    <a:pt x="189" y="475"/>
                  </a:lnTo>
                  <a:lnTo>
                    <a:pt x="169" y="492"/>
                  </a:lnTo>
                  <a:close/>
                  <a:moveTo>
                    <a:pt x="165" y="430"/>
                  </a:moveTo>
                  <a:lnTo>
                    <a:pt x="165" y="430"/>
                  </a:lnTo>
                  <a:lnTo>
                    <a:pt x="146" y="430"/>
                  </a:lnTo>
                  <a:lnTo>
                    <a:pt x="162" y="416"/>
                  </a:lnTo>
                  <a:lnTo>
                    <a:pt x="167" y="416"/>
                  </a:lnTo>
                  <a:lnTo>
                    <a:pt x="167" y="416"/>
                  </a:lnTo>
                  <a:lnTo>
                    <a:pt x="170" y="416"/>
                  </a:lnTo>
                  <a:lnTo>
                    <a:pt x="186" y="430"/>
                  </a:lnTo>
                  <a:lnTo>
                    <a:pt x="165" y="430"/>
                  </a:lnTo>
                  <a:close/>
                  <a:moveTo>
                    <a:pt x="165" y="405"/>
                  </a:moveTo>
                  <a:lnTo>
                    <a:pt x="165" y="406"/>
                  </a:lnTo>
                  <a:lnTo>
                    <a:pt x="162" y="406"/>
                  </a:lnTo>
                  <a:lnTo>
                    <a:pt x="143" y="390"/>
                  </a:lnTo>
                  <a:lnTo>
                    <a:pt x="167" y="391"/>
                  </a:lnTo>
                  <a:lnTo>
                    <a:pt x="169" y="391"/>
                  </a:lnTo>
                  <a:lnTo>
                    <a:pt x="169" y="390"/>
                  </a:lnTo>
                  <a:lnTo>
                    <a:pt x="189" y="390"/>
                  </a:lnTo>
                  <a:lnTo>
                    <a:pt x="170" y="405"/>
                  </a:lnTo>
                  <a:lnTo>
                    <a:pt x="165" y="405"/>
                  </a:lnTo>
                  <a:close/>
                  <a:moveTo>
                    <a:pt x="163" y="167"/>
                  </a:moveTo>
                  <a:lnTo>
                    <a:pt x="163" y="167"/>
                  </a:lnTo>
                  <a:lnTo>
                    <a:pt x="165" y="166"/>
                  </a:lnTo>
                  <a:lnTo>
                    <a:pt x="168" y="167"/>
                  </a:lnTo>
                  <a:lnTo>
                    <a:pt x="168" y="167"/>
                  </a:lnTo>
                  <a:lnTo>
                    <a:pt x="184" y="179"/>
                  </a:lnTo>
                  <a:lnTo>
                    <a:pt x="184" y="180"/>
                  </a:lnTo>
                  <a:lnTo>
                    <a:pt x="166" y="180"/>
                  </a:lnTo>
                  <a:lnTo>
                    <a:pt x="164" y="180"/>
                  </a:lnTo>
                  <a:lnTo>
                    <a:pt x="164" y="181"/>
                  </a:lnTo>
                  <a:lnTo>
                    <a:pt x="147" y="180"/>
                  </a:lnTo>
                  <a:lnTo>
                    <a:pt x="147" y="180"/>
                  </a:lnTo>
                  <a:lnTo>
                    <a:pt x="163" y="167"/>
                  </a:lnTo>
                  <a:close/>
                  <a:moveTo>
                    <a:pt x="164" y="196"/>
                  </a:moveTo>
                  <a:lnTo>
                    <a:pt x="163" y="197"/>
                  </a:lnTo>
                  <a:lnTo>
                    <a:pt x="147" y="185"/>
                  </a:lnTo>
                  <a:lnTo>
                    <a:pt x="147" y="184"/>
                  </a:lnTo>
                  <a:lnTo>
                    <a:pt x="163" y="184"/>
                  </a:lnTo>
                  <a:lnTo>
                    <a:pt x="164" y="194"/>
                  </a:lnTo>
                  <a:lnTo>
                    <a:pt x="164" y="196"/>
                  </a:lnTo>
                  <a:close/>
                  <a:moveTo>
                    <a:pt x="163" y="207"/>
                  </a:moveTo>
                  <a:lnTo>
                    <a:pt x="163" y="208"/>
                  </a:lnTo>
                  <a:lnTo>
                    <a:pt x="163" y="237"/>
                  </a:lnTo>
                  <a:lnTo>
                    <a:pt x="162" y="238"/>
                  </a:lnTo>
                  <a:lnTo>
                    <a:pt x="145" y="223"/>
                  </a:lnTo>
                  <a:lnTo>
                    <a:pt x="145" y="221"/>
                  </a:lnTo>
                  <a:lnTo>
                    <a:pt x="163" y="207"/>
                  </a:lnTo>
                  <a:close/>
                  <a:moveTo>
                    <a:pt x="163" y="249"/>
                  </a:moveTo>
                  <a:lnTo>
                    <a:pt x="163" y="260"/>
                  </a:lnTo>
                  <a:lnTo>
                    <a:pt x="162" y="261"/>
                  </a:lnTo>
                  <a:lnTo>
                    <a:pt x="146" y="262"/>
                  </a:lnTo>
                  <a:lnTo>
                    <a:pt x="163" y="249"/>
                  </a:lnTo>
                  <a:close/>
                  <a:moveTo>
                    <a:pt x="168" y="197"/>
                  </a:moveTo>
                  <a:lnTo>
                    <a:pt x="168" y="196"/>
                  </a:lnTo>
                  <a:lnTo>
                    <a:pt x="168" y="194"/>
                  </a:lnTo>
                  <a:lnTo>
                    <a:pt x="168" y="184"/>
                  </a:lnTo>
                  <a:lnTo>
                    <a:pt x="184" y="184"/>
                  </a:lnTo>
                  <a:lnTo>
                    <a:pt x="184" y="185"/>
                  </a:lnTo>
                  <a:lnTo>
                    <a:pt x="168" y="197"/>
                  </a:lnTo>
                  <a:close/>
                  <a:moveTo>
                    <a:pt x="161" y="163"/>
                  </a:moveTo>
                  <a:lnTo>
                    <a:pt x="145" y="176"/>
                  </a:lnTo>
                  <a:lnTo>
                    <a:pt x="143" y="175"/>
                  </a:lnTo>
                  <a:lnTo>
                    <a:pt x="144" y="147"/>
                  </a:lnTo>
                  <a:lnTo>
                    <a:pt x="145" y="147"/>
                  </a:lnTo>
                  <a:lnTo>
                    <a:pt x="161" y="161"/>
                  </a:lnTo>
                  <a:lnTo>
                    <a:pt x="161" y="163"/>
                  </a:lnTo>
                  <a:close/>
                  <a:moveTo>
                    <a:pt x="144" y="188"/>
                  </a:moveTo>
                  <a:lnTo>
                    <a:pt x="161" y="200"/>
                  </a:lnTo>
                  <a:lnTo>
                    <a:pt x="161" y="204"/>
                  </a:lnTo>
                  <a:lnTo>
                    <a:pt x="144" y="217"/>
                  </a:lnTo>
                  <a:lnTo>
                    <a:pt x="143" y="216"/>
                  </a:lnTo>
                  <a:lnTo>
                    <a:pt x="143" y="189"/>
                  </a:lnTo>
                  <a:lnTo>
                    <a:pt x="144" y="188"/>
                  </a:lnTo>
                  <a:close/>
                  <a:moveTo>
                    <a:pt x="144" y="227"/>
                  </a:moveTo>
                  <a:lnTo>
                    <a:pt x="162" y="243"/>
                  </a:lnTo>
                  <a:lnTo>
                    <a:pt x="162" y="244"/>
                  </a:lnTo>
                  <a:lnTo>
                    <a:pt x="161" y="244"/>
                  </a:lnTo>
                  <a:lnTo>
                    <a:pt x="162" y="245"/>
                  </a:lnTo>
                  <a:lnTo>
                    <a:pt x="162" y="246"/>
                  </a:lnTo>
                  <a:lnTo>
                    <a:pt x="143" y="259"/>
                  </a:lnTo>
                  <a:lnTo>
                    <a:pt x="142" y="258"/>
                  </a:lnTo>
                  <a:lnTo>
                    <a:pt x="142" y="228"/>
                  </a:lnTo>
                  <a:lnTo>
                    <a:pt x="144" y="227"/>
                  </a:lnTo>
                  <a:close/>
                  <a:moveTo>
                    <a:pt x="143" y="269"/>
                  </a:moveTo>
                  <a:lnTo>
                    <a:pt x="161" y="286"/>
                  </a:lnTo>
                  <a:lnTo>
                    <a:pt x="161" y="289"/>
                  </a:lnTo>
                  <a:lnTo>
                    <a:pt x="143" y="304"/>
                  </a:lnTo>
                  <a:lnTo>
                    <a:pt x="141" y="302"/>
                  </a:lnTo>
                  <a:lnTo>
                    <a:pt x="142" y="270"/>
                  </a:lnTo>
                  <a:lnTo>
                    <a:pt x="143" y="269"/>
                  </a:lnTo>
                  <a:close/>
                  <a:moveTo>
                    <a:pt x="163" y="364"/>
                  </a:moveTo>
                  <a:lnTo>
                    <a:pt x="162" y="364"/>
                  </a:lnTo>
                  <a:lnTo>
                    <a:pt x="143" y="348"/>
                  </a:lnTo>
                  <a:lnTo>
                    <a:pt x="143" y="346"/>
                  </a:lnTo>
                  <a:lnTo>
                    <a:pt x="160" y="334"/>
                  </a:lnTo>
                  <a:lnTo>
                    <a:pt x="163" y="334"/>
                  </a:lnTo>
                  <a:lnTo>
                    <a:pt x="163" y="364"/>
                  </a:lnTo>
                  <a:close/>
                  <a:moveTo>
                    <a:pt x="163" y="375"/>
                  </a:moveTo>
                  <a:lnTo>
                    <a:pt x="163" y="387"/>
                  </a:lnTo>
                  <a:lnTo>
                    <a:pt x="145" y="386"/>
                  </a:lnTo>
                  <a:lnTo>
                    <a:pt x="161" y="375"/>
                  </a:lnTo>
                  <a:lnTo>
                    <a:pt x="163" y="375"/>
                  </a:lnTo>
                  <a:close/>
                  <a:moveTo>
                    <a:pt x="163" y="326"/>
                  </a:moveTo>
                  <a:lnTo>
                    <a:pt x="161" y="326"/>
                  </a:lnTo>
                  <a:lnTo>
                    <a:pt x="144" y="311"/>
                  </a:lnTo>
                  <a:lnTo>
                    <a:pt x="162" y="312"/>
                  </a:lnTo>
                  <a:lnTo>
                    <a:pt x="162" y="314"/>
                  </a:lnTo>
                  <a:lnTo>
                    <a:pt x="163" y="314"/>
                  </a:lnTo>
                  <a:lnTo>
                    <a:pt x="163" y="326"/>
                  </a:lnTo>
                  <a:close/>
                  <a:moveTo>
                    <a:pt x="142" y="315"/>
                  </a:moveTo>
                  <a:lnTo>
                    <a:pt x="159" y="329"/>
                  </a:lnTo>
                  <a:lnTo>
                    <a:pt x="159" y="331"/>
                  </a:lnTo>
                  <a:lnTo>
                    <a:pt x="142" y="342"/>
                  </a:lnTo>
                  <a:lnTo>
                    <a:pt x="141" y="340"/>
                  </a:lnTo>
                  <a:lnTo>
                    <a:pt x="141" y="316"/>
                  </a:lnTo>
                  <a:lnTo>
                    <a:pt x="142" y="315"/>
                  </a:lnTo>
                  <a:close/>
                  <a:moveTo>
                    <a:pt x="142" y="352"/>
                  </a:moveTo>
                  <a:lnTo>
                    <a:pt x="159" y="367"/>
                  </a:lnTo>
                  <a:lnTo>
                    <a:pt x="159" y="371"/>
                  </a:lnTo>
                  <a:lnTo>
                    <a:pt x="142" y="384"/>
                  </a:lnTo>
                  <a:lnTo>
                    <a:pt x="140" y="381"/>
                  </a:lnTo>
                  <a:lnTo>
                    <a:pt x="141" y="353"/>
                  </a:lnTo>
                  <a:lnTo>
                    <a:pt x="142" y="352"/>
                  </a:lnTo>
                  <a:close/>
                  <a:moveTo>
                    <a:pt x="169" y="386"/>
                  </a:moveTo>
                  <a:lnTo>
                    <a:pt x="169" y="375"/>
                  </a:lnTo>
                  <a:lnTo>
                    <a:pt x="171" y="375"/>
                  </a:lnTo>
                  <a:lnTo>
                    <a:pt x="187" y="386"/>
                  </a:lnTo>
                  <a:lnTo>
                    <a:pt x="169" y="386"/>
                  </a:lnTo>
                  <a:close/>
                  <a:moveTo>
                    <a:pt x="170" y="363"/>
                  </a:moveTo>
                  <a:lnTo>
                    <a:pt x="169" y="363"/>
                  </a:lnTo>
                  <a:lnTo>
                    <a:pt x="168" y="334"/>
                  </a:lnTo>
                  <a:lnTo>
                    <a:pt x="171" y="334"/>
                  </a:lnTo>
                  <a:lnTo>
                    <a:pt x="189" y="346"/>
                  </a:lnTo>
                  <a:lnTo>
                    <a:pt x="189" y="348"/>
                  </a:lnTo>
                  <a:lnTo>
                    <a:pt x="170" y="363"/>
                  </a:lnTo>
                  <a:close/>
                  <a:moveTo>
                    <a:pt x="171" y="326"/>
                  </a:moveTo>
                  <a:lnTo>
                    <a:pt x="168" y="326"/>
                  </a:lnTo>
                  <a:lnTo>
                    <a:pt x="168" y="314"/>
                  </a:lnTo>
                  <a:lnTo>
                    <a:pt x="169" y="314"/>
                  </a:lnTo>
                  <a:lnTo>
                    <a:pt x="169" y="311"/>
                  </a:lnTo>
                  <a:lnTo>
                    <a:pt x="187" y="311"/>
                  </a:lnTo>
                  <a:lnTo>
                    <a:pt x="171" y="326"/>
                  </a:lnTo>
                  <a:close/>
                  <a:moveTo>
                    <a:pt x="166" y="307"/>
                  </a:moveTo>
                  <a:lnTo>
                    <a:pt x="163" y="307"/>
                  </a:lnTo>
                  <a:lnTo>
                    <a:pt x="163" y="307"/>
                  </a:lnTo>
                  <a:lnTo>
                    <a:pt x="145" y="307"/>
                  </a:lnTo>
                  <a:lnTo>
                    <a:pt x="161" y="294"/>
                  </a:lnTo>
                  <a:lnTo>
                    <a:pt x="161" y="294"/>
                  </a:lnTo>
                  <a:lnTo>
                    <a:pt x="169" y="294"/>
                  </a:lnTo>
                  <a:lnTo>
                    <a:pt x="169" y="294"/>
                  </a:lnTo>
                  <a:lnTo>
                    <a:pt x="170" y="294"/>
                  </a:lnTo>
                  <a:lnTo>
                    <a:pt x="170" y="294"/>
                  </a:lnTo>
                  <a:lnTo>
                    <a:pt x="186" y="307"/>
                  </a:lnTo>
                  <a:lnTo>
                    <a:pt x="166" y="307"/>
                  </a:lnTo>
                  <a:close/>
                  <a:moveTo>
                    <a:pt x="163" y="281"/>
                  </a:moveTo>
                  <a:lnTo>
                    <a:pt x="163" y="281"/>
                  </a:lnTo>
                  <a:lnTo>
                    <a:pt x="162" y="281"/>
                  </a:lnTo>
                  <a:lnTo>
                    <a:pt x="145" y="266"/>
                  </a:lnTo>
                  <a:lnTo>
                    <a:pt x="145" y="266"/>
                  </a:lnTo>
                  <a:lnTo>
                    <a:pt x="166" y="265"/>
                  </a:lnTo>
                  <a:lnTo>
                    <a:pt x="168" y="265"/>
                  </a:lnTo>
                  <a:lnTo>
                    <a:pt x="168" y="265"/>
                  </a:lnTo>
                  <a:lnTo>
                    <a:pt x="187" y="265"/>
                  </a:lnTo>
                  <a:lnTo>
                    <a:pt x="187" y="266"/>
                  </a:lnTo>
                  <a:lnTo>
                    <a:pt x="170" y="281"/>
                  </a:lnTo>
                  <a:lnTo>
                    <a:pt x="163" y="281"/>
                  </a:lnTo>
                  <a:close/>
                  <a:moveTo>
                    <a:pt x="169" y="261"/>
                  </a:moveTo>
                  <a:lnTo>
                    <a:pt x="168" y="260"/>
                  </a:lnTo>
                  <a:lnTo>
                    <a:pt x="168" y="249"/>
                  </a:lnTo>
                  <a:lnTo>
                    <a:pt x="185" y="261"/>
                  </a:lnTo>
                  <a:lnTo>
                    <a:pt x="169" y="261"/>
                  </a:lnTo>
                  <a:close/>
                  <a:moveTo>
                    <a:pt x="168" y="237"/>
                  </a:moveTo>
                  <a:lnTo>
                    <a:pt x="168" y="208"/>
                  </a:lnTo>
                  <a:lnTo>
                    <a:pt x="169" y="207"/>
                  </a:lnTo>
                  <a:lnTo>
                    <a:pt x="186" y="221"/>
                  </a:lnTo>
                  <a:lnTo>
                    <a:pt x="186" y="223"/>
                  </a:lnTo>
                  <a:lnTo>
                    <a:pt x="169" y="238"/>
                  </a:lnTo>
                  <a:lnTo>
                    <a:pt x="168" y="237"/>
                  </a:lnTo>
                  <a:close/>
                  <a:moveTo>
                    <a:pt x="171" y="204"/>
                  </a:moveTo>
                  <a:lnTo>
                    <a:pt x="170" y="200"/>
                  </a:lnTo>
                  <a:lnTo>
                    <a:pt x="187" y="187"/>
                  </a:lnTo>
                  <a:lnTo>
                    <a:pt x="188" y="189"/>
                  </a:lnTo>
                  <a:lnTo>
                    <a:pt x="189" y="215"/>
                  </a:lnTo>
                  <a:lnTo>
                    <a:pt x="187" y="217"/>
                  </a:lnTo>
                  <a:lnTo>
                    <a:pt x="171" y="204"/>
                  </a:lnTo>
                  <a:close/>
                  <a:moveTo>
                    <a:pt x="187" y="176"/>
                  </a:moveTo>
                  <a:lnTo>
                    <a:pt x="170" y="163"/>
                  </a:lnTo>
                  <a:lnTo>
                    <a:pt x="170" y="161"/>
                  </a:lnTo>
                  <a:lnTo>
                    <a:pt x="186" y="146"/>
                  </a:lnTo>
                  <a:lnTo>
                    <a:pt x="187" y="147"/>
                  </a:lnTo>
                  <a:lnTo>
                    <a:pt x="188" y="175"/>
                  </a:lnTo>
                  <a:lnTo>
                    <a:pt x="187" y="176"/>
                  </a:lnTo>
                  <a:close/>
                  <a:moveTo>
                    <a:pt x="166" y="159"/>
                  </a:moveTo>
                  <a:lnTo>
                    <a:pt x="165" y="159"/>
                  </a:lnTo>
                  <a:lnTo>
                    <a:pt x="147" y="143"/>
                  </a:lnTo>
                  <a:lnTo>
                    <a:pt x="147" y="142"/>
                  </a:lnTo>
                  <a:lnTo>
                    <a:pt x="148" y="142"/>
                  </a:lnTo>
                  <a:lnTo>
                    <a:pt x="148" y="142"/>
                  </a:lnTo>
                  <a:lnTo>
                    <a:pt x="184" y="142"/>
                  </a:lnTo>
                  <a:lnTo>
                    <a:pt x="184" y="143"/>
                  </a:lnTo>
                  <a:lnTo>
                    <a:pt x="166" y="159"/>
                  </a:lnTo>
                  <a:close/>
                  <a:moveTo>
                    <a:pt x="140" y="396"/>
                  </a:moveTo>
                  <a:lnTo>
                    <a:pt x="142" y="394"/>
                  </a:lnTo>
                  <a:lnTo>
                    <a:pt x="159" y="409"/>
                  </a:lnTo>
                  <a:lnTo>
                    <a:pt x="159" y="414"/>
                  </a:lnTo>
                  <a:lnTo>
                    <a:pt x="141" y="429"/>
                  </a:lnTo>
                  <a:lnTo>
                    <a:pt x="139" y="427"/>
                  </a:lnTo>
                  <a:lnTo>
                    <a:pt x="140" y="396"/>
                  </a:lnTo>
                  <a:close/>
                  <a:moveTo>
                    <a:pt x="143" y="434"/>
                  </a:moveTo>
                  <a:lnTo>
                    <a:pt x="167" y="434"/>
                  </a:lnTo>
                  <a:lnTo>
                    <a:pt x="167" y="434"/>
                  </a:lnTo>
                  <a:lnTo>
                    <a:pt x="189" y="434"/>
                  </a:lnTo>
                  <a:lnTo>
                    <a:pt x="189" y="435"/>
                  </a:lnTo>
                  <a:lnTo>
                    <a:pt x="171" y="446"/>
                  </a:lnTo>
                  <a:lnTo>
                    <a:pt x="164" y="446"/>
                  </a:lnTo>
                  <a:lnTo>
                    <a:pt x="164" y="447"/>
                  </a:lnTo>
                  <a:lnTo>
                    <a:pt x="161" y="447"/>
                  </a:lnTo>
                  <a:lnTo>
                    <a:pt x="142" y="435"/>
                  </a:lnTo>
                  <a:lnTo>
                    <a:pt x="143" y="434"/>
                  </a:lnTo>
                  <a:close/>
                  <a:moveTo>
                    <a:pt x="193" y="427"/>
                  </a:moveTo>
                  <a:lnTo>
                    <a:pt x="191" y="428"/>
                  </a:lnTo>
                  <a:lnTo>
                    <a:pt x="173" y="414"/>
                  </a:lnTo>
                  <a:lnTo>
                    <a:pt x="173" y="408"/>
                  </a:lnTo>
                  <a:lnTo>
                    <a:pt x="191" y="394"/>
                  </a:lnTo>
                  <a:lnTo>
                    <a:pt x="192" y="396"/>
                  </a:lnTo>
                  <a:lnTo>
                    <a:pt x="193" y="427"/>
                  </a:lnTo>
                  <a:close/>
                  <a:moveTo>
                    <a:pt x="192" y="380"/>
                  </a:moveTo>
                  <a:lnTo>
                    <a:pt x="190" y="383"/>
                  </a:lnTo>
                  <a:lnTo>
                    <a:pt x="172" y="371"/>
                  </a:lnTo>
                  <a:lnTo>
                    <a:pt x="172" y="367"/>
                  </a:lnTo>
                  <a:lnTo>
                    <a:pt x="190" y="352"/>
                  </a:lnTo>
                  <a:lnTo>
                    <a:pt x="192" y="353"/>
                  </a:lnTo>
                  <a:lnTo>
                    <a:pt x="192" y="380"/>
                  </a:lnTo>
                  <a:close/>
                  <a:moveTo>
                    <a:pt x="191" y="340"/>
                  </a:moveTo>
                  <a:lnTo>
                    <a:pt x="189" y="342"/>
                  </a:lnTo>
                  <a:lnTo>
                    <a:pt x="173" y="331"/>
                  </a:lnTo>
                  <a:lnTo>
                    <a:pt x="173" y="329"/>
                  </a:lnTo>
                  <a:lnTo>
                    <a:pt x="189" y="314"/>
                  </a:lnTo>
                  <a:lnTo>
                    <a:pt x="191" y="315"/>
                  </a:lnTo>
                  <a:lnTo>
                    <a:pt x="191" y="340"/>
                  </a:lnTo>
                  <a:close/>
                  <a:moveTo>
                    <a:pt x="191" y="302"/>
                  </a:moveTo>
                  <a:lnTo>
                    <a:pt x="189" y="304"/>
                  </a:lnTo>
                  <a:lnTo>
                    <a:pt x="170" y="289"/>
                  </a:lnTo>
                  <a:lnTo>
                    <a:pt x="170" y="286"/>
                  </a:lnTo>
                  <a:lnTo>
                    <a:pt x="189" y="269"/>
                  </a:lnTo>
                  <a:lnTo>
                    <a:pt x="190" y="270"/>
                  </a:lnTo>
                  <a:lnTo>
                    <a:pt x="191" y="302"/>
                  </a:lnTo>
                  <a:close/>
                  <a:moveTo>
                    <a:pt x="189" y="257"/>
                  </a:moveTo>
                  <a:lnTo>
                    <a:pt x="188" y="258"/>
                  </a:lnTo>
                  <a:lnTo>
                    <a:pt x="170" y="245"/>
                  </a:lnTo>
                  <a:lnTo>
                    <a:pt x="170" y="245"/>
                  </a:lnTo>
                  <a:lnTo>
                    <a:pt x="170" y="245"/>
                  </a:lnTo>
                  <a:lnTo>
                    <a:pt x="170" y="244"/>
                  </a:lnTo>
                  <a:lnTo>
                    <a:pt x="170" y="242"/>
                  </a:lnTo>
                  <a:lnTo>
                    <a:pt x="188" y="227"/>
                  </a:lnTo>
                  <a:lnTo>
                    <a:pt x="189" y="228"/>
                  </a:lnTo>
                  <a:lnTo>
                    <a:pt x="189" y="257"/>
                  </a:lnTo>
                  <a:close/>
                  <a:moveTo>
                    <a:pt x="189" y="134"/>
                  </a:moveTo>
                  <a:lnTo>
                    <a:pt x="185" y="138"/>
                  </a:lnTo>
                  <a:lnTo>
                    <a:pt x="150" y="138"/>
                  </a:lnTo>
                  <a:lnTo>
                    <a:pt x="149" y="136"/>
                  </a:lnTo>
                  <a:lnTo>
                    <a:pt x="183" y="100"/>
                  </a:lnTo>
                  <a:lnTo>
                    <a:pt x="185" y="101"/>
                  </a:lnTo>
                  <a:lnTo>
                    <a:pt x="189" y="134"/>
                  </a:lnTo>
                  <a:close/>
                  <a:moveTo>
                    <a:pt x="179" y="51"/>
                  </a:moveTo>
                  <a:lnTo>
                    <a:pt x="183" y="87"/>
                  </a:lnTo>
                  <a:lnTo>
                    <a:pt x="181" y="89"/>
                  </a:lnTo>
                  <a:lnTo>
                    <a:pt x="154" y="73"/>
                  </a:lnTo>
                  <a:lnTo>
                    <a:pt x="154" y="70"/>
                  </a:lnTo>
                  <a:lnTo>
                    <a:pt x="178" y="49"/>
                  </a:lnTo>
                  <a:lnTo>
                    <a:pt x="179" y="51"/>
                  </a:lnTo>
                  <a:close/>
                  <a:moveTo>
                    <a:pt x="156" y="8"/>
                  </a:moveTo>
                  <a:lnTo>
                    <a:pt x="156" y="7"/>
                  </a:lnTo>
                  <a:lnTo>
                    <a:pt x="159" y="4"/>
                  </a:lnTo>
                  <a:lnTo>
                    <a:pt x="171" y="4"/>
                  </a:lnTo>
                  <a:lnTo>
                    <a:pt x="174" y="7"/>
                  </a:lnTo>
                  <a:lnTo>
                    <a:pt x="178" y="36"/>
                  </a:lnTo>
                  <a:lnTo>
                    <a:pt x="176" y="37"/>
                  </a:lnTo>
                  <a:lnTo>
                    <a:pt x="156" y="17"/>
                  </a:lnTo>
                  <a:lnTo>
                    <a:pt x="156" y="8"/>
                  </a:lnTo>
                  <a:close/>
                  <a:moveTo>
                    <a:pt x="151" y="51"/>
                  </a:moveTo>
                  <a:lnTo>
                    <a:pt x="153" y="36"/>
                  </a:lnTo>
                  <a:lnTo>
                    <a:pt x="153" y="36"/>
                  </a:lnTo>
                  <a:lnTo>
                    <a:pt x="155" y="22"/>
                  </a:lnTo>
                  <a:lnTo>
                    <a:pt x="175" y="42"/>
                  </a:lnTo>
                  <a:lnTo>
                    <a:pt x="175" y="46"/>
                  </a:lnTo>
                  <a:lnTo>
                    <a:pt x="151" y="68"/>
                  </a:lnTo>
                  <a:lnTo>
                    <a:pt x="150" y="67"/>
                  </a:lnTo>
                  <a:lnTo>
                    <a:pt x="151" y="51"/>
                  </a:lnTo>
                  <a:lnTo>
                    <a:pt x="151" y="51"/>
                  </a:lnTo>
                  <a:close/>
                  <a:moveTo>
                    <a:pt x="146" y="102"/>
                  </a:moveTo>
                  <a:lnTo>
                    <a:pt x="146" y="101"/>
                  </a:lnTo>
                  <a:lnTo>
                    <a:pt x="148" y="87"/>
                  </a:lnTo>
                  <a:lnTo>
                    <a:pt x="147" y="87"/>
                  </a:lnTo>
                  <a:lnTo>
                    <a:pt x="149" y="76"/>
                  </a:lnTo>
                  <a:lnTo>
                    <a:pt x="152" y="76"/>
                  </a:lnTo>
                  <a:lnTo>
                    <a:pt x="180" y="93"/>
                  </a:lnTo>
                  <a:lnTo>
                    <a:pt x="181" y="97"/>
                  </a:lnTo>
                  <a:lnTo>
                    <a:pt x="147" y="133"/>
                  </a:lnTo>
                  <a:lnTo>
                    <a:pt x="142" y="132"/>
                  </a:lnTo>
                  <a:lnTo>
                    <a:pt x="146" y="102"/>
                  </a:lnTo>
                  <a:close/>
                  <a:moveTo>
                    <a:pt x="139" y="440"/>
                  </a:moveTo>
                  <a:lnTo>
                    <a:pt x="141" y="438"/>
                  </a:lnTo>
                  <a:lnTo>
                    <a:pt x="160" y="450"/>
                  </a:lnTo>
                  <a:lnTo>
                    <a:pt x="160" y="455"/>
                  </a:lnTo>
                  <a:lnTo>
                    <a:pt x="142" y="469"/>
                  </a:lnTo>
                  <a:lnTo>
                    <a:pt x="139" y="464"/>
                  </a:lnTo>
                  <a:lnTo>
                    <a:pt x="139" y="440"/>
                  </a:lnTo>
                  <a:close/>
                  <a:moveTo>
                    <a:pt x="134" y="180"/>
                  </a:moveTo>
                  <a:lnTo>
                    <a:pt x="71" y="179"/>
                  </a:lnTo>
                  <a:lnTo>
                    <a:pt x="70" y="173"/>
                  </a:lnTo>
                  <a:lnTo>
                    <a:pt x="133" y="145"/>
                  </a:lnTo>
                  <a:lnTo>
                    <a:pt x="137" y="146"/>
                  </a:lnTo>
                  <a:lnTo>
                    <a:pt x="137" y="178"/>
                  </a:lnTo>
                  <a:lnTo>
                    <a:pt x="134" y="180"/>
                  </a:lnTo>
                  <a:close/>
                  <a:moveTo>
                    <a:pt x="121" y="307"/>
                  </a:moveTo>
                  <a:lnTo>
                    <a:pt x="77" y="307"/>
                  </a:lnTo>
                  <a:lnTo>
                    <a:pt x="73" y="304"/>
                  </a:lnTo>
                  <a:lnTo>
                    <a:pt x="73" y="290"/>
                  </a:lnTo>
                  <a:lnTo>
                    <a:pt x="75" y="289"/>
                  </a:lnTo>
                  <a:lnTo>
                    <a:pt x="121" y="306"/>
                  </a:lnTo>
                  <a:lnTo>
                    <a:pt x="121" y="307"/>
                  </a:lnTo>
                  <a:close/>
                  <a:moveTo>
                    <a:pt x="126" y="304"/>
                  </a:moveTo>
                  <a:lnTo>
                    <a:pt x="79" y="286"/>
                  </a:lnTo>
                  <a:lnTo>
                    <a:pt x="79" y="284"/>
                  </a:lnTo>
                  <a:lnTo>
                    <a:pt x="129" y="267"/>
                  </a:lnTo>
                  <a:lnTo>
                    <a:pt x="136" y="270"/>
                  </a:lnTo>
                  <a:lnTo>
                    <a:pt x="135" y="301"/>
                  </a:lnTo>
                  <a:lnTo>
                    <a:pt x="126" y="304"/>
                  </a:lnTo>
                  <a:close/>
                  <a:moveTo>
                    <a:pt x="55" y="431"/>
                  </a:moveTo>
                  <a:lnTo>
                    <a:pt x="55" y="431"/>
                  </a:lnTo>
                  <a:lnTo>
                    <a:pt x="56" y="430"/>
                  </a:lnTo>
                  <a:lnTo>
                    <a:pt x="55" y="431"/>
                  </a:lnTo>
                  <a:close/>
                  <a:moveTo>
                    <a:pt x="131" y="430"/>
                  </a:moveTo>
                  <a:lnTo>
                    <a:pt x="63" y="431"/>
                  </a:lnTo>
                  <a:lnTo>
                    <a:pt x="62" y="427"/>
                  </a:lnTo>
                  <a:lnTo>
                    <a:pt x="131" y="391"/>
                  </a:lnTo>
                  <a:lnTo>
                    <a:pt x="134" y="394"/>
                  </a:lnTo>
                  <a:lnTo>
                    <a:pt x="134" y="427"/>
                  </a:lnTo>
                  <a:lnTo>
                    <a:pt x="131" y="430"/>
                  </a:lnTo>
                  <a:close/>
                  <a:moveTo>
                    <a:pt x="137" y="482"/>
                  </a:moveTo>
                  <a:lnTo>
                    <a:pt x="142" y="479"/>
                  </a:lnTo>
                  <a:lnTo>
                    <a:pt x="160" y="495"/>
                  </a:lnTo>
                  <a:lnTo>
                    <a:pt x="160" y="500"/>
                  </a:lnTo>
                  <a:lnTo>
                    <a:pt x="135" y="518"/>
                  </a:lnTo>
                  <a:lnTo>
                    <a:pt x="132" y="516"/>
                  </a:lnTo>
                  <a:lnTo>
                    <a:pt x="137" y="482"/>
                  </a:lnTo>
                  <a:close/>
                  <a:moveTo>
                    <a:pt x="130" y="529"/>
                  </a:moveTo>
                  <a:lnTo>
                    <a:pt x="133" y="527"/>
                  </a:lnTo>
                  <a:lnTo>
                    <a:pt x="160" y="547"/>
                  </a:lnTo>
                  <a:lnTo>
                    <a:pt x="160" y="553"/>
                  </a:lnTo>
                  <a:lnTo>
                    <a:pt x="124" y="579"/>
                  </a:lnTo>
                  <a:lnTo>
                    <a:pt x="123" y="577"/>
                  </a:lnTo>
                  <a:lnTo>
                    <a:pt x="130" y="529"/>
                  </a:lnTo>
                  <a:close/>
                  <a:moveTo>
                    <a:pt x="121" y="590"/>
                  </a:moveTo>
                  <a:lnTo>
                    <a:pt x="123" y="588"/>
                  </a:lnTo>
                  <a:lnTo>
                    <a:pt x="161" y="615"/>
                  </a:lnTo>
                  <a:lnTo>
                    <a:pt x="161" y="617"/>
                  </a:lnTo>
                  <a:lnTo>
                    <a:pt x="161" y="617"/>
                  </a:lnTo>
                  <a:lnTo>
                    <a:pt x="161" y="617"/>
                  </a:lnTo>
                  <a:lnTo>
                    <a:pt x="161" y="620"/>
                  </a:lnTo>
                  <a:lnTo>
                    <a:pt x="113" y="654"/>
                  </a:lnTo>
                  <a:lnTo>
                    <a:pt x="111" y="652"/>
                  </a:lnTo>
                  <a:lnTo>
                    <a:pt x="121" y="590"/>
                  </a:lnTo>
                  <a:close/>
                  <a:moveTo>
                    <a:pt x="109" y="665"/>
                  </a:moveTo>
                  <a:lnTo>
                    <a:pt x="113" y="661"/>
                  </a:lnTo>
                  <a:lnTo>
                    <a:pt x="160" y="698"/>
                  </a:lnTo>
                  <a:lnTo>
                    <a:pt x="160" y="702"/>
                  </a:lnTo>
                  <a:lnTo>
                    <a:pt x="107" y="701"/>
                  </a:lnTo>
                  <a:lnTo>
                    <a:pt x="104" y="697"/>
                  </a:lnTo>
                  <a:lnTo>
                    <a:pt x="109" y="665"/>
                  </a:lnTo>
                  <a:close/>
                  <a:moveTo>
                    <a:pt x="103" y="706"/>
                  </a:moveTo>
                  <a:lnTo>
                    <a:pt x="105" y="705"/>
                  </a:lnTo>
                  <a:lnTo>
                    <a:pt x="158" y="706"/>
                  </a:lnTo>
                  <a:lnTo>
                    <a:pt x="158" y="706"/>
                  </a:lnTo>
                  <a:lnTo>
                    <a:pt x="160" y="706"/>
                  </a:lnTo>
                  <a:lnTo>
                    <a:pt x="160" y="708"/>
                  </a:lnTo>
                  <a:lnTo>
                    <a:pt x="102" y="752"/>
                  </a:lnTo>
                  <a:lnTo>
                    <a:pt x="96" y="750"/>
                  </a:lnTo>
                  <a:lnTo>
                    <a:pt x="103" y="706"/>
                  </a:lnTo>
                  <a:close/>
                  <a:moveTo>
                    <a:pt x="94" y="763"/>
                  </a:moveTo>
                  <a:lnTo>
                    <a:pt x="101" y="762"/>
                  </a:lnTo>
                  <a:lnTo>
                    <a:pt x="154" y="785"/>
                  </a:lnTo>
                  <a:lnTo>
                    <a:pt x="154" y="790"/>
                  </a:lnTo>
                  <a:lnTo>
                    <a:pt x="90" y="817"/>
                  </a:lnTo>
                  <a:lnTo>
                    <a:pt x="86" y="814"/>
                  </a:lnTo>
                  <a:lnTo>
                    <a:pt x="94" y="763"/>
                  </a:lnTo>
                  <a:close/>
                  <a:moveTo>
                    <a:pt x="84" y="826"/>
                  </a:moveTo>
                  <a:lnTo>
                    <a:pt x="88" y="825"/>
                  </a:lnTo>
                  <a:lnTo>
                    <a:pt x="155" y="855"/>
                  </a:lnTo>
                  <a:lnTo>
                    <a:pt x="155" y="856"/>
                  </a:lnTo>
                  <a:lnTo>
                    <a:pt x="83" y="874"/>
                  </a:lnTo>
                  <a:lnTo>
                    <a:pt x="77" y="870"/>
                  </a:lnTo>
                  <a:lnTo>
                    <a:pt x="84" y="826"/>
                  </a:lnTo>
                  <a:close/>
                  <a:moveTo>
                    <a:pt x="75" y="885"/>
                  </a:moveTo>
                  <a:lnTo>
                    <a:pt x="81" y="882"/>
                  </a:lnTo>
                  <a:lnTo>
                    <a:pt x="157" y="913"/>
                  </a:lnTo>
                  <a:lnTo>
                    <a:pt x="157" y="917"/>
                  </a:lnTo>
                  <a:lnTo>
                    <a:pt x="69" y="949"/>
                  </a:lnTo>
                  <a:lnTo>
                    <a:pt x="65" y="945"/>
                  </a:lnTo>
                  <a:lnTo>
                    <a:pt x="75" y="885"/>
                  </a:lnTo>
                  <a:close/>
                  <a:moveTo>
                    <a:pt x="63" y="959"/>
                  </a:moveTo>
                  <a:lnTo>
                    <a:pt x="69" y="957"/>
                  </a:lnTo>
                  <a:lnTo>
                    <a:pt x="156" y="992"/>
                  </a:lnTo>
                  <a:lnTo>
                    <a:pt x="64" y="992"/>
                  </a:lnTo>
                  <a:lnTo>
                    <a:pt x="59" y="988"/>
                  </a:lnTo>
                  <a:lnTo>
                    <a:pt x="63" y="959"/>
                  </a:lnTo>
                  <a:close/>
                  <a:moveTo>
                    <a:pt x="57" y="1045"/>
                  </a:moveTo>
                  <a:lnTo>
                    <a:pt x="51" y="1038"/>
                  </a:lnTo>
                  <a:lnTo>
                    <a:pt x="57" y="999"/>
                  </a:lnTo>
                  <a:lnTo>
                    <a:pt x="62" y="996"/>
                  </a:lnTo>
                  <a:lnTo>
                    <a:pt x="156" y="997"/>
                  </a:lnTo>
                  <a:lnTo>
                    <a:pt x="156" y="1000"/>
                  </a:lnTo>
                  <a:lnTo>
                    <a:pt x="57" y="1045"/>
                  </a:lnTo>
                  <a:close/>
                  <a:moveTo>
                    <a:pt x="166" y="989"/>
                  </a:moveTo>
                  <a:lnTo>
                    <a:pt x="166" y="989"/>
                  </a:lnTo>
                  <a:lnTo>
                    <a:pt x="158" y="989"/>
                  </a:lnTo>
                  <a:lnTo>
                    <a:pt x="72" y="953"/>
                  </a:lnTo>
                  <a:lnTo>
                    <a:pt x="72" y="952"/>
                  </a:lnTo>
                  <a:lnTo>
                    <a:pt x="160" y="920"/>
                  </a:lnTo>
                  <a:lnTo>
                    <a:pt x="170" y="920"/>
                  </a:lnTo>
                  <a:lnTo>
                    <a:pt x="170" y="920"/>
                  </a:lnTo>
                  <a:lnTo>
                    <a:pt x="174" y="920"/>
                  </a:lnTo>
                  <a:lnTo>
                    <a:pt x="262" y="951"/>
                  </a:lnTo>
                  <a:lnTo>
                    <a:pt x="262" y="953"/>
                  </a:lnTo>
                  <a:lnTo>
                    <a:pt x="175" y="989"/>
                  </a:lnTo>
                  <a:lnTo>
                    <a:pt x="166" y="989"/>
                  </a:lnTo>
                  <a:close/>
                  <a:moveTo>
                    <a:pt x="283" y="1038"/>
                  </a:moveTo>
                  <a:lnTo>
                    <a:pt x="277" y="1044"/>
                  </a:lnTo>
                  <a:lnTo>
                    <a:pt x="178" y="1000"/>
                  </a:lnTo>
                  <a:lnTo>
                    <a:pt x="178" y="997"/>
                  </a:lnTo>
                  <a:lnTo>
                    <a:pt x="272" y="996"/>
                  </a:lnTo>
                  <a:lnTo>
                    <a:pt x="277" y="999"/>
                  </a:lnTo>
                  <a:lnTo>
                    <a:pt x="283" y="1038"/>
                  </a:lnTo>
                  <a:close/>
                  <a:moveTo>
                    <a:pt x="275" y="987"/>
                  </a:moveTo>
                  <a:lnTo>
                    <a:pt x="270" y="991"/>
                  </a:lnTo>
                  <a:lnTo>
                    <a:pt x="179" y="992"/>
                  </a:lnTo>
                  <a:lnTo>
                    <a:pt x="265" y="956"/>
                  </a:lnTo>
                  <a:lnTo>
                    <a:pt x="271" y="959"/>
                  </a:lnTo>
                  <a:lnTo>
                    <a:pt x="275" y="987"/>
                  </a:lnTo>
                  <a:close/>
                  <a:moveTo>
                    <a:pt x="269" y="945"/>
                  </a:moveTo>
                  <a:lnTo>
                    <a:pt x="264" y="948"/>
                  </a:lnTo>
                  <a:lnTo>
                    <a:pt x="176" y="917"/>
                  </a:lnTo>
                  <a:lnTo>
                    <a:pt x="176" y="913"/>
                  </a:lnTo>
                  <a:lnTo>
                    <a:pt x="253" y="882"/>
                  </a:lnTo>
                  <a:lnTo>
                    <a:pt x="259" y="884"/>
                  </a:lnTo>
                  <a:lnTo>
                    <a:pt x="269" y="945"/>
                  </a:lnTo>
                  <a:close/>
                  <a:moveTo>
                    <a:pt x="256" y="869"/>
                  </a:moveTo>
                  <a:lnTo>
                    <a:pt x="250" y="874"/>
                  </a:lnTo>
                  <a:lnTo>
                    <a:pt x="178" y="856"/>
                  </a:lnTo>
                  <a:lnTo>
                    <a:pt x="178" y="854"/>
                  </a:lnTo>
                  <a:lnTo>
                    <a:pt x="246" y="824"/>
                  </a:lnTo>
                  <a:lnTo>
                    <a:pt x="249" y="826"/>
                  </a:lnTo>
                  <a:lnTo>
                    <a:pt x="256" y="869"/>
                  </a:lnTo>
                  <a:close/>
                  <a:moveTo>
                    <a:pt x="247" y="813"/>
                  </a:moveTo>
                  <a:lnTo>
                    <a:pt x="244" y="816"/>
                  </a:lnTo>
                  <a:lnTo>
                    <a:pt x="179" y="790"/>
                  </a:lnTo>
                  <a:lnTo>
                    <a:pt x="179" y="784"/>
                  </a:lnTo>
                  <a:lnTo>
                    <a:pt x="232" y="761"/>
                  </a:lnTo>
                  <a:lnTo>
                    <a:pt x="239" y="762"/>
                  </a:lnTo>
                  <a:lnTo>
                    <a:pt x="247" y="813"/>
                  </a:lnTo>
                  <a:close/>
                  <a:moveTo>
                    <a:pt x="237" y="749"/>
                  </a:moveTo>
                  <a:lnTo>
                    <a:pt x="231" y="752"/>
                  </a:lnTo>
                  <a:lnTo>
                    <a:pt x="173" y="708"/>
                  </a:lnTo>
                  <a:lnTo>
                    <a:pt x="173" y="706"/>
                  </a:lnTo>
                  <a:lnTo>
                    <a:pt x="175" y="706"/>
                  </a:lnTo>
                  <a:lnTo>
                    <a:pt x="175" y="705"/>
                  </a:lnTo>
                  <a:lnTo>
                    <a:pt x="229" y="704"/>
                  </a:lnTo>
                  <a:lnTo>
                    <a:pt x="231" y="706"/>
                  </a:lnTo>
                  <a:lnTo>
                    <a:pt x="237" y="749"/>
                  </a:lnTo>
                  <a:close/>
                  <a:moveTo>
                    <a:pt x="229" y="696"/>
                  </a:moveTo>
                  <a:lnTo>
                    <a:pt x="226" y="700"/>
                  </a:lnTo>
                  <a:lnTo>
                    <a:pt x="173" y="702"/>
                  </a:lnTo>
                  <a:lnTo>
                    <a:pt x="173" y="698"/>
                  </a:lnTo>
                  <a:lnTo>
                    <a:pt x="220" y="661"/>
                  </a:lnTo>
                  <a:lnTo>
                    <a:pt x="224" y="664"/>
                  </a:lnTo>
                  <a:lnTo>
                    <a:pt x="229" y="696"/>
                  </a:lnTo>
                  <a:close/>
                  <a:moveTo>
                    <a:pt x="222" y="651"/>
                  </a:moveTo>
                  <a:lnTo>
                    <a:pt x="220" y="654"/>
                  </a:lnTo>
                  <a:lnTo>
                    <a:pt x="171" y="619"/>
                  </a:lnTo>
                  <a:lnTo>
                    <a:pt x="171" y="617"/>
                  </a:lnTo>
                  <a:lnTo>
                    <a:pt x="172" y="617"/>
                  </a:lnTo>
                  <a:lnTo>
                    <a:pt x="171" y="617"/>
                  </a:lnTo>
                  <a:lnTo>
                    <a:pt x="171" y="614"/>
                  </a:lnTo>
                  <a:lnTo>
                    <a:pt x="209" y="588"/>
                  </a:lnTo>
                  <a:lnTo>
                    <a:pt x="212" y="589"/>
                  </a:lnTo>
                  <a:lnTo>
                    <a:pt x="222" y="651"/>
                  </a:lnTo>
                  <a:close/>
                  <a:moveTo>
                    <a:pt x="210" y="576"/>
                  </a:moveTo>
                  <a:lnTo>
                    <a:pt x="208" y="579"/>
                  </a:lnTo>
                  <a:lnTo>
                    <a:pt x="172" y="552"/>
                  </a:lnTo>
                  <a:lnTo>
                    <a:pt x="172" y="547"/>
                  </a:lnTo>
                  <a:lnTo>
                    <a:pt x="199" y="527"/>
                  </a:lnTo>
                  <a:lnTo>
                    <a:pt x="202" y="528"/>
                  </a:lnTo>
                  <a:lnTo>
                    <a:pt x="210" y="576"/>
                  </a:lnTo>
                  <a:close/>
                  <a:moveTo>
                    <a:pt x="277" y="430"/>
                  </a:moveTo>
                  <a:lnTo>
                    <a:pt x="277" y="430"/>
                  </a:lnTo>
                  <a:lnTo>
                    <a:pt x="276" y="430"/>
                  </a:lnTo>
                  <a:lnTo>
                    <a:pt x="277" y="430"/>
                  </a:lnTo>
                  <a:close/>
                  <a:moveTo>
                    <a:pt x="201" y="390"/>
                  </a:moveTo>
                  <a:lnTo>
                    <a:pt x="270" y="426"/>
                  </a:lnTo>
                  <a:lnTo>
                    <a:pt x="269" y="430"/>
                  </a:lnTo>
                  <a:lnTo>
                    <a:pt x="201" y="430"/>
                  </a:lnTo>
                  <a:lnTo>
                    <a:pt x="198" y="426"/>
                  </a:lnTo>
                  <a:lnTo>
                    <a:pt x="198" y="394"/>
                  </a:lnTo>
                  <a:lnTo>
                    <a:pt x="201" y="390"/>
                  </a:lnTo>
                  <a:close/>
                  <a:moveTo>
                    <a:pt x="200" y="516"/>
                  </a:moveTo>
                  <a:lnTo>
                    <a:pt x="198" y="518"/>
                  </a:lnTo>
                  <a:lnTo>
                    <a:pt x="172" y="500"/>
                  </a:lnTo>
                  <a:lnTo>
                    <a:pt x="172" y="495"/>
                  </a:lnTo>
                  <a:lnTo>
                    <a:pt x="191" y="479"/>
                  </a:lnTo>
                  <a:lnTo>
                    <a:pt x="195" y="481"/>
                  </a:lnTo>
                  <a:lnTo>
                    <a:pt x="200" y="516"/>
                  </a:lnTo>
                  <a:close/>
                  <a:moveTo>
                    <a:pt x="196" y="301"/>
                  </a:moveTo>
                  <a:lnTo>
                    <a:pt x="196" y="270"/>
                  </a:lnTo>
                  <a:lnTo>
                    <a:pt x="202" y="267"/>
                  </a:lnTo>
                  <a:lnTo>
                    <a:pt x="253" y="283"/>
                  </a:lnTo>
                  <a:lnTo>
                    <a:pt x="253" y="286"/>
                  </a:lnTo>
                  <a:lnTo>
                    <a:pt x="206" y="303"/>
                  </a:lnTo>
                  <a:lnTo>
                    <a:pt x="196"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71838" y="4724400"/>
              <a:ext cx="23813" cy="100013"/>
            </a:xfrm>
            <a:custGeom>
              <a:avLst/>
              <a:gdLst/>
              <a:ahLst/>
              <a:cxnLst>
                <a:cxn ang="0">
                  <a:pos x="28" y="82"/>
                </a:cxn>
                <a:cxn ang="0">
                  <a:pos x="33" y="75"/>
                </a:cxn>
                <a:cxn ang="0">
                  <a:pos x="33" y="73"/>
                </a:cxn>
                <a:cxn ang="0">
                  <a:pos x="28" y="63"/>
                </a:cxn>
                <a:cxn ang="0">
                  <a:pos x="32" y="56"/>
                </a:cxn>
                <a:cxn ang="0">
                  <a:pos x="33" y="53"/>
                </a:cxn>
                <a:cxn ang="0">
                  <a:pos x="28" y="43"/>
                </a:cxn>
                <a:cxn ang="0">
                  <a:pos x="33" y="36"/>
                </a:cxn>
                <a:cxn ang="0">
                  <a:pos x="33" y="34"/>
                </a:cxn>
                <a:cxn ang="0">
                  <a:pos x="28" y="24"/>
                </a:cxn>
                <a:cxn ang="0">
                  <a:pos x="32" y="17"/>
                </a:cxn>
                <a:cxn ang="0">
                  <a:pos x="28" y="7"/>
                </a:cxn>
                <a:cxn ang="0">
                  <a:pos x="15" y="7"/>
                </a:cxn>
                <a:cxn ang="0">
                  <a:pos x="10" y="17"/>
                </a:cxn>
                <a:cxn ang="0">
                  <a:pos x="15" y="24"/>
                </a:cxn>
                <a:cxn ang="0">
                  <a:pos x="10" y="34"/>
                </a:cxn>
                <a:cxn ang="0">
                  <a:pos x="11" y="36"/>
                </a:cxn>
                <a:cxn ang="0">
                  <a:pos x="16" y="43"/>
                </a:cxn>
                <a:cxn ang="0">
                  <a:pos x="11" y="53"/>
                </a:cxn>
                <a:cxn ang="0">
                  <a:pos x="10" y="56"/>
                </a:cxn>
                <a:cxn ang="0">
                  <a:pos x="15" y="63"/>
                </a:cxn>
                <a:cxn ang="0">
                  <a:pos x="10" y="73"/>
                </a:cxn>
                <a:cxn ang="0">
                  <a:pos x="11" y="75"/>
                </a:cxn>
                <a:cxn ang="0">
                  <a:pos x="16" y="82"/>
                </a:cxn>
                <a:cxn ang="0">
                  <a:pos x="11" y="92"/>
                </a:cxn>
                <a:cxn ang="0">
                  <a:pos x="10" y="95"/>
                </a:cxn>
                <a:cxn ang="0">
                  <a:pos x="15" y="102"/>
                </a:cxn>
                <a:cxn ang="0">
                  <a:pos x="10" y="112"/>
                </a:cxn>
                <a:cxn ang="0">
                  <a:pos x="11" y="114"/>
                </a:cxn>
                <a:cxn ang="0">
                  <a:pos x="16" y="121"/>
                </a:cxn>
                <a:cxn ang="0">
                  <a:pos x="11" y="131"/>
                </a:cxn>
                <a:cxn ang="0">
                  <a:pos x="10" y="134"/>
                </a:cxn>
                <a:cxn ang="0">
                  <a:pos x="15" y="141"/>
                </a:cxn>
                <a:cxn ang="0">
                  <a:pos x="10" y="151"/>
                </a:cxn>
                <a:cxn ang="0">
                  <a:pos x="11" y="153"/>
                </a:cxn>
                <a:cxn ang="0">
                  <a:pos x="16" y="160"/>
                </a:cxn>
                <a:cxn ang="0">
                  <a:pos x="11" y="170"/>
                </a:cxn>
                <a:cxn ang="0">
                  <a:pos x="19" y="173"/>
                </a:cxn>
                <a:cxn ang="0">
                  <a:pos x="10" y="177"/>
                </a:cxn>
                <a:cxn ang="0">
                  <a:pos x="20" y="179"/>
                </a:cxn>
                <a:cxn ang="0">
                  <a:pos x="29" y="182"/>
                </a:cxn>
                <a:cxn ang="0">
                  <a:pos x="29" y="172"/>
                </a:cxn>
                <a:cxn ang="0">
                  <a:pos x="26" y="170"/>
                </a:cxn>
                <a:cxn ang="0">
                  <a:pos x="33" y="163"/>
                </a:cxn>
                <a:cxn ang="0">
                  <a:pos x="33" y="160"/>
                </a:cxn>
                <a:cxn ang="0">
                  <a:pos x="28" y="150"/>
                </a:cxn>
                <a:cxn ang="0">
                  <a:pos x="33" y="143"/>
                </a:cxn>
                <a:cxn ang="0">
                  <a:pos x="32" y="141"/>
                </a:cxn>
                <a:cxn ang="0">
                  <a:pos x="28" y="131"/>
                </a:cxn>
                <a:cxn ang="0">
                  <a:pos x="33" y="124"/>
                </a:cxn>
                <a:cxn ang="0">
                  <a:pos x="33" y="121"/>
                </a:cxn>
                <a:cxn ang="0">
                  <a:pos x="28" y="112"/>
                </a:cxn>
                <a:cxn ang="0">
                  <a:pos x="33" y="104"/>
                </a:cxn>
                <a:cxn ang="0">
                  <a:pos x="32" y="102"/>
                </a:cxn>
                <a:cxn ang="0">
                  <a:pos x="28" y="92"/>
                </a:cxn>
                <a:cxn ang="0">
                  <a:pos x="33" y="85"/>
                </a:cxn>
              </a:cxnLst>
              <a:rect l="0" t="0" r="r" b="b"/>
              <a:pathLst>
                <a:path w="44" h="182">
                  <a:moveTo>
                    <a:pt x="33" y="85"/>
                  </a:moveTo>
                  <a:cubicBezTo>
                    <a:pt x="31" y="84"/>
                    <a:pt x="29" y="83"/>
                    <a:pt x="28" y="82"/>
                  </a:cubicBezTo>
                  <a:cubicBezTo>
                    <a:pt x="32" y="82"/>
                    <a:pt x="32" y="82"/>
                    <a:pt x="33" y="82"/>
                  </a:cubicBezTo>
                  <a:cubicBezTo>
                    <a:pt x="44" y="81"/>
                    <a:pt x="36" y="77"/>
                    <a:pt x="33" y="75"/>
                  </a:cubicBezTo>
                  <a:cubicBezTo>
                    <a:pt x="31" y="74"/>
                    <a:pt x="29" y="74"/>
                    <a:pt x="28" y="73"/>
                  </a:cubicBezTo>
                  <a:cubicBezTo>
                    <a:pt x="31" y="73"/>
                    <a:pt x="32" y="73"/>
                    <a:pt x="33" y="73"/>
                  </a:cubicBezTo>
                  <a:cubicBezTo>
                    <a:pt x="43" y="71"/>
                    <a:pt x="35" y="67"/>
                    <a:pt x="33" y="65"/>
                  </a:cubicBezTo>
                  <a:cubicBezTo>
                    <a:pt x="30" y="65"/>
                    <a:pt x="29" y="64"/>
                    <a:pt x="28" y="63"/>
                  </a:cubicBezTo>
                  <a:cubicBezTo>
                    <a:pt x="31" y="63"/>
                    <a:pt x="31" y="63"/>
                    <a:pt x="32" y="63"/>
                  </a:cubicBezTo>
                  <a:cubicBezTo>
                    <a:pt x="43" y="61"/>
                    <a:pt x="35" y="57"/>
                    <a:pt x="32" y="56"/>
                  </a:cubicBezTo>
                  <a:cubicBezTo>
                    <a:pt x="30" y="55"/>
                    <a:pt x="29" y="54"/>
                    <a:pt x="28" y="53"/>
                  </a:cubicBezTo>
                  <a:cubicBezTo>
                    <a:pt x="32" y="53"/>
                    <a:pt x="32" y="53"/>
                    <a:pt x="33" y="53"/>
                  </a:cubicBezTo>
                  <a:cubicBezTo>
                    <a:pt x="44" y="52"/>
                    <a:pt x="36" y="47"/>
                    <a:pt x="33" y="46"/>
                  </a:cubicBezTo>
                  <a:cubicBezTo>
                    <a:pt x="31" y="45"/>
                    <a:pt x="29" y="44"/>
                    <a:pt x="28" y="43"/>
                  </a:cubicBezTo>
                  <a:cubicBezTo>
                    <a:pt x="32" y="43"/>
                    <a:pt x="32" y="43"/>
                    <a:pt x="33" y="43"/>
                  </a:cubicBezTo>
                  <a:cubicBezTo>
                    <a:pt x="44" y="42"/>
                    <a:pt x="36" y="38"/>
                    <a:pt x="33" y="36"/>
                  </a:cubicBezTo>
                  <a:cubicBezTo>
                    <a:pt x="31" y="35"/>
                    <a:pt x="29" y="35"/>
                    <a:pt x="28" y="34"/>
                  </a:cubicBezTo>
                  <a:cubicBezTo>
                    <a:pt x="31" y="34"/>
                    <a:pt x="32" y="34"/>
                    <a:pt x="33" y="34"/>
                  </a:cubicBezTo>
                  <a:cubicBezTo>
                    <a:pt x="43" y="32"/>
                    <a:pt x="35" y="28"/>
                    <a:pt x="33" y="26"/>
                  </a:cubicBezTo>
                  <a:cubicBezTo>
                    <a:pt x="30" y="26"/>
                    <a:pt x="29" y="25"/>
                    <a:pt x="28" y="24"/>
                  </a:cubicBezTo>
                  <a:cubicBezTo>
                    <a:pt x="31" y="24"/>
                    <a:pt x="31" y="24"/>
                    <a:pt x="32" y="24"/>
                  </a:cubicBezTo>
                  <a:cubicBezTo>
                    <a:pt x="43" y="23"/>
                    <a:pt x="35" y="18"/>
                    <a:pt x="32" y="17"/>
                  </a:cubicBezTo>
                  <a:cubicBezTo>
                    <a:pt x="29" y="15"/>
                    <a:pt x="26" y="14"/>
                    <a:pt x="25" y="12"/>
                  </a:cubicBezTo>
                  <a:cubicBezTo>
                    <a:pt x="27" y="11"/>
                    <a:pt x="28" y="9"/>
                    <a:pt x="28" y="7"/>
                  </a:cubicBezTo>
                  <a:cubicBezTo>
                    <a:pt x="28" y="3"/>
                    <a:pt x="25" y="0"/>
                    <a:pt x="21" y="0"/>
                  </a:cubicBezTo>
                  <a:cubicBezTo>
                    <a:pt x="18" y="0"/>
                    <a:pt x="15" y="3"/>
                    <a:pt x="15" y="7"/>
                  </a:cubicBezTo>
                  <a:cubicBezTo>
                    <a:pt x="15" y="9"/>
                    <a:pt x="16" y="11"/>
                    <a:pt x="17" y="12"/>
                  </a:cubicBezTo>
                  <a:cubicBezTo>
                    <a:pt x="16" y="13"/>
                    <a:pt x="14" y="15"/>
                    <a:pt x="10" y="17"/>
                  </a:cubicBezTo>
                  <a:cubicBezTo>
                    <a:pt x="8" y="18"/>
                    <a:pt x="0" y="23"/>
                    <a:pt x="10" y="24"/>
                  </a:cubicBezTo>
                  <a:cubicBezTo>
                    <a:pt x="11" y="24"/>
                    <a:pt x="11" y="24"/>
                    <a:pt x="15" y="24"/>
                  </a:cubicBezTo>
                  <a:cubicBezTo>
                    <a:pt x="14" y="25"/>
                    <a:pt x="12" y="26"/>
                    <a:pt x="10" y="26"/>
                  </a:cubicBezTo>
                  <a:cubicBezTo>
                    <a:pt x="8" y="28"/>
                    <a:pt x="0" y="32"/>
                    <a:pt x="10" y="34"/>
                  </a:cubicBezTo>
                  <a:cubicBezTo>
                    <a:pt x="11" y="34"/>
                    <a:pt x="12" y="34"/>
                    <a:pt x="15" y="34"/>
                  </a:cubicBezTo>
                  <a:cubicBezTo>
                    <a:pt x="14" y="35"/>
                    <a:pt x="13" y="35"/>
                    <a:pt x="11" y="36"/>
                  </a:cubicBezTo>
                  <a:cubicBezTo>
                    <a:pt x="8" y="38"/>
                    <a:pt x="1" y="42"/>
                    <a:pt x="11" y="43"/>
                  </a:cubicBezTo>
                  <a:cubicBezTo>
                    <a:pt x="12" y="43"/>
                    <a:pt x="12" y="43"/>
                    <a:pt x="16" y="43"/>
                  </a:cubicBezTo>
                  <a:cubicBezTo>
                    <a:pt x="14" y="44"/>
                    <a:pt x="13" y="45"/>
                    <a:pt x="11" y="46"/>
                  </a:cubicBezTo>
                  <a:cubicBezTo>
                    <a:pt x="8" y="47"/>
                    <a:pt x="1" y="52"/>
                    <a:pt x="11" y="53"/>
                  </a:cubicBezTo>
                  <a:cubicBezTo>
                    <a:pt x="12" y="53"/>
                    <a:pt x="12" y="53"/>
                    <a:pt x="15" y="53"/>
                  </a:cubicBezTo>
                  <a:cubicBezTo>
                    <a:pt x="14" y="54"/>
                    <a:pt x="12" y="55"/>
                    <a:pt x="10" y="56"/>
                  </a:cubicBezTo>
                  <a:cubicBezTo>
                    <a:pt x="8" y="57"/>
                    <a:pt x="0" y="61"/>
                    <a:pt x="10" y="63"/>
                  </a:cubicBezTo>
                  <a:cubicBezTo>
                    <a:pt x="11" y="63"/>
                    <a:pt x="11" y="63"/>
                    <a:pt x="15" y="63"/>
                  </a:cubicBezTo>
                  <a:cubicBezTo>
                    <a:pt x="14" y="64"/>
                    <a:pt x="12" y="65"/>
                    <a:pt x="10" y="65"/>
                  </a:cubicBezTo>
                  <a:cubicBezTo>
                    <a:pt x="8" y="67"/>
                    <a:pt x="0" y="71"/>
                    <a:pt x="10" y="73"/>
                  </a:cubicBezTo>
                  <a:cubicBezTo>
                    <a:pt x="11" y="73"/>
                    <a:pt x="12" y="73"/>
                    <a:pt x="15" y="73"/>
                  </a:cubicBezTo>
                  <a:cubicBezTo>
                    <a:pt x="14" y="73"/>
                    <a:pt x="13" y="74"/>
                    <a:pt x="11" y="75"/>
                  </a:cubicBezTo>
                  <a:cubicBezTo>
                    <a:pt x="8" y="77"/>
                    <a:pt x="1" y="81"/>
                    <a:pt x="11" y="82"/>
                  </a:cubicBezTo>
                  <a:cubicBezTo>
                    <a:pt x="12" y="82"/>
                    <a:pt x="12" y="82"/>
                    <a:pt x="16" y="82"/>
                  </a:cubicBezTo>
                  <a:cubicBezTo>
                    <a:pt x="14" y="83"/>
                    <a:pt x="13" y="84"/>
                    <a:pt x="11" y="85"/>
                  </a:cubicBezTo>
                  <a:cubicBezTo>
                    <a:pt x="8" y="86"/>
                    <a:pt x="1" y="91"/>
                    <a:pt x="11" y="92"/>
                  </a:cubicBezTo>
                  <a:cubicBezTo>
                    <a:pt x="12" y="92"/>
                    <a:pt x="12" y="92"/>
                    <a:pt x="15" y="92"/>
                  </a:cubicBezTo>
                  <a:cubicBezTo>
                    <a:pt x="14" y="93"/>
                    <a:pt x="12" y="94"/>
                    <a:pt x="10" y="95"/>
                  </a:cubicBezTo>
                  <a:cubicBezTo>
                    <a:pt x="8" y="96"/>
                    <a:pt x="0" y="100"/>
                    <a:pt x="10" y="102"/>
                  </a:cubicBezTo>
                  <a:cubicBezTo>
                    <a:pt x="11" y="102"/>
                    <a:pt x="11" y="102"/>
                    <a:pt x="15" y="102"/>
                  </a:cubicBezTo>
                  <a:cubicBezTo>
                    <a:pt x="14" y="103"/>
                    <a:pt x="12" y="104"/>
                    <a:pt x="10" y="104"/>
                  </a:cubicBezTo>
                  <a:cubicBezTo>
                    <a:pt x="8" y="106"/>
                    <a:pt x="0" y="110"/>
                    <a:pt x="10" y="112"/>
                  </a:cubicBezTo>
                  <a:cubicBezTo>
                    <a:pt x="11" y="112"/>
                    <a:pt x="12" y="112"/>
                    <a:pt x="15" y="112"/>
                  </a:cubicBezTo>
                  <a:cubicBezTo>
                    <a:pt x="14" y="112"/>
                    <a:pt x="13" y="113"/>
                    <a:pt x="11" y="114"/>
                  </a:cubicBezTo>
                  <a:cubicBezTo>
                    <a:pt x="8" y="116"/>
                    <a:pt x="1" y="120"/>
                    <a:pt x="11" y="121"/>
                  </a:cubicBezTo>
                  <a:cubicBezTo>
                    <a:pt x="12" y="121"/>
                    <a:pt x="12" y="121"/>
                    <a:pt x="16" y="121"/>
                  </a:cubicBezTo>
                  <a:cubicBezTo>
                    <a:pt x="14" y="122"/>
                    <a:pt x="13" y="123"/>
                    <a:pt x="11" y="124"/>
                  </a:cubicBezTo>
                  <a:cubicBezTo>
                    <a:pt x="8" y="125"/>
                    <a:pt x="1" y="130"/>
                    <a:pt x="11" y="131"/>
                  </a:cubicBezTo>
                  <a:cubicBezTo>
                    <a:pt x="12" y="131"/>
                    <a:pt x="12" y="131"/>
                    <a:pt x="15" y="131"/>
                  </a:cubicBezTo>
                  <a:cubicBezTo>
                    <a:pt x="14" y="132"/>
                    <a:pt x="12" y="133"/>
                    <a:pt x="10" y="134"/>
                  </a:cubicBezTo>
                  <a:cubicBezTo>
                    <a:pt x="8" y="135"/>
                    <a:pt x="0" y="139"/>
                    <a:pt x="10" y="141"/>
                  </a:cubicBezTo>
                  <a:cubicBezTo>
                    <a:pt x="11" y="141"/>
                    <a:pt x="11" y="141"/>
                    <a:pt x="15" y="141"/>
                  </a:cubicBezTo>
                  <a:cubicBezTo>
                    <a:pt x="14" y="142"/>
                    <a:pt x="12" y="142"/>
                    <a:pt x="10" y="143"/>
                  </a:cubicBezTo>
                  <a:cubicBezTo>
                    <a:pt x="8" y="145"/>
                    <a:pt x="0" y="149"/>
                    <a:pt x="10" y="151"/>
                  </a:cubicBezTo>
                  <a:cubicBezTo>
                    <a:pt x="11" y="151"/>
                    <a:pt x="12" y="151"/>
                    <a:pt x="15" y="150"/>
                  </a:cubicBezTo>
                  <a:cubicBezTo>
                    <a:pt x="14" y="151"/>
                    <a:pt x="13" y="152"/>
                    <a:pt x="11" y="153"/>
                  </a:cubicBezTo>
                  <a:cubicBezTo>
                    <a:pt x="8" y="155"/>
                    <a:pt x="1" y="159"/>
                    <a:pt x="11" y="160"/>
                  </a:cubicBezTo>
                  <a:cubicBezTo>
                    <a:pt x="12" y="160"/>
                    <a:pt x="12" y="160"/>
                    <a:pt x="16" y="160"/>
                  </a:cubicBezTo>
                  <a:cubicBezTo>
                    <a:pt x="14" y="161"/>
                    <a:pt x="13" y="162"/>
                    <a:pt x="11" y="163"/>
                  </a:cubicBezTo>
                  <a:cubicBezTo>
                    <a:pt x="8" y="164"/>
                    <a:pt x="1" y="169"/>
                    <a:pt x="11" y="170"/>
                  </a:cubicBezTo>
                  <a:cubicBezTo>
                    <a:pt x="12" y="170"/>
                    <a:pt x="12" y="170"/>
                    <a:pt x="19" y="170"/>
                  </a:cubicBezTo>
                  <a:cubicBezTo>
                    <a:pt x="19" y="173"/>
                    <a:pt x="19" y="173"/>
                    <a:pt x="19" y="173"/>
                  </a:cubicBezTo>
                  <a:cubicBezTo>
                    <a:pt x="18" y="172"/>
                    <a:pt x="17" y="172"/>
                    <a:pt x="15" y="172"/>
                  </a:cubicBezTo>
                  <a:cubicBezTo>
                    <a:pt x="13" y="172"/>
                    <a:pt x="10" y="174"/>
                    <a:pt x="10" y="177"/>
                  </a:cubicBezTo>
                  <a:cubicBezTo>
                    <a:pt x="10" y="180"/>
                    <a:pt x="13" y="182"/>
                    <a:pt x="15" y="182"/>
                  </a:cubicBezTo>
                  <a:cubicBezTo>
                    <a:pt x="17" y="182"/>
                    <a:pt x="19" y="181"/>
                    <a:pt x="20" y="179"/>
                  </a:cubicBezTo>
                  <a:cubicBezTo>
                    <a:pt x="25" y="179"/>
                    <a:pt x="25" y="179"/>
                    <a:pt x="25" y="179"/>
                  </a:cubicBezTo>
                  <a:cubicBezTo>
                    <a:pt x="26" y="181"/>
                    <a:pt x="27" y="182"/>
                    <a:pt x="29" y="182"/>
                  </a:cubicBezTo>
                  <a:cubicBezTo>
                    <a:pt x="32" y="182"/>
                    <a:pt x="34" y="180"/>
                    <a:pt x="34" y="177"/>
                  </a:cubicBezTo>
                  <a:cubicBezTo>
                    <a:pt x="34" y="175"/>
                    <a:pt x="32" y="172"/>
                    <a:pt x="29" y="172"/>
                  </a:cubicBezTo>
                  <a:cubicBezTo>
                    <a:pt x="28" y="172"/>
                    <a:pt x="27" y="173"/>
                    <a:pt x="26" y="174"/>
                  </a:cubicBezTo>
                  <a:cubicBezTo>
                    <a:pt x="26" y="170"/>
                    <a:pt x="26" y="170"/>
                    <a:pt x="26" y="170"/>
                  </a:cubicBezTo>
                  <a:cubicBezTo>
                    <a:pt x="32" y="170"/>
                    <a:pt x="32" y="170"/>
                    <a:pt x="33" y="170"/>
                  </a:cubicBezTo>
                  <a:cubicBezTo>
                    <a:pt x="44" y="169"/>
                    <a:pt x="36" y="164"/>
                    <a:pt x="33" y="163"/>
                  </a:cubicBezTo>
                  <a:cubicBezTo>
                    <a:pt x="31" y="162"/>
                    <a:pt x="29" y="161"/>
                    <a:pt x="28" y="160"/>
                  </a:cubicBezTo>
                  <a:cubicBezTo>
                    <a:pt x="32" y="160"/>
                    <a:pt x="32" y="160"/>
                    <a:pt x="33" y="160"/>
                  </a:cubicBezTo>
                  <a:cubicBezTo>
                    <a:pt x="44" y="159"/>
                    <a:pt x="36" y="155"/>
                    <a:pt x="33" y="153"/>
                  </a:cubicBezTo>
                  <a:cubicBezTo>
                    <a:pt x="31" y="152"/>
                    <a:pt x="29" y="151"/>
                    <a:pt x="28" y="150"/>
                  </a:cubicBezTo>
                  <a:cubicBezTo>
                    <a:pt x="31" y="151"/>
                    <a:pt x="32" y="151"/>
                    <a:pt x="33" y="151"/>
                  </a:cubicBezTo>
                  <a:cubicBezTo>
                    <a:pt x="43" y="149"/>
                    <a:pt x="35" y="145"/>
                    <a:pt x="33" y="143"/>
                  </a:cubicBezTo>
                  <a:cubicBezTo>
                    <a:pt x="30" y="142"/>
                    <a:pt x="29" y="142"/>
                    <a:pt x="28" y="141"/>
                  </a:cubicBezTo>
                  <a:cubicBezTo>
                    <a:pt x="31" y="141"/>
                    <a:pt x="31" y="141"/>
                    <a:pt x="32" y="141"/>
                  </a:cubicBezTo>
                  <a:cubicBezTo>
                    <a:pt x="43" y="139"/>
                    <a:pt x="35" y="135"/>
                    <a:pt x="32" y="134"/>
                  </a:cubicBezTo>
                  <a:cubicBezTo>
                    <a:pt x="30" y="133"/>
                    <a:pt x="29" y="132"/>
                    <a:pt x="28" y="131"/>
                  </a:cubicBezTo>
                  <a:cubicBezTo>
                    <a:pt x="32" y="131"/>
                    <a:pt x="32" y="131"/>
                    <a:pt x="33" y="131"/>
                  </a:cubicBezTo>
                  <a:cubicBezTo>
                    <a:pt x="44" y="130"/>
                    <a:pt x="36" y="125"/>
                    <a:pt x="33" y="124"/>
                  </a:cubicBezTo>
                  <a:cubicBezTo>
                    <a:pt x="31" y="123"/>
                    <a:pt x="29" y="122"/>
                    <a:pt x="28" y="121"/>
                  </a:cubicBezTo>
                  <a:cubicBezTo>
                    <a:pt x="32" y="121"/>
                    <a:pt x="32" y="121"/>
                    <a:pt x="33" y="121"/>
                  </a:cubicBezTo>
                  <a:cubicBezTo>
                    <a:pt x="44" y="120"/>
                    <a:pt x="36" y="116"/>
                    <a:pt x="33" y="114"/>
                  </a:cubicBezTo>
                  <a:cubicBezTo>
                    <a:pt x="31" y="113"/>
                    <a:pt x="29" y="112"/>
                    <a:pt x="28" y="112"/>
                  </a:cubicBezTo>
                  <a:cubicBezTo>
                    <a:pt x="31" y="112"/>
                    <a:pt x="32" y="112"/>
                    <a:pt x="33" y="112"/>
                  </a:cubicBezTo>
                  <a:cubicBezTo>
                    <a:pt x="43" y="110"/>
                    <a:pt x="35" y="106"/>
                    <a:pt x="33" y="104"/>
                  </a:cubicBezTo>
                  <a:cubicBezTo>
                    <a:pt x="30" y="104"/>
                    <a:pt x="29" y="103"/>
                    <a:pt x="28" y="102"/>
                  </a:cubicBezTo>
                  <a:cubicBezTo>
                    <a:pt x="31" y="102"/>
                    <a:pt x="31" y="102"/>
                    <a:pt x="32" y="102"/>
                  </a:cubicBezTo>
                  <a:cubicBezTo>
                    <a:pt x="43" y="100"/>
                    <a:pt x="35" y="96"/>
                    <a:pt x="32" y="95"/>
                  </a:cubicBezTo>
                  <a:cubicBezTo>
                    <a:pt x="30" y="94"/>
                    <a:pt x="29" y="93"/>
                    <a:pt x="28" y="92"/>
                  </a:cubicBezTo>
                  <a:cubicBezTo>
                    <a:pt x="32" y="92"/>
                    <a:pt x="32" y="92"/>
                    <a:pt x="33" y="92"/>
                  </a:cubicBezTo>
                  <a:cubicBezTo>
                    <a:pt x="44" y="91"/>
                    <a:pt x="36" y="86"/>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3197225" y="4525963"/>
              <a:ext cx="23813" cy="100013"/>
            </a:xfrm>
            <a:custGeom>
              <a:avLst/>
              <a:gdLst/>
              <a:ahLst/>
              <a:cxnLst>
                <a:cxn ang="0">
                  <a:pos x="28" y="83"/>
                </a:cxn>
                <a:cxn ang="0">
                  <a:pos x="33" y="76"/>
                </a:cxn>
                <a:cxn ang="0">
                  <a:pos x="32" y="73"/>
                </a:cxn>
                <a:cxn ang="0">
                  <a:pos x="28" y="63"/>
                </a:cxn>
                <a:cxn ang="0">
                  <a:pos x="32" y="56"/>
                </a:cxn>
                <a:cxn ang="0">
                  <a:pos x="33" y="54"/>
                </a:cxn>
                <a:cxn ang="0">
                  <a:pos x="28" y="44"/>
                </a:cxn>
                <a:cxn ang="0">
                  <a:pos x="33" y="37"/>
                </a:cxn>
                <a:cxn ang="0">
                  <a:pos x="32" y="34"/>
                </a:cxn>
                <a:cxn ang="0">
                  <a:pos x="28" y="24"/>
                </a:cxn>
                <a:cxn ang="0">
                  <a:pos x="32" y="17"/>
                </a:cxn>
                <a:cxn ang="0">
                  <a:pos x="28" y="7"/>
                </a:cxn>
                <a:cxn ang="0">
                  <a:pos x="15" y="7"/>
                </a:cxn>
                <a:cxn ang="0">
                  <a:pos x="10" y="17"/>
                </a:cxn>
                <a:cxn ang="0">
                  <a:pos x="15" y="24"/>
                </a:cxn>
                <a:cxn ang="0">
                  <a:pos x="10" y="34"/>
                </a:cxn>
                <a:cxn ang="0">
                  <a:pos x="11" y="37"/>
                </a:cxn>
                <a:cxn ang="0">
                  <a:pos x="15" y="44"/>
                </a:cxn>
                <a:cxn ang="0">
                  <a:pos x="11" y="54"/>
                </a:cxn>
                <a:cxn ang="0">
                  <a:pos x="10" y="56"/>
                </a:cxn>
                <a:cxn ang="0">
                  <a:pos x="15" y="63"/>
                </a:cxn>
                <a:cxn ang="0">
                  <a:pos x="10" y="73"/>
                </a:cxn>
                <a:cxn ang="0">
                  <a:pos x="11" y="76"/>
                </a:cxn>
                <a:cxn ang="0">
                  <a:pos x="15" y="83"/>
                </a:cxn>
                <a:cxn ang="0">
                  <a:pos x="11" y="93"/>
                </a:cxn>
                <a:cxn ang="0">
                  <a:pos x="10" y="95"/>
                </a:cxn>
                <a:cxn ang="0">
                  <a:pos x="15" y="102"/>
                </a:cxn>
                <a:cxn ang="0">
                  <a:pos x="10" y="112"/>
                </a:cxn>
                <a:cxn ang="0">
                  <a:pos x="11" y="114"/>
                </a:cxn>
                <a:cxn ang="0">
                  <a:pos x="15" y="122"/>
                </a:cxn>
                <a:cxn ang="0">
                  <a:pos x="11" y="131"/>
                </a:cxn>
                <a:cxn ang="0">
                  <a:pos x="10" y="134"/>
                </a:cxn>
                <a:cxn ang="0">
                  <a:pos x="15" y="141"/>
                </a:cxn>
                <a:cxn ang="0">
                  <a:pos x="10" y="151"/>
                </a:cxn>
                <a:cxn ang="0">
                  <a:pos x="11" y="153"/>
                </a:cxn>
                <a:cxn ang="0">
                  <a:pos x="15" y="161"/>
                </a:cxn>
                <a:cxn ang="0">
                  <a:pos x="11" y="170"/>
                </a:cxn>
                <a:cxn ang="0">
                  <a:pos x="18" y="173"/>
                </a:cxn>
                <a:cxn ang="0">
                  <a:pos x="10" y="177"/>
                </a:cxn>
                <a:cxn ang="0">
                  <a:pos x="20" y="180"/>
                </a:cxn>
                <a:cxn ang="0">
                  <a:pos x="29" y="183"/>
                </a:cxn>
                <a:cxn ang="0">
                  <a:pos x="29" y="173"/>
                </a:cxn>
                <a:cxn ang="0">
                  <a:pos x="26" y="170"/>
                </a:cxn>
                <a:cxn ang="0">
                  <a:pos x="33" y="163"/>
                </a:cxn>
                <a:cxn ang="0">
                  <a:pos x="33" y="161"/>
                </a:cxn>
                <a:cxn ang="0">
                  <a:pos x="28" y="151"/>
                </a:cxn>
                <a:cxn ang="0">
                  <a:pos x="32" y="144"/>
                </a:cxn>
                <a:cxn ang="0">
                  <a:pos x="32" y="141"/>
                </a:cxn>
                <a:cxn ang="0">
                  <a:pos x="27" y="131"/>
                </a:cxn>
                <a:cxn ang="0">
                  <a:pos x="33" y="124"/>
                </a:cxn>
                <a:cxn ang="0">
                  <a:pos x="33" y="122"/>
                </a:cxn>
                <a:cxn ang="0">
                  <a:pos x="28" y="112"/>
                </a:cxn>
                <a:cxn ang="0">
                  <a:pos x="32" y="105"/>
                </a:cxn>
                <a:cxn ang="0">
                  <a:pos x="32" y="102"/>
                </a:cxn>
                <a:cxn ang="0">
                  <a:pos x="27" y="93"/>
                </a:cxn>
                <a:cxn ang="0">
                  <a:pos x="33" y="85"/>
                </a:cxn>
              </a:cxnLst>
              <a:rect l="0" t="0" r="r" b="b"/>
              <a:pathLst>
                <a:path w="44" h="183">
                  <a:moveTo>
                    <a:pt x="33" y="85"/>
                  </a:moveTo>
                  <a:cubicBezTo>
                    <a:pt x="31" y="85"/>
                    <a:pt x="29" y="84"/>
                    <a:pt x="28" y="83"/>
                  </a:cubicBezTo>
                  <a:cubicBezTo>
                    <a:pt x="32" y="83"/>
                    <a:pt x="32" y="83"/>
                    <a:pt x="33" y="83"/>
                  </a:cubicBezTo>
                  <a:cubicBezTo>
                    <a:pt x="44" y="81"/>
                    <a:pt x="36" y="77"/>
                    <a:pt x="33" y="76"/>
                  </a:cubicBezTo>
                  <a:cubicBezTo>
                    <a:pt x="31" y="75"/>
                    <a:pt x="29" y="74"/>
                    <a:pt x="28" y="73"/>
                  </a:cubicBezTo>
                  <a:cubicBezTo>
                    <a:pt x="31" y="73"/>
                    <a:pt x="31" y="73"/>
                    <a:pt x="32" y="73"/>
                  </a:cubicBezTo>
                  <a:cubicBezTo>
                    <a:pt x="43" y="72"/>
                    <a:pt x="35" y="67"/>
                    <a:pt x="32" y="66"/>
                  </a:cubicBezTo>
                  <a:cubicBezTo>
                    <a:pt x="30" y="65"/>
                    <a:pt x="29" y="64"/>
                    <a:pt x="28" y="63"/>
                  </a:cubicBezTo>
                  <a:cubicBezTo>
                    <a:pt x="31" y="63"/>
                    <a:pt x="31" y="63"/>
                    <a:pt x="32" y="63"/>
                  </a:cubicBezTo>
                  <a:cubicBezTo>
                    <a:pt x="43" y="62"/>
                    <a:pt x="35" y="58"/>
                    <a:pt x="32" y="56"/>
                  </a:cubicBezTo>
                  <a:cubicBezTo>
                    <a:pt x="30" y="55"/>
                    <a:pt x="29" y="54"/>
                    <a:pt x="27" y="54"/>
                  </a:cubicBezTo>
                  <a:cubicBezTo>
                    <a:pt x="32" y="54"/>
                    <a:pt x="32" y="54"/>
                    <a:pt x="33" y="54"/>
                  </a:cubicBezTo>
                  <a:cubicBezTo>
                    <a:pt x="44" y="52"/>
                    <a:pt x="36" y="48"/>
                    <a:pt x="33" y="46"/>
                  </a:cubicBezTo>
                  <a:cubicBezTo>
                    <a:pt x="31" y="46"/>
                    <a:pt x="29" y="45"/>
                    <a:pt x="28" y="44"/>
                  </a:cubicBezTo>
                  <a:cubicBezTo>
                    <a:pt x="32" y="44"/>
                    <a:pt x="32" y="44"/>
                    <a:pt x="33" y="44"/>
                  </a:cubicBezTo>
                  <a:cubicBezTo>
                    <a:pt x="44" y="42"/>
                    <a:pt x="36" y="38"/>
                    <a:pt x="33" y="37"/>
                  </a:cubicBezTo>
                  <a:cubicBezTo>
                    <a:pt x="31" y="36"/>
                    <a:pt x="29" y="35"/>
                    <a:pt x="28" y="34"/>
                  </a:cubicBezTo>
                  <a:cubicBezTo>
                    <a:pt x="31" y="34"/>
                    <a:pt x="31" y="34"/>
                    <a:pt x="32" y="34"/>
                  </a:cubicBezTo>
                  <a:cubicBezTo>
                    <a:pt x="43" y="33"/>
                    <a:pt x="35" y="28"/>
                    <a:pt x="32" y="27"/>
                  </a:cubicBezTo>
                  <a:cubicBezTo>
                    <a:pt x="30" y="26"/>
                    <a:pt x="29" y="25"/>
                    <a:pt x="28" y="24"/>
                  </a:cubicBezTo>
                  <a:cubicBezTo>
                    <a:pt x="31" y="24"/>
                    <a:pt x="31" y="24"/>
                    <a:pt x="32" y="24"/>
                  </a:cubicBezTo>
                  <a:cubicBezTo>
                    <a:pt x="43" y="23"/>
                    <a:pt x="35" y="19"/>
                    <a:pt x="32" y="17"/>
                  </a:cubicBezTo>
                  <a:cubicBezTo>
                    <a:pt x="29" y="16"/>
                    <a:pt x="26" y="14"/>
                    <a:pt x="25" y="13"/>
                  </a:cubicBezTo>
                  <a:cubicBezTo>
                    <a:pt x="27" y="12"/>
                    <a:pt x="28" y="9"/>
                    <a:pt x="28" y="7"/>
                  </a:cubicBezTo>
                  <a:cubicBezTo>
                    <a:pt x="28" y="3"/>
                    <a:pt x="25" y="0"/>
                    <a:pt x="21" y="0"/>
                  </a:cubicBezTo>
                  <a:cubicBezTo>
                    <a:pt x="18" y="0"/>
                    <a:pt x="15" y="3"/>
                    <a:pt x="15" y="7"/>
                  </a:cubicBezTo>
                  <a:cubicBezTo>
                    <a:pt x="15" y="9"/>
                    <a:pt x="16" y="11"/>
                    <a:pt x="17" y="12"/>
                  </a:cubicBezTo>
                  <a:cubicBezTo>
                    <a:pt x="16" y="14"/>
                    <a:pt x="14" y="16"/>
                    <a:pt x="10" y="17"/>
                  </a:cubicBezTo>
                  <a:cubicBezTo>
                    <a:pt x="7" y="19"/>
                    <a:pt x="0" y="23"/>
                    <a:pt x="10" y="24"/>
                  </a:cubicBezTo>
                  <a:cubicBezTo>
                    <a:pt x="11" y="24"/>
                    <a:pt x="11" y="24"/>
                    <a:pt x="15" y="24"/>
                  </a:cubicBezTo>
                  <a:cubicBezTo>
                    <a:pt x="14" y="25"/>
                    <a:pt x="12" y="26"/>
                    <a:pt x="10" y="27"/>
                  </a:cubicBezTo>
                  <a:cubicBezTo>
                    <a:pt x="8" y="28"/>
                    <a:pt x="0" y="33"/>
                    <a:pt x="10" y="34"/>
                  </a:cubicBezTo>
                  <a:cubicBezTo>
                    <a:pt x="11" y="34"/>
                    <a:pt x="12" y="34"/>
                    <a:pt x="15" y="34"/>
                  </a:cubicBezTo>
                  <a:cubicBezTo>
                    <a:pt x="14" y="35"/>
                    <a:pt x="13" y="36"/>
                    <a:pt x="11" y="37"/>
                  </a:cubicBezTo>
                  <a:cubicBezTo>
                    <a:pt x="8" y="38"/>
                    <a:pt x="1" y="42"/>
                    <a:pt x="11" y="44"/>
                  </a:cubicBezTo>
                  <a:cubicBezTo>
                    <a:pt x="12" y="44"/>
                    <a:pt x="12" y="44"/>
                    <a:pt x="15" y="44"/>
                  </a:cubicBezTo>
                  <a:cubicBezTo>
                    <a:pt x="14" y="45"/>
                    <a:pt x="13" y="46"/>
                    <a:pt x="11" y="46"/>
                  </a:cubicBezTo>
                  <a:cubicBezTo>
                    <a:pt x="8" y="48"/>
                    <a:pt x="1" y="52"/>
                    <a:pt x="11" y="54"/>
                  </a:cubicBezTo>
                  <a:cubicBezTo>
                    <a:pt x="12" y="54"/>
                    <a:pt x="12" y="54"/>
                    <a:pt x="15" y="54"/>
                  </a:cubicBezTo>
                  <a:cubicBezTo>
                    <a:pt x="14" y="54"/>
                    <a:pt x="12" y="55"/>
                    <a:pt x="10" y="56"/>
                  </a:cubicBezTo>
                  <a:cubicBezTo>
                    <a:pt x="7" y="58"/>
                    <a:pt x="0" y="62"/>
                    <a:pt x="10" y="63"/>
                  </a:cubicBezTo>
                  <a:cubicBezTo>
                    <a:pt x="11" y="63"/>
                    <a:pt x="11" y="63"/>
                    <a:pt x="15" y="63"/>
                  </a:cubicBezTo>
                  <a:cubicBezTo>
                    <a:pt x="14" y="64"/>
                    <a:pt x="12" y="65"/>
                    <a:pt x="10" y="66"/>
                  </a:cubicBezTo>
                  <a:cubicBezTo>
                    <a:pt x="8" y="67"/>
                    <a:pt x="0" y="72"/>
                    <a:pt x="10" y="73"/>
                  </a:cubicBezTo>
                  <a:cubicBezTo>
                    <a:pt x="11" y="73"/>
                    <a:pt x="12" y="73"/>
                    <a:pt x="15" y="73"/>
                  </a:cubicBezTo>
                  <a:cubicBezTo>
                    <a:pt x="14" y="74"/>
                    <a:pt x="13" y="75"/>
                    <a:pt x="11" y="76"/>
                  </a:cubicBezTo>
                  <a:cubicBezTo>
                    <a:pt x="8" y="77"/>
                    <a:pt x="1" y="81"/>
                    <a:pt x="11" y="83"/>
                  </a:cubicBezTo>
                  <a:cubicBezTo>
                    <a:pt x="12" y="83"/>
                    <a:pt x="12" y="83"/>
                    <a:pt x="15" y="83"/>
                  </a:cubicBezTo>
                  <a:cubicBezTo>
                    <a:pt x="14" y="84"/>
                    <a:pt x="13" y="85"/>
                    <a:pt x="11" y="85"/>
                  </a:cubicBezTo>
                  <a:cubicBezTo>
                    <a:pt x="8" y="87"/>
                    <a:pt x="1" y="91"/>
                    <a:pt x="11" y="93"/>
                  </a:cubicBezTo>
                  <a:cubicBezTo>
                    <a:pt x="12" y="93"/>
                    <a:pt x="12" y="93"/>
                    <a:pt x="15" y="93"/>
                  </a:cubicBezTo>
                  <a:cubicBezTo>
                    <a:pt x="14" y="93"/>
                    <a:pt x="12" y="94"/>
                    <a:pt x="10" y="95"/>
                  </a:cubicBezTo>
                  <a:cubicBezTo>
                    <a:pt x="7" y="97"/>
                    <a:pt x="0" y="101"/>
                    <a:pt x="10" y="102"/>
                  </a:cubicBezTo>
                  <a:cubicBezTo>
                    <a:pt x="11" y="102"/>
                    <a:pt x="11" y="102"/>
                    <a:pt x="15" y="102"/>
                  </a:cubicBezTo>
                  <a:cubicBezTo>
                    <a:pt x="14" y="103"/>
                    <a:pt x="12" y="104"/>
                    <a:pt x="10" y="105"/>
                  </a:cubicBezTo>
                  <a:cubicBezTo>
                    <a:pt x="8" y="106"/>
                    <a:pt x="0" y="111"/>
                    <a:pt x="10" y="112"/>
                  </a:cubicBezTo>
                  <a:cubicBezTo>
                    <a:pt x="11" y="112"/>
                    <a:pt x="12" y="112"/>
                    <a:pt x="15" y="112"/>
                  </a:cubicBezTo>
                  <a:cubicBezTo>
                    <a:pt x="14" y="113"/>
                    <a:pt x="13" y="114"/>
                    <a:pt x="11" y="114"/>
                  </a:cubicBezTo>
                  <a:cubicBezTo>
                    <a:pt x="8" y="116"/>
                    <a:pt x="1" y="120"/>
                    <a:pt x="11" y="122"/>
                  </a:cubicBezTo>
                  <a:cubicBezTo>
                    <a:pt x="12" y="122"/>
                    <a:pt x="12" y="122"/>
                    <a:pt x="15" y="122"/>
                  </a:cubicBezTo>
                  <a:cubicBezTo>
                    <a:pt x="14" y="123"/>
                    <a:pt x="13" y="123"/>
                    <a:pt x="11" y="124"/>
                  </a:cubicBezTo>
                  <a:cubicBezTo>
                    <a:pt x="8" y="126"/>
                    <a:pt x="1" y="130"/>
                    <a:pt x="11" y="131"/>
                  </a:cubicBezTo>
                  <a:cubicBezTo>
                    <a:pt x="12" y="131"/>
                    <a:pt x="12" y="131"/>
                    <a:pt x="15" y="131"/>
                  </a:cubicBezTo>
                  <a:cubicBezTo>
                    <a:pt x="14" y="132"/>
                    <a:pt x="12" y="133"/>
                    <a:pt x="10" y="134"/>
                  </a:cubicBezTo>
                  <a:cubicBezTo>
                    <a:pt x="7" y="135"/>
                    <a:pt x="0" y="140"/>
                    <a:pt x="10" y="141"/>
                  </a:cubicBezTo>
                  <a:cubicBezTo>
                    <a:pt x="11" y="141"/>
                    <a:pt x="11" y="141"/>
                    <a:pt x="15" y="141"/>
                  </a:cubicBezTo>
                  <a:cubicBezTo>
                    <a:pt x="14" y="142"/>
                    <a:pt x="12" y="143"/>
                    <a:pt x="10" y="144"/>
                  </a:cubicBezTo>
                  <a:cubicBezTo>
                    <a:pt x="8" y="145"/>
                    <a:pt x="0" y="149"/>
                    <a:pt x="10" y="151"/>
                  </a:cubicBezTo>
                  <a:cubicBezTo>
                    <a:pt x="11" y="151"/>
                    <a:pt x="12" y="151"/>
                    <a:pt x="15" y="151"/>
                  </a:cubicBezTo>
                  <a:cubicBezTo>
                    <a:pt x="14" y="152"/>
                    <a:pt x="13" y="153"/>
                    <a:pt x="11" y="153"/>
                  </a:cubicBezTo>
                  <a:cubicBezTo>
                    <a:pt x="8" y="155"/>
                    <a:pt x="1" y="159"/>
                    <a:pt x="11" y="161"/>
                  </a:cubicBezTo>
                  <a:cubicBezTo>
                    <a:pt x="12" y="161"/>
                    <a:pt x="12" y="161"/>
                    <a:pt x="15" y="161"/>
                  </a:cubicBezTo>
                  <a:cubicBezTo>
                    <a:pt x="14" y="161"/>
                    <a:pt x="13" y="162"/>
                    <a:pt x="11" y="163"/>
                  </a:cubicBezTo>
                  <a:cubicBezTo>
                    <a:pt x="8" y="165"/>
                    <a:pt x="1" y="169"/>
                    <a:pt x="11" y="170"/>
                  </a:cubicBezTo>
                  <a:cubicBezTo>
                    <a:pt x="12" y="170"/>
                    <a:pt x="12" y="170"/>
                    <a:pt x="18" y="170"/>
                  </a:cubicBezTo>
                  <a:cubicBezTo>
                    <a:pt x="18" y="173"/>
                    <a:pt x="18" y="173"/>
                    <a:pt x="18" y="173"/>
                  </a:cubicBezTo>
                  <a:cubicBezTo>
                    <a:pt x="18" y="173"/>
                    <a:pt x="17" y="172"/>
                    <a:pt x="15" y="172"/>
                  </a:cubicBezTo>
                  <a:cubicBezTo>
                    <a:pt x="13" y="172"/>
                    <a:pt x="10" y="175"/>
                    <a:pt x="10" y="177"/>
                  </a:cubicBezTo>
                  <a:cubicBezTo>
                    <a:pt x="10" y="180"/>
                    <a:pt x="13" y="183"/>
                    <a:pt x="15" y="183"/>
                  </a:cubicBezTo>
                  <a:cubicBezTo>
                    <a:pt x="17" y="183"/>
                    <a:pt x="19" y="181"/>
                    <a:pt x="20" y="180"/>
                  </a:cubicBezTo>
                  <a:cubicBezTo>
                    <a:pt x="25" y="180"/>
                    <a:pt x="25" y="180"/>
                    <a:pt x="25" y="180"/>
                  </a:cubicBezTo>
                  <a:cubicBezTo>
                    <a:pt x="25" y="181"/>
                    <a:pt x="27" y="183"/>
                    <a:pt x="29" y="183"/>
                  </a:cubicBezTo>
                  <a:cubicBezTo>
                    <a:pt x="32" y="183"/>
                    <a:pt x="34" y="180"/>
                    <a:pt x="34" y="178"/>
                  </a:cubicBezTo>
                  <a:cubicBezTo>
                    <a:pt x="34" y="175"/>
                    <a:pt x="32" y="173"/>
                    <a:pt x="29" y="173"/>
                  </a:cubicBezTo>
                  <a:cubicBezTo>
                    <a:pt x="28" y="173"/>
                    <a:pt x="27" y="173"/>
                    <a:pt x="26" y="174"/>
                  </a:cubicBezTo>
                  <a:cubicBezTo>
                    <a:pt x="26" y="170"/>
                    <a:pt x="26" y="170"/>
                    <a:pt x="26" y="170"/>
                  </a:cubicBezTo>
                  <a:cubicBezTo>
                    <a:pt x="32" y="170"/>
                    <a:pt x="32" y="170"/>
                    <a:pt x="33" y="170"/>
                  </a:cubicBezTo>
                  <a:cubicBezTo>
                    <a:pt x="44" y="169"/>
                    <a:pt x="36" y="165"/>
                    <a:pt x="33" y="163"/>
                  </a:cubicBezTo>
                  <a:cubicBezTo>
                    <a:pt x="31" y="162"/>
                    <a:pt x="29" y="161"/>
                    <a:pt x="28" y="161"/>
                  </a:cubicBezTo>
                  <a:cubicBezTo>
                    <a:pt x="32" y="161"/>
                    <a:pt x="32" y="161"/>
                    <a:pt x="33" y="161"/>
                  </a:cubicBezTo>
                  <a:cubicBezTo>
                    <a:pt x="44" y="159"/>
                    <a:pt x="36" y="155"/>
                    <a:pt x="33" y="153"/>
                  </a:cubicBezTo>
                  <a:cubicBezTo>
                    <a:pt x="31" y="153"/>
                    <a:pt x="29" y="152"/>
                    <a:pt x="28" y="151"/>
                  </a:cubicBezTo>
                  <a:cubicBezTo>
                    <a:pt x="31" y="151"/>
                    <a:pt x="31" y="151"/>
                    <a:pt x="32" y="151"/>
                  </a:cubicBezTo>
                  <a:cubicBezTo>
                    <a:pt x="43" y="149"/>
                    <a:pt x="35" y="145"/>
                    <a:pt x="32" y="144"/>
                  </a:cubicBezTo>
                  <a:cubicBezTo>
                    <a:pt x="30" y="143"/>
                    <a:pt x="29" y="142"/>
                    <a:pt x="28" y="141"/>
                  </a:cubicBezTo>
                  <a:cubicBezTo>
                    <a:pt x="31" y="141"/>
                    <a:pt x="31" y="141"/>
                    <a:pt x="32" y="141"/>
                  </a:cubicBezTo>
                  <a:cubicBezTo>
                    <a:pt x="43" y="140"/>
                    <a:pt x="35" y="135"/>
                    <a:pt x="32" y="134"/>
                  </a:cubicBezTo>
                  <a:cubicBezTo>
                    <a:pt x="30" y="133"/>
                    <a:pt x="29" y="132"/>
                    <a:pt x="27" y="131"/>
                  </a:cubicBezTo>
                  <a:cubicBezTo>
                    <a:pt x="32" y="131"/>
                    <a:pt x="32" y="131"/>
                    <a:pt x="33" y="131"/>
                  </a:cubicBezTo>
                  <a:cubicBezTo>
                    <a:pt x="44" y="130"/>
                    <a:pt x="36" y="126"/>
                    <a:pt x="33" y="124"/>
                  </a:cubicBezTo>
                  <a:cubicBezTo>
                    <a:pt x="31" y="123"/>
                    <a:pt x="29" y="123"/>
                    <a:pt x="28" y="122"/>
                  </a:cubicBezTo>
                  <a:cubicBezTo>
                    <a:pt x="32" y="122"/>
                    <a:pt x="32" y="122"/>
                    <a:pt x="33" y="122"/>
                  </a:cubicBezTo>
                  <a:cubicBezTo>
                    <a:pt x="44" y="120"/>
                    <a:pt x="36" y="116"/>
                    <a:pt x="33" y="114"/>
                  </a:cubicBezTo>
                  <a:cubicBezTo>
                    <a:pt x="31" y="114"/>
                    <a:pt x="29" y="113"/>
                    <a:pt x="28" y="112"/>
                  </a:cubicBezTo>
                  <a:cubicBezTo>
                    <a:pt x="31" y="112"/>
                    <a:pt x="31" y="112"/>
                    <a:pt x="32" y="112"/>
                  </a:cubicBezTo>
                  <a:cubicBezTo>
                    <a:pt x="43" y="111"/>
                    <a:pt x="35" y="106"/>
                    <a:pt x="32" y="105"/>
                  </a:cubicBezTo>
                  <a:cubicBezTo>
                    <a:pt x="30" y="104"/>
                    <a:pt x="29" y="103"/>
                    <a:pt x="28" y="102"/>
                  </a:cubicBezTo>
                  <a:cubicBezTo>
                    <a:pt x="31" y="102"/>
                    <a:pt x="31" y="102"/>
                    <a:pt x="32" y="102"/>
                  </a:cubicBezTo>
                  <a:cubicBezTo>
                    <a:pt x="43" y="101"/>
                    <a:pt x="35" y="97"/>
                    <a:pt x="32" y="95"/>
                  </a:cubicBezTo>
                  <a:cubicBezTo>
                    <a:pt x="30" y="94"/>
                    <a:pt x="29" y="93"/>
                    <a:pt x="27" y="93"/>
                  </a:cubicBezTo>
                  <a:cubicBezTo>
                    <a:pt x="32" y="93"/>
                    <a:pt x="32" y="93"/>
                    <a:pt x="33" y="93"/>
                  </a:cubicBezTo>
                  <a:cubicBezTo>
                    <a:pt x="44" y="91"/>
                    <a:pt x="36" y="87"/>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717925" y="4524375"/>
              <a:ext cx="23813" cy="100013"/>
            </a:xfrm>
            <a:custGeom>
              <a:avLst/>
              <a:gdLst/>
              <a:ahLst/>
              <a:cxnLst>
                <a:cxn ang="0">
                  <a:pos x="28" y="83"/>
                </a:cxn>
                <a:cxn ang="0">
                  <a:pos x="33" y="76"/>
                </a:cxn>
                <a:cxn ang="0">
                  <a:pos x="33" y="73"/>
                </a:cxn>
                <a:cxn ang="0">
                  <a:pos x="28" y="63"/>
                </a:cxn>
                <a:cxn ang="0">
                  <a:pos x="33" y="56"/>
                </a:cxn>
                <a:cxn ang="0">
                  <a:pos x="33" y="54"/>
                </a:cxn>
                <a:cxn ang="0">
                  <a:pos x="28" y="44"/>
                </a:cxn>
                <a:cxn ang="0">
                  <a:pos x="33" y="37"/>
                </a:cxn>
                <a:cxn ang="0">
                  <a:pos x="33" y="34"/>
                </a:cxn>
                <a:cxn ang="0">
                  <a:pos x="28" y="24"/>
                </a:cxn>
                <a:cxn ang="0">
                  <a:pos x="33" y="17"/>
                </a:cxn>
                <a:cxn ang="0">
                  <a:pos x="28" y="7"/>
                </a:cxn>
                <a:cxn ang="0">
                  <a:pos x="15" y="7"/>
                </a:cxn>
                <a:cxn ang="0">
                  <a:pos x="11" y="17"/>
                </a:cxn>
                <a:cxn ang="0">
                  <a:pos x="15" y="24"/>
                </a:cxn>
                <a:cxn ang="0">
                  <a:pos x="11" y="34"/>
                </a:cxn>
                <a:cxn ang="0">
                  <a:pos x="11" y="37"/>
                </a:cxn>
                <a:cxn ang="0">
                  <a:pos x="16" y="44"/>
                </a:cxn>
                <a:cxn ang="0">
                  <a:pos x="11" y="54"/>
                </a:cxn>
                <a:cxn ang="0">
                  <a:pos x="11" y="56"/>
                </a:cxn>
                <a:cxn ang="0">
                  <a:pos x="15" y="63"/>
                </a:cxn>
                <a:cxn ang="0">
                  <a:pos x="11" y="73"/>
                </a:cxn>
                <a:cxn ang="0">
                  <a:pos x="11" y="76"/>
                </a:cxn>
                <a:cxn ang="0">
                  <a:pos x="16" y="83"/>
                </a:cxn>
                <a:cxn ang="0">
                  <a:pos x="11" y="93"/>
                </a:cxn>
                <a:cxn ang="0">
                  <a:pos x="11" y="95"/>
                </a:cxn>
                <a:cxn ang="0">
                  <a:pos x="15" y="102"/>
                </a:cxn>
                <a:cxn ang="0">
                  <a:pos x="11" y="112"/>
                </a:cxn>
                <a:cxn ang="0">
                  <a:pos x="11" y="115"/>
                </a:cxn>
                <a:cxn ang="0">
                  <a:pos x="16" y="122"/>
                </a:cxn>
                <a:cxn ang="0">
                  <a:pos x="11" y="132"/>
                </a:cxn>
                <a:cxn ang="0">
                  <a:pos x="11" y="134"/>
                </a:cxn>
                <a:cxn ang="0">
                  <a:pos x="15" y="141"/>
                </a:cxn>
                <a:cxn ang="0">
                  <a:pos x="11" y="151"/>
                </a:cxn>
                <a:cxn ang="0">
                  <a:pos x="11" y="153"/>
                </a:cxn>
                <a:cxn ang="0">
                  <a:pos x="16" y="161"/>
                </a:cxn>
                <a:cxn ang="0">
                  <a:pos x="11" y="170"/>
                </a:cxn>
                <a:cxn ang="0">
                  <a:pos x="19" y="174"/>
                </a:cxn>
                <a:cxn ang="0">
                  <a:pos x="11" y="178"/>
                </a:cxn>
                <a:cxn ang="0">
                  <a:pos x="20" y="180"/>
                </a:cxn>
                <a:cxn ang="0">
                  <a:pos x="30" y="183"/>
                </a:cxn>
                <a:cxn ang="0">
                  <a:pos x="30" y="173"/>
                </a:cxn>
                <a:cxn ang="0">
                  <a:pos x="26" y="170"/>
                </a:cxn>
                <a:cxn ang="0">
                  <a:pos x="33" y="163"/>
                </a:cxn>
                <a:cxn ang="0">
                  <a:pos x="33" y="161"/>
                </a:cxn>
                <a:cxn ang="0">
                  <a:pos x="28" y="151"/>
                </a:cxn>
                <a:cxn ang="0">
                  <a:pos x="33" y="144"/>
                </a:cxn>
                <a:cxn ang="0">
                  <a:pos x="33" y="141"/>
                </a:cxn>
                <a:cxn ang="0">
                  <a:pos x="28" y="132"/>
                </a:cxn>
                <a:cxn ang="0">
                  <a:pos x="33" y="124"/>
                </a:cxn>
                <a:cxn ang="0">
                  <a:pos x="33" y="122"/>
                </a:cxn>
                <a:cxn ang="0">
                  <a:pos x="28" y="112"/>
                </a:cxn>
                <a:cxn ang="0">
                  <a:pos x="33" y="105"/>
                </a:cxn>
                <a:cxn ang="0">
                  <a:pos x="33" y="102"/>
                </a:cxn>
                <a:cxn ang="0">
                  <a:pos x="28" y="93"/>
                </a:cxn>
                <a:cxn ang="0">
                  <a:pos x="33" y="85"/>
                </a:cxn>
              </a:cxnLst>
              <a:rect l="0" t="0" r="r" b="b"/>
              <a:pathLst>
                <a:path w="44" h="183">
                  <a:moveTo>
                    <a:pt x="33" y="85"/>
                  </a:moveTo>
                  <a:cubicBezTo>
                    <a:pt x="31" y="85"/>
                    <a:pt x="30" y="84"/>
                    <a:pt x="28" y="83"/>
                  </a:cubicBezTo>
                  <a:cubicBezTo>
                    <a:pt x="32" y="83"/>
                    <a:pt x="32" y="83"/>
                    <a:pt x="33" y="83"/>
                  </a:cubicBezTo>
                  <a:cubicBezTo>
                    <a:pt x="44" y="81"/>
                    <a:pt x="36" y="77"/>
                    <a:pt x="33" y="76"/>
                  </a:cubicBezTo>
                  <a:cubicBezTo>
                    <a:pt x="31" y="75"/>
                    <a:pt x="30" y="74"/>
                    <a:pt x="28" y="73"/>
                  </a:cubicBezTo>
                  <a:cubicBezTo>
                    <a:pt x="32" y="73"/>
                    <a:pt x="32" y="73"/>
                    <a:pt x="33" y="73"/>
                  </a:cubicBezTo>
                  <a:cubicBezTo>
                    <a:pt x="44" y="72"/>
                    <a:pt x="36" y="67"/>
                    <a:pt x="33" y="66"/>
                  </a:cubicBezTo>
                  <a:cubicBezTo>
                    <a:pt x="31" y="65"/>
                    <a:pt x="29" y="64"/>
                    <a:pt x="28" y="63"/>
                  </a:cubicBezTo>
                  <a:cubicBezTo>
                    <a:pt x="31" y="63"/>
                    <a:pt x="32" y="63"/>
                    <a:pt x="33" y="63"/>
                  </a:cubicBezTo>
                  <a:cubicBezTo>
                    <a:pt x="44" y="62"/>
                    <a:pt x="36" y="58"/>
                    <a:pt x="33" y="56"/>
                  </a:cubicBezTo>
                  <a:cubicBezTo>
                    <a:pt x="31" y="55"/>
                    <a:pt x="29" y="55"/>
                    <a:pt x="28" y="54"/>
                  </a:cubicBezTo>
                  <a:cubicBezTo>
                    <a:pt x="32" y="54"/>
                    <a:pt x="32" y="54"/>
                    <a:pt x="33" y="54"/>
                  </a:cubicBezTo>
                  <a:cubicBezTo>
                    <a:pt x="44" y="52"/>
                    <a:pt x="36" y="48"/>
                    <a:pt x="33" y="46"/>
                  </a:cubicBezTo>
                  <a:cubicBezTo>
                    <a:pt x="31" y="46"/>
                    <a:pt x="30" y="45"/>
                    <a:pt x="28" y="44"/>
                  </a:cubicBezTo>
                  <a:cubicBezTo>
                    <a:pt x="32" y="44"/>
                    <a:pt x="32" y="44"/>
                    <a:pt x="33" y="44"/>
                  </a:cubicBezTo>
                  <a:cubicBezTo>
                    <a:pt x="44" y="43"/>
                    <a:pt x="36" y="38"/>
                    <a:pt x="33" y="37"/>
                  </a:cubicBezTo>
                  <a:cubicBezTo>
                    <a:pt x="31" y="36"/>
                    <a:pt x="30" y="35"/>
                    <a:pt x="28" y="34"/>
                  </a:cubicBezTo>
                  <a:cubicBezTo>
                    <a:pt x="32" y="34"/>
                    <a:pt x="32" y="34"/>
                    <a:pt x="33" y="34"/>
                  </a:cubicBezTo>
                  <a:cubicBezTo>
                    <a:pt x="44" y="33"/>
                    <a:pt x="36" y="29"/>
                    <a:pt x="33" y="27"/>
                  </a:cubicBezTo>
                  <a:cubicBezTo>
                    <a:pt x="31" y="26"/>
                    <a:pt x="29" y="25"/>
                    <a:pt x="28" y="24"/>
                  </a:cubicBezTo>
                  <a:cubicBezTo>
                    <a:pt x="31" y="25"/>
                    <a:pt x="32" y="25"/>
                    <a:pt x="33" y="25"/>
                  </a:cubicBezTo>
                  <a:cubicBezTo>
                    <a:pt x="44" y="23"/>
                    <a:pt x="36" y="19"/>
                    <a:pt x="33" y="17"/>
                  </a:cubicBezTo>
                  <a:cubicBezTo>
                    <a:pt x="29" y="16"/>
                    <a:pt x="27" y="14"/>
                    <a:pt x="25" y="13"/>
                  </a:cubicBezTo>
                  <a:cubicBezTo>
                    <a:pt x="27" y="12"/>
                    <a:pt x="28" y="10"/>
                    <a:pt x="28" y="7"/>
                  </a:cubicBezTo>
                  <a:cubicBezTo>
                    <a:pt x="28" y="4"/>
                    <a:pt x="25" y="0"/>
                    <a:pt x="22" y="0"/>
                  </a:cubicBezTo>
                  <a:cubicBezTo>
                    <a:pt x="18" y="0"/>
                    <a:pt x="15" y="4"/>
                    <a:pt x="15" y="7"/>
                  </a:cubicBezTo>
                  <a:cubicBezTo>
                    <a:pt x="15" y="9"/>
                    <a:pt x="16" y="11"/>
                    <a:pt x="18" y="12"/>
                  </a:cubicBezTo>
                  <a:cubicBezTo>
                    <a:pt x="17" y="14"/>
                    <a:pt x="14" y="16"/>
                    <a:pt x="11" y="17"/>
                  </a:cubicBezTo>
                  <a:cubicBezTo>
                    <a:pt x="8" y="19"/>
                    <a:pt x="0" y="23"/>
                    <a:pt x="11" y="25"/>
                  </a:cubicBezTo>
                  <a:cubicBezTo>
                    <a:pt x="11" y="25"/>
                    <a:pt x="12" y="25"/>
                    <a:pt x="15" y="24"/>
                  </a:cubicBezTo>
                  <a:cubicBezTo>
                    <a:pt x="14" y="25"/>
                    <a:pt x="13" y="26"/>
                    <a:pt x="11" y="27"/>
                  </a:cubicBezTo>
                  <a:cubicBezTo>
                    <a:pt x="8" y="29"/>
                    <a:pt x="0" y="33"/>
                    <a:pt x="11" y="34"/>
                  </a:cubicBezTo>
                  <a:cubicBezTo>
                    <a:pt x="12" y="34"/>
                    <a:pt x="12" y="34"/>
                    <a:pt x="16" y="34"/>
                  </a:cubicBezTo>
                  <a:cubicBezTo>
                    <a:pt x="14" y="35"/>
                    <a:pt x="13" y="36"/>
                    <a:pt x="11" y="37"/>
                  </a:cubicBezTo>
                  <a:cubicBezTo>
                    <a:pt x="8" y="38"/>
                    <a:pt x="1" y="43"/>
                    <a:pt x="11" y="44"/>
                  </a:cubicBezTo>
                  <a:cubicBezTo>
                    <a:pt x="12" y="44"/>
                    <a:pt x="12" y="44"/>
                    <a:pt x="16" y="44"/>
                  </a:cubicBezTo>
                  <a:cubicBezTo>
                    <a:pt x="15" y="45"/>
                    <a:pt x="13" y="46"/>
                    <a:pt x="11" y="46"/>
                  </a:cubicBezTo>
                  <a:cubicBezTo>
                    <a:pt x="8" y="48"/>
                    <a:pt x="1" y="52"/>
                    <a:pt x="11" y="54"/>
                  </a:cubicBezTo>
                  <a:cubicBezTo>
                    <a:pt x="12" y="54"/>
                    <a:pt x="12" y="54"/>
                    <a:pt x="15" y="54"/>
                  </a:cubicBezTo>
                  <a:cubicBezTo>
                    <a:pt x="14" y="55"/>
                    <a:pt x="12" y="55"/>
                    <a:pt x="11" y="56"/>
                  </a:cubicBezTo>
                  <a:cubicBezTo>
                    <a:pt x="8" y="58"/>
                    <a:pt x="0" y="62"/>
                    <a:pt x="11" y="63"/>
                  </a:cubicBezTo>
                  <a:cubicBezTo>
                    <a:pt x="11" y="63"/>
                    <a:pt x="12" y="63"/>
                    <a:pt x="15" y="63"/>
                  </a:cubicBezTo>
                  <a:cubicBezTo>
                    <a:pt x="14" y="64"/>
                    <a:pt x="13" y="65"/>
                    <a:pt x="11" y="66"/>
                  </a:cubicBezTo>
                  <a:cubicBezTo>
                    <a:pt x="8" y="67"/>
                    <a:pt x="0" y="72"/>
                    <a:pt x="11" y="73"/>
                  </a:cubicBezTo>
                  <a:cubicBezTo>
                    <a:pt x="12" y="73"/>
                    <a:pt x="12" y="73"/>
                    <a:pt x="16" y="73"/>
                  </a:cubicBezTo>
                  <a:cubicBezTo>
                    <a:pt x="14" y="74"/>
                    <a:pt x="13" y="75"/>
                    <a:pt x="11" y="76"/>
                  </a:cubicBezTo>
                  <a:cubicBezTo>
                    <a:pt x="8" y="77"/>
                    <a:pt x="1" y="81"/>
                    <a:pt x="11" y="83"/>
                  </a:cubicBezTo>
                  <a:cubicBezTo>
                    <a:pt x="12" y="83"/>
                    <a:pt x="12" y="83"/>
                    <a:pt x="16" y="83"/>
                  </a:cubicBezTo>
                  <a:cubicBezTo>
                    <a:pt x="15" y="84"/>
                    <a:pt x="13" y="85"/>
                    <a:pt x="11" y="85"/>
                  </a:cubicBezTo>
                  <a:cubicBezTo>
                    <a:pt x="8" y="87"/>
                    <a:pt x="1" y="91"/>
                    <a:pt x="11" y="93"/>
                  </a:cubicBezTo>
                  <a:cubicBezTo>
                    <a:pt x="12" y="93"/>
                    <a:pt x="12" y="93"/>
                    <a:pt x="15" y="93"/>
                  </a:cubicBezTo>
                  <a:cubicBezTo>
                    <a:pt x="14" y="93"/>
                    <a:pt x="12" y="94"/>
                    <a:pt x="11" y="95"/>
                  </a:cubicBezTo>
                  <a:cubicBezTo>
                    <a:pt x="8" y="97"/>
                    <a:pt x="0" y="101"/>
                    <a:pt x="11" y="102"/>
                  </a:cubicBezTo>
                  <a:cubicBezTo>
                    <a:pt x="11" y="102"/>
                    <a:pt x="12" y="102"/>
                    <a:pt x="15" y="102"/>
                  </a:cubicBezTo>
                  <a:cubicBezTo>
                    <a:pt x="14" y="103"/>
                    <a:pt x="13" y="104"/>
                    <a:pt x="11" y="105"/>
                  </a:cubicBezTo>
                  <a:cubicBezTo>
                    <a:pt x="8" y="106"/>
                    <a:pt x="0" y="111"/>
                    <a:pt x="11" y="112"/>
                  </a:cubicBezTo>
                  <a:cubicBezTo>
                    <a:pt x="12" y="112"/>
                    <a:pt x="12" y="112"/>
                    <a:pt x="16" y="112"/>
                  </a:cubicBezTo>
                  <a:cubicBezTo>
                    <a:pt x="14" y="113"/>
                    <a:pt x="13" y="114"/>
                    <a:pt x="11" y="115"/>
                  </a:cubicBezTo>
                  <a:cubicBezTo>
                    <a:pt x="8" y="116"/>
                    <a:pt x="1" y="120"/>
                    <a:pt x="11" y="122"/>
                  </a:cubicBezTo>
                  <a:cubicBezTo>
                    <a:pt x="12" y="122"/>
                    <a:pt x="12" y="122"/>
                    <a:pt x="16" y="122"/>
                  </a:cubicBezTo>
                  <a:cubicBezTo>
                    <a:pt x="15" y="123"/>
                    <a:pt x="13" y="124"/>
                    <a:pt x="11" y="124"/>
                  </a:cubicBezTo>
                  <a:cubicBezTo>
                    <a:pt x="8" y="126"/>
                    <a:pt x="1" y="130"/>
                    <a:pt x="11" y="132"/>
                  </a:cubicBezTo>
                  <a:cubicBezTo>
                    <a:pt x="12" y="132"/>
                    <a:pt x="12" y="132"/>
                    <a:pt x="15" y="132"/>
                  </a:cubicBezTo>
                  <a:cubicBezTo>
                    <a:pt x="14" y="132"/>
                    <a:pt x="12" y="133"/>
                    <a:pt x="11" y="134"/>
                  </a:cubicBezTo>
                  <a:cubicBezTo>
                    <a:pt x="8" y="136"/>
                    <a:pt x="0" y="140"/>
                    <a:pt x="11" y="141"/>
                  </a:cubicBezTo>
                  <a:cubicBezTo>
                    <a:pt x="11" y="141"/>
                    <a:pt x="12" y="141"/>
                    <a:pt x="15" y="141"/>
                  </a:cubicBezTo>
                  <a:cubicBezTo>
                    <a:pt x="14" y="142"/>
                    <a:pt x="13" y="143"/>
                    <a:pt x="11" y="144"/>
                  </a:cubicBezTo>
                  <a:cubicBezTo>
                    <a:pt x="8" y="145"/>
                    <a:pt x="0" y="150"/>
                    <a:pt x="11" y="151"/>
                  </a:cubicBezTo>
                  <a:cubicBezTo>
                    <a:pt x="12" y="151"/>
                    <a:pt x="12" y="151"/>
                    <a:pt x="16" y="151"/>
                  </a:cubicBezTo>
                  <a:cubicBezTo>
                    <a:pt x="14" y="152"/>
                    <a:pt x="13" y="153"/>
                    <a:pt x="11" y="153"/>
                  </a:cubicBezTo>
                  <a:cubicBezTo>
                    <a:pt x="8" y="155"/>
                    <a:pt x="1" y="159"/>
                    <a:pt x="11" y="161"/>
                  </a:cubicBezTo>
                  <a:cubicBezTo>
                    <a:pt x="12" y="161"/>
                    <a:pt x="12" y="161"/>
                    <a:pt x="16" y="161"/>
                  </a:cubicBezTo>
                  <a:cubicBezTo>
                    <a:pt x="15" y="162"/>
                    <a:pt x="13" y="162"/>
                    <a:pt x="11" y="163"/>
                  </a:cubicBezTo>
                  <a:cubicBezTo>
                    <a:pt x="8" y="165"/>
                    <a:pt x="1" y="169"/>
                    <a:pt x="11" y="170"/>
                  </a:cubicBezTo>
                  <a:cubicBezTo>
                    <a:pt x="12" y="170"/>
                    <a:pt x="12" y="170"/>
                    <a:pt x="19" y="170"/>
                  </a:cubicBezTo>
                  <a:cubicBezTo>
                    <a:pt x="19" y="174"/>
                    <a:pt x="19" y="174"/>
                    <a:pt x="19" y="174"/>
                  </a:cubicBezTo>
                  <a:cubicBezTo>
                    <a:pt x="18" y="173"/>
                    <a:pt x="17" y="172"/>
                    <a:pt x="16" y="172"/>
                  </a:cubicBezTo>
                  <a:cubicBezTo>
                    <a:pt x="13" y="172"/>
                    <a:pt x="11" y="175"/>
                    <a:pt x="11" y="178"/>
                  </a:cubicBezTo>
                  <a:cubicBezTo>
                    <a:pt x="11" y="180"/>
                    <a:pt x="13" y="183"/>
                    <a:pt x="16" y="183"/>
                  </a:cubicBezTo>
                  <a:cubicBezTo>
                    <a:pt x="18" y="183"/>
                    <a:pt x="19" y="181"/>
                    <a:pt x="20" y="180"/>
                  </a:cubicBezTo>
                  <a:cubicBezTo>
                    <a:pt x="25" y="180"/>
                    <a:pt x="25" y="180"/>
                    <a:pt x="25" y="180"/>
                  </a:cubicBezTo>
                  <a:cubicBezTo>
                    <a:pt x="26" y="181"/>
                    <a:pt x="28" y="183"/>
                    <a:pt x="30" y="183"/>
                  </a:cubicBezTo>
                  <a:cubicBezTo>
                    <a:pt x="32" y="183"/>
                    <a:pt x="34" y="180"/>
                    <a:pt x="34" y="178"/>
                  </a:cubicBezTo>
                  <a:cubicBezTo>
                    <a:pt x="34" y="175"/>
                    <a:pt x="32" y="173"/>
                    <a:pt x="30" y="173"/>
                  </a:cubicBezTo>
                  <a:cubicBezTo>
                    <a:pt x="28" y="173"/>
                    <a:pt x="27" y="173"/>
                    <a:pt x="26" y="174"/>
                  </a:cubicBezTo>
                  <a:cubicBezTo>
                    <a:pt x="26" y="170"/>
                    <a:pt x="26" y="170"/>
                    <a:pt x="26" y="170"/>
                  </a:cubicBezTo>
                  <a:cubicBezTo>
                    <a:pt x="32" y="170"/>
                    <a:pt x="32" y="170"/>
                    <a:pt x="33" y="170"/>
                  </a:cubicBezTo>
                  <a:cubicBezTo>
                    <a:pt x="44" y="169"/>
                    <a:pt x="36" y="165"/>
                    <a:pt x="33" y="163"/>
                  </a:cubicBezTo>
                  <a:cubicBezTo>
                    <a:pt x="31" y="162"/>
                    <a:pt x="30" y="162"/>
                    <a:pt x="28" y="161"/>
                  </a:cubicBezTo>
                  <a:cubicBezTo>
                    <a:pt x="32" y="161"/>
                    <a:pt x="32" y="161"/>
                    <a:pt x="33" y="161"/>
                  </a:cubicBezTo>
                  <a:cubicBezTo>
                    <a:pt x="44" y="159"/>
                    <a:pt x="36" y="155"/>
                    <a:pt x="33" y="153"/>
                  </a:cubicBezTo>
                  <a:cubicBezTo>
                    <a:pt x="31" y="153"/>
                    <a:pt x="30" y="152"/>
                    <a:pt x="28" y="151"/>
                  </a:cubicBezTo>
                  <a:cubicBezTo>
                    <a:pt x="32" y="151"/>
                    <a:pt x="32" y="151"/>
                    <a:pt x="33" y="151"/>
                  </a:cubicBezTo>
                  <a:cubicBezTo>
                    <a:pt x="44" y="150"/>
                    <a:pt x="36" y="145"/>
                    <a:pt x="33" y="144"/>
                  </a:cubicBezTo>
                  <a:cubicBezTo>
                    <a:pt x="31" y="143"/>
                    <a:pt x="29" y="142"/>
                    <a:pt x="28" y="141"/>
                  </a:cubicBezTo>
                  <a:cubicBezTo>
                    <a:pt x="31" y="141"/>
                    <a:pt x="32" y="141"/>
                    <a:pt x="33" y="141"/>
                  </a:cubicBezTo>
                  <a:cubicBezTo>
                    <a:pt x="44" y="140"/>
                    <a:pt x="36" y="136"/>
                    <a:pt x="33" y="134"/>
                  </a:cubicBezTo>
                  <a:cubicBezTo>
                    <a:pt x="31" y="133"/>
                    <a:pt x="29" y="132"/>
                    <a:pt x="28" y="132"/>
                  </a:cubicBezTo>
                  <a:cubicBezTo>
                    <a:pt x="32" y="132"/>
                    <a:pt x="32" y="132"/>
                    <a:pt x="33" y="132"/>
                  </a:cubicBezTo>
                  <a:cubicBezTo>
                    <a:pt x="44" y="130"/>
                    <a:pt x="36" y="126"/>
                    <a:pt x="33" y="124"/>
                  </a:cubicBezTo>
                  <a:cubicBezTo>
                    <a:pt x="31" y="124"/>
                    <a:pt x="30" y="123"/>
                    <a:pt x="28" y="122"/>
                  </a:cubicBezTo>
                  <a:cubicBezTo>
                    <a:pt x="32" y="122"/>
                    <a:pt x="32" y="122"/>
                    <a:pt x="33" y="122"/>
                  </a:cubicBezTo>
                  <a:cubicBezTo>
                    <a:pt x="44" y="120"/>
                    <a:pt x="36" y="116"/>
                    <a:pt x="33" y="115"/>
                  </a:cubicBezTo>
                  <a:cubicBezTo>
                    <a:pt x="31" y="114"/>
                    <a:pt x="30" y="113"/>
                    <a:pt x="28" y="112"/>
                  </a:cubicBezTo>
                  <a:cubicBezTo>
                    <a:pt x="32" y="112"/>
                    <a:pt x="32" y="112"/>
                    <a:pt x="33" y="112"/>
                  </a:cubicBezTo>
                  <a:cubicBezTo>
                    <a:pt x="44" y="111"/>
                    <a:pt x="36" y="106"/>
                    <a:pt x="33" y="105"/>
                  </a:cubicBezTo>
                  <a:cubicBezTo>
                    <a:pt x="31" y="104"/>
                    <a:pt x="29" y="103"/>
                    <a:pt x="28" y="102"/>
                  </a:cubicBezTo>
                  <a:cubicBezTo>
                    <a:pt x="31" y="102"/>
                    <a:pt x="32" y="102"/>
                    <a:pt x="33" y="102"/>
                  </a:cubicBezTo>
                  <a:cubicBezTo>
                    <a:pt x="44" y="101"/>
                    <a:pt x="36" y="97"/>
                    <a:pt x="33" y="95"/>
                  </a:cubicBezTo>
                  <a:cubicBezTo>
                    <a:pt x="31" y="94"/>
                    <a:pt x="29" y="93"/>
                    <a:pt x="28" y="93"/>
                  </a:cubicBezTo>
                  <a:cubicBezTo>
                    <a:pt x="32" y="93"/>
                    <a:pt x="32" y="93"/>
                    <a:pt x="33" y="93"/>
                  </a:cubicBezTo>
                  <a:cubicBezTo>
                    <a:pt x="44" y="91"/>
                    <a:pt x="36" y="87"/>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640138" y="4719638"/>
              <a:ext cx="23813" cy="100013"/>
            </a:xfrm>
            <a:custGeom>
              <a:avLst/>
              <a:gdLst/>
              <a:ahLst/>
              <a:cxnLst>
                <a:cxn ang="0">
                  <a:pos x="28" y="83"/>
                </a:cxn>
                <a:cxn ang="0">
                  <a:pos x="33" y="76"/>
                </a:cxn>
                <a:cxn ang="0">
                  <a:pos x="33" y="73"/>
                </a:cxn>
                <a:cxn ang="0">
                  <a:pos x="28" y="63"/>
                </a:cxn>
                <a:cxn ang="0">
                  <a:pos x="33" y="56"/>
                </a:cxn>
                <a:cxn ang="0">
                  <a:pos x="33" y="54"/>
                </a:cxn>
                <a:cxn ang="0">
                  <a:pos x="28" y="44"/>
                </a:cxn>
                <a:cxn ang="0">
                  <a:pos x="33" y="37"/>
                </a:cxn>
                <a:cxn ang="0">
                  <a:pos x="33" y="34"/>
                </a:cxn>
                <a:cxn ang="0">
                  <a:pos x="28" y="25"/>
                </a:cxn>
                <a:cxn ang="0">
                  <a:pos x="33" y="17"/>
                </a:cxn>
                <a:cxn ang="0">
                  <a:pos x="28" y="7"/>
                </a:cxn>
                <a:cxn ang="0">
                  <a:pos x="15" y="7"/>
                </a:cxn>
                <a:cxn ang="0">
                  <a:pos x="11" y="17"/>
                </a:cxn>
                <a:cxn ang="0">
                  <a:pos x="15" y="25"/>
                </a:cxn>
                <a:cxn ang="0">
                  <a:pos x="11" y="34"/>
                </a:cxn>
                <a:cxn ang="0">
                  <a:pos x="11" y="37"/>
                </a:cxn>
                <a:cxn ang="0">
                  <a:pos x="16" y="44"/>
                </a:cxn>
                <a:cxn ang="0">
                  <a:pos x="11" y="54"/>
                </a:cxn>
                <a:cxn ang="0">
                  <a:pos x="11" y="56"/>
                </a:cxn>
                <a:cxn ang="0">
                  <a:pos x="15" y="63"/>
                </a:cxn>
                <a:cxn ang="0">
                  <a:pos x="11" y="73"/>
                </a:cxn>
                <a:cxn ang="0">
                  <a:pos x="11" y="76"/>
                </a:cxn>
                <a:cxn ang="0">
                  <a:pos x="16" y="83"/>
                </a:cxn>
                <a:cxn ang="0">
                  <a:pos x="11" y="93"/>
                </a:cxn>
                <a:cxn ang="0">
                  <a:pos x="11" y="95"/>
                </a:cxn>
                <a:cxn ang="0">
                  <a:pos x="15" y="102"/>
                </a:cxn>
                <a:cxn ang="0">
                  <a:pos x="11" y="112"/>
                </a:cxn>
                <a:cxn ang="0">
                  <a:pos x="11" y="115"/>
                </a:cxn>
                <a:cxn ang="0">
                  <a:pos x="16" y="122"/>
                </a:cxn>
                <a:cxn ang="0">
                  <a:pos x="11" y="132"/>
                </a:cxn>
                <a:cxn ang="0">
                  <a:pos x="11" y="134"/>
                </a:cxn>
                <a:cxn ang="0">
                  <a:pos x="15" y="141"/>
                </a:cxn>
                <a:cxn ang="0">
                  <a:pos x="11" y="151"/>
                </a:cxn>
                <a:cxn ang="0">
                  <a:pos x="11" y="153"/>
                </a:cxn>
                <a:cxn ang="0">
                  <a:pos x="16" y="161"/>
                </a:cxn>
                <a:cxn ang="0">
                  <a:pos x="11" y="171"/>
                </a:cxn>
                <a:cxn ang="0">
                  <a:pos x="19" y="174"/>
                </a:cxn>
                <a:cxn ang="0">
                  <a:pos x="11" y="178"/>
                </a:cxn>
                <a:cxn ang="0">
                  <a:pos x="20" y="180"/>
                </a:cxn>
                <a:cxn ang="0">
                  <a:pos x="30" y="183"/>
                </a:cxn>
                <a:cxn ang="0">
                  <a:pos x="30" y="173"/>
                </a:cxn>
                <a:cxn ang="0">
                  <a:pos x="26" y="170"/>
                </a:cxn>
                <a:cxn ang="0">
                  <a:pos x="33" y="163"/>
                </a:cxn>
                <a:cxn ang="0">
                  <a:pos x="33" y="161"/>
                </a:cxn>
                <a:cxn ang="0">
                  <a:pos x="28" y="151"/>
                </a:cxn>
                <a:cxn ang="0">
                  <a:pos x="33" y="144"/>
                </a:cxn>
                <a:cxn ang="0">
                  <a:pos x="33" y="141"/>
                </a:cxn>
                <a:cxn ang="0">
                  <a:pos x="28" y="132"/>
                </a:cxn>
                <a:cxn ang="0">
                  <a:pos x="33" y="124"/>
                </a:cxn>
                <a:cxn ang="0">
                  <a:pos x="33" y="122"/>
                </a:cxn>
                <a:cxn ang="0">
                  <a:pos x="28" y="112"/>
                </a:cxn>
                <a:cxn ang="0">
                  <a:pos x="33" y="105"/>
                </a:cxn>
                <a:cxn ang="0">
                  <a:pos x="33" y="102"/>
                </a:cxn>
                <a:cxn ang="0">
                  <a:pos x="28" y="93"/>
                </a:cxn>
                <a:cxn ang="0">
                  <a:pos x="33" y="85"/>
                </a:cxn>
              </a:cxnLst>
              <a:rect l="0" t="0" r="r" b="b"/>
              <a:pathLst>
                <a:path w="44" h="183">
                  <a:moveTo>
                    <a:pt x="33" y="85"/>
                  </a:moveTo>
                  <a:cubicBezTo>
                    <a:pt x="31" y="85"/>
                    <a:pt x="30" y="84"/>
                    <a:pt x="28" y="83"/>
                  </a:cubicBezTo>
                  <a:cubicBezTo>
                    <a:pt x="32" y="83"/>
                    <a:pt x="32" y="83"/>
                    <a:pt x="33" y="83"/>
                  </a:cubicBezTo>
                  <a:cubicBezTo>
                    <a:pt x="44" y="81"/>
                    <a:pt x="36" y="77"/>
                    <a:pt x="33" y="76"/>
                  </a:cubicBezTo>
                  <a:cubicBezTo>
                    <a:pt x="31" y="75"/>
                    <a:pt x="29" y="74"/>
                    <a:pt x="28" y="73"/>
                  </a:cubicBezTo>
                  <a:cubicBezTo>
                    <a:pt x="32" y="73"/>
                    <a:pt x="32" y="73"/>
                    <a:pt x="33" y="73"/>
                  </a:cubicBezTo>
                  <a:cubicBezTo>
                    <a:pt x="44" y="72"/>
                    <a:pt x="36" y="67"/>
                    <a:pt x="33" y="66"/>
                  </a:cubicBezTo>
                  <a:cubicBezTo>
                    <a:pt x="31" y="65"/>
                    <a:pt x="29" y="64"/>
                    <a:pt x="28" y="63"/>
                  </a:cubicBezTo>
                  <a:cubicBezTo>
                    <a:pt x="31" y="63"/>
                    <a:pt x="32" y="63"/>
                    <a:pt x="33" y="63"/>
                  </a:cubicBezTo>
                  <a:cubicBezTo>
                    <a:pt x="44" y="62"/>
                    <a:pt x="36" y="58"/>
                    <a:pt x="33" y="56"/>
                  </a:cubicBezTo>
                  <a:cubicBezTo>
                    <a:pt x="31" y="55"/>
                    <a:pt x="29" y="55"/>
                    <a:pt x="28" y="54"/>
                  </a:cubicBezTo>
                  <a:cubicBezTo>
                    <a:pt x="32" y="54"/>
                    <a:pt x="32" y="54"/>
                    <a:pt x="33" y="54"/>
                  </a:cubicBezTo>
                  <a:cubicBezTo>
                    <a:pt x="44" y="52"/>
                    <a:pt x="36" y="48"/>
                    <a:pt x="33" y="46"/>
                  </a:cubicBezTo>
                  <a:cubicBezTo>
                    <a:pt x="31" y="46"/>
                    <a:pt x="30" y="45"/>
                    <a:pt x="28" y="44"/>
                  </a:cubicBezTo>
                  <a:cubicBezTo>
                    <a:pt x="32" y="44"/>
                    <a:pt x="32" y="44"/>
                    <a:pt x="33" y="44"/>
                  </a:cubicBezTo>
                  <a:cubicBezTo>
                    <a:pt x="44" y="43"/>
                    <a:pt x="36" y="38"/>
                    <a:pt x="33" y="37"/>
                  </a:cubicBezTo>
                  <a:cubicBezTo>
                    <a:pt x="31" y="36"/>
                    <a:pt x="29" y="35"/>
                    <a:pt x="28" y="34"/>
                  </a:cubicBezTo>
                  <a:cubicBezTo>
                    <a:pt x="32" y="34"/>
                    <a:pt x="32" y="34"/>
                    <a:pt x="33" y="34"/>
                  </a:cubicBezTo>
                  <a:cubicBezTo>
                    <a:pt x="44" y="33"/>
                    <a:pt x="36" y="29"/>
                    <a:pt x="33" y="27"/>
                  </a:cubicBezTo>
                  <a:cubicBezTo>
                    <a:pt x="31" y="26"/>
                    <a:pt x="29" y="25"/>
                    <a:pt x="28" y="25"/>
                  </a:cubicBezTo>
                  <a:cubicBezTo>
                    <a:pt x="31" y="25"/>
                    <a:pt x="32" y="25"/>
                    <a:pt x="33" y="25"/>
                  </a:cubicBezTo>
                  <a:cubicBezTo>
                    <a:pt x="44" y="23"/>
                    <a:pt x="36" y="19"/>
                    <a:pt x="33" y="17"/>
                  </a:cubicBezTo>
                  <a:cubicBezTo>
                    <a:pt x="29" y="16"/>
                    <a:pt x="27" y="14"/>
                    <a:pt x="25" y="13"/>
                  </a:cubicBezTo>
                  <a:cubicBezTo>
                    <a:pt x="27" y="12"/>
                    <a:pt x="28" y="10"/>
                    <a:pt x="28" y="7"/>
                  </a:cubicBezTo>
                  <a:cubicBezTo>
                    <a:pt x="28" y="4"/>
                    <a:pt x="25" y="0"/>
                    <a:pt x="22" y="0"/>
                  </a:cubicBezTo>
                  <a:cubicBezTo>
                    <a:pt x="18" y="0"/>
                    <a:pt x="15" y="4"/>
                    <a:pt x="15" y="7"/>
                  </a:cubicBezTo>
                  <a:cubicBezTo>
                    <a:pt x="15" y="9"/>
                    <a:pt x="16" y="11"/>
                    <a:pt x="18" y="13"/>
                  </a:cubicBezTo>
                  <a:cubicBezTo>
                    <a:pt x="16" y="14"/>
                    <a:pt x="14" y="16"/>
                    <a:pt x="11" y="17"/>
                  </a:cubicBezTo>
                  <a:cubicBezTo>
                    <a:pt x="8" y="19"/>
                    <a:pt x="0" y="23"/>
                    <a:pt x="11" y="25"/>
                  </a:cubicBezTo>
                  <a:cubicBezTo>
                    <a:pt x="11" y="25"/>
                    <a:pt x="12" y="25"/>
                    <a:pt x="15" y="25"/>
                  </a:cubicBezTo>
                  <a:cubicBezTo>
                    <a:pt x="14" y="25"/>
                    <a:pt x="13" y="26"/>
                    <a:pt x="11" y="27"/>
                  </a:cubicBezTo>
                  <a:cubicBezTo>
                    <a:pt x="8" y="29"/>
                    <a:pt x="0" y="33"/>
                    <a:pt x="11" y="34"/>
                  </a:cubicBezTo>
                  <a:cubicBezTo>
                    <a:pt x="12" y="34"/>
                    <a:pt x="12" y="34"/>
                    <a:pt x="16" y="34"/>
                  </a:cubicBezTo>
                  <a:cubicBezTo>
                    <a:pt x="14" y="35"/>
                    <a:pt x="13" y="36"/>
                    <a:pt x="11" y="37"/>
                  </a:cubicBezTo>
                  <a:cubicBezTo>
                    <a:pt x="8" y="38"/>
                    <a:pt x="1" y="43"/>
                    <a:pt x="11" y="44"/>
                  </a:cubicBezTo>
                  <a:cubicBezTo>
                    <a:pt x="12" y="44"/>
                    <a:pt x="12" y="44"/>
                    <a:pt x="16" y="44"/>
                  </a:cubicBezTo>
                  <a:cubicBezTo>
                    <a:pt x="15" y="45"/>
                    <a:pt x="13" y="46"/>
                    <a:pt x="11" y="46"/>
                  </a:cubicBezTo>
                  <a:cubicBezTo>
                    <a:pt x="8" y="48"/>
                    <a:pt x="1" y="52"/>
                    <a:pt x="11" y="54"/>
                  </a:cubicBezTo>
                  <a:cubicBezTo>
                    <a:pt x="12" y="54"/>
                    <a:pt x="12" y="54"/>
                    <a:pt x="15" y="54"/>
                  </a:cubicBezTo>
                  <a:cubicBezTo>
                    <a:pt x="14" y="55"/>
                    <a:pt x="12" y="55"/>
                    <a:pt x="11" y="56"/>
                  </a:cubicBezTo>
                  <a:cubicBezTo>
                    <a:pt x="8" y="58"/>
                    <a:pt x="0" y="62"/>
                    <a:pt x="11" y="63"/>
                  </a:cubicBezTo>
                  <a:cubicBezTo>
                    <a:pt x="11" y="63"/>
                    <a:pt x="12" y="63"/>
                    <a:pt x="15" y="63"/>
                  </a:cubicBezTo>
                  <a:cubicBezTo>
                    <a:pt x="14" y="64"/>
                    <a:pt x="13" y="65"/>
                    <a:pt x="11" y="66"/>
                  </a:cubicBezTo>
                  <a:cubicBezTo>
                    <a:pt x="8" y="67"/>
                    <a:pt x="0" y="72"/>
                    <a:pt x="11" y="73"/>
                  </a:cubicBezTo>
                  <a:cubicBezTo>
                    <a:pt x="12" y="73"/>
                    <a:pt x="12" y="73"/>
                    <a:pt x="16" y="73"/>
                  </a:cubicBezTo>
                  <a:cubicBezTo>
                    <a:pt x="14" y="74"/>
                    <a:pt x="13" y="75"/>
                    <a:pt x="11" y="76"/>
                  </a:cubicBezTo>
                  <a:cubicBezTo>
                    <a:pt x="8" y="77"/>
                    <a:pt x="1" y="81"/>
                    <a:pt x="11" y="83"/>
                  </a:cubicBezTo>
                  <a:cubicBezTo>
                    <a:pt x="12" y="83"/>
                    <a:pt x="12" y="83"/>
                    <a:pt x="16" y="83"/>
                  </a:cubicBezTo>
                  <a:cubicBezTo>
                    <a:pt x="15" y="84"/>
                    <a:pt x="13" y="85"/>
                    <a:pt x="11" y="85"/>
                  </a:cubicBezTo>
                  <a:cubicBezTo>
                    <a:pt x="8" y="87"/>
                    <a:pt x="1" y="91"/>
                    <a:pt x="11" y="93"/>
                  </a:cubicBezTo>
                  <a:cubicBezTo>
                    <a:pt x="12" y="93"/>
                    <a:pt x="12" y="93"/>
                    <a:pt x="15" y="93"/>
                  </a:cubicBezTo>
                  <a:cubicBezTo>
                    <a:pt x="14" y="93"/>
                    <a:pt x="12" y="94"/>
                    <a:pt x="11" y="95"/>
                  </a:cubicBezTo>
                  <a:cubicBezTo>
                    <a:pt x="8" y="97"/>
                    <a:pt x="0" y="101"/>
                    <a:pt x="11" y="102"/>
                  </a:cubicBezTo>
                  <a:cubicBezTo>
                    <a:pt x="11" y="102"/>
                    <a:pt x="12" y="102"/>
                    <a:pt x="15" y="102"/>
                  </a:cubicBezTo>
                  <a:cubicBezTo>
                    <a:pt x="14" y="103"/>
                    <a:pt x="13" y="104"/>
                    <a:pt x="11" y="105"/>
                  </a:cubicBezTo>
                  <a:cubicBezTo>
                    <a:pt x="8" y="106"/>
                    <a:pt x="0" y="111"/>
                    <a:pt x="11" y="112"/>
                  </a:cubicBezTo>
                  <a:cubicBezTo>
                    <a:pt x="12" y="112"/>
                    <a:pt x="12" y="112"/>
                    <a:pt x="16" y="112"/>
                  </a:cubicBezTo>
                  <a:cubicBezTo>
                    <a:pt x="14" y="113"/>
                    <a:pt x="13" y="114"/>
                    <a:pt x="11" y="115"/>
                  </a:cubicBezTo>
                  <a:cubicBezTo>
                    <a:pt x="8" y="116"/>
                    <a:pt x="1" y="120"/>
                    <a:pt x="11" y="122"/>
                  </a:cubicBezTo>
                  <a:cubicBezTo>
                    <a:pt x="12" y="122"/>
                    <a:pt x="12" y="122"/>
                    <a:pt x="16" y="122"/>
                  </a:cubicBezTo>
                  <a:cubicBezTo>
                    <a:pt x="15" y="123"/>
                    <a:pt x="13" y="124"/>
                    <a:pt x="11" y="124"/>
                  </a:cubicBezTo>
                  <a:cubicBezTo>
                    <a:pt x="8" y="126"/>
                    <a:pt x="1" y="130"/>
                    <a:pt x="11" y="132"/>
                  </a:cubicBezTo>
                  <a:cubicBezTo>
                    <a:pt x="12" y="132"/>
                    <a:pt x="12" y="132"/>
                    <a:pt x="15" y="132"/>
                  </a:cubicBezTo>
                  <a:cubicBezTo>
                    <a:pt x="14" y="132"/>
                    <a:pt x="12" y="133"/>
                    <a:pt x="11" y="134"/>
                  </a:cubicBezTo>
                  <a:cubicBezTo>
                    <a:pt x="8" y="136"/>
                    <a:pt x="0" y="140"/>
                    <a:pt x="11" y="141"/>
                  </a:cubicBezTo>
                  <a:cubicBezTo>
                    <a:pt x="11" y="141"/>
                    <a:pt x="12" y="141"/>
                    <a:pt x="15" y="141"/>
                  </a:cubicBezTo>
                  <a:cubicBezTo>
                    <a:pt x="14" y="142"/>
                    <a:pt x="13" y="143"/>
                    <a:pt x="11" y="144"/>
                  </a:cubicBezTo>
                  <a:cubicBezTo>
                    <a:pt x="8" y="145"/>
                    <a:pt x="0" y="150"/>
                    <a:pt x="11" y="151"/>
                  </a:cubicBezTo>
                  <a:cubicBezTo>
                    <a:pt x="12" y="151"/>
                    <a:pt x="12" y="151"/>
                    <a:pt x="16" y="151"/>
                  </a:cubicBezTo>
                  <a:cubicBezTo>
                    <a:pt x="14" y="152"/>
                    <a:pt x="13" y="153"/>
                    <a:pt x="11" y="153"/>
                  </a:cubicBezTo>
                  <a:cubicBezTo>
                    <a:pt x="8" y="155"/>
                    <a:pt x="1" y="159"/>
                    <a:pt x="11" y="161"/>
                  </a:cubicBezTo>
                  <a:cubicBezTo>
                    <a:pt x="12" y="161"/>
                    <a:pt x="12" y="161"/>
                    <a:pt x="16" y="161"/>
                  </a:cubicBezTo>
                  <a:cubicBezTo>
                    <a:pt x="15" y="162"/>
                    <a:pt x="13" y="162"/>
                    <a:pt x="11" y="163"/>
                  </a:cubicBezTo>
                  <a:cubicBezTo>
                    <a:pt x="8" y="165"/>
                    <a:pt x="1" y="169"/>
                    <a:pt x="11" y="171"/>
                  </a:cubicBezTo>
                  <a:cubicBezTo>
                    <a:pt x="12" y="171"/>
                    <a:pt x="12" y="171"/>
                    <a:pt x="19" y="170"/>
                  </a:cubicBezTo>
                  <a:cubicBezTo>
                    <a:pt x="19" y="174"/>
                    <a:pt x="19" y="174"/>
                    <a:pt x="19" y="174"/>
                  </a:cubicBezTo>
                  <a:cubicBezTo>
                    <a:pt x="18" y="173"/>
                    <a:pt x="17" y="172"/>
                    <a:pt x="16" y="172"/>
                  </a:cubicBezTo>
                  <a:cubicBezTo>
                    <a:pt x="13" y="172"/>
                    <a:pt x="11" y="175"/>
                    <a:pt x="11" y="178"/>
                  </a:cubicBezTo>
                  <a:cubicBezTo>
                    <a:pt x="11" y="180"/>
                    <a:pt x="13" y="183"/>
                    <a:pt x="16" y="183"/>
                  </a:cubicBezTo>
                  <a:cubicBezTo>
                    <a:pt x="18" y="183"/>
                    <a:pt x="19" y="181"/>
                    <a:pt x="20" y="180"/>
                  </a:cubicBezTo>
                  <a:cubicBezTo>
                    <a:pt x="25" y="180"/>
                    <a:pt x="25" y="180"/>
                    <a:pt x="25" y="180"/>
                  </a:cubicBezTo>
                  <a:cubicBezTo>
                    <a:pt x="26" y="181"/>
                    <a:pt x="28" y="183"/>
                    <a:pt x="30" y="183"/>
                  </a:cubicBezTo>
                  <a:cubicBezTo>
                    <a:pt x="32" y="183"/>
                    <a:pt x="34" y="180"/>
                    <a:pt x="34" y="178"/>
                  </a:cubicBezTo>
                  <a:cubicBezTo>
                    <a:pt x="34" y="175"/>
                    <a:pt x="32" y="173"/>
                    <a:pt x="30" y="173"/>
                  </a:cubicBezTo>
                  <a:cubicBezTo>
                    <a:pt x="28" y="173"/>
                    <a:pt x="27" y="173"/>
                    <a:pt x="26" y="174"/>
                  </a:cubicBezTo>
                  <a:cubicBezTo>
                    <a:pt x="26" y="170"/>
                    <a:pt x="26" y="170"/>
                    <a:pt x="26" y="170"/>
                  </a:cubicBezTo>
                  <a:cubicBezTo>
                    <a:pt x="32" y="171"/>
                    <a:pt x="32" y="171"/>
                    <a:pt x="33" y="171"/>
                  </a:cubicBezTo>
                  <a:cubicBezTo>
                    <a:pt x="44" y="169"/>
                    <a:pt x="36" y="165"/>
                    <a:pt x="33" y="163"/>
                  </a:cubicBezTo>
                  <a:cubicBezTo>
                    <a:pt x="31" y="162"/>
                    <a:pt x="30" y="162"/>
                    <a:pt x="28" y="161"/>
                  </a:cubicBezTo>
                  <a:cubicBezTo>
                    <a:pt x="32" y="161"/>
                    <a:pt x="32" y="161"/>
                    <a:pt x="33" y="161"/>
                  </a:cubicBezTo>
                  <a:cubicBezTo>
                    <a:pt x="44" y="159"/>
                    <a:pt x="36" y="155"/>
                    <a:pt x="33" y="153"/>
                  </a:cubicBezTo>
                  <a:cubicBezTo>
                    <a:pt x="31" y="153"/>
                    <a:pt x="29" y="152"/>
                    <a:pt x="28" y="151"/>
                  </a:cubicBezTo>
                  <a:cubicBezTo>
                    <a:pt x="32" y="151"/>
                    <a:pt x="32" y="151"/>
                    <a:pt x="33" y="151"/>
                  </a:cubicBezTo>
                  <a:cubicBezTo>
                    <a:pt x="44" y="150"/>
                    <a:pt x="36" y="145"/>
                    <a:pt x="33" y="144"/>
                  </a:cubicBezTo>
                  <a:cubicBezTo>
                    <a:pt x="31" y="143"/>
                    <a:pt x="29" y="142"/>
                    <a:pt x="28" y="141"/>
                  </a:cubicBezTo>
                  <a:cubicBezTo>
                    <a:pt x="31" y="141"/>
                    <a:pt x="32" y="141"/>
                    <a:pt x="33" y="141"/>
                  </a:cubicBezTo>
                  <a:cubicBezTo>
                    <a:pt x="44" y="140"/>
                    <a:pt x="36" y="136"/>
                    <a:pt x="33" y="134"/>
                  </a:cubicBezTo>
                  <a:cubicBezTo>
                    <a:pt x="31" y="133"/>
                    <a:pt x="29" y="132"/>
                    <a:pt x="28" y="132"/>
                  </a:cubicBezTo>
                  <a:cubicBezTo>
                    <a:pt x="32" y="132"/>
                    <a:pt x="32" y="132"/>
                    <a:pt x="33" y="132"/>
                  </a:cubicBezTo>
                  <a:cubicBezTo>
                    <a:pt x="44" y="130"/>
                    <a:pt x="36" y="126"/>
                    <a:pt x="33" y="124"/>
                  </a:cubicBezTo>
                  <a:cubicBezTo>
                    <a:pt x="31" y="124"/>
                    <a:pt x="30" y="123"/>
                    <a:pt x="28" y="122"/>
                  </a:cubicBezTo>
                  <a:cubicBezTo>
                    <a:pt x="32" y="122"/>
                    <a:pt x="32" y="122"/>
                    <a:pt x="33" y="122"/>
                  </a:cubicBezTo>
                  <a:cubicBezTo>
                    <a:pt x="44" y="120"/>
                    <a:pt x="36" y="116"/>
                    <a:pt x="33" y="115"/>
                  </a:cubicBezTo>
                  <a:cubicBezTo>
                    <a:pt x="31" y="114"/>
                    <a:pt x="29" y="113"/>
                    <a:pt x="28" y="112"/>
                  </a:cubicBezTo>
                  <a:cubicBezTo>
                    <a:pt x="32" y="112"/>
                    <a:pt x="32" y="112"/>
                    <a:pt x="33" y="112"/>
                  </a:cubicBezTo>
                  <a:cubicBezTo>
                    <a:pt x="44" y="111"/>
                    <a:pt x="36" y="106"/>
                    <a:pt x="33" y="105"/>
                  </a:cubicBezTo>
                  <a:cubicBezTo>
                    <a:pt x="31" y="104"/>
                    <a:pt x="29" y="103"/>
                    <a:pt x="28" y="102"/>
                  </a:cubicBezTo>
                  <a:cubicBezTo>
                    <a:pt x="31" y="102"/>
                    <a:pt x="32" y="102"/>
                    <a:pt x="33" y="102"/>
                  </a:cubicBezTo>
                  <a:cubicBezTo>
                    <a:pt x="44" y="101"/>
                    <a:pt x="36" y="97"/>
                    <a:pt x="33" y="95"/>
                  </a:cubicBezTo>
                  <a:cubicBezTo>
                    <a:pt x="31" y="94"/>
                    <a:pt x="29" y="93"/>
                    <a:pt x="28" y="93"/>
                  </a:cubicBezTo>
                  <a:cubicBezTo>
                    <a:pt x="32" y="93"/>
                    <a:pt x="32" y="93"/>
                    <a:pt x="33" y="93"/>
                  </a:cubicBezTo>
                  <a:cubicBezTo>
                    <a:pt x="44" y="91"/>
                    <a:pt x="36" y="87"/>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3641725" y="4322763"/>
              <a:ext cx="23813" cy="100013"/>
            </a:xfrm>
            <a:custGeom>
              <a:avLst/>
              <a:gdLst/>
              <a:ahLst/>
              <a:cxnLst>
                <a:cxn ang="0">
                  <a:pos x="28" y="82"/>
                </a:cxn>
                <a:cxn ang="0">
                  <a:pos x="33" y="75"/>
                </a:cxn>
                <a:cxn ang="0">
                  <a:pos x="33" y="73"/>
                </a:cxn>
                <a:cxn ang="0">
                  <a:pos x="28" y="63"/>
                </a:cxn>
                <a:cxn ang="0">
                  <a:pos x="33" y="56"/>
                </a:cxn>
                <a:cxn ang="0">
                  <a:pos x="33" y="53"/>
                </a:cxn>
                <a:cxn ang="0">
                  <a:pos x="28" y="44"/>
                </a:cxn>
                <a:cxn ang="0">
                  <a:pos x="33" y="36"/>
                </a:cxn>
                <a:cxn ang="0">
                  <a:pos x="33" y="34"/>
                </a:cxn>
                <a:cxn ang="0">
                  <a:pos x="28" y="24"/>
                </a:cxn>
                <a:cxn ang="0">
                  <a:pos x="33" y="17"/>
                </a:cxn>
                <a:cxn ang="0">
                  <a:pos x="28" y="7"/>
                </a:cxn>
                <a:cxn ang="0">
                  <a:pos x="15" y="7"/>
                </a:cxn>
                <a:cxn ang="0">
                  <a:pos x="11" y="17"/>
                </a:cxn>
                <a:cxn ang="0">
                  <a:pos x="15" y="24"/>
                </a:cxn>
                <a:cxn ang="0">
                  <a:pos x="11" y="34"/>
                </a:cxn>
                <a:cxn ang="0">
                  <a:pos x="11" y="36"/>
                </a:cxn>
                <a:cxn ang="0">
                  <a:pos x="16" y="44"/>
                </a:cxn>
                <a:cxn ang="0">
                  <a:pos x="11" y="53"/>
                </a:cxn>
                <a:cxn ang="0">
                  <a:pos x="11" y="56"/>
                </a:cxn>
                <a:cxn ang="0">
                  <a:pos x="15" y="63"/>
                </a:cxn>
                <a:cxn ang="0">
                  <a:pos x="11" y="73"/>
                </a:cxn>
                <a:cxn ang="0">
                  <a:pos x="11" y="75"/>
                </a:cxn>
                <a:cxn ang="0">
                  <a:pos x="16" y="82"/>
                </a:cxn>
                <a:cxn ang="0">
                  <a:pos x="11" y="92"/>
                </a:cxn>
                <a:cxn ang="0">
                  <a:pos x="11" y="95"/>
                </a:cxn>
                <a:cxn ang="0">
                  <a:pos x="15" y="102"/>
                </a:cxn>
                <a:cxn ang="0">
                  <a:pos x="11" y="112"/>
                </a:cxn>
                <a:cxn ang="0">
                  <a:pos x="11" y="114"/>
                </a:cxn>
                <a:cxn ang="0">
                  <a:pos x="16" y="121"/>
                </a:cxn>
                <a:cxn ang="0">
                  <a:pos x="11" y="131"/>
                </a:cxn>
                <a:cxn ang="0">
                  <a:pos x="11" y="134"/>
                </a:cxn>
                <a:cxn ang="0">
                  <a:pos x="15" y="141"/>
                </a:cxn>
                <a:cxn ang="0">
                  <a:pos x="11" y="151"/>
                </a:cxn>
                <a:cxn ang="0">
                  <a:pos x="11" y="153"/>
                </a:cxn>
                <a:cxn ang="0">
                  <a:pos x="16" y="160"/>
                </a:cxn>
                <a:cxn ang="0">
                  <a:pos x="11" y="170"/>
                </a:cxn>
                <a:cxn ang="0">
                  <a:pos x="19" y="173"/>
                </a:cxn>
                <a:cxn ang="0">
                  <a:pos x="11" y="177"/>
                </a:cxn>
                <a:cxn ang="0">
                  <a:pos x="20" y="179"/>
                </a:cxn>
                <a:cxn ang="0">
                  <a:pos x="30" y="182"/>
                </a:cxn>
                <a:cxn ang="0">
                  <a:pos x="30" y="172"/>
                </a:cxn>
                <a:cxn ang="0">
                  <a:pos x="26" y="170"/>
                </a:cxn>
                <a:cxn ang="0">
                  <a:pos x="33" y="163"/>
                </a:cxn>
                <a:cxn ang="0">
                  <a:pos x="33" y="160"/>
                </a:cxn>
                <a:cxn ang="0">
                  <a:pos x="28" y="151"/>
                </a:cxn>
                <a:cxn ang="0">
                  <a:pos x="33" y="143"/>
                </a:cxn>
                <a:cxn ang="0">
                  <a:pos x="33" y="141"/>
                </a:cxn>
                <a:cxn ang="0">
                  <a:pos x="28" y="131"/>
                </a:cxn>
                <a:cxn ang="0">
                  <a:pos x="33" y="124"/>
                </a:cxn>
                <a:cxn ang="0">
                  <a:pos x="33" y="121"/>
                </a:cxn>
                <a:cxn ang="0">
                  <a:pos x="28" y="112"/>
                </a:cxn>
                <a:cxn ang="0">
                  <a:pos x="33" y="104"/>
                </a:cxn>
                <a:cxn ang="0">
                  <a:pos x="33" y="102"/>
                </a:cxn>
                <a:cxn ang="0">
                  <a:pos x="28" y="92"/>
                </a:cxn>
                <a:cxn ang="0">
                  <a:pos x="33" y="85"/>
                </a:cxn>
              </a:cxnLst>
              <a:rect l="0" t="0" r="r" b="b"/>
              <a:pathLst>
                <a:path w="44" h="182">
                  <a:moveTo>
                    <a:pt x="33" y="85"/>
                  </a:moveTo>
                  <a:cubicBezTo>
                    <a:pt x="31" y="84"/>
                    <a:pt x="30" y="83"/>
                    <a:pt x="28" y="82"/>
                  </a:cubicBezTo>
                  <a:cubicBezTo>
                    <a:pt x="32" y="82"/>
                    <a:pt x="32" y="82"/>
                    <a:pt x="33" y="82"/>
                  </a:cubicBezTo>
                  <a:cubicBezTo>
                    <a:pt x="44" y="81"/>
                    <a:pt x="36" y="77"/>
                    <a:pt x="33" y="75"/>
                  </a:cubicBezTo>
                  <a:cubicBezTo>
                    <a:pt x="31" y="74"/>
                    <a:pt x="30" y="74"/>
                    <a:pt x="28" y="73"/>
                  </a:cubicBezTo>
                  <a:cubicBezTo>
                    <a:pt x="32" y="73"/>
                    <a:pt x="32" y="73"/>
                    <a:pt x="33" y="73"/>
                  </a:cubicBezTo>
                  <a:cubicBezTo>
                    <a:pt x="44" y="71"/>
                    <a:pt x="36" y="67"/>
                    <a:pt x="33" y="65"/>
                  </a:cubicBezTo>
                  <a:cubicBezTo>
                    <a:pt x="31" y="65"/>
                    <a:pt x="29" y="64"/>
                    <a:pt x="28" y="63"/>
                  </a:cubicBezTo>
                  <a:cubicBezTo>
                    <a:pt x="31" y="63"/>
                    <a:pt x="32" y="63"/>
                    <a:pt x="33" y="63"/>
                  </a:cubicBezTo>
                  <a:cubicBezTo>
                    <a:pt x="44" y="62"/>
                    <a:pt x="36" y="57"/>
                    <a:pt x="33" y="56"/>
                  </a:cubicBezTo>
                  <a:cubicBezTo>
                    <a:pt x="31" y="55"/>
                    <a:pt x="29" y="54"/>
                    <a:pt x="28" y="53"/>
                  </a:cubicBezTo>
                  <a:cubicBezTo>
                    <a:pt x="32" y="53"/>
                    <a:pt x="32" y="53"/>
                    <a:pt x="33" y="53"/>
                  </a:cubicBezTo>
                  <a:cubicBezTo>
                    <a:pt x="44" y="52"/>
                    <a:pt x="36" y="48"/>
                    <a:pt x="33" y="46"/>
                  </a:cubicBezTo>
                  <a:cubicBezTo>
                    <a:pt x="31" y="45"/>
                    <a:pt x="30" y="44"/>
                    <a:pt x="28" y="44"/>
                  </a:cubicBezTo>
                  <a:cubicBezTo>
                    <a:pt x="32" y="44"/>
                    <a:pt x="32" y="44"/>
                    <a:pt x="33" y="44"/>
                  </a:cubicBezTo>
                  <a:cubicBezTo>
                    <a:pt x="44" y="42"/>
                    <a:pt x="36" y="38"/>
                    <a:pt x="33" y="36"/>
                  </a:cubicBezTo>
                  <a:cubicBezTo>
                    <a:pt x="31" y="36"/>
                    <a:pt x="30" y="35"/>
                    <a:pt x="28" y="34"/>
                  </a:cubicBezTo>
                  <a:cubicBezTo>
                    <a:pt x="32" y="34"/>
                    <a:pt x="32" y="34"/>
                    <a:pt x="33" y="34"/>
                  </a:cubicBezTo>
                  <a:cubicBezTo>
                    <a:pt x="44" y="32"/>
                    <a:pt x="36" y="28"/>
                    <a:pt x="33" y="27"/>
                  </a:cubicBezTo>
                  <a:cubicBezTo>
                    <a:pt x="31" y="26"/>
                    <a:pt x="29" y="25"/>
                    <a:pt x="28" y="24"/>
                  </a:cubicBezTo>
                  <a:cubicBezTo>
                    <a:pt x="31" y="24"/>
                    <a:pt x="32" y="24"/>
                    <a:pt x="33" y="24"/>
                  </a:cubicBezTo>
                  <a:cubicBezTo>
                    <a:pt x="44" y="23"/>
                    <a:pt x="36" y="18"/>
                    <a:pt x="33" y="17"/>
                  </a:cubicBezTo>
                  <a:cubicBezTo>
                    <a:pt x="29" y="15"/>
                    <a:pt x="27" y="14"/>
                    <a:pt x="25" y="12"/>
                  </a:cubicBezTo>
                  <a:cubicBezTo>
                    <a:pt x="27" y="11"/>
                    <a:pt x="28" y="9"/>
                    <a:pt x="28" y="7"/>
                  </a:cubicBezTo>
                  <a:cubicBezTo>
                    <a:pt x="28" y="3"/>
                    <a:pt x="25" y="0"/>
                    <a:pt x="22" y="0"/>
                  </a:cubicBezTo>
                  <a:cubicBezTo>
                    <a:pt x="18" y="0"/>
                    <a:pt x="15" y="3"/>
                    <a:pt x="15" y="7"/>
                  </a:cubicBezTo>
                  <a:cubicBezTo>
                    <a:pt x="15" y="9"/>
                    <a:pt x="16" y="11"/>
                    <a:pt x="18" y="12"/>
                  </a:cubicBezTo>
                  <a:cubicBezTo>
                    <a:pt x="17" y="13"/>
                    <a:pt x="14" y="15"/>
                    <a:pt x="11" y="17"/>
                  </a:cubicBezTo>
                  <a:cubicBezTo>
                    <a:pt x="8" y="18"/>
                    <a:pt x="0" y="23"/>
                    <a:pt x="11" y="24"/>
                  </a:cubicBezTo>
                  <a:cubicBezTo>
                    <a:pt x="11" y="24"/>
                    <a:pt x="12" y="24"/>
                    <a:pt x="15" y="24"/>
                  </a:cubicBezTo>
                  <a:cubicBezTo>
                    <a:pt x="14" y="25"/>
                    <a:pt x="13" y="26"/>
                    <a:pt x="11" y="27"/>
                  </a:cubicBezTo>
                  <a:cubicBezTo>
                    <a:pt x="8" y="28"/>
                    <a:pt x="0" y="32"/>
                    <a:pt x="11" y="34"/>
                  </a:cubicBezTo>
                  <a:cubicBezTo>
                    <a:pt x="12" y="34"/>
                    <a:pt x="12" y="34"/>
                    <a:pt x="16" y="34"/>
                  </a:cubicBezTo>
                  <a:cubicBezTo>
                    <a:pt x="14" y="35"/>
                    <a:pt x="13" y="36"/>
                    <a:pt x="11" y="36"/>
                  </a:cubicBezTo>
                  <a:cubicBezTo>
                    <a:pt x="8" y="38"/>
                    <a:pt x="1" y="42"/>
                    <a:pt x="11" y="44"/>
                  </a:cubicBezTo>
                  <a:cubicBezTo>
                    <a:pt x="12" y="44"/>
                    <a:pt x="12" y="44"/>
                    <a:pt x="16" y="44"/>
                  </a:cubicBezTo>
                  <a:cubicBezTo>
                    <a:pt x="15" y="44"/>
                    <a:pt x="13" y="45"/>
                    <a:pt x="11" y="46"/>
                  </a:cubicBezTo>
                  <a:cubicBezTo>
                    <a:pt x="8" y="48"/>
                    <a:pt x="1" y="52"/>
                    <a:pt x="11" y="53"/>
                  </a:cubicBezTo>
                  <a:cubicBezTo>
                    <a:pt x="12" y="53"/>
                    <a:pt x="12" y="53"/>
                    <a:pt x="15" y="53"/>
                  </a:cubicBezTo>
                  <a:cubicBezTo>
                    <a:pt x="14" y="54"/>
                    <a:pt x="12" y="55"/>
                    <a:pt x="11" y="56"/>
                  </a:cubicBezTo>
                  <a:cubicBezTo>
                    <a:pt x="8" y="57"/>
                    <a:pt x="0" y="62"/>
                    <a:pt x="11" y="63"/>
                  </a:cubicBezTo>
                  <a:cubicBezTo>
                    <a:pt x="11" y="63"/>
                    <a:pt x="12" y="63"/>
                    <a:pt x="15" y="63"/>
                  </a:cubicBezTo>
                  <a:cubicBezTo>
                    <a:pt x="14" y="64"/>
                    <a:pt x="13" y="65"/>
                    <a:pt x="11" y="65"/>
                  </a:cubicBezTo>
                  <a:cubicBezTo>
                    <a:pt x="8" y="67"/>
                    <a:pt x="0" y="71"/>
                    <a:pt x="11" y="73"/>
                  </a:cubicBezTo>
                  <a:cubicBezTo>
                    <a:pt x="12" y="73"/>
                    <a:pt x="12" y="73"/>
                    <a:pt x="16" y="73"/>
                  </a:cubicBezTo>
                  <a:cubicBezTo>
                    <a:pt x="14" y="74"/>
                    <a:pt x="13" y="74"/>
                    <a:pt x="11" y="75"/>
                  </a:cubicBezTo>
                  <a:cubicBezTo>
                    <a:pt x="8" y="77"/>
                    <a:pt x="1" y="81"/>
                    <a:pt x="11" y="82"/>
                  </a:cubicBezTo>
                  <a:cubicBezTo>
                    <a:pt x="12" y="82"/>
                    <a:pt x="12" y="82"/>
                    <a:pt x="16" y="82"/>
                  </a:cubicBezTo>
                  <a:cubicBezTo>
                    <a:pt x="15" y="83"/>
                    <a:pt x="13" y="84"/>
                    <a:pt x="11" y="85"/>
                  </a:cubicBezTo>
                  <a:cubicBezTo>
                    <a:pt x="8" y="86"/>
                    <a:pt x="1" y="91"/>
                    <a:pt x="11" y="92"/>
                  </a:cubicBezTo>
                  <a:cubicBezTo>
                    <a:pt x="12" y="92"/>
                    <a:pt x="12" y="92"/>
                    <a:pt x="15" y="92"/>
                  </a:cubicBezTo>
                  <a:cubicBezTo>
                    <a:pt x="14" y="93"/>
                    <a:pt x="12" y="94"/>
                    <a:pt x="11" y="95"/>
                  </a:cubicBezTo>
                  <a:cubicBezTo>
                    <a:pt x="8" y="96"/>
                    <a:pt x="0" y="100"/>
                    <a:pt x="11" y="102"/>
                  </a:cubicBezTo>
                  <a:cubicBezTo>
                    <a:pt x="11" y="102"/>
                    <a:pt x="12" y="102"/>
                    <a:pt x="15" y="102"/>
                  </a:cubicBezTo>
                  <a:cubicBezTo>
                    <a:pt x="14" y="103"/>
                    <a:pt x="13" y="104"/>
                    <a:pt x="11" y="104"/>
                  </a:cubicBezTo>
                  <a:cubicBezTo>
                    <a:pt x="8" y="106"/>
                    <a:pt x="0" y="110"/>
                    <a:pt x="11" y="112"/>
                  </a:cubicBezTo>
                  <a:cubicBezTo>
                    <a:pt x="12" y="112"/>
                    <a:pt x="12" y="112"/>
                    <a:pt x="16" y="112"/>
                  </a:cubicBezTo>
                  <a:cubicBezTo>
                    <a:pt x="14" y="112"/>
                    <a:pt x="13" y="113"/>
                    <a:pt x="11" y="114"/>
                  </a:cubicBezTo>
                  <a:cubicBezTo>
                    <a:pt x="8" y="116"/>
                    <a:pt x="1" y="120"/>
                    <a:pt x="11" y="121"/>
                  </a:cubicBezTo>
                  <a:cubicBezTo>
                    <a:pt x="12" y="121"/>
                    <a:pt x="12" y="121"/>
                    <a:pt x="16" y="121"/>
                  </a:cubicBezTo>
                  <a:cubicBezTo>
                    <a:pt x="15" y="122"/>
                    <a:pt x="13" y="123"/>
                    <a:pt x="11" y="124"/>
                  </a:cubicBezTo>
                  <a:cubicBezTo>
                    <a:pt x="8" y="125"/>
                    <a:pt x="1" y="130"/>
                    <a:pt x="11" y="131"/>
                  </a:cubicBezTo>
                  <a:cubicBezTo>
                    <a:pt x="12" y="131"/>
                    <a:pt x="12" y="131"/>
                    <a:pt x="15" y="131"/>
                  </a:cubicBezTo>
                  <a:cubicBezTo>
                    <a:pt x="14" y="132"/>
                    <a:pt x="12" y="133"/>
                    <a:pt x="11" y="134"/>
                  </a:cubicBezTo>
                  <a:cubicBezTo>
                    <a:pt x="8" y="135"/>
                    <a:pt x="0" y="139"/>
                    <a:pt x="11" y="141"/>
                  </a:cubicBezTo>
                  <a:cubicBezTo>
                    <a:pt x="11" y="141"/>
                    <a:pt x="12" y="141"/>
                    <a:pt x="15" y="141"/>
                  </a:cubicBezTo>
                  <a:cubicBezTo>
                    <a:pt x="14" y="142"/>
                    <a:pt x="13" y="143"/>
                    <a:pt x="11" y="143"/>
                  </a:cubicBezTo>
                  <a:cubicBezTo>
                    <a:pt x="8" y="145"/>
                    <a:pt x="0" y="149"/>
                    <a:pt x="11" y="151"/>
                  </a:cubicBezTo>
                  <a:cubicBezTo>
                    <a:pt x="12" y="151"/>
                    <a:pt x="12" y="151"/>
                    <a:pt x="16" y="151"/>
                  </a:cubicBezTo>
                  <a:cubicBezTo>
                    <a:pt x="14" y="151"/>
                    <a:pt x="13" y="152"/>
                    <a:pt x="11" y="153"/>
                  </a:cubicBezTo>
                  <a:cubicBezTo>
                    <a:pt x="8" y="155"/>
                    <a:pt x="1" y="159"/>
                    <a:pt x="11" y="160"/>
                  </a:cubicBezTo>
                  <a:cubicBezTo>
                    <a:pt x="12" y="160"/>
                    <a:pt x="12" y="160"/>
                    <a:pt x="16" y="160"/>
                  </a:cubicBezTo>
                  <a:cubicBezTo>
                    <a:pt x="15" y="161"/>
                    <a:pt x="13" y="162"/>
                    <a:pt x="11" y="163"/>
                  </a:cubicBezTo>
                  <a:cubicBezTo>
                    <a:pt x="8" y="164"/>
                    <a:pt x="1" y="169"/>
                    <a:pt x="11" y="170"/>
                  </a:cubicBezTo>
                  <a:cubicBezTo>
                    <a:pt x="12" y="170"/>
                    <a:pt x="12" y="170"/>
                    <a:pt x="19" y="170"/>
                  </a:cubicBezTo>
                  <a:cubicBezTo>
                    <a:pt x="19" y="173"/>
                    <a:pt x="19" y="173"/>
                    <a:pt x="19" y="173"/>
                  </a:cubicBezTo>
                  <a:cubicBezTo>
                    <a:pt x="18" y="172"/>
                    <a:pt x="17" y="172"/>
                    <a:pt x="16" y="172"/>
                  </a:cubicBezTo>
                  <a:cubicBezTo>
                    <a:pt x="13" y="172"/>
                    <a:pt x="11" y="174"/>
                    <a:pt x="11" y="177"/>
                  </a:cubicBezTo>
                  <a:cubicBezTo>
                    <a:pt x="11" y="180"/>
                    <a:pt x="13" y="182"/>
                    <a:pt x="16" y="182"/>
                  </a:cubicBezTo>
                  <a:cubicBezTo>
                    <a:pt x="18" y="182"/>
                    <a:pt x="19" y="181"/>
                    <a:pt x="20" y="179"/>
                  </a:cubicBezTo>
                  <a:cubicBezTo>
                    <a:pt x="25" y="179"/>
                    <a:pt x="25" y="179"/>
                    <a:pt x="25" y="179"/>
                  </a:cubicBezTo>
                  <a:cubicBezTo>
                    <a:pt x="26" y="181"/>
                    <a:pt x="28" y="182"/>
                    <a:pt x="30" y="182"/>
                  </a:cubicBezTo>
                  <a:cubicBezTo>
                    <a:pt x="32" y="182"/>
                    <a:pt x="34" y="180"/>
                    <a:pt x="34" y="177"/>
                  </a:cubicBezTo>
                  <a:cubicBezTo>
                    <a:pt x="34" y="175"/>
                    <a:pt x="32" y="172"/>
                    <a:pt x="30" y="172"/>
                  </a:cubicBezTo>
                  <a:cubicBezTo>
                    <a:pt x="28" y="172"/>
                    <a:pt x="27" y="173"/>
                    <a:pt x="26" y="174"/>
                  </a:cubicBezTo>
                  <a:cubicBezTo>
                    <a:pt x="26" y="170"/>
                    <a:pt x="26" y="170"/>
                    <a:pt x="26" y="170"/>
                  </a:cubicBezTo>
                  <a:cubicBezTo>
                    <a:pt x="32" y="170"/>
                    <a:pt x="32" y="170"/>
                    <a:pt x="33" y="170"/>
                  </a:cubicBezTo>
                  <a:cubicBezTo>
                    <a:pt x="44" y="169"/>
                    <a:pt x="36" y="164"/>
                    <a:pt x="33" y="163"/>
                  </a:cubicBezTo>
                  <a:cubicBezTo>
                    <a:pt x="31" y="162"/>
                    <a:pt x="30" y="161"/>
                    <a:pt x="28" y="160"/>
                  </a:cubicBezTo>
                  <a:cubicBezTo>
                    <a:pt x="32" y="160"/>
                    <a:pt x="32" y="160"/>
                    <a:pt x="33" y="160"/>
                  </a:cubicBezTo>
                  <a:cubicBezTo>
                    <a:pt x="44" y="159"/>
                    <a:pt x="36" y="155"/>
                    <a:pt x="33" y="153"/>
                  </a:cubicBezTo>
                  <a:cubicBezTo>
                    <a:pt x="31" y="152"/>
                    <a:pt x="30" y="151"/>
                    <a:pt x="28" y="151"/>
                  </a:cubicBezTo>
                  <a:cubicBezTo>
                    <a:pt x="32" y="151"/>
                    <a:pt x="32" y="151"/>
                    <a:pt x="33" y="151"/>
                  </a:cubicBezTo>
                  <a:cubicBezTo>
                    <a:pt x="44" y="149"/>
                    <a:pt x="36" y="145"/>
                    <a:pt x="33" y="143"/>
                  </a:cubicBezTo>
                  <a:cubicBezTo>
                    <a:pt x="31" y="143"/>
                    <a:pt x="29" y="142"/>
                    <a:pt x="28" y="141"/>
                  </a:cubicBezTo>
                  <a:cubicBezTo>
                    <a:pt x="31" y="141"/>
                    <a:pt x="32" y="141"/>
                    <a:pt x="33" y="141"/>
                  </a:cubicBezTo>
                  <a:cubicBezTo>
                    <a:pt x="44" y="139"/>
                    <a:pt x="36" y="135"/>
                    <a:pt x="33" y="134"/>
                  </a:cubicBezTo>
                  <a:cubicBezTo>
                    <a:pt x="31" y="133"/>
                    <a:pt x="29" y="132"/>
                    <a:pt x="28" y="131"/>
                  </a:cubicBezTo>
                  <a:cubicBezTo>
                    <a:pt x="32" y="131"/>
                    <a:pt x="32" y="131"/>
                    <a:pt x="33" y="131"/>
                  </a:cubicBezTo>
                  <a:cubicBezTo>
                    <a:pt x="44" y="130"/>
                    <a:pt x="36" y="125"/>
                    <a:pt x="33" y="124"/>
                  </a:cubicBezTo>
                  <a:cubicBezTo>
                    <a:pt x="31" y="123"/>
                    <a:pt x="30" y="122"/>
                    <a:pt x="28" y="121"/>
                  </a:cubicBezTo>
                  <a:cubicBezTo>
                    <a:pt x="32" y="121"/>
                    <a:pt x="32" y="121"/>
                    <a:pt x="33" y="121"/>
                  </a:cubicBezTo>
                  <a:cubicBezTo>
                    <a:pt x="44" y="120"/>
                    <a:pt x="36" y="116"/>
                    <a:pt x="33" y="114"/>
                  </a:cubicBezTo>
                  <a:cubicBezTo>
                    <a:pt x="31" y="113"/>
                    <a:pt x="30" y="112"/>
                    <a:pt x="28" y="112"/>
                  </a:cubicBezTo>
                  <a:cubicBezTo>
                    <a:pt x="32" y="112"/>
                    <a:pt x="32" y="112"/>
                    <a:pt x="33" y="112"/>
                  </a:cubicBezTo>
                  <a:cubicBezTo>
                    <a:pt x="44" y="110"/>
                    <a:pt x="36" y="106"/>
                    <a:pt x="33" y="104"/>
                  </a:cubicBezTo>
                  <a:cubicBezTo>
                    <a:pt x="31" y="104"/>
                    <a:pt x="29" y="103"/>
                    <a:pt x="28" y="102"/>
                  </a:cubicBezTo>
                  <a:cubicBezTo>
                    <a:pt x="31" y="102"/>
                    <a:pt x="32" y="102"/>
                    <a:pt x="33" y="102"/>
                  </a:cubicBezTo>
                  <a:cubicBezTo>
                    <a:pt x="44" y="100"/>
                    <a:pt x="36" y="96"/>
                    <a:pt x="33" y="95"/>
                  </a:cubicBezTo>
                  <a:cubicBezTo>
                    <a:pt x="31" y="94"/>
                    <a:pt x="29" y="93"/>
                    <a:pt x="28" y="92"/>
                  </a:cubicBezTo>
                  <a:cubicBezTo>
                    <a:pt x="32" y="92"/>
                    <a:pt x="32" y="92"/>
                    <a:pt x="33" y="92"/>
                  </a:cubicBezTo>
                  <a:cubicBezTo>
                    <a:pt x="44" y="91"/>
                    <a:pt x="36" y="86"/>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278188" y="4321175"/>
              <a:ext cx="23813" cy="100013"/>
            </a:xfrm>
            <a:custGeom>
              <a:avLst/>
              <a:gdLst/>
              <a:ahLst/>
              <a:cxnLst>
                <a:cxn ang="0">
                  <a:pos x="28" y="83"/>
                </a:cxn>
                <a:cxn ang="0">
                  <a:pos x="33" y="75"/>
                </a:cxn>
                <a:cxn ang="0">
                  <a:pos x="33" y="73"/>
                </a:cxn>
                <a:cxn ang="0">
                  <a:pos x="28" y="63"/>
                </a:cxn>
                <a:cxn ang="0">
                  <a:pos x="33" y="56"/>
                </a:cxn>
                <a:cxn ang="0">
                  <a:pos x="33" y="53"/>
                </a:cxn>
                <a:cxn ang="0">
                  <a:pos x="28" y="44"/>
                </a:cxn>
                <a:cxn ang="0">
                  <a:pos x="33" y="36"/>
                </a:cxn>
                <a:cxn ang="0">
                  <a:pos x="33" y="34"/>
                </a:cxn>
                <a:cxn ang="0">
                  <a:pos x="28" y="24"/>
                </a:cxn>
                <a:cxn ang="0">
                  <a:pos x="33" y="17"/>
                </a:cxn>
                <a:cxn ang="0">
                  <a:pos x="28" y="7"/>
                </a:cxn>
                <a:cxn ang="0">
                  <a:pos x="15" y="7"/>
                </a:cxn>
                <a:cxn ang="0">
                  <a:pos x="11" y="17"/>
                </a:cxn>
                <a:cxn ang="0">
                  <a:pos x="15" y="24"/>
                </a:cxn>
                <a:cxn ang="0">
                  <a:pos x="11" y="34"/>
                </a:cxn>
                <a:cxn ang="0">
                  <a:pos x="11" y="36"/>
                </a:cxn>
                <a:cxn ang="0">
                  <a:pos x="16" y="44"/>
                </a:cxn>
                <a:cxn ang="0">
                  <a:pos x="11" y="53"/>
                </a:cxn>
                <a:cxn ang="0">
                  <a:pos x="11" y="56"/>
                </a:cxn>
                <a:cxn ang="0">
                  <a:pos x="15" y="63"/>
                </a:cxn>
                <a:cxn ang="0">
                  <a:pos x="11" y="73"/>
                </a:cxn>
                <a:cxn ang="0">
                  <a:pos x="11" y="75"/>
                </a:cxn>
                <a:cxn ang="0">
                  <a:pos x="16" y="83"/>
                </a:cxn>
                <a:cxn ang="0">
                  <a:pos x="11" y="92"/>
                </a:cxn>
                <a:cxn ang="0">
                  <a:pos x="11" y="95"/>
                </a:cxn>
                <a:cxn ang="0">
                  <a:pos x="15" y="102"/>
                </a:cxn>
                <a:cxn ang="0">
                  <a:pos x="11" y="112"/>
                </a:cxn>
                <a:cxn ang="0">
                  <a:pos x="11" y="114"/>
                </a:cxn>
                <a:cxn ang="0">
                  <a:pos x="16" y="121"/>
                </a:cxn>
                <a:cxn ang="0">
                  <a:pos x="11" y="131"/>
                </a:cxn>
                <a:cxn ang="0">
                  <a:pos x="11" y="134"/>
                </a:cxn>
                <a:cxn ang="0">
                  <a:pos x="15" y="141"/>
                </a:cxn>
                <a:cxn ang="0">
                  <a:pos x="11" y="151"/>
                </a:cxn>
                <a:cxn ang="0">
                  <a:pos x="11" y="153"/>
                </a:cxn>
                <a:cxn ang="0">
                  <a:pos x="16" y="160"/>
                </a:cxn>
                <a:cxn ang="0">
                  <a:pos x="11" y="170"/>
                </a:cxn>
                <a:cxn ang="0">
                  <a:pos x="19" y="173"/>
                </a:cxn>
                <a:cxn ang="0">
                  <a:pos x="11" y="177"/>
                </a:cxn>
                <a:cxn ang="0">
                  <a:pos x="20" y="179"/>
                </a:cxn>
                <a:cxn ang="0">
                  <a:pos x="30" y="182"/>
                </a:cxn>
                <a:cxn ang="0">
                  <a:pos x="30" y="173"/>
                </a:cxn>
                <a:cxn ang="0">
                  <a:pos x="26" y="170"/>
                </a:cxn>
                <a:cxn ang="0">
                  <a:pos x="33" y="163"/>
                </a:cxn>
                <a:cxn ang="0">
                  <a:pos x="33" y="160"/>
                </a:cxn>
                <a:cxn ang="0">
                  <a:pos x="28" y="151"/>
                </a:cxn>
                <a:cxn ang="0">
                  <a:pos x="33" y="143"/>
                </a:cxn>
                <a:cxn ang="0">
                  <a:pos x="33" y="141"/>
                </a:cxn>
                <a:cxn ang="0">
                  <a:pos x="28" y="131"/>
                </a:cxn>
                <a:cxn ang="0">
                  <a:pos x="33" y="124"/>
                </a:cxn>
                <a:cxn ang="0">
                  <a:pos x="33" y="121"/>
                </a:cxn>
                <a:cxn ang="0">
                  <a:pos x="28" y="112"/>
                </a:cxn>
                <a:cxn ang="0">
                  <a:pos x="33" y="104"/>
                </a:cxn>
                <a:cxn ang="0">
                  <a:pos x="33" y="102"/>
                </a:cxn>
                <a:cxn ang="0">
                  <a:pos x="28" y="92"/>
                </a:cxn>
                <a:cxn ang="0">
                  <a:pos x="33" y="85"/>
                </a:cxn>
              </a:cxnLst>
              <a:rect l="0" t="0" r="r" b="b"/>
              <a:pathLst>
                <a:path w="44" h="182">
                  <a:moveTo>
                    <a:pt x="33" y="85"/>
                  </a:moveTo>
                  <a:cubicBezTo>
                    <a:pt x="31" y="84"/>
                    <a:pt x="30" y="83"/>
                    <a:pt x="28" y="83"/>
                  </a:cubicBezTo>
                  <a:cubicBezTo>
                    <a:pt x="32" y="83"/>
                    <a:pt x="32" y="83"/>
                    <a:pt x="33" y="83"/>
                  </a:cubicBezTo>
                  <a:cubicBezTo>
                    <a:pt x="44" y="81"/>
                    <a:pt x="36" y="77"/>
                    <a:pt x="33" y="75"/>
                  </a:cubicBezTo>
                  <a:cubicBezTo>
                    <a:pt x="31" y="75"/>
                    <a:pt x="30" y="74"/>
                    <a:pt x="28" y="73"/>
                  </a:cubicBezTo>
                  <a:cubicBezTo>
                    <a:pt x="32" y="73"/>
                    <a:pt x="32" y="73"/>
                    <a:pt x="33" y="73"/>
                  </a:cubicBezTo>
                  <a:cubicBezTo>
                    <a:pt x="44" y="71"/>
                    <a:pt x="36" y="67"/>
                    <a:pt x="33" y="66"/>
                  </a:cubicBezTo>
                  <a:cubicBezTo>
                    <a:pt x="31" y="65"/>
                    <a:pt x="29" y="64"/>
                    <a:pt x="28" y="63"/>
                  </a:cubicBezTo>
                  <a:cubicBezTo>
                    <a:pt x="31" y="63"/>
                    <a:pt x="32" y="63"/>
                    <a:pt x="33" y="63"/>
                  </a:cubicBezTo>
                  <a:cubicBezTo>
                    <a:pt x="44" y="62"/>
                    <a:pt x="36" y="57"/>
                    <a:pt x="33" y="56"/>
                  </a:cubicBezTo>
                  <a:cubicBezTo>
                    <a:pt x="31" y="55"/>
                    <a:pt x="29" y="54"/>
                    <a:pt x="28" y="53"/>
                  </a:cubicBezTo>
                  <a:cubicBezTo>
                    <a:pt x="32" y="53"/>
                    <a:pt x="32" y="53"/>
                    <a:pt x="33" y="53"/>
                  </a:cubicBezTo>
                  <a:cubicBezTo>
                    <a:pt x="44" y="52"/>
                    <a:pt x="36" y="48"/>
                    <a:pt x="33" y="46"/>
                  </a:cubicBezTo>
                  <a:cubicBezTo>
                    <a:pt x="31" y="45"/>
                    <a:pt x="30" y="44"/>
                    <a:pt x="28" y="44"/>
                  </a:cubicBezTo>
                  <a:cubicBezTo>
                    <a:pt x="32" y="44"/>
                    <a:pt x="32" y="44"/>
                    <a:pt x="33" y="44"/>
                  </a:cubicBezTo>
                  <a:cubicBezTo>
                    <a:pt x="44" y="42"/>
                    <a:pt x="36" y="38"/>
                    <a:pt x="33" y="36"/>
                  </a:cubicBezTo>
                  <a:cubicBezTo>
                    <a:pt x="31" y="36"/>
                    <a:pt x="30" y="35"/>
                    <a:pt x="28" y="34"/>
                  </a:cubicBezTo>
                  <a:cubicBezTo>
                    <a:pt x="32" y="34"/>
                    <a:pt x="32" y="34"/>
                    <a:pt x="33" y="34"/>
                  </a:cubicBezTo>
                  <a:cubicBezTo>
                    <a:pt x="44" y="32"/>
                    <a:pt x="36" y="28"/>
                    <a:pt x="33" y="27"/>
                  </a:cubicBezTo>
                  <a:cubicBezTo>
                    <a:pt x="31" y="26"/>
                    <a:pt x="29" y="25"/>
                    <a:pt x="28" y="24"/>
                  </a:cubicBezTo>
                  <a:cubicBezTo>
                    <a:pt x="31" y="24"/>
                    <a:pt x="32" y="24"/>
                    <a:pt x="33" y="24"/>
                  </a:cubicBezTo>
                  <a:cubicBezTo>
                    <a:pt x="44" y="23"/>
                    <a:pt x="36" y="18"/>
                    <a:pt x="33" y="17"/>
                  </a:cubicBezTo>
                  <a:cubicBezTo>
                    <a:pt x="29" y="16"/>
                    <a:pt x="27" y="14"/>
                    <a:pt x="25" y="12"/>
                  </a:cubicBezTo>
                  <a:cubicBezTo>
                    <a:pt x="27" y="11"/>
                    <a:pt x="28" y="9"/>
                    <a:pt x="28" y="7"/>
                  </a:cubicBezTo>
                  <a:cubicBezTo>
                    <a:pt x="28" y="3"/>
                    <a:pt x="25" y="0"/>
                    <a:pt x="22" y="0"/>
                  </a:cubicBezTo>
                  <a:cubicBezTo>
                    <a:pt x="18" y="0"/>
                    <a:pt x="15" y="3"/>
                    <a:pt x="15" y="7"/>
                  </a:cubicBezTo>
                  <a:cubicBezTo>
                    <a:pt x="15" y="9"/>
                    <a:pt x="16" y="11"/>
                    <a:pt x="18" y="12"/>
                  </a:cubicBezTo>
                  <a:cubicBezTo>
                    <a:pt x="17" y="13"/>
                    <a:pt x="14" y="15"/>
                    <a:pt x="11" y="17"/>
                  </a:cubicBezTo>
                  <a:cubicBezTo>
                    <a:pt x="8" y="18"/>
                    <a:pt x="0" y="23"/>
                    <a:pt x="11" y="24"/>
                  </a:cubicBezTo>
                  <a:cubicBezTo>
                    <a:pt x="12" y="24"/>
                    <a:pt x="12" y="24"/>
                    <a:pt x="15" y="24"/>
                  </a:cubicBezTo>
                  <a:cubicBezTo>
                    <a:pt x="14" y="25"/>
                    <a:pt x="13" y="26"/>
                    <a:pt x="11" y="27"/>
                  </a:cubicBezTo>
                  <a:cubicBezTo>
                    <a:pt x="8" y="28"/>
                    <a:pt x="1" y="32"/>
                    <a:pt x="11" y="34"/>
                  </a:cubicBezTo>
                  <a:cubicBezTo>
                    <a:pt x="12" y="34"/>
                    <a:pt x="12" y="34"/>
                    <a:pt x="16" y="34"/>
                  </a:cubicBezTo>
                  <a:cubicBezTo>
                    <a:pt x="15" y="35"/>
                    <a:pt x="13" y="36"/>
                    <a:pt x="11" y="36"/>
                  </a:cubicBezTo>
                  <a:cubicBezTo>
                    <a:pt x="8" y="38"/>
                    <a:pt x="1" y="42"/>
                    <a:pt x="11" y="44"/>
                  </a:cubicBezTo>
                  <a:cubicBezTo>
                    <a:pt x="12" y="44"/>
                    <a:pt x="12" y="44"/>
                    <a:pt x="16" y="44"/>
                  </a:cubicBezTo>
                  <a:cubicBezTo>
                    <a:pt x="15" y="44"/>
                    <a:pt x="13" y="45"/>
                    <a:pt x="11" y="46"/>
                  </a:cubicBezTo>
                  <a:cubicBezTo>
                    <a:pt x="8" y="48"/>
                    <a:pt x="1" y="52"/>
                    <a:pt x="11" y="53"/>
                  </a:cubicBezTo>
                  <a:cubicBezTo>
                    <a:pt x="12" y="53"/>
                    <a:pt x="12" y="53"/>
                    <a:pt x="15" y="53"/>
                  </a:cubicBezTo>
                  <a:cubicBezTo>
                    <a:pt x="14" y="54"/>
                    <a:pt x="13" y="55"/>
                    <a:pt x="11" y="56"/>
                  </a:cubicBezTo>
                  <a:cubicBezTo>
                    <a:pt x="8" y="57"/>
                    <a:pt x="0" y="62"/>
                    <a:pt x="11" y="63"/>
                  </a:cubicBezTo>
                  <a:cubicBezTo>
                    <a:pt x="12" y="63"/>
                    <a:pt x="12" y="63"/>
                    <a:pt x="15" y="63"/>
                  </a:cubicBezTo>
                  <a:cubicBezTo>
                    <a:pt x="14" y="64"/>
                    <a:pt x="13" y="65"/>
                    <a:pt x="11" y="66"/>
                  </a:cubicBezTo>
                  <a:cubicBezTo>
                    <a:pt x="8" y="67"/>
                    <a:pt x="1" y="71"/>
                    <a:pt x="11" y="73"/>
                  </a:cubicBezTo>
                  <a:cubicBezTo>
                    <a:pt x="12" y="73"/>
                    <a:pt x="12" y="73"/>
                    <a:pt x="16" y="73"/>
                  </a:cubicBezTo>
                  <a:cubicBezTo>
                    <a:pt x="15" y="74"/>
                    <a:pt x="13" y="75"/>
                    <a:pt x="11" y="75"/>
                  </a:cubicBezTo>
                  <a:cubicBezTo>
                    <a:pt x="8" y="77"/>
                    <a:pt x="1" y="81"/>
                    <a:pt x="11" y="83"/>
                  </a:cubicBezTo>
                  <a:cubicBezTo>
                    <a:pt x="12" y="83"/>
                    <a:pt x="12" y="83"/>
                    <a:pt x="16" y="83"/>
                  </a:cubicBezTo>
                  <a:cubicBezTo>
                    <a:pt x="15" y="83"/>
                    <a:pt x="13" y="84"/>
                    <a:pt x="11" y="85"/>
                  </a:cubicBezTo>
                  <a:cubicBezTo>
                    <a:pt x="8" y="87"/>
                    <a:pt x="1" y="91"/>
                    <a:pt x="11" y="92"/>
                  </a:cubicBezTo>
                  <a:cubicBezTo>
                    <a:pt x="12" y="92"/>
                    <a:pt x="12" y="92"/>
                    <a:pt x="15" y="92"/>
                  </a:cubicBezTo>
                  <a:cubicBezTo>
                    <a:pt x="14" y="93"/>
                    <a:pt x="13" y="94"/>
                    <a:pt x="11" y="95"/>
                  </a:cubicBezTo>
                  <a:cubicBezTo>
                    <a:pt x="8" y="96"/>
                    <a:pt x="0" y="101"/>
                    <a:pt x="11" y="102"/>
                  </a:cubicBezTo>
                  <a:cubicBezTo>
                    <a:pt x="12" y="102"/>
                    <a:pt x="12" y="102"/>
                    <a:pt x="15" y="102"/>
                  </a:cubicBezTo>
                  <a:cubicBezTo>
                    <a:pt x="14" y="103"/>
                    <a:pt x="13" y="104"/>
                    <a:pt x="11" y="104"/>
                  </a:cubicBezTo>
                  <a:cubicBezTo>
                    <a:pt x="8" y="106"/>
                    <a:pt x="1" y="110"/>
                    <a:pt x="11" y="112"/>
                  </a:cubicBezTo>
                  <a:cubicBezTo>
                    <a:pt x="12" y="112"/>
                    <a:pt x="12" y="112"/>
                    <a:pt x="16" y="112"/>
                  </a:cubicBezTo>
                  <a:cubicBezTo>
                    <a:pt x="15" y="113"/>
                    <a:pt x="13" y="113"/>
                    <a:pt x="11" y="114"/>
                  </a:cubicBezTo>
                  <a:cubicBezTo>
                    <a:pt x="8" y="116"/>
                    <a:pt x="1" y="120"/>
                    <a:pt x="11" y="121"/>
                  </a:cubicBezTo>
                  <a:cubicBezTo>
                    <a:pt x="12" y="121"/>
                    <a:pt x="12" y="121"/>
                    <a:pt x="16" y="121"/>
                  </a:cubicBezTo>
                  <a:cubicBezTo>
                    <a:pt x="15" y="122"/>
                    <a:pt x="13" y="123"/>
                    <a:pt x="11" y="124"/>
                  </a:cubicBezTo>
                  <a:cubicBezTo>
                    <a:pt x="8" y="125"/>
                    <a:pt x="1" y="130"/>
                    <a:pt x="11" y="131"/>
                  </a:cubicBezTo>
                  <a:cubicBezTo>
                    <a:pt x="12" y="131"/>
                    <a:pt x="12" y="131"/>
                    <a:pt x="15" y="131"/>
                  </a:cubicBezTo>
                  <a:cubicBezTo>
                    <a:pt x="14" y="132"/>
                    <a:pt x="13" y="133"/>
                    <a:pt x="11" y="134"/>
                  </a:cubicBezTo>
                  <a:cubicBezTo>
                    <a:pt x="8" y="135"/>
                    <a:pt x="0" y="139"/>
                    <a:pt x="11" y="141"/>
                  </a:cubicBezTo>
                  <a:cubicBezTo>
                    <a:pt x="12" y="141"/>
                    <a:pt x="12" y="141"/>
                    <a:pt x="15" y="141"/>
                  </a:cubicBezTo>
                  <a:cubicBezTo>
                    <a:pt x="14" y="142"/>
                    <a:pt x="13" y="143"/>
                    <a:pt x="11" y="143"/>
                  </a:cubicBezTo>
                  <a:cubicBezTo>
                    <a:pt x="8" y="145"/>
                    <a:pt x="1" y="149"/>
                    <a:pt x="11" y="151"/>
                  </a:cubicBezTo>
                  <a:cubicBezTo>
                    <a:pt x="12" y="151"/>
                    <a:pt x="12" y="151"/>
                    <a:pt x="16" y="151"/>
                  </a:cubicBezTo>
                  <a:cubicBezTo>
                    <a:pt x="15" y="151"/>
                    <a:pt x="13" y="152"/>
                    <a:pt x="11" y="153"/>
                  </a:cubicBezTo>
                  <a:cubicBezTo>
                    <a:pt x="8" y="155"/>
                    <a:pt x="1" y="159"/>
                    <a:pt x="11" y="160"/>
                  </a:cubicBezTo>
                  <a:cubicBezTo>
                    <a:pt x="12" y="160"/>
                    <a:pt x="12" y="160"/>
                    <a:pt x="16" y="160"/>
                  </a:cubicBezTo>
                  <a:cubicBezTo>
                    <a:pt x="15" y="161"/>
                    <a:pt x="13" y="162"/>
                    <a:pt x="11" y="163"/>
                  </a:cubicBezTo>
                  <a:cubicBezTo>
                    <a:pt x="8" y="164"/>
                    <a:pt x="1" y="169"/>
                    <a:pt x="11" y="170"/>
                  </a:cubicBezTo>
                  <a:cubicBezTo>
                    <a:pt x="12" y="170"/>
                    <a:pt x="12" y="170"/>
                    <a:pt x="19" y="170"/>
                  </a:cubicBezTo>
                  <a:cubicBezTo>
                    <a:pt x="19" y="173"/>
                    <a:pt x="19" y="173"/>
                    <a:pt x="19" y="173"/>
                  </a:cubicBezTo>
                  <a:cubicBezTo>
                    <a:pt x="18" y="172"/>
                    <a:pt x="17" y="172"/>
                    <a:pt x="16" y="172"/>
                  </a:cubicBezTo>
                  <a:cubicBezTo>
                    <a:pt x="13" y="172"/>
                    <a:pt x="11" y="174"/>
                    <a:pt x="11" y="177"/>
                  </a:cubicBezTo>
                  <a:cubicBezTo>
                    <a:pt x="11" y="180"/>
                    <a:pt x="13" y="182"/>
                    <a:pt x="16" y="182"/>
                  </a:cubicBezTo>
                  <a:cubicBezTo>
                    <a:pt x="18" y="182"/>
                    <a:pt x="20" y="181"/>
                    <a:pt x="20" y="179"/>
                  </a:cubicBezTo>
                  <a:cubicBezTo>
                    <a:pt x="25" y="179"/>
                    <a:pt x="25" y="179"/>
                    <a:pt x="25" y="179"/>
                  </a:cubicBezTo>
                  <a:cubicBezTo>
                    <a:pt x="26" y="181"/>
                    <a:pt x="28" y="182"/>
                    <a:pt x="30" y="182"/>
                  </a:cubicBezTo>
                  <a:cubicBezTo>
                    <a:pt x="32" y="182"/>
                    <a:pt x="34" y="180"/>
                    <a:pt x="34" y="177"/>
                  </a:cubicBezTo>
                  <a:cubicBezTo>
                    <a:pt x="34" y="175"/>
                    <a:pt x="32" y="173"/>
                    <a:pt x="30" y="173"/>
                  </a:cubicBezTo>
                  <a:cubicBezTo>
                    <a:pt x="28" y="173"/>
                    <a:pt x="27" y="173"/>
                    <a:pt x="26" y="174"/>
                  </a:cubicBezTo>
                  <a:cubicBezTo>
                    <a:pt x="26" y="170"/>
                    <a:pt x="26" y="170"/>
                    <a:pt x="26" y="170"/>
                  </a:cubicBezTo>
                  <a:cubicBezTo>
                    <a:pt x="32" y="170"/>
                    <a:pt x="32" y="170"/>
                    <a:pt x="33" y="170"/>
                  </a:cubicBezTo>
                  <a:cubicBezTo>
                    <a:pt x="44" y="169"/>
                    <a:pt x="36" y="164"/>
                    <a:pt x="33" y="163"/>
                  </a:cubicBezTo>
                  <a:cubicBezTo>
                    <a:pt x="31" y="162"/>
                    <a:pt x="30" y="161"/>
                    <a:pt x="28" y="160"/>
                  </a:cubicBezTo>
                  <a:cubicBezTo>
                    <a:pt x="32" y="160"/>
                    <a:pt x="32" y="160"/>
                    <a:pt x="33" y="160"/>
                  </a:cubicBezTo>
                  <a:cubicBezTo>
                    <a:pt x="44" y="159"/>
                    <a:pt x="36" y="155"/>
                    <a:pt x="33" y="153"/>
                  </a:cubicBezTo>
                  <a:cubicBezTo>
                    <a:pt x="31" y="152"/>
                    <a:pt x="30" y="151"/>
                    <a:pt x="28" y="151"/>
                  </a:cubicBezTo>
                  <a:cubicBezTo>
                    <a:pt x="32" y="151"/>
                    <a:pt x="32" y="151"/>
                    <a:pt x="33" y="151"/>
                  </a:cubicBezTo>
                  <a:cubicBezTo>
                    <a:pt x="44" y="149"/>
                    <a:pt x="36" y="145"/>
                    <a:pt x="33" y="143"/>
                  </a:cubicBezTo>
                  <a:cubicBezTo>
                    <a:pt x="31" y="143"/>
                    <a:pt x="29" y="142"/>
                    <a:pt x="28" y="141"/>
                  </a:cubicBezTo>
                  <a:cubicBezTo>
                    <a:pt x="31" y="141"/>
                    <a:pt x="32" y="141"/>
                    <a:pt x="33" y="141"/>
                  </a:cubicBezTo>
                  <a:cubicBezTo>
                    <a:pt x="44" y="139"/>
                    <a:pt x="36" y="135"/>
                    <a:pt x="33" y="134"/>
                  </a:cubicBezTo>
                  <a:cubicBezTo>
                    <a:pt x="31" y="133"/>
                    <a:pt x="29" y="132"/>
                    <a:pt x="28" y="131"/>
                  </a:cubicBezTo>
                  <a:cubicBezTo>
                    <a:pt x="32" y="131"/>
                    <a:pt x="32" y="131"/>
                    <a:pt x="33" y="131"/>
                  </a:cubicBezTo>
                  <a:cubicBezTo>
                    <a:pt x="44" y="130"/>
                    <a:pt x="36" y="125"/>
                    <a:pt x="33" y="124"/>
                  </a:cubicBezTo>
                  <a:cubicBezTo>
                    <a:pt x="31" y="123"/>
                    <a:pt x="30" y="122"/>
                    <a:pt x="28" y="121"/>
                  </a:cubicBezTo>
                  <a:cubicBezTo>
                    <a:pt x="32" y="121"/>
                    <a:pt x="32" y="121"/>
                    <a:pt x="33" y="121"/>
                  </a:cubicBezTo>
                  <a:cubicBezTo>
                    <a:pt x="44" y="120"/>
                    <a:pt x="36" y="116"/>
                    <a:pt x="33" y="114"/>
                  </a:cubicBezTo>
                  <a:cubicBezTo>
                    <a:pt x="31" y="113"/>
                    <a:pt x="30" y="113"/>
                    <a:pt x="28" y="112"/>
                  </a:cubicBezTo>
                  <a:cubicBezTo>
                    <a:pt x="32" y="112"/>
                    <a:pt x="32" y="112"/>
                    <a:pt x="33" y="112"/>
                  </a:cubicBezTo>
                  <a:cubicBezTo>
                    <a:pt x="44" y="110"/>
                    <a:pt x="36" y="106"/>
                    <a:pt x="33" y="104"/>
                  </a:cubicBezTo>
                  <a:cubicBezTo>
                    <a:pt x="31" y="104"/>
                    <a:pt x="29" y="103"/>
                    <a:pt x="28" y="102"/>
                  </a:cubicBezTo>
                  <a:cubicBezTo>
                    <a:pt x="31" y="102"/>
                    <a:pt x="32" y="102"/>
                    <a:pt x="33" y="102"/>
                  </a:cubicBezTo>
                  <a:cubicBezTo>
                    <a:pt x="44" y="101"/>
                    <a:pt x="36" y="96"/>
                    <a:pt x="33" y="95"/>
                  </a:cubicBezTo>
                  <a:cubicBezTo>
                    <a:pt x="31" y="94"/>
                    <a:pt x="29" y="93"/>
                    <a:pt x="28" y="92"/>
                  </a:cubicBezTo>
                  <a:cubicBezTo>
                    <a:pt x="32" y="92"/>
                    <a:pt x="32" y="92"/>
                    <a:pt x="33" y="92"/>
                  </a:cubicBezTo>
                  <a:cubicBezTo>
                    <a:pt x="44" y="91"/>
                    <a:pt x="36" y="87"/>
                    <a:pt x="33"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9" name="Oval 158"/>
          <p:cNvSpPr/>
          <p:nvPr/>
        </p:nvSpPr>
        <p:spPr>
          <a:xfrm>
            <a:off x="2514600" y="4572000"/>
            <a:ext cx="144693" cy="144693"/>
          </a:xfrm>
          <a:prstGeom prst="ellipse">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3920366" y="3227374"/>
            <a:ext cx="1371600" cy="646331"/>
          </a:xfrm>
          <a:prstGeom prst="rect">
            <a:avLst/>
          </a:prstGeom>
          <a:noFill/>
        </p:spPr>
        <p:txBody>
          <a:bodyPr wrap="square" rtlCol="0">
            <a:spAutoFit/>
          </a:bodyPr>
          <a:lstStyle/>
          <a:p>
            <a:pPr algn="ctr"/>
            <a:r>
              <a:rPr lang="en-US" dirty="0" smtClean="0">
                <a:solidFill>
                  <a:srgbClr val="F37321"/>
                </a:solidFill>
              </a:rPr>
              <a:t>MDM &amp; Analytics</a:t>
            </a:r>
            <a:endParaRPr lang="en-US" dirty="0">
              <a:solidFill>
                <a:srgbClr val="F37321"/>
              </a:solidFill>
            </a:endParaRPr>
          </a:p>
        </p:txBody>
      </p:sp>
      <p:grpSp>
        <p:nvGrpSpPr>
          <p:cNvPr id="202" name="Group 201"/>
          <p:cNvGrpSpPr/>
          <p:nvPr/>
        </p:nvGrpSpPr>
        <p:grpSpPr>
          <a:xfrm>
            <a:off x="7086600" y="4572000"/>
            <a:ext cx="299937" cy="394892"/>
            <a:chOff x="6548438" y="4735513"/>
            <a:chExt cx="315913" cy="415925"/>
          </a:xfrm>
          <a:solidFill>
            <a:srgbClr val="F37321"/>
          </a:solidFill>
        </p:grpSpPr>
        <p:sp>
          <p:nvSpPr>
            <p:cNvPr id="1220" name="Freeform 196"/>
            <p:cNvSpPr>
              <a:spLocks noEditPoints="1"/>
            </p:cNvSpPr>
            <p:nvPr/>
          </p:nvSpPr>
          <p:spPr bwMode="auto">
            <a:xfrm>
              <a:off x="6548438" y="4735513"/>
              <a:ext cx="315913" cy="415925"/>
            </a:xfrm>
            <a:custGeom>
              <a:avLst/>
              <a:gdLst/>
              <a:ahLst/>
              <a:cxnLst>
                <a:cxn ang="0">
                  <a:pos x="236" y="61"/>
                </a:cxn>
                <a:cxn ang="0">
                  <a:pos x="243" y="5"/>
                </a:cxn>
                <a:cxn ang="0">
                  <a:pos x="203" y="47"/>
                </a:cxn>
                <a:cxn ang="0">
                  <a:pos x="13" y="358"/>
                </a:cxn>
                <a:cxn ang="0">
                  <a:pos x="164" y="490"/>
                </a:cxn>
                <a:cxn ang="0">
                  <a:pos x="369" y="183"/>
                </a:cxn>
                <a:cxn ang="0">
                  <a:pos x="57" y="410"/>
                </a:cxn>
                <a:cxn ang="0">
                  <a:pos x="76" y="368"/>
                </a:cxn>
                <a:cxn ang="0">
                  <a:pos x="57" y="410"/>
                </a:cxn>
                <a:cxn ang="0">
                  <a:pos x="71" y="325"/>
                </a:cxn>
                <a:cxn ang="0">
                  <a:pos x="113" y="345"/>
                </a:cxn>
                <a:cxn ang="0">
                  <a:pos x="107" y="302"/>
                </a:cxn>
                <a:cxn ang="0">
                  <a:pos x="127" y="260"/>
                </a:cxn>
                <a:cxn ang="0">
                  <a:pos x="107" y="302"/>
                </a:cxn>
                <a:cxn ang="0">
                  <a:pos x="101" y="406"/>
                </a:cxn>
                <a:cxn ang="0">
                  <a:pos x="144" y="426"/>
                </a:cxn>
                <a:cxn ang="0">
                  <a:pos x="138" y="383"/>
                </a:cxn>
                <a:cxn ang="0">
                  <a:pos x="158" y="341"/>
                </a:cxn>
                <a:cxn ang="0">
                  <a:pos x="138" y="383"/>
                </a:cxn>
                <a:cxn ang="0">
                  <a:pos x="152" y="298"/>
                </a:cxn>
                <a:cxn ang="0">
                  <a:pos x="194" y="318"/>
                </a:cxn>
                <a:cxn ang="0">
                  <a:pos x="169" y="463"/>
                </a:cxn>
                <a:cxn ang="0">
                  <a:pos x="188" y="421"/>
                </a:cxn>
                <a:cxn ang="0">
                  <a:pos x="169" y="463"/>
                </a:cxn>
                <a:cxn ang="0">
                  <a:pos x="183" y="378"/>
                </a:cxn>
                <a:cxn ang="0">
                  <a:pos x="225" y="398"/>
                </a:cxn>
                <a:cxn ang="0">
                  <a:pos x="219" y="355"/>
                </a:cxn>
                <a:cxn ang="0">
                  <a:pos x="239" y="313"/>
                </a:cxn>
                <a:cxn ang="0">
                  <a:pos x="219" y="355"/>
                </a:cxn>
                <a:cxn ang="0">
                  <a:pos x="242" y="294"/>
                </a:cxn>
                <a:cxn ang="0">
                  <a:pos x="125" y="203"/>
                </a:cxn>
                <a:cxn ang="0">
                  <a:pos x="213" y="92"/>
                </a:cxn>
                <a:cxn ang="0">
                  <a:pos x="330" y="183"/>
                </a:cxn>
              </a:cxnLst>
              <a:rect l="0" t="0" r="r" b="b"/>
              <a:pathLst>
                <a:path w="382" h="503">
                  <a:moveTo>
                    <a:pt x="343" y="111"/>
                  </a:moveTo>
                  <a:cubicBezTo>
                    <a:pt x="236" y="61"/>
                    <a:pt x="236" y="61"/>
                    <a:pt x="236" y="61"/>
                  </a:cubicBezTo>
                  <a:cubicBezTo>
                    <a:pt x="252" y="28"/>
                    <a:pt x="252" y="28"/>
                    <a:pt x="252" y="28"/>
                  </a:cubicBezTo>
                  <a:cubicBezTo>
                    <a:pt x="256" y="20"/>
                    <a:pt x="252" y="9"/>
                    <a:pt x="243" y="5"/>
                  </a:cubicBezTo>
                  <a:cubicBezTo>
                    <a:pt x="234" y="0"/>
                    <a:pt x="223" y="4"/>
                    <a:pt x="219" y="13"/>
                  </a:cubicBezTo>
                  <a:cubicBezTo>
                    <a:pt x="203" y="47"/>
                    <a:pt x="203" y="47"/>
                    <a:pt x="203" y="47"/>
                  </a:cubicBezTo>
                  <a:cubicBezTo>
                    <a:pt x="180" y="43"/>
                    <a:pt x="155" y="55"/>
                    <a:pt x="145" y="78"/>
                  </a:cubicBezTo>
                  <a:cubicBezTo>
                    <a:pt x="13" y="358"/>
                    <a:pt x="13" y="358"/>
                    <a:pt x="13" y="358"/>
                  </a:cubicBezTo>
                  <a:cubicBezTo>
                    <a:pt x="0" y="385"/>
                    <a:pt x="11" y="418"/>
                    <a:pt x="39" y="431"/>
                  </a:cubicBezTo>
                  <a:cubicBezTo>
                    <a:pt x="164" y="490"/>
                    <a:pt x="164" y="490"/>
                    <a:pt x="164" y="490"/>
                  </a:cubicBezTo>
                  <a:cubicBezTo>
                    <a:pt x="192" y="503"/>
                    <a:pt x="224" y="491"/>
                    <a:pt x="237" y="464"/>
                  </a:cubicBezTo>
                  <a:cubicBezTo>
                    <a:pt x="369" y="183"/>
                    <a:pt x="369" y="183"/>
                    <a:pt x="369" y="183"/>
                  </a:cubicBezTo>
                  <a:cubicBezTo>
                    <a:pt x="382" y="156"/>
                    <a:pt x="370" y="124"/>
                    <a:pt x="343" y="111"/>
                  </a:cubicBezTo>
                  <a:close/>
                  <a:moveTo>
                    <a:pt x="57" y="410"/>
                  </a:moveTo>
                  <a:cubicBezTo>
                    <a:pt x="45" y="405"/>
                    <a:pt x="40" y="391"/>
                    <a:pt x="45" y="379"/>
                  </a:cubicBezTo>
                  <a:cubicBezTo>
                    <a:pt x="51" y="368"/>
                    <a:pt x="65" y="363"/>
                    <a:pt x="76" y="368"/>
                  </a:cubicBezTo>
                  <a:cubicBezTo>
                    <a:pt x="88" y="374"/>
                    <a:pt x="93" y="388"/>
                    <a:pt x="88" y="399"/>
                  </a:cubicBezTo>
                  <a:cubicBezTo>
                    <a:pt x="82" y="411"/>
                    <a:pt x="68" y="416"/>
                    <a:pt x="57" y="410"/>
                  </a:cubicBezTo>
                  <a:close/>
                  <a:moveTo>
                    <a:pt x="82" y="356"/>
                  </a:moveTo>
                  <a:cubicBezTo>
                    <a:pt x="70" y="351"/>
                    <a:pt x="65" y="337"/>
                    <a:pt x="71" y="325"/>
                  </a:cubicBezTo>
                  <a:cubicBezTo>
                    <a:pt x="76" y="314"/>
                    <a:pt x="90" y="309"/>
                    <a:pt x="102" y="314"/>
                  </a:cubicBezTo>
                  <a:cubicBezTo>
                    <a:pt x="113" y="320"/>
                    <a:pt x="118" y="334"/>
                    <a:pt x="113" y="345"/>
                  </a:cubicBezTo>
                  <a:cubicBezTo>
                    <a:pt x="107" y="357"/>
                    <a:pt x="94" y="362"/>
                    <a:pt x="82" y="356"/>
                  </a:cubicBezTo>
                  <a:close/>
                  <a:moveTo>
                    <a:pt x="107" y="302"/>
                  </a:moveTo>
                  <a:cubicBezTo>
                    <a:pt x="96" y="297"/>
                    <a:pt x="91" y="283"/>
                    <a:pt x="96" y="271"/>
                  </a:cubicBezTo>
                  <a:cubicBezTo>
                    <a:pt x="102" y="260"/>
                    <a:pt x="116" y="255"/>
                    <a:pt x="127" y="260"/>
                  </a:cubicBezTo>
                  <a:cubicBezTo>
                    <a:pt x="139" y="266"/>
                    <a:pt x="144" y="280"/>
                    <a:pt x="138" y="291"/>
                  </a:cubicBezTo>
                  <a:cubicBezTo>
                    <a:pt x="133" y="303"/>
                    <a:pt x="119" y="308"/>
                    <a:pt x="107" y="302"/>
                  </a:cubicBezTo>
                  <a:close/>
                  <a:moveTo>
                    <a:pt x="113" y="437"/>
                  </a:moveTo>
                  <a:cubicBezTo>
                    <a:pt x="101" y="431"/>
                    <a:pt x="96" y="417"/>
                    <a:pt x="101" y="406"/>
                  </a:cubicBezTo>
                  <a:cubicBezTo>
                    <a:pt x="107" y="394"/>
                    <a:pt x="121" y="389"/>
                    <a:pt x="132" y="395"/>
                  </a:cubicBezTo>
                  <a:cubicBezTo>
                    <a:pt x="144" y="400"/>
                    <a:pt x="149" y="414"/>
                    <a:pt x="144" y="426"/>
                  </a:cubicBezTo>
                  <a:cubicBezTo>
                    <a:pt x="138" y="437"/>
                    <a:pt x="124" y="442"/>
                    <a:pt x="113" y="437"/>
                  </a:cubicBezTo>
                  <a:close/>
                  <a:moveTo>
                    <a:pt x="138" y="383"/>
                  </a:moveTo>
                  <a:cubicBezTo>
                    <a:pt x="126" y="377"/>
                    <a:pt x="121" y="363"/>
                    <a:pt x="127" y="352"/>
                  </a:cubicBezTo>
                  <a:cubicBezTo>
                    <a:pt x="132" y="340"/>
                    <a:pt x="146" y="335"/>
                    <a:pt x="158" y="341"/>
                  </a:cubicBezTo>
                  <a:cubicBezTo>
                    <a:pt x="169" y="346"/>
                    <a:pt x="174" y="360"/>
                    <a:pt x="169" y="372"/>
                  </a:cubicBezTo>
                  <a:cubicBezTo>
                    <a:pt x="163" y="383"/>
                    <a:pt x="150" y="388"/>
                    <a:pt x="138" y="383"/>
                  </a:cubicBezTo>
                  <a:close/>
                  <a:moveTo>
                    <a:pt x="163" y="329"/>
                  </a:moveTo>
                  <a:cubicBezTo>
                    <a:pt x="152" y="323"/>
                    <a:pt x="147" y="309"/>
                    <a:pt x="152" y="298"/>
                  </a:cubicBezTo>
                  <a:cubicBezTo>
                    <a:pt x="158" y="286"/>
                    <a:pt x="172" y="281"/>
                    <a:pt x="183" y="287"/>
                  </a:cubicBezTo>
                  <a:cubicBezTo>
                    <a:pt x="195" y="292"/>
                    <a:pt x="200" y="306"/>
                    <a:pt x="194" y="318"/>
                  </a:cubicBezTo>
                  <a:cubicBezTo>
                    <a:pt x="189" y="329"/>
                    <a:pt x="175" y="334"/>
                    <a:pt x="163" y="329"/>
                  </a:cubicBezTo>
                  <a:close/>
                  <a:moveTo>
                    <a:pt x="169" y="463"/>
                  </a:moveTo>
                  <a:cubicBezTo>
                    <a:pt x="157" y="458"/>
                    <a:pt x="152" y="444"/>
                    <a:pt x="157" y="432"/>
                  </a:cubicBezTo>
                  <a:cubicBezTo>
                    <a:pt x="163" y="420"/>
                    <a:pt x="177" y="415"/>
                    <a:pt x="188" y="421"/>
                  </a:cubicBezTo>
                  <a:cubicBezTo>
                    <a:pt x="200" y="426"/>
                    <a:pt x="205" y="440"/>
                    <a:pt x="200" y="452"/>
                  </a:cubicBezTo>
                  <a:cubicBezTo>
                    <a:pt x="194" y="464"/>
                    <a:pt x="180" y="469"/>
                    <a:pt x="169" y="463"/>
                  </a:cubicBezTo>
                  <a:close/>
                  <a:moveTo>
                    <a:pt x="194" y="409"/>
                  </a:moveTo>
                  <a:cubicBezTo>
                    <a:pt x="182" y="404"/>
                    <a:pt x="177" y="390"/>
                    <a:pt x="183" y="378"/>
                  </a:cubicBezTo>
                  <a:cubicBezTo>
                    <a:pt x="188" y="366"/>
                    <a:pt x="202" y="361"/>
                    <a:pt x="214" y="367"/>
                  </a:cubicBezTo>
                  <a:cubicBezTo>
                    <a:pt x="225" y="372"/>
                    <a:pt x="230" y="386"/>
                    <a:pt x="225" y="398"/>
                  </a:cubicBezTo>
                  <a:cubicBezTo>
                    <a:pt x="220" y="410"/>
                    <a:pt x="206" y="415"/>
                    <a:pt x="194" y="409"/>
                  </a:cubicBezTo>
                  <a:close/>
                  <a:moveTo>
                    <a:pt x="219" y="355"/>
                  </a:moveTo>
                  <a:cubicBezTo>
                    <a:pt x="208" y="350"/>
                    <a:pt x="203" y="336"/>
                    <a:pt x="208" y="324"/>
                  </a:cubicBezTo>
                  <a:cubicBezTo>
                    <a:pt x="214" y="312"/>
                    <a:pt x="228" y="307"/>
                    <a:pt x="239" y="313"/>
                  </a:cubicBezTo>
                  <a:cubicBezTo>
                    <a:pt x="251" y="318"/>
                    <a:pt x="256" y="332"/>
                    <a:pt x="250" y="344"/>
                  </a:cubicBezTo>
                  <a:cubicBezTo>
                    <a:pt x="245" y="356"/>
                    <a:pt x="231" y="361"/>
                    <a:pt x="219" y="355"/>
                  </a:cubicBezTo>
                  <a:close/>
                  <a:moveTo>
                    <a:pt x="285" y="278"/>
                  </a:moveTo>
                  <a:cubicBezTo>
                    <a:pt x="277" y="295"/>
                    <a:pt x="258" y="302"/>
                    <a:pt x="242" y="294"/>
                  </a:cubicBezTo>
                  <a:cubicBezTo>
                    <a:pt x="140" y="246"/>
                    <a:pt x="140" y="246"/>
                    <a:pt x="140" y="246"/>
                  </a:cubicBezTo>
                  <a:cubicBezTo>
                    <a:pt x="124" y="239"/>
                    <a:pt x="117" y="219"/>
                    <a:pt x="125" y="203"/>
                  </a:cubicBezTo>
                  <a:cubicBezTo>
                    <a:pt x="169" y="108"/>
                    <a:pt x="169" y="108"/>
                    <a:pt x="169" y="108"/>
                  </a:cubicBezTo>
                  <a:cubicBezTo>
                    <a:pt x="177" y="91"/>
                    <a:pt x="197" y="84"/>
                    <a:pt x="213" y="92"/>
                  </a:cubicBezTo>
                  <a:cubicBezTo>
                    <a:pt x="314" y="140"/>
                    <a:pt x="314" y="140"/>
                    <a:pt x="314" y="140"/>
                  </a:cubicBezTo>
                  <a:cubicBezTo>
                    <a:pt x="330" y="147"/>
                    <a:pt x="337" y="167"/>
                    <a:pt x="330" y="183"/>
                  </a:cubicBezTo>
                  <a:lnTo>
                    <a:pt x="285" y="2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6665913" y="4827588"/>
              <a:ext cx="141288" cy="138113"/>
            </a:xfrm>
            <a:custGeom>
              <a:avLst/>
              <a:gdLst/>
              <a:ahLst/>
              <a:cxnLst>
                <a:cxn ang="0">
                  <a:pos x="153" y="43"/>
                </a:cxn>
                <a:cxn ang="0">
                  <a:pos x="74" y="6"/>
                </a:cxn>
                <a:cxn ang="0">
                  <a:pos x="41" y="18"/>
                </a:cxn>
                <a:cxn ang="0">
                  <a:pos x="6" y="91"/>
                </a:cxn>
                <a:cxn ang="0">
                  <a:pos x="18" y="125"/>
                </a:cxn>
                <a:cxn ang="0">
                  <a:pos x="97" y="162"/>
                </a:cxn>
                <a:cxn ang="0">
                  <a:pos x="130" y="150"/>
                </a:cxn>
                <a:cxn ang="0">
                  <a:pos x="165" y="76"/>
                </a:cxn>
                <a:cxn ang="0">
                  <a:pos x="153" y="43"/>
                </a:cxn>
              </a:cxnLst>
              <a:rect l="0" t="0" r="r" b="b"/>
              <a:pathLst>
                <a:path w="171" h="168">
                  <a:moveTo>
                    <a:pt x="153" y="43"/>
                  </a:moveTo>
                  <a:cubicBezTo>
                    <a:pt x="74" y="6"/>
                    <a:pt x="74" y="6"/>
                    <a:pt x="74" y="6"/>
                  </a:cubicBezTo>
                  <a:cubicBezTo>
                    <a:pt x="62" y="0"/>
                    <a:pt x="47" y="5"/>
                    <a:pt x="41" y="18"/>
                  </a:cubicBezTo>
                  <a:cubicBezTo>
                    <a:pt x="6" y="91"/>
                    <a:pt x="6" y="91"/>
                    <a:pt x="6" y="91"/>
                  </a:cubicBezTo>
                  <a:cubicBezTo>
                    <a:pt x="0" y="104"/>
                    <a:pt x="6" y="119"/>
                    <a:pt x="18" y="125"/>
                  </a:cubicBezTo>
                  <a:cubicBezTo>
                    <a:pt x="97" y="162"/>
                    <a:pt x="97" y="162"/>
                    <a:pt x="97" y="162"/>
                  </a:cubicBezTo>
                  <a:cubicBezTo>
                    <a:pt x="109" y="168"/>
                    <a:pt x="124" y="162"/>
                    <a:pt x="130" y="150"/>
                  </a:cubicBezTo>
                  <a:cubicBezTo>
                    <a:pt x="165" y="76"/>
                    <a:pt x="165" y="76"/>
                    <a:pt x="165" y="76"/>
                  </a:cubicBezTo>
                  <a:cubicBezTo>
                    <a:pt x="171" y="64"/>
                    <a:pt x="165" y="49"/>
                    <a:pt x="153"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TextBox 202"/>
          <p:cNvSpPr txBox="1"/>
          <p:nvPr/>
        </p:nvSpPr>
        <p:spPr>
          <a:xfrm>
            <a:off x="1162782" y="2743200"/>
            <a:ext cx="1199418" cy="1200329"/>
          </a:xfrm>
          <a:prstGeom prst="rect">
            <a:avLst/>
          </a:prstGeom>
          <a:noFill/>
        </p:spPr>
        <p:txBody>
          <a:bodyPr wrap="square" rtlCol="0">
            <a:spAutoFit/>
          </a:bodyPr>
          <a:lstStyle/>
          <a:p>
            <a:pPr algn="ctr"/>
            <a:r>
              <a:rPr lang="en-US" sz="900" dirty="0" smtClean="0">
                <a:solidFill>
                  <a:srgbClr val="4D5761"/>
                </a:solidFill>
              </a:rPr>
              <a:t>Utility efficiency, revenue management, load research &amp; settlement, distribution asset analysis &amp; management</a:t>
            </a:r>
            <a:endParaRPr lang="en-US" sz="900" dirty="0">
              <a:solidFill>
                <a:srgbClr val="4D5761"/>
              </a:solidFill>
            </a:endParaRPr>
          </a:p>
        </p:txBody>
      </p:sp>
      <p:sp>
        <p:nvSpPr>
          <p:cNvPr id="204" name="TextBox 203"/>
          <p:cNvSpPr txBox="1"/>
          <p:nvPr/>
        </p:nvSpPr>
        <p:spPr>
          <a:xfrm>
            <a:off x="6911948" y="3158698"/>
            <a:ext cx="1012852" cy="369332"/>
          </a:xfrm>
          <a:prstGeom prst="rect">
            <a:avLst/>
          </a:prstGeom>
          <a:noFill/>
        </p:spPr>
        <p:txBody>
          <a:bodyPr wrap="square" rtlCol="0">
            <a:spAutoFit/>
          </a:bodyPr>
          <a:lstStyle/>
          <a:p>
            <a:pPr algn="ctr"/>
            <a:r>
              <a:rPr lang="en-US" sz="900" dirty="0" smtClean="0">
                <a:solidFill>
                  <a:srgbClr val="4D5761"/>
                </a:solidFill>
              </a:rPr>
              <a:t>Consumer enablement</a:t>
            </a:r>
            <a:endParaRPr lang="en-US" sz="900" dirty="0">
              <a:solidFill>
                <a:srgbClr val="4D5761"/>
              </a:solidFill>
            </a:endParaRPr>
          </a:p>
        </p:txBody>
      </p:sp>
      <p:sp>
        <p:nvSpPr>
          <p:cNvPr id="205" name="TextBox 204"/>
          <p:cNvSpPr txBox="1"/>
          <p:nvPr/>
        </p:nvSpPr>
        <p:spPr>
          <a:xfrm>
            <a:off x="3918874" y="845618"/>
            <a:ext cx="1374584" cy="507831"/>
          </a:xfrm>
          <a:prstGeom prst="rect">
            <a:avLst/>
          </a:prstGeom>
          <a:noFill/>
        </p:spPr>
        <p:txBody>
          <a:bodyPr wrap="square" rtlCol="0">
            <a:spAutoFit/>
          </a:bodyPr>
          <a:lstStyle/>
          <a:p>
            <a:pPr algn="ctr"/>
            <a:r>
              <a:rPr lang="en-US" sz="900" dirty="0" smtClean="0">
                <a:solidFill>
                  <a:srgbClr val="4D5761"/>
                </a:solidFill>
              </a:rPr>
              <a:t>Consumer engagement &amp; education </a:t>
            </a:r>
            <a:endParaRPr lang="en-US" sz="900" dirty="0">
              <a:solidFill>
                <a:srgbClr val="4D5761"/>
              </a:solidFill>
            </a:endParaRPr>
          </a:p>
        </p:txBody>
      </p:sp>
      <p:sp>
        <p:nvSpPr>
          <p:cNvPr id="206" name="TextBox 205"/>
          <p:cNvSpPr txBox="1"/>
          <p:nvPr/>
        </p:nvSpPr>
        <p:spPr>
          <a:xfrm>
            <a:off x="4208260" y="4812268"/>
            <a:ext cx="795812" cy="369332"/>
          </a:xfrm>
          <a:prstGeom prst="rect">
            <a:avLst/>
          </a:prstGeom>
          <a:noFill/>
        </p:spPr>
        <p:txBody>
          <a:bodyPr wrap="square" rtlCol="0">
            <a:spAutoFit/>
          </a:bodyPr>
          <a:lstStyle/>
          <a:p>
            <a:pPr algn="ctr"/>
            <a:r>
              <a:rPr lang="en-US" dirty="0" smtClean="0">
                <a:solidFill>
                  <a:srgbClr val="F37321"/>
                </a:solidFill>
              </a:rPr>
              <a:t>AMI</a:t>
            </a:r>
            <a:endParaRPr lang="en-US" dirty="0">
              <a:solidFill>
                <a:srgbClr val="F37321"/>
              </a:solidFill>
            </a:endParaRPr>
          </a:p>
        </p:txBody>
      </p:sp>
      <p:sp>
        <p:nvSpPr>
          <p:cNvPr id="207" name="Rectangle 206"/>
          <p:cNvSpPr/>
          <p:nvPr/>
        </p:nvSpPr>
        <p:spPr>
          <a:xfrm>
            <a:off x="533400" y="914400"/>
            <a:ext cx="16764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Utility Intelligence</a:t>
            </a:r>
            <a:endParaRPr lang="en-US" sz="1200" dirty="0">
              <a:solidFill>
                <a:schemeClr val="tx1"/>
              </a:solidFill>
              <a:latin typeface="Arial" pitchFamily="34" charset="0"/>
              <a:cs typeface="Arial" pitchFamily="34" charset="0"/>
            </a:endParaRPr>
          </a:p>
        </p:txBody>
      </p:sp>
      <p:sp>
        <p:nvSpPr>
          <p:cNvPr id="208" name="Rectangle 207"/>
          <p:cNvSpPr/>
          <p:nvPr/>
        </p:nvSpPr>
        <p:spPr>
          <a:xfrm>
            <a:off x="533400" y="1295400"/>
            <a:ext cx="1752600" cy="707886"/>
          </a:xfrm>
          <a:prstGeom prst="rect">
            <a:avLst/>
          </a:prstGeom>
        </p:spPr>
        <p:txBody>
          <a:bodyPr wrap="square">
            <a:spAutoFit/>
          </a:bodyPr>
          <a:lstStyle/>
          <a:p>
            <a:r>
              <a:rPr lang="en-US" sz="1000" dirty="0" smtClean="0"/>
              <a:t>Make the grid more reliable and efficient :</a:t>
            </a:r>
          </a:p>
          <a:p>
            <a:pPr marL="120650" indent="-120650">
              <a:buFont typeface="Arial" pitchFamily="34" charset="0"/>
              <a:buChar char="•"/>
            </a:pPr>
            <a:r>
              <a:rPr lang="en-US" sz="1000" dirty="0" smtClean="0"/>
              <a:t>Customer information analytics</a:t>
            </a:r>
            <a:endParaRPr lang="en-US" sz="1000" dirty="0"/>
          </a:p>
        </p:txBody>
      </p:sp>
      <p:sp>
        <p:nvSpPr>
          <p:cNvPr id="209" name="Rectangle 208"/>
          <p:cNvSpPr/>
          <p:nvPr/>
        </p:nvSpPr>
        <p:spPr>
          <a:xfrm>
            <a:off x="6858000" y="914400"/>
            <a:ext cx="16764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Smart Consumer</a:t>
            </a:r>
            <a:endParaRPr lang="en-US" sz="1200" dirty="0">
              <a:solidFill>
                <a:schemeClr val="tx1"/>
              </a:solidFill>
              <a:latin typeface="Arial" pitchFamily="34" charset="0"/>
              <a:cs typeface="Arial" pitchFamily="34" charset="0"/>
            </a:endParaRPr>
          </a:p>
        </p:txBody>
      </p:sp>
      <p:sp>
        <p:nvSpPr>
          <p:cNvPr id="210" name="Rectangle 209"/>
          <p:cNvSpPr/>
          <p:nvPr/>
        </p:nvSpPr>
        <p:spPr>
          <a:xfrm>
            <a:off x="6858000" y="1295400"/>
            <a:ext cx="1828800" cy="1015663"/>
          </a:xfrm>
          <a:prstGeom prst="rect">
            <a:avLst/>
          </a:prstGeom>
        </p:spPr>
        <p:txBody>
          <a:bodyPr wrap="square">
            <a:spAutoFit/>
          </a:bodyPr>
          <a:lstStyle/>
          <a:p>
            <a:r>
              <a:rPr lang="en-US" sz="1000" dirty="0" smtClean="0"/>
              <a:t>Keys to informing and motivating utility consumers:</a:t>
            </a:r>
          </a:p>
          <a:p>
            <a:pPr marL="109538" indent="-109538">
              <a:buFont typeface="Arial" pitchFamily="34" charset="0"/>
              <a:buChar char="•"/>
            </a:pPr>
            <a:r>
              <a:rPr lang="en-US" sz="1000" dirty="0" smtClean="0"/>
              <a:t>DR</a:t>
            </a:r>
          </a:p>
          <a:p>
            <a:pPr marL="109538" indent="-109538">
              <a:buFont typeface="Arial" pitchFamily="34" charset="0"/>
              <a:buChar char="•"/>
            </a:pPr>
            <a:r>
              <a:rPr lang="en-US" sz="1000" dirty="0" smtClean="0"/>
              <a:t>Alerts</a:t>
            </a:r>
          </a:p>
          <a:p>
            <a:pPr marL="109538" indent="-109538">
              <a:buFont typeface="Arial" pitchFamily="34" charset="0"/>
              <a:buChar char="•"/>
            </a:pPr>
            <a:r>
              <a:rPr lang="en-US" sz="1000" dirty="0" smtClean="0"/>
              <a:t>Energy advisor</a:t>
            </a:r>
          </a:p>
          <a:p>
            <a:pPr marL="109538" indent="-109538">
              <a:buFont typeface="Arial" pitchFamily="34" charset="0"/>
              <a:buChar char="•"/>
            </a:pPr>
            <a:r>
              <a:rPr lang="en-US" sz="1000" dirty="0" smtClean="0"/>
              <a:t>Bill analysis</a:t>
            </a:r>
          </a:p>
        </p:txBody>
      </p:sp>
      <p:sp>
        <p:nvSpPr>
          <p:cNvPr id="211" name="Rectangle 210"/>
          <p:cNvSpPr/>
          <p:nvPr/>
        </p:nvSpPr>
        <p:spPr>
          <a:xfrm>
            <a:off x="533400" y="4953000"/>
            <a:ext cx="16764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Data Infrastructure</a:t>
            </a:r>
            <a:endParaRPr lang="en-US" sz="1200" dirty="0">
              <a:solidFill>
                <a:schemeClr val="tx1"/>
              </a:solidFill>
              <a:latin typeface="Arial" pitchFamily="34" charset="0"/>
              <a:cs typeface="Arial" pitchFamily="34" charset="0"/>
            </a:endParaRPr>
          </a:p>
        </p:txBody>
      </p:sp>
      <p:sp>
        <p:nvSpPr>
          <p:cNvPr id="212" name="Rectangle 211"/>
          <p:cNvSpPr/>
          <p:nvPr/>
        </p:nvSpPr>
        <p:spPr>
          <a:xfrm>
            <a:off x="533400" y="5334000"/>
            <a:ext cx="1752600" cy="1015663"/>
          </a:xfrm>
          <a:prstGeom prst="rect">
            <a:avLst/>
          </a:prstGeom>
        </p:spPr>
        <p:txBody>
          <a:bodyPr wrap="square">
            <a:spAutoFit/>
          </a:bodyPr>
          <a:lstStyle/>
          <a:p>
            <a:r>
              <a:rPr lang="en-US" sz="1000" dirty="0" smtClean="0"/>
              <a:t>Engines that make information valuable:</a:t>
            </a:r>
          </a:p>
          <a:p>
            <a:pPr marL="109538" indent="-109538">
              <a:buFont typeface="Arial" pitchFamily="34" charset="0"/>
              <a:buChar char="•"/>
            </a:pPr>
            <a:r>
              <a:rPr lang="en-US" sz="1000" dirty="0" smtClean="0"/>
              <a:t>Meter/integral data management</a:t>
            </a:r>
          </a:p>
          <a:p>
            <a:pPr marL="109538" indent="-109538">
              <a:buFont typeface="Arial" pitchFamily="34" charset="0"/>
              <a:buChar char="•"/>
            </a:pPr>
            <a:r>
              <a:rPr lang="en-US" sz="1000" dirty="0" smtClean="0"/>
              <a:t>Smart Grid device management</a:t>
            </a:r>
          </a:p>
        </p:txBody>
      </p:sp>
      <p:sp>
        <p:nvSpPr>
          <p:cNvPr id="219" name="TextBox 218"/>
          <p:cNvSpPr txBox="1"/>
          <p:nvPr/>
        </p:nvSpPr>
        <p:spPr>
          <a:xfrm>
            <a:off x="3691766" y="1447800"/>
            <a:ext cx="1828800" cy="230832"/>
          </a:xfrm>
          <a:prstGeom prst="rect">
            <a:avLst/>
          </a:prstGeom>
          <a:noFill/>
        </p:spPr>
        <p:txBody>
          <a:bodyPr wrap="square" rtlCol="0">
            <a:spAutoFit/>
          </a:bodyPr>
          <a:lstStyle/>
          <a:p>
            <a:pPr algn="ctr"/>
            <a:r>
              <a:rPr lang="en-US" sz="900" dirty="0" smtClean="0">
                <a:solidFill>
                  <a:srgbClr val="4D5761"/>
                </a:solidFill>
              </a:rPr>
              <a:t>Data</a:t>
            </a:r>
            <a:endParaRPr lang="en-US" sz="900" dirty="0">
              <a:solidFill>
                <a:srgbClr val="4D5761"/>
              </a:solidFill>
            </a:endParaRPr>
          </a:p>
        </p:txBody>
      </p:sp>
      <p:sp>
        <p:nvSpPr>
          <p:cNvPr id="182" name="TextBox 181"/>
          <p:cNvSpPr txBox="1"/>
          <p:nvPr/>
        </p:nvSpPr>
        <p:spPr>
          <a:xfrm>
            <a:off x="5943600" y="5464314"/>
            <a:ext cx="1374584" cy="646331"/>
          </a:xfrm>
          <a:prstGeom prst="rect">
            <a:avLst/>
          </a:prstGeom>
          <a:noFill/>
        </p:spPr>
        <p:txBody>
          <a:bodyPr wrap="square" rtlCol="0">
            <a:spAutoFit/>
          </a:bodyPr>
          <a:lstStyle/>
          <a:p>
            <a:pPr algn="ctr"/>
            <a:r>
              <a:rPr lang="en-US" sz="900" dirty="0" err="1" smtClean="0">
                <a:solidFill>
                  <a:srgbClr val="4D5761"/>
                </a:solidFill>
              </a:rPr>
              <a:t>Renewables</a:t>
            </a:r>
            <a:r>
              <a:rPr lang="en-US" sz="900" dirty="0" smtClean="0">
                <a:solidFill>
                  <a:srgbClr val="4D5761"/>
                </a:solidFill>
              </a:rPr>
              <a:t>/Solar </a:t>
            </a:r>
            <a:br>
              <a:rPr lang="en-US" sz="900" dirty="0" smtClean="0">
                <a:solidFill>
                  <a:srgbClr val="4D5761"/>
                </a:solidFill>
              </a:rPr>
            </a:br>
            <a:r>
              <a:rPr lang="en-US" sz="900" dirty="0" smtClean="0">
                <a:solidFill>
                  <a:srgbClr val="4D5761"/>
                </a:solidFill>
              </a:rPr>
              <a:t>Co-generation</a:t>
            </a:r>
          </a:p>
          <a:p>
            <a:pPr algn="ctr"/>
            <a:r>
              <a:rPr lang="en-US" sz="900" dirty="0" smtClean="0">
                <a:solidFill>
                  <a:srgbClr val="4D5761"/>
                </a:solidFill>
              </a:rPr>
              <a:t>Smart meter</a:t>
            </a:r>
            <a:br>
              <a:rPr lang="en-US" sz="900" dirty="0" smtClean="0">
                <a:solidFill>
                  <a:srgbClr val="4D5761"/>
                </a:solidFill>
              </a:rPr>
            </a:br>
            <a:r>
              <a:rPr lang="en-US" sz="900" dirty="0" smtClean="0">
                <a:solidFill>
                  <a:srgbClr val="4D5761"/>
                </a:solidFill>
              </a:rPr>
              <a:t>Smart device</a:t>
            </a:r>
            <a:endParaRPr lang="en-US" sz="900" dirty="0">
              <a:solidFill>
                <a:srgbClr val="4D5761"/>
              </a:solidFill>
            </a:endParaRPr>
          </a:p>
        </p:txBody>
      </p:sp>
      <p:sp>
        <p:nvSpPr>
          <p:cNvPr id="183" name="TextBox 182"/>
          <p:cNvSpPr txBox="1"/>
          <p:nvPr/>
        </p:nvSpPr>
        <p:spPr>
          <a:xfrm>
            <a:off x="2133600" y="5543490"/>
            <a:ext cx="1374584" cy="369332"/>
          </a:xfrm>
          <a:prstGeom prst="rect">
            <a:avLst/>
          </a:prstGeom>
          <a:noFill/>
        </p:spPr>
        <p:txBody>
          <a:bodyPr wrap="square" rtlCol="0">
            <a:spAutoFit/>
          </a:bodyPr>
          <a:lstStyle/>
          <a:p>
            <a:pPr algn="ctr"/>
            <a:r>
              <a:rPr lang="en-US" sz="900" dirty="0" smtClean="0">
                <a:solidFill>
                  <a:srgbClr val="4D5761"/>
                </a:solidFill>
              </a:rPr>
              <a:t>Generation</a:t>
            </a:r>
            <a:br>
              <a:rPr lang="en-US" sz="900" dirty="0" smtClean="0">
                <a:solidFill>
                  <a:srgbClr val="4D5761"/>
                </a:solidFill>
              </a:rPr>
            </a:br>
            <a:r>
              <a:rPr lang="en-US" sz="900" dirty="0" smtClean="0">
                <a:solidFill>
                  <a:srgbClr val="4D5761"/>
                </a:solidFill>
              </a:rPr>
              <a:t>T&amp;D</a:t>
            </a:r>
            <a:endParaRPr lang="en-US" sz="900" dirty="0">
              <a:solidFill>
                <a:srgbClr val="4D5761"/>
              </a:solidFill>
            </a:endParaRPr>
          </a:p>
        </p:txBody>
      </p:sp>
      <p:sp>
        <p:nvSpPr>
          <p:cNvPr id="190" name="TextBox 189"/>
          <p:cNvSpPr txBox="1"/>
          <p:nvPr/>
        </p:nvSpPr>
        <p:spPr>
          <a:xfrm>
            <a:off x="3691766" y="4114800"/>
            <a:ext cx="1828800" cy="230832"/>
          </a:xfrm>
          <a:prstGeom prst="rect">
            <a:avLst/>
          </a:prstGeom>
          <a:noFill/>
        </p:spPr>
        <p:txBody>
          <a:bodyPr wrap="square" rtlCol="0">
            <a:spAutoFit/>
          </a:bodyPr>
          <a:lstStyle/>
          <a:p>
            <a:pPr algn="ctr"/>
            <a:r>
              <a:rPr lang="en-US" sz="900" dirty="0" smtClean="0">
                <a:solidFill>
                  <a:srgbClr val="4D5761"/>
                </a:solidFill>
              </a:rPr>
              <a:t>Data</a:t>
            </a:r>
            <a:endParaRPr lang="en-US" sz="900" dirty="0">
              <a:solidFill>
                <a:srgbClr val="4D5761"/>
              </a:solidFill>
            </a:endParaRPr>
          </a:p>
        </p:txBody>
      </p:sp>
      <p:sp>
        <p:nvSpPr>
          <p:cNvPr id="191" name="TextBox 190"/>
          <p:cNvSpPr txBox="1"/>
          <p:nvPr/>
        </p:nvSpPr>
        <p:spPr>
          <a:xfrm>
            <a:off x="3691766" y="4419600"/>
            <a:ext cx="1828800" cy="230832"/>
          </a:xfrm>
          <a:prstGeom prst="rect">
            <a:avLst/>
          </a:prstGeom>
          <a:noFill/>
        </p:spPr>
        <p:txBody>
          <a:bodyPr wrap="square" rtlCol="0">
            <a:spAutoFit/>
          </a:bodyPr>
          <a:lstStyle/>
          <a:p>
            <a:pPr algn="ctr"/>
            <a:r>
              <a:rPr lang="en-US" sz="900" dirty="0" smtClean="0">
                <a:solidFill>
                  <a:srgbClr val="4D5761"/>
                </a:solidFill>
              </a:rPr>
              <a:t>Power</a:t>
            </a:r>
            <a:endParaRPr lang="en-US" sz="900" dirty="0">
              <a:solidFill>
                <a:srgbClr val="4D5761"/>
              </a:solidFill>
            </a:endParaRPr>
          </a:p>
        </p:txBody>
      </p:sp>
      <p:sp>
        <p:nvSpPr>
          <p:cNvPr id="193" name="TextBox 192"/>
          <p:cNvSpPr txBox="1"/>
          <p:nvPr/>
        </p:nvSpPr>
        <p:spPr>
          <a:xfrm>
            <a:off x="3691766" y="5638800"/>
            <a:ext cx="1828800" cy="230832"/>
          </a:xfrm>
          <a:prstGeom prst="rect">
            <a:avLst/>
          </a:prstGeom>
          <a:noFill/>
        </p:spPr>
        <p:txBody>
          <a:bodyPr wrap="square" rtlCol="0">
            <a:spAutoFit/>
          </a:bodyPr>
          <a:lstStyle/>
          <a:p>
            <a:pPr algn="ctr"/>
            <a:r>
              <a:rPr lang="en-US" sz="900" dirty="0" smtClean="0">
                <a:solidFill>
                  <a:srgbClr val="4D5761"/>
                </a:solidFill>
              </a:rPr>
              <a:t>Data</a:t>
            </a:r>
            <a:endParaRPr lang="en-US" sz="900" dirty="0">
              <a:solidFill>
                <a:srgbClr val="4D5761"/>
              </a:solidFill>
            </a:endParaRPr>
          </a:p>
        </p:txBody>
      </p:sp>
      <p:sp>
        <p:nvSpPr>
          <p:cNvPr id="138" name="Rectangle 137"/>
          <p:cNvSpPr/>
          <p:nvPr/>
        </p:nvSpPr>
        <p:spPr>
          <a:xfrm>
            <a:off x="2286000" y="18288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167766" y="1589835"/>
            <a:ext cx="1282259" cy="848565"/>
            <a:chOff x="987425" y="2533650"/>
            <a:chExt cx="2703513" cy="1789113"/>
          </a:xfrm>
          <a:solidFill>
            <a:srgbClr val="F37321"/>
          </a:solidFill>
        </p:grpSpPr>
        <p:sp>
          <p:nvSpPr>
            <p:cNvPr id="1054" name="Freeform 30"/>
            <p:cNvSpPr>
              <a:spLocks/>
            </p:cNvSpPr>
            <p:nvPr/>
          </p:nvSpPr>
          <p:spPr bwMode="auto">
            <a:xfrm>
              <a:off x="2141538" y="2533650"/>
              <a:ext cx="904875" cy="806450"/>
            </a:xfrm>
            <a:custGeom>
              <a:avLst/>
              <a:gdLst/>
              <a:ahLst/>
              <a:cxnLst>
                <a:cxn ang="0">
                  <a:pos x="551" y="147"/>
                </a:cxn>
                <a:cxn ang="0">
                  <a:pos x="570" y="109"/>
                </a:cxn>
                <a:cxn ang="0">
                  <a:pos x="184" y="0"/>
                </a:cxn>
                <a:cxn ang="0">
                  <a:pos x="0" y="506"/>
                </a:cxn>
                <a:cxn ang="0">
                  <a:pos x="31" y="508"/>
                </a:cxn>
                <a:cxn ang="0">
                  <a:pos x="196" y="50"/>
                </a:cxn>
                <a:cxn ang="0">
                  <a:pos x="551" y="147"/>
                </a:cxn>
              </a:cxnLst>
              <a:rect l="0" t="0" r="r" b="b"/>
              <a:pathLst>
                <a:path w="570" h="508">
                  <a:moveTo>
                    <a:pt x="551" y="147"/>
                  </a:moveTo>
                  <a:lnTo>
                    <a:pt x="570" y="109"/>
                  </a:lnTo>
                  <a:lnTo>
                    <a:pt x="184" y="0"/>
                  </a:lnTo>
                  <a:lnTo>
                    <a:pt x="0" y="506"/>
                  </a:lnTo>
                  <a:lnTo>
                    <a:pt x="31" y="508"/>
                  </a:lnTo>
                  <a:lnTo>
                    <a:pt x="196" y="50"/>
                  </a:lnTo>
                  <a:lnTo>
                    <a:pt x="551" y="1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1323975" y="3171825"/>
              <a:ext cx="949325" cy="300038"/>
            </a:xfrm>
            <a:custGeom>
              <a:avLst/>
              <a:gdLst/>
              <a:ahLst/>
              <a:cxnLst>
                <a:cxn ang="0">
                  <a:pos x="598" y="125"/>
                </a:cxn>
                <a:cxn ang="0">
                  <a:pos x="26" y="0"/>
                </a:cxn>
                <a:cxn ang="0">
                  <a:pos x="0" y="189"/>
                </a:cxn>
                <a:cxn ang="0">
                  <a:pos x="12" y="179"/>
                </a:cxn>
                <a:cxn ang="0">
                  <a:pos x="45" y="47"/>
                </a:cxn>
                <a:cxn ang="0">
                  <a:pos x="581" y="158"/>
                </a:cxn>
                <a:cxn ang="0">
                  <a:pos x="598" y="125"/>
                </a:cxn>
              </a:cxnLst>
              <a:rect l="0" t="0" r="r" b="b"/>
              <a:pathLst>
                <a:path w="598" h="189">
                  <a:moveTo>
                    <a:pt x="598" y="125"/>
                  </a:moveTo>
                  <a:lnTo>
                    <a:pt x="26" y="0"/>
                  </a:lnTo>
                  <a:lnTo>
                    <a:pt x="0" y="189"/>
                  </a:lnTo>
                  <a:lnTo>
                    <a:pt x="12" y="179"/>
                  </a:lnTo>
                  <a:lnTo>
                    <a:pt x="45" y="47"/>
                  </a:lnTo>
                  <a:lnTo>
                    <a:pt x="581" y="158"/>
                  </a:lnTo>
                  <a:lnTo>
                    <a:pt x="598"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187575" y="2608263"/>
              <a:ext cx="427038" cy="1703388"/>
            </a:xfrm>
            <a:custGeom>
              <a:avLst/>
              <a:gdLst/>
              <a:ahLst/>
              <a:cxnLst>
                <a:cxn ang="0">
                  <a:pos x="165" y="0"/>
                </a:cxn>
                <a:cxn ang="0">
                  <a:pos x="269" y="1073"/>
                </a:cxn>
                <a:cxn ang="0">
                  <a:pos x="42" y="1073"/>
                </a:cxn>
                <a:cxn ang="0">
                  <a:pos x="0" y="459"/>
                </a:cxn>
                <a:cxn ang="0">
                  <a:pos x="165" y="0"/>
                </a:cxn>
              </a:cxnLst>
              <a:rect l="0" t="0" r="r" b="b"/>
              <a:pathLst>
                <a:path w="269" h="1073">
                  <a:moveTo>
                    <a:pt x="165" y="0"/>
                  </a:moveTo>
                  <a:lnTo>
                    <a:pt x="269" y="1073"/>
                  </a:lnTo>
                  <a:lnTo>
                    <a:pt x="42" y="1073"/>
                  </a:lnTo>
                  <a:lnTo>
                    <a:pt x="0" y="459"/>
                  </a:lnTo>
                  <a:lnTo>
                    <a:pt x="16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216025" y="3295650"/>
              <a:ext cx="952500" cy="1023938"/>
            </a:xfrm>
            <a:custGeom>
              <a:avLst/>
              <a:gdLst/>
              <a:ahLst/>
              <a:cxnLst>
                <a:cxn ang="0">
                  <a:pos x="278" y="245"/>
                </a:cxn>
                <a:cxn ang="0">
                  <a:pos x="219" y="189"/>
                </a:cxn>
                <a:cxn ang="0">
                  <a:pos x="226" y="151"/>
                </a:cxn>
                <a:cxn ang="0">
                  <a:pos x="295" y="118"/>
                </a:cxn>
                <a:cxn ang="0">
                  <a:pos x="226" y="151"/>
                </a:cxn>
                <a:cxn ang="0">
                  <a:pos x="503" y="120"/>
                </a:cxn>
                <a:cxn ang="0">
                  <a:pos x="444" y="54"/>
                </a:cxn>
                <a:cxn ang="0">
                  <a:pos x="321" y="252"/>
                </a:cxn>
                <a:cxn ang="0">
                  <a:pos x="394" y="222"/>
                </a:cxn>
                <a:cxn ang="0">
                  <a:pos x="321" y="252"/>
                </a:cxn>
                <a:cxn ang="0">
                  <a:pos x="397" y="182"/>
                </a:cxn>
                <a:cxn ang="0">
                  <a:pos x="335" y="127"/>
                </a:cxn>
                <a:cxn ang="0">
                  <a:pos x="427" y="354"/>
                </a:cxn>
                <a:cxn ang="0">
                  <a:pos x="430" y="323"/>
                </a:cxn>
                <a:cxn ang="0">
                  <a:pos x="437" y="191"/>
                </a:cxn>
                <a:cxn ang="0">
                  <a:pos x="503" y="158"/>
                </a:cxn>
                <a:cxn ang="0">
                  <a:pos x="437" y="191"/>
                </a:cxn>
                <a:cxn ang="0">
                  <a:pos x="106" y="555"/>
                </a:cxn>
                <a:cxn ang="0">
                  <a:pos x="42" y="467"/>
                </a:cxn>
                <a:cxn ang="0">
                  <a:pos x="56" y="404"/>
                </a:cxn>
                <a:cxn ang="0">
                  <a:pos x="141" y="375"/>
                </a:cxn>
                <a:cxn ang="0">
                  <a:pos x="56" y="404"/>
                </a:cxn>
                <a:cxn ang="0">
                  <a:pos x="543" y="73"/>
                </a:cxn>
                <a:cxn ang="0">
                  <a:pos x="597" y="139"/>
                </a:cxn>
                <a:cxn ang="0">
                  <a:pos x="89" y="640"/>
                </a:cxn>
                <a:cxn ang="0">
                  <a:pos x="14" y="586"/>
                </a:cxn>
                <a:cxn ang="0">
                  <a:pos x="89" y="640"/>
                </a:cxn>
                <a:cxn ang="0">
                  <a:pos x="382" y="364"/>
                </a:cxn>
                <a:cxn ang="0">
                  <a:pos x="314" y="302"/>
                </a:cxn>
                <a:cxn ang="0">
                  <a:pos x="340" y="89"/>
                </a:cxn>
                <a:cxn ang="0">
                  <a:pos x="406" y="47"/>
                </a:cxn>
                <a:cxn ang="0">
                  <a:pos x="340" y="89"/>
                </a:cxn>
                <a:cxn ang="0">
                  <a:pos x="503" y="286"/>
                </a:cxn>
                <a:cxn ang="0">
                  <a:pos x="434" y="229"/>
                </a:cxn>
                <a:cxn ang="0">
                  <a:pos x="600" y="260"/>
                </a:cxn>
                <a:cxn ang="0">
                  <a:pos x="543" y="293"/>
                </a:cxn>
                <a:cxn ang="0">
                  <a:pos x="600" y="260"/>
                </a:cxn>
                <a:cxn ang="0">
                  <a:pos x="543" y="165"/>
                </a:cxn>
                <a:cxn ang="0">
                  <a:pos x="600" y="219"/>
                </a:cxn>
                <a:cxn ang="0">
                  <a:pos x="177" y="420"/>
                </a:cxn>
                <a:cxn ang="0">
                  <a:pos x="182" y="385"/>
                </a:cxn>
                <a:cxn ang="0">
                  <a:pos x="193" y="328"/>
                </a:cxn>
                <a:cxn ang="0">
                  <a:pos x="271" y="295"/>
                </a:cxn>
                <a:cxn ang="0">
                  <a:pos x="193" y="328"/>
                </a:cxn>
                <a:cxn ang="0">
                  <a:pos x="153" y="0"/>
                </a:cxn>
                <a:cxn ang="0">
                  <a:pos x="203" y="61"/>
                </a:cxn>
                <a:cxn ang="0">
                  <a:pos x="243" y="71"/>
                </a:cxn>
                <a:cxn ang="0">
                  <a:pos x="304" y="28"/>
                </a:cxn>
                <a:cxn ang="0">
                  <a:pos x="243" y="71"/>
                </a:cxn>
                <a:cxn ang="0">
                  <a:pos x="153" y="321"/>
                </a:cxn>
                <a:cxn ang="0">
                  <a:pos x="89" y="264"/>
                </a:cxn>
                <a:cxn ang="0">
                  <a:pos x="113" y="170"/>
                </a:cxn>
                <a:cxn ang="0">
                  <a:pos x="172" y="224"/>
                </a:cxn>
                <a:cxn ang="0">
                  <a:pos x="113" y="170"/>
                </a:cxn>
                <a:cxn ang="0">
                  <a:pos x="132" y="87"/>
                </a:cxn>
                <a:cxn ang="0">
                  <a:pos x="186" y="144"/>
                </a:cxn>
              </a:cxnLst>
              <a:rect l="0" t="0" r="r" b="b"/>
              <a:pathLst>
                <a:path w="600" h="645">
                  <a:moveTo>
                    <a:pt x="210" y="231"/>
                  </a:moveTo>
                  <a:lnTo>
                    <a:pt x="278" y="245"/>
                  </a:lnTo>
                  <a:lnTo>
                    <a:pt x="283" y="201"/>
                  </a:lnTo>
                  <a:lnTo>
                    <a:pt x="219" y="189"/>
                  </a:lnTo>
                  <a:lnTo>
                    <a:pt x="210" y="231"/>
                  </a:lnTo>
                  <a:close/>
                  <a:moveTo>
                    <a:pt x="226" y="151"/>
                  </a:moveTo>
                  <a:lnTo>
                    <a:pt x="288" y="163"/>
                  </a:lnTo>
                  <a:lnTo>
                    <a:pt x="295" y="118"/>
                  </a:lnTo>
                  <a:lnTo>
                    <a:pt x="236" y="108"/>
                  </a:lnTo>
                  <a:lnTo>
                    <a:pt x="226" y="151"/>
                  </a:lnTo>
                  <a:close/>
                  <a:moveTo>
                    <a:pt x="441" y="108"/>
                  </a:moveTo>
                  <a:lnTo>
                    <a:pt x="503" y="120"/>
                  </a:lnTo>
                  <a:lnTo>
                    <a:pt x="503" y="66"/>
                  </a:lnTo>
                  <a:lnTo>
                    <a:pt x="444" y="54"/>
                  </a:lnTo>
                  <a:lnTo>
                    <a:pt x="441" y="108"/>
                  </a:lnTo>
                  <a:close/>
                  <a:moveTo>
                    <a:pt x="321" y="252"/>
                  </a:moveTo>
                  <a:lnTo>
                    <a:pt x="389" y="264"/>
                  </a:lnTo>
                  <a:lnTo>
                    <a:pt x="394" y="222"/>
                  </a:lnTo>
                  <a:lnTo>
                    <a:pt x="326" y="210"/>
                  </a:lnTo>
                  <a:lnTo>
                    <a:pt x="321" y="252"/>
                  </a:lnTo>
                  <a:close/>
                  <a:moveTo>
                    <a:pt x="330" y="170"/>
                  </a:moveTo>
                  <a:lnTo>
                    <a:pt x="397" y="182"/>
                  </a:lnTo>
                  <a:lnTo>
                    <a:pt x="399" y="139"/>
                  </a:lnTo>
                  <a:lnTo>
                    <a:pt x="335" y="127"/>
                  </a:lnTo>
                  <a:lnTo>
                    <a:pt x="330" y="170"/>
                  </a:lnTo>
                  <a:close/>
                  <a:moveTo>
                    <a:pt x="427" y="354"/>
                  </a:moveTo>
                  <a:lnTo>
                    <a:pt x="501" y="335"/>
                  </a:lnTo>
                  <a:lnTo>
                    <a:pt x="430" y="323"/>
                  </a:lnTo>
                  <a:lnTo>
                    <a:pt x="427" y="354"/>
                  </a:lnTo>
                  <a:close/>
                  <a:moveTo>
                    <a:pt x="437" y="191"/>
                  </a:moveTo>
                  <a:lnTo>
                    <a:pt x="503" y="203"/>
                  </a:lnTo>
                  <a:lnTo>
                    <a:pt x="503" y="158"/>
                  </a:lnTo>
                  <a:lnTo>
                    <a:pt x="439" y="146"/>
                  </a:lnTo>
                  <a:lnTo>
                    <a:pt x="437" y="191"/>
                  </a:lnTo>
                  <a:close/>
                  <a:moveTo>
                    <a:pt x="23" y="543"/>
                  </a:moveTo>
                  <a:lnTo>
                    <a:pt x="106" y="555"/>
                  </a:lnTo>
                  <a:lnTo>
                    <a:pt x="120" y="484"/>
                  </a:lnTo>
                  <a:lnTo>
                    <a:pt x="42" y="467"/>
                  </a:lnTo>
                  <a:lnTo>
                    <a:pt x="23" y="543"/>
                  </a:lnTo>
                  <a:close/>
                  <a:moveTo>
                    <a:pt x="56" y="404"/>
                  </a:moveTo>
                  <a:lnTo>
                    <a:pt x="132" y="425"/>
                  </a:lnTo>
                  <a:lnTo>
                    <a:pt x="141" y="375"/>
                  </a:lnTo>
                  <a:lnTo>
                    <a:pt x="68" y="359"/>
                  </a:lnTo>
                  <a:lnTo>
                    <a:pt x="56" y="404"/>
                  </a:lnTo>
                  <a:close/>
                  <a:moveTo>
                    <a:pt x="595" y="85"/>
                  </a:moveTo>
                  <a:lnTo>
                    <a:pt x="543" y="73"/>
                  </a:lnTo>
                  <a:lnTo>
                    <a:pt x="543" y="130"/>
                  </a:lnTo>
                  <a:lnTo>
                    <a:pt x="597" y="139"/>
                  </a:lnTo>
                  <a:lnTo>
                    <a:pt x="595" y="85"/>
                  </a:lnTo>
                  <a:close/>
                  <a:moveTo>
                    <a:pt x="89" y="640"/>
                  </a:moveTo>
                  <a:lnTo>
                    <a:pt x="97" y="605"/>
                  </a:lnTo>
                  <a:lnTo>
                    <a:pt x="14" y="586"/>
                  </a:lnTo>
                  <a:lnTo>
                    <a:pt x="0" y="645"/>
                  </a:lnTo>
                  <a:lnTo>
                    <a:pt x="89" y="640"/>
                  </a:lnTo>
                  <a:close/>
                  <a:moveTo>
                    <a:pt x="309" y="349"/>
                  </a:moveTo>
                  <a:lnTo>
                    <a:pt x="382" y="364"/>
                  </a:lnTo>
                  <a:lnTo>
                    <a:pt x="387" y="316"/>
                  </a:lnTo>
                  <a:lnTo>
                    <a:pt x="314" y="302"/>
                  </a:lnTo>
                  <a:lnTo>
                    <a:pt x="309" y="349"/>
                  </a:lnTo>
                  <a:close/>
                  <a:moveTo>
                    <a:pt x="340" y="89"/>
                  </a:moveTo>
                  <a:lnTo>
                    <a:pt x="401" y="101"/>
                  </a:lnTo>
                  <a:lnTo>
                    <a:pt x="406" y="47"/>
                  </a:lnTo>
                  <a:lnTo>
                    <a:pt x="347" y="35"/>
                  </a:lnTo>
                  <a:lnTo>
                    <a:pt x="340" y="89"/>
                  </a:lnTo>
                  <a:close/>
                  <a:moveTo>
                    <a:pt x="432" y="274"/>
                  </a:moveTo>
                  <a:lnTo>
                    <a:pt x="503" y="286"/>
                  </a:lnTo>
                  <a:lnTo>
                    <a:pt x="503" y="243"/>
                  </a:lnTo>
                  <a:lnTo>
                    <a:pt x="434" y="229"/>
                  </a:lnTo>
                  <a:lnTo>
                    <a:pt x="432" y="274"/>
                  </a:lnTo>
                  <a:close/>
                  <a:moveTo>
                    <a:pt x="600" y="260"/>
                  </a:moveTo>
                  <a:lnTo>
                    <a:pt x="543" y="250"/>
                  </a:lnTo>
                  <a:lnTo>
                    <a:pt x="543" y="293"/>
                  </a:lnTo>
                  <a:lnTo>
                    <a:pt x="600" y="304"/>
                  </a:lnTo>
                  <a:lnTo>
                    <a:pt x="600" y="260"/>
                  </a:lnTo>
                  <a:close/>
                  <a:moveTo>
                    <a:pt x="597" y="177"/>
                  </a:moveTo>
                  <a:lnTo>
                    <a:pt x="543" y="165"/>
                  </a:lnTo>
                  <a:lnTo>
                    <a:pt x="543" y="210"/>
                  </a:lnTo>
                  <a:lnTo>
                    <a:pt x="600" y="219"/>
                  </a:lnTo>
                  <a:lnTo>
                    <a:pt x="597" y="177"/>
                  </a:lnTo>
                  <a:close/>
                  <a:moveTo>
                    <a:pt x="177" y="420"/>
                  </a:moveTo>
                  <a:lnTo>
                    <a:pt x="229" y="397"/>
                  </a:lnTo>
                  <a:lnTo>
                    <a:pt x="182" y="385"/>
                  </a:lnTo>
                  <a:lnTo>
                    <a:pt x="177" y="420"/>
                  </a:lnTo>
                  <a:close/>
                  <a:moveTo>
                    <a:pt x="193" y="328"/>
                  </a:moveTo>
                  <a:lnTo>
                    <a:pt x="267" y="342"/>
                  </a:lnTo>
                  <a:lnTo>
                    <a:pt x="271" y="295"/>
                  </a:lnTo>
                  <a:lnTo>
                    <a:pt x="200" y="283"/>
                  </a:lnTo>
                  <a:lnTo>
                    <a:pt x="193" y="328"/>
                  </a:lnTo>
                  <a:close/>
                  <a:moveTo>
                    <a:pt x="212" y="11"/>
                  </a:moveTo>
                  <a:lnTo>
                    <a:pt x="153" y="0"/>
                  </a:lnTo>
                  <a:lnTo>
                    <a:pt x="141" y="49"/>
                  </a:lnTo>
                  <a:lnTo>
                    <a:pt x="203" y="61"/>
                  </a:lnTo>
                  <a:lnTo>
                    <a:pt x="212" y="11"/>
                  </a:lnTo>
                  <a:close/>
                  <a:moveTo>
                    <a:pt x="243" y="71"/>
                  </a:moveTo>
                  <a:lnTo>
                    <a:pt x="297" y="80"/>
                  </a:lnTo>
                  <a:lnTo>
                    <a:pt x="304" y="28"/>
                  </a:lnTo>
                  <a:lnTo>
                    <a:pt x="252" y="19"/>
                  </a:lnTo>
                  <a:lnTo>
                    <a:pt x="243" y="71"/>
                  </a:lnTo>
                  <a:close/>
                  <a:moveTo>
                    <a:pt x="80" y="307"/>
                  </a:moveTo>
                  <a:lnTo>
                    <a:pt x="153" y="321"/>
                  </a:lnTo>
                  <a:lnTo>
                    <a:pt x="160" y="276"/>
                  </a:lnTo>
                  <a:lnTo>
                    <a:pt x="89" y="264"/>
                  </a:lnTo>
                  <a:lnTo>
                    <a:pt x="80" y="307"/>
                  </a:lnTo>
                  <a:close/>
                  <a:moveTo>
                    <a:pt x="113" y="170"/>
                  </a:moveTo>
                  <a:lnTo>
                    <a:pt x="101" y="212"/>
                  </a:lnTo>
                  <a:lnTo>
                    <a:pt x="172" y="224"/>
                  </a:lnTo>
                  <a:lnTo>
                    <a:pt x="179" y="182"/>
                  </a:lnTo>
                  <a:lnTo>
                    <a:pt x="113" y="170"/>
                  </a:lnTo>
                  <a:close/>
                  <a:moveTo>
                    <a:pt x="196" y="101"/>
                  </a:moveTo>
                  <a:lnTo>
                    <a:pt x="132" y="87"/>
                  </a:lnTo>
                  <a:lnTo>
                    <a:pt x="120" y="132"/>
                  </a:lnTo>
                  <a:lnTo>
                    <a:pt x="186" y="144"/>
                  </a:lnTo>
                  <a:lnTo>
                    <a:pt x="196"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447800" y="3783013"/>
              <a:ext cx="963613" cy="217488"/>
            </a:xfrm>
            <a:custGeom>
              <a:avLst/>
              <a:gdLst/>
              <a:ahLst/>
              <a:cxnLst>
                <a:cxn ang="0">
                  <a:pos x="256" y="8"/>
                </a:cxn>
                <a:cxn ang="0">
                  <a:pos x="1" y="58"/>
                </a:cxn>
                <a:cxn ang="0">
                  <a:pos x="1" y="48"/>
                </a:cxn>
                <a:cxn ang="0">
                  <a:pos x="257" y="0"/>
                </a:cxn>
                <a:cxn ang="0">
                  <a:pos x="256" y="8"/>
                </a:cxn>
              </a:cxnLst>
              <a:rect l="0" t="0" r="r" b="b"/>
              <a:pathLst>
                <a:path w="257" h="58">
                  <a:moveTo>
                    <a:pt x="256" y="8"/>
                  </a:moveTo>
                  <a:cubicBezTo>
                    <a:pt x="247" y="8"/>
                    <a:pt x="85" y="14"/>
                    <a:pt x="1" y="58"/>
                  </a:cubicBezTo>
                  <a:cubicBezTo>
                    <a:pt x="0" y="52"/>
                    <a:pt x="1" y="52"/>
                    <a:pt x="1" y="48"/>
                  </a:cubicBezTo>
                  <a:cubicBezTo>
                    <a:pt x="73" y="9"/>
                    <a:pt x="229" y="0"/>
                    <a:pt x="257" y="0"/>
                  </a:cubicBezTo>
                  <a:lnTo>
                    <a:pt x="25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1447800" y="3868738"/>
              <a:ext cx="911225" cy="296863"/>
            </a:xfrm>
            <a:custGeom>
              <a:avLst/>
              <a:gdLst/>
              <a:ahLst/>
              <a:cxnLst>
                <a:cxn ang="0">
                  <a:pos x="242" y="0"/>
                </a:cxn>
                <a:cxn ang="0">
                  <a:pos x="0" y="55"/>
                </a:cxn>
                <a:cxn ang="0">
                  <a:pos x="0" y="79"/>
                </a:cxn>
                <a:cxn ang="0">
                  <a:pos x="242" y="32"/>
                </a:cxn>
                <a:cxn ang="0">
                  <a:pos x="242" y="0"/>
                </a:cxn>
              </a:cxnLst>
              <a:rect l="0" t="0" r="r" b="b"/>
              <a:pathLst>
                <a:path w="243" h="79">
                  <a:moveTo>
                    <a:pt x="242" y="0"/>
                  </a:moveTo>
                  <a:cubicBezTo>
                    <a:pt x="201" y="0"/>
                    <a:pt x="76" y="11"/>
                    <a:pt x="0" y="55"/>
                  </a:cubicBezTo>
                  <a:cubicBezTo>
                    <a:pt x="0" y="62"/>
                    <a:pt x="0" y="79"/>
                    <a:pt x="0" y="79"/>
                  </a:cubicBezTo>
                  <a:cubicBezTo>
                    <a:pt x="75" y="44"/>
                    <a:pt x="198" y="32"/>
                    <a:pt x="242" y="32"/>
                  </a:cubicBezTo>
                  <a:cubicBezTo>
                    <a:pt x="243" y="16"/>
                    <a:pt x="242" y="0"/>
                    <a:pt x="24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444625" y="4052888"/>
              <a:ext cx="919163" cy="258763"/>
            </a:xfrm>
            <a:custGeom>
              <a:avLst/>
              <a:gdLst/>
              <a:ahLst/>
              <a:cxnLst>
                <a:cxn ang="0">
                  <a:pos x="38" y="69"/>
                </a:cxn>
                <a:cxn ang="0">
                  <a:pos x="243" y="35"/>
                </a:cxn>
                <a:cxn ang="0">
                  <a:pos x="243" y="0"/>
                </a:cxn>
                <a:cxn ang="0">
                  <a:pos x="1" y="52"/>
                </a:cxn>
                <a:cxn ang="0">
                  <a:pos x="0" y="69"/>
                </a:cxn>
                <a:cxn ang="0">
                  <a:pos x="38" y="69"/>
                </a:cxn>
              </a:cxnLst>
              <a:rect l="0" t="0" r="r" b="b"/>
              <a:pathLst>
                <a:path w="245" h="69">
                  <a:moveTo>
                    <a:pt x="38" y="69"/>
                  </a:moveTo>
                  <a:cubicBezTo>
                    <a:pt x="104" y="48"/>
                    <a:pt x="207" y="35"/>
                    <a:pt x="243" y="35"/>
                  </a:cubicBezTo>
                  <a:cubicBezTo>
                    <a:pt x="245" y="27"/>
                    <a:pt x="243" y="0"/>
                    <a:pt x="243" y="0"/>
                  </a:cubicBezTo>
                  <a:cubicBezTo>
                    <a:pt x="218" y="0"/>
                    <a:pt x="71" y="13"/>
                    <a:pt x="1" y="52"/>
                  </a:cubicBezTo>
                  <a:cubicBezTo>
                    <a:pt x="1" y="57"/>
                    <a:pt x="0" y="63"/>
                    <a:pt x="0" y="69"/>
                  </a:cubicBezTo>
                  <a:lnTo>
                    <a:pt x="38"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1931988" y="4248150"/>
              <a:ext cx="423863" cy="63500"/>
            </a:xfrm>
            <a:custGeom>
              <a:avLst/>
              <a:gdLst/>
              <a:ahLst/>
              <a:cxnLst>
                <a:cxn ang="0">
                  <a:pos x="113" y="17"/>
                </a:cxn>
                <a:cxn ang="0">
                  <a:pos x="113" y="0"/>
                </a:cxn>
                <a:cxn ang="0">
                  <a:pos x="0" y="15"/>
                </a:cxn>
                <a:cxn ang="0">
                  <a:pos x="113" y="17"/>
                </a:cxn>
              </a:cxnLst>
              <a:rect l="0" t="0" r="r" b="b"/>
              <a:pathLst>
                <a:path w="113" h="17">
                  <a:moveTo>
                    <a:pt x="113" y="17"/>
                  </a:moveTo>
                  <a:cubicBezTo>
                    <a:pt x="113" y="0"/>
                    <a:pt x="113" y="0"/>
                    <a:pt x="113" y="0"/>
                  </a:cubicBezTo>
                  <a:cubicBezTo>
                    <a:pt x="95" y="0"/>
                    <a:pt x="42" y="6"/>
                    <a:pt x="0" y="15"/>
                  </a:cubicBezTo>
                  <a:lnTo>
                    <a:pt x="113"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2516188" y="2619375"/>
              <a:ext cx="233363" cy="1692275"/>
            </a:xfrm>
            <a:custGeom>
              <a:avLst/>
              <a:gdLst/>
              <a:ahLst/>
              <a:cxnLst>
                <a:cxn ang="0">
                  <a:pos x="0" y="3"/>
                </a:cxn>
                <a:cxn ang="0">
                  <a:pos x="121" y="1066"/>
                </a:cxn>
                <a:cxn ang="0">
                  <a:pos x="147" y="1066"/>
                </a:cxn>
                <a:cxn ang="0">
                  <a:pos x="15" y="0"/>
                </a:cxn>
                <a:cxn ang="0">
                  <a:pos x="0" y="3"/>
                </a:cxn>
              </a:cxnLst>
              <a:rect l="0" t="0" r="r" b="b"/>
              <a:pathLst>
                <a:path w="147" h="1066">
                  <a:moveTo>
                    <a:pt x="0" y="3"/>
                  </a:moveTo>
                  <a:lnTo>
                    <a:pt x="121" y="1066"/>
                  </a:lnTo>
                  <a:lnTo>
                    <a:pt x="147" y="1066"/>
                  </a:lnTo>
                  <a:lnTo>
                    <a:pt x="15"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2603500" y="2643188"/>
              <a:ext cx="280988" cy="1668463"/>
            </a:xfrm>
            <a:custGeom>
              <a:avLst/>
              <a:gdLst/>
              <a:ahLst/>
              <a:cxnLst>
                <a:cxn ang="0">
                  <a:pos x="0" y="2"/>
                </a:cxn>
                <a:cxn ang="0">
                  <a:pos x="149" y="1051"/>
                </a:cxn>
                <a:cxn ang="0">
                  <a:pos x="177" y="1051"/>
                </a:cxn>
                <a:cxn ang="0">
                  <a:pos x="14" y="0"/>
                </a:cxn>
                <a:cxn ang="0">
                  <a:pos x="0" y="2"/>
                </a:cxn>
              </a:cxnLst>
              <a:rect l="0" t="0" r="r" b="b"/>
              <a:pathLst>
                <a:path w="177" h="1051">
                  <a:moveTo>
                    <a:pt x="0" y="2"/>
                  </a:moveTo>
                  <a:lnTo>
                    <a:pt x="149" y="1051"/>
                  </a:lnTo>
                  <a:lnTo>
                    <a:pt x="177" y="1051"/>
                  </a:lnTo>
                  <a:lnTo>
                    <a:pt x="14" y="0"/>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2681288" y="2665413"/>
              <a:ext cx="327025" cy="1657350"/>
            </a:xfrm>
            <a:custGeom>
              <a:avLst/>
              <a:gdLst/>
              <a:ahLst/>
              <a:cxnLst>
                <a:cxn ang="0">
                  <a:pos x="0" y="2"/>
                </a:cxn>
                <a:cxn ang="0">
                  <a:pos x="180" y="1044"/>
                </a:cxn>
                <a:cxn ang="0">
                  <a:pos x="206" y="1042"/>
                </a:cxn>
                <a:cxn ang="0">
                  <a:pos x="15" y="0"/>
                </a:cxn>
                <a:cxn ang="0">
                  <a:pos x="0" y="2"/>
                </a:cxn>
              </a:cxnLst>
              <a:rect l="0" t="0" r="r" b="b"/>
              <a:pathLst>
                <a:path w="206" h="1044">
                  <a:moveTo>
                    <a:pt x="0" y="2"/>
                  </a:moveTo>
                  <a:lnTo>
                    <a:pt x="180" y="1044"/>
                  </a:lnTo>
                  <a:lnTo>
                    <a:pt x="206" y="1042"/>
                  </a:lnTo>
                  <a:lnTo>
                    <a:pt x="15" y="0"/>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2771775" y="2690813"/>
              <a:ext cx="368300" cy="1620838"/>
            </a:xfrm>
            <a:custGeom>
              <a:avLst/>
              <a:gdLst/>
              <a:ahLst/>
              <a:cxnLst>
                <a:cxn ang="0">
                  <a:pos x="0" y="3"/>
                </a:cxn>
                <a:cxn ang="0">
                  <a:pos x="203" y="1021"/>
                </a:cxn>
                <a:cxn ang="0">
                  <a:pos x="232" y="1021"/>
                </a:cxn>
                <a:cxn ang="0">
                  <a:pos x="14" y="0"/>
                </a:cxn>
                <a:cxn ang="0">
                  <a:pos x="0" y="3"/>
                </a:cxn>
              </a:cxnLst>
              <a:rect l="0" t="0" r="r" b="b"/>
              <a:pathLst>
                <a:path w="232" h="1021">
                  <a:moveTo>
                    <a:pt x="0" y="3"/>
                  </a:moveTo>
                  <a:lnTo>
                    <a:pt x="203" y="1021"/>
                  </a:lnTo>
                  <a:lnTo>
                    <a:pt x="232" y="1021"/>
                  </a:lnTo>
                  <a:lnTo>
                    <a:pt x="14"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2862263" y="2709863"/>
              <a:ext cx="404813" cy="1612900"/>
            </a:xfrm>
            <a:custGeom>
              <a:avLst/>
              <a:gdLst/>
              <a:ahLst/>
              <a:cxnLst>
                <a:cxn ang="0">
                  <a:pos x="0" y="5"/>
                </a:cxn>
                <a:cxn ang="0">
                  <a:pos x="227" y="1016"/>
                </a:cxn>
                <a:cxn ang="0">
                  <a:pos x="255" y="1014"/>
                </a:cxn>
                <a:cxn ang="0">
                  <a:pos x="14" y="0"/>
                </a:cxn>
                <a:cxn ang="0">
                  <a:pos x="0" y="5"/>
                </a:cxn>
              </a:cxnLst>
              <a:rect l="0" t="0" r="r" b="b"/>
              <a:pathLst>
                <a:path w="255" h="1016">
                  <a:moveTo>
                    <a:pt x="0" y="5"/>
                  </a:moveTo>
                  <a:lnTo>
                    <a:pt x="227" y="1016"/>
                  </a:lnTo>
                  <a:lnTo>
                    <a:pt x="255" y="1014"/>
                  </a:lnTo>
                  <a:lnTo>
                    <a:pt x="14" y="0"/>
                  </a:lnTo>
                  <a:lnTo>
                    <a:pt x="0"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2952750" y="2743200"/>
              <a:ext cx="434975" cy="1568450"/>
            </a:xfrm>
            <a:custGeom>
              <a:avLst/>
              <a:gdLst/>
              <a:ahLst/>
              <a:cxnLst>
                <a:cxn ang="0">
                  <a:pos x="0" y="5"/>
                </a:cxn>
                <a:cxn ang="0">
                  <a:pos x="245" y="988"/>
                </a:cxn>
                <a:cxn ang="0">
                  <a:pos x="274" y="988"/>
                </a:cxn>
                <a:cxn ang="0">
                  <a:pos x="14" y="0"/>
                </a:cxn>
                <a:cxn ang="0">
                  <a:pos x="0" y="5"/>
                </a:cxn>
              </a:cxnLst>
              <a:rect l="0" t="0" r="r" b="b"/>
              <a:pathLst>
                <a:path w="274" h="988">
                  <a:moveTo>
                    <a:pt x="0" y="5"/>
                  </a:moveTo>
                  <a:lnTo>
                    <a:pt x="245" y="988"/>
                  </a:lnTo>
                  <a:lnTo>
                    <a:pt x="274" y="988"/>
                  </a:lnTo>
                  <a:lnTo>
                    <a:pt x="14" y="0"/>
                  </a:lnTo>
                  <a:lnTo>
                    <a:pt x="0"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987425" y="4303713"/>
              <a:ext cx="2703513"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 name="Rectangle 138"/>
          <p:cNvSpPr/>
          <p:nvPr/>
        </p:nvSpPr>
        <p:spPr>
          <a:xfrm>
            <a:off x="2438400" y="48006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019800" y="1676400"/>
            <a:ext cx="533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901566" y="1447800"/>
            <a:ext cx="506426" cy="912459"/>
            <a:chOff x="4794250" y="1524000"/>
            <a:chExt cx="720725" cy="1298575"/>
          </a:xfrm>
          <a:solidFill>
            <a:srgbClr val="F37321"/>
          </a:solidFill>
        </p:grpSpPr>
        <p:sp>
          <p:nvSpPr>
            <p:cNvPr id="1030" name="Freeform 6"/>
            <p:cNvSpPr>
              <a:spLocks noEditPoints="1"/>
            </p:cNvSpPr>
            <p:nvPr/>
          </p:nvSpPr>
          <p:spPr bwMode="auto">
            <a:xfrm>
              <a:off x="4794250" y="1585913"/>
              <a:ext cx="387350" cy="1200150"/>
            </a:xfrm>
            <a:custGeom>
              <a:avLst/>
              <a:gdLst/>
              <a:ahLst/>
              <a:cxnLst>
                <a:cxn ang="0">
                  <a:pos x="47" y="257"/>
                </a:cxn>
                <a:cxn ang="0">
                  <a:pos x="59" y="278"/>
                </a:cxn>
                <a:cxn ang="0">
                  <a:pos x="56" y="299"/>
                </a:cxn>
                <a:cxn ang="0">
                  <a:pos x="59" y="337"/>
                </a:cxn>
                <a:cxn ang="0">
                  <a:pos x="67" y="362"/>
                </a:cxn>
                <a:cxn ang="0">
                  <a:pos x="71" y="375"/>
                </a:cxn>
                <a:cxn ang="0">
                  <a:pos x="80" y="416"/>
                </a:cxn>
                <a:cxn ang="0">
                  <a:pos x="70" y="491"/>
                </a:cxn>
                <a:cxn ang="0">
                  <a:pos x="67" y="562"/>
                </a:cxn>
                <a:cxn ang="0">
                  <a:pos x="80" y="579"/>
                </a:cxn>
                <a:cxn ang="0">
                  <a:pos x="102" y="574"/>
                </a:cxn>
                <a:cxn ang="0">
                  <a:pos x="125" y="599"/>
                </a:cxn>
                <a:cxn ang="0">
                  <a:pos x="144" y="607"/>
                </a:cxn>
                <a:cxn ang="0">
                  <a:pos x="191" y="622"/>
                </a:cxn>
                <a:cxn ang="0">
                  <a:pos x="178" y="592"/>
                </a:cxn>
                <a:cxn ang="0">
                  <a:pos x="156" y="510"/>
                </a:cxn>
                <a:cxn ang="0">
                  <a:pos x="135" y="416"/>
                </a:cxn>
                <a:cxn ang="0">
                  <a:pos x="156" y="309"/>
                </a:cxn>
                <a:cxn ang="0">
                  <a:pos x="167" y="331"/>
                </a:cxn>
                <a:cxn ang="0">
                  <a:pos x="177" y="341"/>
                </a:cxn>
                <a:cxn ang="0">
                  <a:pos x="169" y="350"/>
                </a:cxn>
                <a:cxn ang="0">
                  <a:pos x="185" y="340"/>
                </a:cxn>
                <a:cxn ang="0">
                  <a:pos x="187" y="320"/>
                </a:cxn>
                <a:cxn ang="0">
                  <a:pos x="173" y="250"/>
                </a:cxn>
                <a:cxn ang="0">
                  <a:pos x="173" y="170"/>
                </a:cxn>
                <a:cxn ang="0">
                  <a:pos x="169" y="154"/>
                </a:cxn>
                <a:cxn ang="0">
                  <a:pos x="170" y="153"/>
                </a:cxn>
                <a:cxn ang="0">
                  <a:pos x="171" y="152"/>
                </a:cxn>
                <a:cxn ang="0">
                  <a:pos x="172" y="152"/>
                </a:cxn>
                <a:cxn ang="0">
                  <a:pos x="174" y="152"/>
                </a:cxn>
                <a:cxn ang="0">
                  <a:pos x="175" y="150"/>
                </a:cxn>
                <a:cxn ang="0">
                  <a:pos x="175" y="148"/>
                </a:cxn>
                <a:cxn ang="0">
                  <a:pos x="177" y="147"/>
                </a:cxn>
                <a:cxn ang="0">
                  <a:pos x="176" y="146"/>
                </a:cxn>
                <a:cxn ang="0">
                  <a:pos x="175" y="145"/>
                </a:cxn>
                <a:cxn ang="0">
                  <a:pos x="175" y="142"/>
                </a:cxn>
                <a:cxn ang="0">
                  <a:pos x="168" y="141"/>
                </a:cxn>
                <a:cxn ang="0">
                  <a:pos x="170" y="139"/>
                </a:cxn>
                <a:cxn ang="0">
                  <a:pos x="164" y="129"/>
                </a:cxn>
                <a:cxn ang="0">
                  <a:pos x="166" y="91"/>
                </a:cxn>
                <a:cxn ang="0">
                  <a:pos x="144" y="6"/>
                </a:cxn>
                <a:cxn ang="0">
                  <a:pos x="84" y="65"/>
                </a:cxn>
                <a:cxn ang="0">
                  <a:pos x="62" y="97"/>
                </a:cxn>
                <a:cxn ang="0">
                  <a:pos x="19" y="157"/>
                </a:cxn>
                <a:cxn ang="0">
                  <a:pos x="47" y="188"/>
                </a:cxn>
                <a:cxn ang="0">
                  <a:pos x="61" y="184"/>
                </a:cxn>
                <a:cxn ang="0">
                  <a:pos x="60" y="216"/>
                </a:cxn>
                <a:cxn ang="0">
                  <a:pos x="44" y="192"/>
                </a:cxn>
              </a:cxnLst>
              <a:rect l="0" t="0" r="r" b="b"/>
              <a:pathLst>
                <a:path w="201" h="625">
                  <a:moveTo>
                    <a:pt x="4" y="198"/>
                  </a:moveTo>
                  <a:cubicBezTo>
                    <a:pt x="7" y="203"/>
                    <a:pt x="16" y="215"/>
                    <a:pt x="18" y="218"/>
                  </a:cubicBezTo>
                  <a:cubicBezTo>
                    <a:pt x="20" y="222"/>
                    <a:pt x="32" y="239"/>
                    <a:pt x="34" y="242"/>
                  </a:cubicBezTo>
                  <a:cubicBezTo>
                    <a:pt x="36" y="246"/>
                    <a:pt x="46" y="256"/>
                    <a:pt x="47" y="257"/>
                  </a:cubicBezTo>
                  <a:cubicBezTo>
                    <a:pt x="48" y="259"/>
                    <a:pt x="49" y="260"/>
                    <a:pt x="48" y="265"/>
                  </a:cubicBezTo>
                  <a:cubicBezTo>
                    <a:pt x="46" y="269"/>
                    <a:pt x="44" y="273"/>
                    <a:pt x="45" y="274"/>
                  </a:cubicBezTo>
                  <a:cubicBezTo>
                    <a:pt x="47" y="275"/>
                    <a:pt x="54" y="278"/>
                    <a:pt x="56" y="278"/>
                  </a:cubicBezTo>
                  <a:cubicBezTo>
                    <a:pt x="57" y="278"/>
                    <a:pt x="59" y="279"/>
                    <a:pt x="59" y="278"/>
                  </a:cubicBezTo>
                  <a:cubicBezTo>
                    <a:pt x="59" y="279"/>
                    <a:pt x="59" y="280"/>
                    <a:pt x="59" y="280"/>
                  </a:cubicBezTo>
                  <a:cubicBezTo>
                    <a:pt x="59" y="282"/>
                    <a:pt x="56" y="295"/>
                    <a:pt x="56" y="298"/>
                  </a:cubicBezTo>
                  <a:cubicBezTo>
                    <a:pt x="56" y="298"/>
                    <a:pt x="56" y="298"/>
                    <a:pt x="56" y="298"/>
                  </a:cubicBezTo>
                  <a:cubicBezTo>
                    <a:pt x="56" y="298"/>
                    <a:pt x="56" y="299"/>
                    <a:pt x="56" y="299"/>
                  </a:cubicBezTo>
                  <a:cubicBezTo>
                    <a:pt x="56" y="303"/>
                    <a:pt x="55" y="312"/>
                    <a:pt x="56" y="318"/>
                  </a:cubicBezTo>
                  <a:cubicBezTo>
                    <a:pt x="57" y="323"/>
                    <a:pt x="58" y="327"/>
                    <a:pt x="58" y="329"/>
                  </a:cubicBezTo>
                  <a:cubicBezTo>
                    <a:pt x="58" y="331"/>
                    <a:pt x="59" y="332"/>
                    <a:pt x="59" y="333"/>
                  </a:cubicBezTo>
                  <a:cubicBezTo>
                    <a:pt x="59" y="335"/>
                    <a:pt x="59" y="336"/>
                    <a:pt x="59" y="337"/>
                  </a:cubicBezTo>
                  <a:cubicBezTo>
                    <a:pt x="60" y="339"/>
                    <a:pt x="60" y="340"/>
                    <a:pt x="60" y="341"/>
                  </a:cubicBezTo>
                  <a:cubicBezTo>
                    <a:pt x="60" y="342"/>
                    <a:pt x="63" y="350"/>
                    <a:pt x="64" y="352"/>
                  </a:cubicBezTo>
                  <a:cubicBezTo>
                    <a:pt x="64" y="355"/>
                    <a:pt x="65" y="357"/>
                    <a:pt x="66" y="359"/>
                  </a:cubicBezTo>
                  <a:cubicBezTo>
                    <a:pt x="66" y="360"/>
                    <a:pt x="66" y="361"/>
                    <a:pt x="67" y="362"/>
                  </a:cubicBezTo>
                  <a:cubicBezTo>
                    <a:pt x="67" y="363"/>
                    <a:pt x="67" y="365"/>
                    <a:pt x="68" y="366"/>
                  </a:cubicBezTo>
                  <a:cubicBezTo>
                    <a:pt x="68" y="367"/>
                    <a:pt x="69" y="367"/>
                    <a:pt x="69" y="368"/>
                  </a:cubicBezTo>
                  <a:cubicBezTo>
                    <a:pt x="69" y="369"/>
                    <a:pt x="69" y="370"/>
                    <a:pt x="70" y="371"/>
                  </a:cubicBezTo>
                  <a:cubicBezTo>
                    <a:pt x="70" y="372"/>
                    <a:pt x="71" y="373"/>
                    <a:pt x="71" y="375"/>
                  </a:cubicBezTo>
                  <a:cubicBezTo>
                    <a:pt x="71" y="376"/>
                    <a:pt x="72" y="377"/>
                    <a:pt x="73" y="379"/>
                  </a:cubicBezTo>
                  <a:cubicBezTo>
                    <a:pt x="73" y="381"/>
                    <a:pt x="76" y="390"/>
                    <a:pt x="76" y="394"/>
                  </a:cubicBezTo>
                  <a:cubicBezTo>
                    <a:pt x="77" y="397"/>
                    <a:pt x="78" y="408"/>
                    <a:pt x="79" y="410"/>
                  </a:cubicBezTo>
                  <a:cubicBezTo>
                    <a:pt x="80" y="412"/>
                    <a:pt x="80" y="415"/>
                    <a:pt x="80" y="416"/>
                  </a:cubicBezTo>
                  <a:cubicBezTo>
                    <a:pt x="80" y="418"/>
                    <a:pt x="79" y="423"/>
                    <a:pt x="78" y="427"/>
                  </a:cubicBezTo>
                  <a:cubicBezTo>
                    <a:pt x="78" y="432"/>
                    <a:pt x="78" y="438"/>
                    <a:pt x="77" y="442"/>
                  </a:cubicBezTo>
                  <a:cubicBezTo>
                    <a:pt x="77" y="445"/>
                    <a:pt x="74" y="460"/>
                    <a:pt x="74" y="463"/>
                  </a:cubicBezTo>
                  <a:cubicBezTo>
                    <a:pt x="73" y="466"/>
                    <a:pt x="71" y="487"/>
                    <a:pt x="70" y="491"/>
                  </a:cubicBezTo>
                  <a:cubicBezTo>
                    <a:pt x="70" y="495"/>
                    <a:pt x="66" y="511"/>
                    <a:pt x="66" y="514"/>
                  </a:cubicBezTo>
                  <a:cubicBezTo>
                    <a:pt x="66" y="518"/>
                    <a:pt x="64" y="534"/>
                    <a:pt x="63" y="537"/>
                  </a:cubicBezTo>
                  <a:cubicBezTo>
                    <a:pt x="62" y="540"/>
                    <a:pt x="61" y="549"/>
                    <a:pt x="61" y="554"/>
                  </a:cubicBezTo>
                  <a:cubicBezTo>
                    <a:pt x="60" y="559"/>
                    <a:pt x="63" y="560"/>
                    <a:pt x="67" y="562"/>
                  </a:cubicBezTo>
                  <a:cubicBezTo>
                    <a:pt x="68" y="563"/>
                    <a:pt x="69" y="563"/>
                    <a:pt x="70" y="564"/>
                  </a:cubicBezTo>
                  <a:cubicBezTo>
                    <a:pt x="69" y="565"/>
                    <a:pt x="69" y="566"/>
                    <a:pt x="69" y="568"/>
                  </a:cubicBezTo>
                  <a:cubicBezTo>
                    <a:pt x="69" y="570"/>
                    <a:pt x="68" y="576"/>
                    <a:pt x="70" y="577"/>
                  </a:cubicBezTo>
                  <a:cubicBezTo>
                    <a:pt x="71" y="578"/>
                    <a:pt x="76" y="579"/>
                    <a:pt x="80" y="579"/>
                  </a:cubicBezTo>
                  <a:cubicBezTo>
                    <a:pt x="84" y="579"/>
                    <a:pt x="91" y="579"/>
                    <a:pt x="92" y="579"/>
                  </a:cubicBezTo>
                  <a:cubicBezTo>
                    <a:pt x="93" y="579"/>
                    <a:pt x="95" y="578"/>
                    <a:pt x="95" y="576"/>
                  </a:cubicBezTo>
                  <a:cubicBezTo>
                    <a:pt x="95" y="574"/>
                    <a:pt x="95" y="572"/>
                    <a:pt x="96" y="572"/>
                  </a:cubicBezTo>
                  <a:cubicBezTo>
                    <a:pt x="97" y="573"/>
                    <a:pt x="100" y="573"/>
                    <a:pt x="102" y="574"/>
                  </a:cubicBezTo>
                  <a:cubicBezTo>
                    <a:pt x="104" y="575"/>
                    <a:pt x="106" y="576"/>
                    <a:pt x="107" y="577"/>
                  </a:cubicBezTo>
                  <a:cubicBezTo>
                    <a:pt x="108" y="581"/>
                    <a:pt x="109" y="586"/>
                    <a:pt x="110" y="588"/>
                  </a:cubicBezTo>
                  <a:cubicBezTo>
                    <a:pt x="110" y="591"/>
                    <a:pt x="111" y="595"/>
                    <a:pt x="113" y="596"/>
                  </a:cubicBezTo>
                  <a:cubicBezTo>
                    <a:pt x="116" y="597"/>
                    <a:pt x="121" y="599"/>
                    <a:pt x="125" y="599"/>
                  </a:cubicBezTo>
                  <a:cubicBezTo>
                    <a:pt x="126" y="599"/>
                    <a:pt x="127" y="599"/>
                    <a:pt x="127" y="600"/>
                  </a:cubicBezTo>
                  <a:cubicBezTo>
                    <a:pt x="128" y="602"/>
                    <a:pt x="128" y="604"/>
                    <a:pt x="128" y="604"/>
                  </a:cubicBezTo>
                  <a:cubicBezTo>
                    <a:pt x="128" y="604"/>
                    <a:pt x="135" y="608"/>
                    <a:pt x="136" y="608"/>
                  </a:cubicBezTo>
                  <a:cubicBezTo>
                    <a:pt x="137" y="609"/>
                    <a:pt x="144" y="607"/>
                    <a:pt x="144" y="607"/>
                  </a:cubicBezTo>
                  <a:cubicBezTo>
                    <a:pt x="144" y="607"/>
                    <a:pt x="149" y="614"/>
                    <a:pt x="150" y="616"/>
                  </a:cubicBezTo>
                  <a:cubicBezTo>
                    <a:pt x="152" y="617"/>
                    <a:pt x="158" y="621"/>
                    <a:pt x="161" y="622"/>
                  </a:cubicBezTo>
                  <a:cubicBezTo>
                    <a:pt x="168" y="624"/>
                    <a:pt x="174" y="625"/>
                    <a:pt x="177" y="625"/>
                  </a:cubicBezTo>
                  <a:cubicBezTo>
                    <a:pt x="181" y="625"/>
                    <a:pt x="189" y="623"/>
                    <a:pt x="191" y="622"/>
                  </a:cubicBezTo>
                  <a:cubicBezTo>
                    <a:pt x="194" y="621"/>
                    <a:pt x="199" y="619"/>
                    <a:pt x="200" y="618"/>
                  </a:cubicBezTo>
                  <a:cubicBezTo>
                    <a:pt x="201" y="618"/>
                    <a:pt x="201" y="616"/>
                    <a:pt x="199" y="614"/>
                  </a:cubicBezTo>
                  <a:cubicBezTo>
                    <a:pt x="198" y="611"/>
                    <a:pt x="191" y="605"/>
                    <a:pt x="187" y="602"/>
                  </a:cubicBezTo>
                  <a:cubicBezTo>
                    <a:pt x="184" y="599"/>
                    <a:pt x="179" y="594"/>
                    <a:pt x="178" y="592"/>
                  </a:cubicBezTo>
                  <a:cubicBezTo>
                    <a:pt x="177" y="590"/>
                    <a:pt x="176" y="588"/>
                    <a:pt x="175" y="586"/>
                  </a:cubicBezTo>
                  <a:cubicBezTo>
                    <a:pt x="176" y="585"/>
                    <a:pt x="176" y="584"/>
                    <a:pt x="175" y="582"/>
                  </a:cubicBezTo>
                  <a:cubicBezTo>
                    <a:pt x="175" y="579"/>
                    <a:pt x="170" y="559"/>
                    <a:pt x="168" y="553"/>
                  </a:cubicBezTo>
                  <a:cubicBezTo>
                    <a:pt x="167" y="547"/>
                    <a:pt x="158" y="514"/>
                    <a:pt x="156" y="510"/>
                  </a:cubicBezTo>
                  <a:cubicBezTo>
                    <a:pt x="155" y="505"/>
                    <a:pt x="148" y="479"/>
                    <a:pt x="147" y="473"/>
                  </a:cubicBezTo>
                  <a:cubicBezTo>
                    <a:pt x="146" y="466"/>
                    <a:pt x="143" y="453"/>
                    <a:pt x="142" y="449"/>
                  </a:cubicBezTo>
                  <a:cubicBezTo>
                    <a:pt x="141" y="446"/>
                    <a:pt x="138" y="437"/>
                    <a:pt x="136" y="433"/>
                  </a:cubicBezTo>
                  <a:cubicBezTo>
                    <a:pt x="135" y="429"/>
                    <a:pt x="134" y="420"/>
                    <a:pt x="135" y="416"/>
                  </a:cubicBezTo>
                  <a:cubicBezTo>
                    <a:pt x="136" y="412"/>
                    <a:pt x="141" y="388"/>
                    <a:pt x="142" y="383"/>
                  </a:cubicBezTo>
                  <a:cubicBezTo>
                    <a:pt x="144" y="377"/>
                    <a:pt x="147" y="363"/>
                    <a:pt x="149" y="359"/>
                  </a:cubicBezTo>
                  <a:cubicBezTo>
                    <a:pt x="150" y="354"/>
                    <a:pt x="155" y="329"/>
                    <a:pt x="155" y="325"/>
                  </a:cubicBezTo>
                  <a:cubicBezTo>
                    <a:pt x="156" y="321"/>
                    <a:pt x="156" y="313"/>
                    <a:pt x="156" y="309"/>
                  </a:cubicBezTo>
                  <a:cubicBezTo>
                    <a:pt x="157" y="309"/>
                    <a:pt x="158" y="309"/>
                    <a:pt x="159" y="309"/>
                  </a:cubicBezTo>
                  <a:cubicBezTo>
                    <a:pt x="159" y="310"/>
                    <a:pt x="164" y="321"/>
                    <a:pt x="165" y="323"/>
                  </a:cubicBezTo>
                  <a:cubicBezTo>
                    <a:pt x="165" y="324"/>
                    <a:pt x="166" y="326"/>
                    <a:pt x="166" y="327"/>
                  </a:cubicBezTo>
                  <a:cubicBezTo>
                    <a:pt x="167" y="328"/>
                    <a:pt x="167" y="330"/>
                    <a:pt x="167" y="331"/>
                  </a:cubicBezTo>
                  <a:cubicBezTo>
                    <a:pt x="167" y="332"/>
                    <a:pt x="169" y="339"/>
                    <a:pt x="169" y="339"/>
                  </a:cubicBezTo>
                  <a:cubicBezTo>
                    <a:pt x="170" y="340"/>
                    <a:pt x="171" y="344"/>
                    <a:pt x="171" y="345"/>
                  </a:cubicBezTo>
                  <a:cubicBezTo>
                    <a:pt x="172" y="345"/>
                    <a:pt x="175" y="346"/>
                    <a:pt x="176" y="345"/>
                  </a:cubicBezTo>
                  <a:cubicBezTo>
                    <a:pt x="176" y="344"/>
                    <a:pt x="177" y="342"/>
                    <a:pt x="177" y="341"/>
                  </a:cubicBezTo>
                  <a:cubicBezTo>
                    <a:pt x="177" y="340"/>
                    <a:pt x="177" y="340"/>
                    <a:pt x="178" y="340"/>
                  </a:cubicBezTo>
                  <a:cubicBezTo>
                    <a:pt x="179" y="340"/>
                    <a:pt x="178" y="342"/>
                    <a:pt x="178" y="344"/>
                  </a:cubicBezTo>
                  <a:cubicBezTo>
                    <a:pt x="177" y="345"/>
                    <a:pt x="175" y="347"/>
                    <a:pt x="174" y="348"/>
                  </a:cubicBezTo>
                  <a:cubicBezTo>
                    <a:pt x="173" y="348"/>
                    <a:pt x="171" y="349"/>
                    <a:pt x="169" y="350"/>
                  </a:cubicBezTo>
                  <a:cubicBezTo>
                    <a:pt x="168" y="351"/>
                    <a:pt x="169" y="353"/>
                    <a:pt x="169" y="353"/>
                  </a:cubicBezTo>
                  <a:cubicBezTo>
                    <a:pt x="170" y="353"/>
                    <a:pt x="175" y="352"/>
                    <a:pt x="177" y="351"/>
                  </a:cubicBezTo>
                  <a:cubicBezTo>
                    <a:pt x="180" y="350"/>
                    <a:pt x="182" y="348"/>
                    <a:pt x="183" y="346"/>
                  </a:cubicBezTo>
                  <a:cubicBezTo>
                    <a:pt x="184" y="345"/>
                    <a:pt x="185" y="342"/>
                    <a:pt x="185" y="340"/>
                  </a:cubicBezTo>
                  <a:cubicBezTo>
                    <a:pt x="186" y="339"/>
                    <a:pt x="187" y="332"/>
                    <a:pt x="187" y="331"/>
                  </a:cubicBezTo>
                  <a:cubicBezTo>
                    <a:pt x="188" y="328"/>
                    <a:pt x="186" y="325"/>
                    <a:pt x="186" y="324"/>
                  </a:cubicBezTo>
                  <a:cubicBezTo>
                    <a:pt x="186" y="324"/>
                    <a:pt x="186" y="323"/>
                    <a:pt x="186" y="323"/>
                  </a:cubicBezTo>
                  <a:cubicBezTo>
                    <a:pt x="187" y="323"/>
                    <a:pt x="188" y="323"/>
                    <a:pt x="187" y="320"/>
                  </a:cubicBezTo>
                  <a:cubicBezTo>
                    <a:pt x="187" y="316"/>
                    <a:pt x="185" y="312"/>
                    <a:pt x="184" y="306"/>
                  </a:cubicBezTo>
                  <a:cubicBezTo>
                    <a:pt x="183" y="300"/>
                    <a:pt x="181" y="291"/>
                    <a:pt x="180" y="287"/>
                  </a:cubicBezTo>
                  <a:cubicBezTo>
                    <a:pt x="179" y="283"/>
                    <a:pt x="178" y="272"/>
                    <a:pt x="177" y="269"/>
                  </a:cubicBezTo>
                  <a:cubicBezTo>
                    <a:pt x="177" y="266"/>
                    <a:pt x="173" y="255"/>
                    <a:pt x="173" y="250"/>
                  </a:cubicBezTo>
                  <a:cubicBezTo>
                    <a:pt x="172" y="248"/>
                    <a:pt x="172" y="234"/>
                    <a:pt x="172" y="232"/>
                  </a:cubicBezTo>
                  <a:cubicBezTo>
                    <a:pt x="172" y="229"/>
                    <a:pt x="171" y="220"/>
                    <a:pt x="171" y="217"/>
                  </a:cubicBezTo>
                  <a:cubicBezTo>
                    <a:pt x="171" y="214"/>
                    <a:pt x="172" y="201"/>
                    <a:pt x="172" y="196"/>
                  </a:cubicBezTo>
                  <a:cubicBezTo>
                    <a:pt x="173" y="192"/>
                    <a:pt x="174" y="179"/>
                    <a:pt x="173" y="170"/>
                  </a:cubicBezTo>
                  <a:cubicBezTo>
                    <a:pt x="172" y="165"/>
                    <a:pt x="170" y="159"/>
                    <a:pt x="169" y="154"/>
                  </a:cubicBezTo>
                  <a:cubicBezTo>
                    <a:pt x="169" y="154"/>
                    <a:pt x="169" y="154"/>
                    <a:pt x="169" y="154"/>
                  </a:cubicBezTo>
                  <a:cubicBezTo>
                    <a:pt x="169" y="154"/>
                    <a:pt x="169" y="154"/>
                    <a:pt x="169" y="154"/>
                  </a:cubicBezTo>
                  <a:cubicBezTo>
                    <a:pt x="169" y="154"/>
                    <a:pt x="169" y="154"/>
                    <a:pt x="169" y="154"/>
                  </a:cubicBezTo>
                  <a:cubicBezTo>
                    <a:pt x="169" y="154"/>
                    <a:pt x="169" y="154"/>
                    <a:pt x="169" y="154"/>
                  </a:cubicBezTo>
                  <a:cubicBezTo>
                    <a:pt x="169" y="153"/>
                    <a:pt x="169" y="154"/>
                    <a:pt x="169" y="154"/>
                  </a:cubicBezTo>
                  <a:cubicBezTo>
                    <a:pt x="169" y="153"/>
                    <a:pt x="170" y="153"/>
                    <a:pt x="170" y="153"/>
                  </a:cubicBezTo>
                  <a:cubicBezTo>
                    <a:pt x="170" y="153"/>
                    <a:pt x="170" y="153"/>
                    <a:pt x="170" y="153"/>
                  </a:cubicBezTo>
                  <a:cubicBezTo>
                    <a:pt x="170" y="153"/>
                    <a:pt x="170" y="154"/>
                    <a:pt x="170" y="153"/>
                  </a:cubicBezTo>
                  <a:cubicBezTo>
                    <a:pt x="170" y="153"/>
                    <a:pt x="170" y="153"/>
                    <a:pt x="170" y="153"/>
                  </a:cubicBezTo>
                  <a:cubicBezTo>
                    <a:pt x="170" y="153"/>
                    <a:pt x="170" y="152"/>
                    <a:pt x="170" y="153"/>
                  </a:cubicBezTo>
                  <a:cubicBezTo>
                    <a:pt x="171" y="152"/>
                    <a:pt x="171" y="152"/>
                    <a:pt x="171" y="152"/>
                  </a:cubicBezTo>
                  <a:cubicBezTo>
                    <a:pt x="171" y="152"/>
                    <a:pt x="171" y="152"/>
                    <a:pt x="171" y="152"/>
                  </a:cubicBezTo>
                  <a:cubicBezTo>
                    <a:pt x="171" y="152"/>
                    <a:pt x="171" y="151"/>
                    <a:pt x="171" y="152"/>
                  </a:cubicBezTo>
                  <a:cubicBezTo>
                    <a:pt x="171" y="152"/>
                    <a:pt x="171" y="152"/>
                    <a:pt x="171" y="152"/>
                  </a:cubicBezTo>
                  <a:cubicBezTo>
                    <a:pt x="172" y="152"/>
                    <a:pt x="172" y="153"/>
                    <a:pt x="172" y="152"/>
                  </a:cubicBezTo>
                  <a:cubicBezTo>
                    <a:pt x="172" y="152"/>
                    <a:pt x="172" y="152"/>
                    <a:pt x="173" y="152"/>
                  </a:cubicBezTo>
                  <a:cubicBezTo>
                    <a:pt x="173" y="153"/>
                    <a:pt x="173" y="152"/>
                    <a:pt x="173" y="152"/>
                  </a:cubicBezTo>
                  <a:cubicBezTo>
                    <a:pt x="173" y="152"/>
                    <a:pt x="173" y="152"/>
                    <a:pt x="174" y="152"/>
                  </a:cubicBezTo>
                  <a:cubicBezTo>
                    <a:pt x="174" y="152"/>
                    <a:pt x="174" y="152"/>
                    <a:pt x="174" y="152"/>
                  </a:cubicBezTo>
                  <a:cubicBezTo>
                    <a:pt x="174" y="152"/>
                    <a:pt x="174" y="152"/>
                    <a:pt x="174" y="152"/>
                  </a:cubicBezTo>
                  <a:cubicBezTo>
                    <a:pt x="174" y="151"/>
                    <a:pt x="174" y="151"/>
                    <a:pt x="174" y="151"/>
                  </a:cubicBezTo>
                  <a:cubicBezTo>
                    <a:pt x="175" y="151"/>
                    <a:pt x="175" y="151"/>
                    <a:pt x="175" y="151"/>
                  </a:cubicBezTo>
                  <a:cubicBezTo>
                    <a:pt x="175" y="150"/>
                    <a:pt x="175" y="150"/>
                    <a:pt x="175" y="150"/>
                  </a:cubicBezTo>
                  <a:cubicBezTo>
                    <a:pt x="175" y="150"/>
                    <a:pt x="175" y="149"/>
                    <a:pt x="175" y="149"/>
                  </a:cubicBezTo>
                  <a:cubicBezTo>
                    <a:pt x="175" y="149"/>
                    <a:pt x="175" y="149"/>
                    <a:pt x="175" y="149"/>
                  </a:cubicBezTo>
                  <a:cubicBezTo>
                    <a:pt x="175" y="149"/>
                    <a:pt x="175" y="149"/>
                    <a:pt x="175" y="149"/>
                  </a:cubicBezTo>
                  <a:cubicBezTo>
                    <a:pt x="175" y="149"/>
                    <a:pt x="175" y="149"/>
                    <a:pt x="175" y="148"/>
                  </a:cubicBezTo>
                  <a:cubicBezTo>
                    <a:pt x="175" y="149"/>
                    <a:pt x="175" y="149"/>
                    <a:pt x="176" y="148"/>
                  </a:cubicBezTo>
                  <a:cubicBezTo>
                    <a:pt x="176" y="148"/>
                    <a:pt x="176" y="148"/>
                    <a:pt x="176" y="148"/>
                  </a:cubicBezTo>
                  <a:cubicBezTo>
                    <a:pt x="176" y="148"/>
                    <a:pt x="176" y="147"/>
                    <a:pt x="176" y="147"/>
                  </a:cubicBezTo>
                  <a:cubicBezTo>
                    <a:pt x="177" y="147"/>
                    <a:pt x="177" y="147"/>
                    <a:pt x="177" y="147"/>
                  </a:cubicBezTo>
                  <a:cubicBezTo>
                    <a:pt x="177" y="147"/>
                    <a:pt x="177" y="147"/>
                    <a:pt x="177" y="147"/>
                  </a:cubicBezTo>
                  <a:cubicBezTo>
                    <a:pt x="176" y="147"/>
                    <a:pt x="176" y="147"/>
                    <a:pt x="176" y="147"/>
                  </a:cubicBezTo>
                  <a:cubicBezTo>
                    <a:pt x="176" y="146"/>
                    <a:pt x="176" y="146"/>
                    <a:pt x="176" y="146"/>
                  </a:cubicBezTo>
                  <a:cubicBezTo>
                    <a:pt x="176" y="146"/>
                    <a:pt x="176" y="146"/>
                    <a:pt x="176" y="146"/>
                  </a:cubicBezTo>
                  <a:cubicBezTo>
                    <a:pt x="177" y="146"/>
                    <a:pt x="177" y="146"/>
                    <a:pt x="177" y="146"/>
                  </a:cubicBezTo>
                  <a:cubicBezTo>
                    <a:pt x="176" y="146"/>
                    <a:pt x="176" y="146"/>
                    <a:pt x="176" y="146"/>
                  </a:cubicBezTo>
                  <a:cubicBezTo>
                    <a:pt x="175" y="146"/>
                    <a:pt x="175" y="146"/>
                    <a:pt x="175" y="146"/>
                  </a:cubicBezTo>
                  <a:cubicBezTo>
                    <a:pt x="175" y="145"/>
                    <a:pt x="175" y="145"/>
                    <a:pt x="175" y="145"/>
                  </a:cubicBezTo>
                  <a:cubicBezTo>
                    <a:pt x="176" y="145"/>
                    <a:pt x="176" y="145"/>
                    <a:pt x="176" y="144"/>
                  </a:cubicBezTo>
                  <a:cubicBezTo>
                    <a:pt x="175" y="143"/>
                    <a:pt x="175" y="143"/>
                    <a:pt x="175" y="143"/>
                  </a:cubicBezTo>
                  <a:cubicBezTo>
                    <a:pt x="176" y="143"/>
                    <a:pt x="176" y="143"/>
                    <a:pt x="175" y="143"/>
                  </a:cubicBezTo>
                  <a:cubicBezTo>
                    <a:pt x="175" y="142"/>
                    <a:pt x="175" y="142"/>
                    <a:pt x="175" y="142"/>
                  </a:cubicBezTo>
                  <a:cubicBezTo>
                    <a:pt x="175" y="142"/>
                    <a:pt x="175" y="143"/>
                    <a:pt x="174" y="143"/>
                  </a:cubicBezTo>
                  <a:cubicBezTo>
                    <a:pt x="174" y="143"/>
                    <a:pt x="174" y="143"/>
                    <a:pt x="174" y="143"/>
                  </a:cubicBezTo>
                  <a:cubicBezTo>
                    <a:pt x="172" y="142"/>
                    <a:pt x="170" y="142"/>
                    <a:pt x="169" y="142"/>
                  </a:cubicBezTo>
                  <a:cubicBezTo>
                    <a:pt x="168" y="141"/>
                    <a:pt x="168" y="141"/>
                    <a:pt x="168" y="141"/>
                  </a:cubicBezTo>
                  <a:cubicBezTo>
                    <a:pt x="167" y="141"/>
                    <a:pt x="167" y="141"/>
                    <a:pt x="167" y="141"/>
                  </a:cubicBezTo>
                  <a:cubicBezTo>
                    <a:pt x="167" y="141"/>
                    <a:pt x="167" y="141"/>
                    <a:pt x="167" y="141"/>
                  </a:cubicBezTo>
                  <a:cubicBezTo>
                    <a:pt x="167" y="139"/>
                    <a:pt x="167" y="139"/>
                    <a:pt x="167" y="139"/>
                  </a:cubicBezTo>
                  <a:cubicBezTo>
                    <a:pt x="168" y="139"/>
                    <a:pt x="169" y="139"/>
                    <a:pt x="170" y="139"/>
                  </a:cubicBezTo>
                  <a:cubicBezTo>
                    <a:pt x="171" y="139"/>
                    <a:pt x="171" y="138"/>
                    <a:pt x="170" y="138"/>
                  </a:cubicBezTo>
                  <a:cubicBezTo>
                    <a:pt x="169" y="139"/>
                    <a:pt x="168" y="139"/>
                    <a:pt x="166" y="138"/>
                  </a:cubicBezTo>
                  <a:cubicBezTo>
                    <a:pt x="166" y="138"/>
                    <a:pt x="166" y="138"/>
                    <a:pt x="166" y="138"/>
                  </a:cubicBezTo>
                  <a:cubicBezTo>
                    <a:pt x="164" y="136"/>
                    <a:pt x="164" y="131"/>
                    <a:pt x="164" y="129"/>
                  </a:cubicBezTo>
                  <a:cubicBezTo>
                    <a:pt x="164" y="119"/>
                    <a:pt x="164" y="119"/>
                    <a:pt x="164" y="119"/>
                  </a:cubicBezTo>
                  <a:cubicBezTo>
                    <a:pt x="164" y="116"/>
                    <a:pt x="166" y="114"/>
                    <a:pt x="167" y="111"/>
                  </a:cubicBezTo>
                  <a:cubicBezTo>
                    <a:pt x="168" y="108"/>
                    <a:pt x="167" y="102"/>
                    <a:pt x="167" y="100"/>
                  </a:cubicBezTo>
                  <a:cubicBezTo>
                    <a:pt x="167" y="98"/>
                    <a:pt x="166" y="94"/>
                    <a:pt x="166" y="91"/>
                  </a:cubicBezTo>
                  <a:cubicBezTo>
                    <a:pt x="168" y="87"/>
                    <a:pt x="166" y="79"/>
                    <a:pt x="166" y="77"/>
                  </a:cubicBezTo>
                  <a:cubicBezTo>
                    <a:pt x="165" y="75"/>
                    <a:pt x="164" y="65"/>
                    <a:pt x="164" y="60"/>
                  </a:cubicBezTo>
                  <a:cubicBezTo>
                    <a:pt x="163" y="55"/>
                    <a:pt x="159" y="42"/>
                    <a:pt x="158" y="34"/>
                  </a:cubicBezTo>
                  <a:cubicBezTo>
                    <a:pt x="158" y="26"/>
                    <a:pt x="153" y="13"/>
                    <a:pt x="144" y="6"/>
                  </a:cubicBezTo>
                  <a:cubicBezTo>
                    <a:pt x="140" y="3"/>
                    <a:pt x="130" y="1"/>
                    <a:pt x="127" y="0"/>
                  </a:cubicBezTo>
                  <a:cubicBezTo>
                    <a:pt x="123" y="0"/>
                    <a:pt x="114" y="2"/>
                    <a:pt x="109" y="5"/>
                  </a:cubicBezTo>
                  <a:cubicBezTo>
                    <a:pt x="104" y="9"/>
                    <a:pt x="96" y="21"/>
                    <a:pt x="93" y="30"/>
                  </a:cubicBezTo>
                  <a:cubicBezTo>
                    <a:pt x="91" y="34"/>
                    <a:pt x="85" y="58"/>
                    <a:pt x="84" y="65"/>
                  </a:cubicBezTo>
                  <a:cubicBezTo>
                    <a:pt x="83" y="71"/>
                    <a:pt x="80" y="86"/>
                    <a:pt x="79" y="91"/>
                  </a:cubicBezTo>
                  <a:cubicBezTo>
                    <a:pt x="79" y="92"/>
                    <a:pt x="79" y="93"/>
                    <a:pt x="80" y="94"/>
                  </a:cubicBezTo>
                  <a:cubicBezTo>
                    <a:pt x="79" y="95"/>
                    <a:pt x="78" y="96"/>
                    <a:pt x="75" y="96"/>
                  </a:cubicBezTo>
                  <a:cubicBezTo>
                    <a:pt x="70" y="96"/>
                    <a:pt x="64" y="95"/>
                    <a:pt x="62" y="97"/>
                  </a:cubicBezTo>
                  <a:cubicBezTo>
                    <a:pt x="59" y="98"/>
                    <a:pt x="53" y="106"/>
                    <a:pt x="51" y="110"/>
                  </a:cubicBezTo>
                  <a:cubicBezTo>
                    <a:pt x="49" y="113"/>
                    <a:pt x="44" y="129"/>
                    <a:pt x="43" y="131"/>
                  </a:cubicBezTo>
                  <a:cubicBezTo>
                    <a:pt x="41" y="132"/>
                    <a:pt x="37" y="136"/>
                    <a:pt x="36" y="138"/>
                  </a:cubicBezTo>
                  <a:cubicBezTo>
                    <a:pt x="34" y="139"/>
                    <a:pt x="21" y="154"/>
                    <a:pt x="19" y="157"/>
                  </a:cubicBezTo>
                  <a:cubicBezTo>
                    <a:pt x="16" y="161"/>
                    <a:pt x="4" y="181"/>
                    <a:pt x="3" y="184"/>
                  </a:cubicBezTo>
                  <a:cubicBezTo>
                    <a:pt x="2" y="186"/>
                    <a:pt x="0" y="193"/>
                    <a:pt x="4" y="198"/>
                  </a:cubicBezTo>
                  <a:close/>
                  <a:moveTo>
                    <a:pt x="44" y="192"/>
                  </a:moveTo>
                  <a:cubicBezTo>
                    <a:pt x="44" y="190"/>
                    <a:pt x="46" y="190"/>
                    <a:pt x="47" y="188"/>
                  </a:cubicBezTo>
                  <a:cubicBezTo>
                    <a:pt x="48" y="187"/>
                    <a:pt x="49" y="185"/>
                    <a:pt x="50" y="183"/>
                  </a:cubicBezTo>
                  <a:cubicBezTo>
                    <a:pt x="51" y="181"/>
                    <a:pt x="52" y="179"/>
                    <a:pt x="54" y="176"/>
                  </a:cubicBezTo>
                  <a:cubicBezTo>
                    <a:pt x="56" y="174"/>
                    <a:pt x="56" y="174"/>
                    <a:pt x="58" y="173"/>
                  </a:cubicBezTo>
                  <a:cubicBezTo>
                    <a:pt x="58" y="173"/>
                    <a:pt x="60" y="180"/>
                    <a:pt x="61" y="184"/>
                  </a:cubicBezTo>
                  <a:cubicBezTo>
                    <a:pt x="62" y="188"/>
                    <a:pt x="67" y="206"/>
                    <a:pt x="68" y="212"/>
                  </a:cubicBezTo>
                  <a:cubicBezTo>
                    <a:pt x="69" y="218"/>
                    <a:pt x="69" y="223"/>
                    <a:pt x="67" y="225"/>
                  </a:cubicBezTo>
                  <a:cubicBezTo>
                    <a:pt x="66" y="226"/>
                    <a:pt x="65" y="225"/>
                    <a:pt x="63" y="224"/>
                  </a:cubicBezTo>
                  <a:cubicBezTo>
                    <a:pt x="62" y="222"/>
                    <a:pt x="61" y="219"/>
                    <a:pt x="60" y="216"/>
                  </a:cubicBezTo>
                  <a:cubicBezTo>
                    <a:pt x="58" y="214"/>
                    <a:pt x="54" y="210"/>
                    <a:pt x="52" y="208"/>
                  </a:cubicBezTo>
                  <a:cubicBezTo>
                    <a:pt x="51" y="207"/>
                    <a:pt x="50" y="203"/>
                    <a:pt x="50" y="202"/>
                  </a:cubicBezTo>
                  <a:cubicBezTo>
                    <a:pt x="50" y="200"/>
                    <a:pt x="48" y="196"/>
                    <a:pt x="46" y="195"/>
                  </a:cubicBezTo>
                  <a:cubicBezTo>
                    <a:pt x="45" y="194"/>
                    <a:pt x="44" y="193"/>
                    <a:pt x="44"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5322888" y="2559050"/>
              <a:ext cx="82550" cy="179388"/>
            </a:xfrm>
            <a:custGeom>
              <a:avLst/>
              <a:gdLst/>
              <a:ahLst/>
              <a:cxnLst>
                <a:cxn ang="0">
                  <a:pos x="30" y="88"/>
                </a:cxn>
                <a:cxn ang="0">
                  <a:pos x="30" y="79"/>
                </a:cxn>
                <a:cxn ang="0">
                  <a:pos x="31" y="66"/>
                </a:cxn>
                <a:cxn ang="0">
                  <a:pos x="36" y="39"/>
                </a:cxn>
                <a:cxn ang="0">
                  <a:pos x="42" y="15"/>
                </a:cxn>
                <a:cxn ang="0">
                  <a:pos x="23" y="5"/>
                </a:cxn>
                <a:cxn ang="0">
                  <a:pos x="6" y="6"/>
                </a:cxn>
                <a:cxn ang="0">
                  <a:pos x="8" y="37"/>
                </a:cxn>
                <a:cxn ang="0">
                  <a:pos x="6" y="60"/>
                </a:cxn>
                <a:cxn ang="0">
                  <a:pos x="2" y="74"/>
                </a:cxn>
                <a:cxn ang="0">
                  <a:pos x="0" y="85"/>
                </a:cxn>
                <a:cxn ang="0">
                  <a:pos x="13" y="93"/>
                </a:cxn>
                <a:cxn ang="0">
                  <a:pos x="26" y="93"/>
                </a:cxn>
                <a:cxn ang="0">
                  <a:pos x="30" y="88"/>
                </a:cxn>
              </a:cxnLst>
              <a:rect l="0" t="0" r="r" b="b"/>
              <a:pathLst>
                <a:path w="43" h="93">
                  <a:moveTo>
                    <a:pt x="30" y="88"/>
                  </a:moveTo>
                  <a:cubicBezTo>
                    <a:pt x="30" y="85"/>
                    <a:pt x="29" y="82"/>
                    <a:pt x="30" y="79"/>
                  </a:cubicBezTo>
                  <a:cubicBezTo>
                    <a:pt x="31" y="76"/>
                    <a:pt x="30" y="70"/>
                    <a:pt x="31" y="66"/>
                  </a:cubicBezTo>
                  <a:cubicBezTo>
                    <a:pt x="31" y="62"/>
                    <a:pt x="34" y="46"/>
                    <a:pt x="36" y="39"/>
                  </a:cubicBezTo>
                  <a:cubicBezTo>
                    <a:pt x="38" y="33"/>
                    <a:pt x="42" y="18"/>
                    <a:pt x="42" y="15"/>
                  </a:cubicBezTo>
                  <a:cubicBezTo>
                    <a:pt x="43" y="12"/>
                    <a:pt x="23" y="5"/>
                    <a:pt x="23" y="5"/>
                  </a:cubicBezTo>
                  <a:cubicBezTo>
                    <a:pt x="23" y="5"/>
                    <a:pt x="5" y="0"/>
                    <a:pt x="6" y="6"/>
                  </a:cubicBezTo>
                  <a:cubicBezTo>
                    <a:pt x="7" y="13"/>
                    <a:pt x="8" y="30"/>
                    <a:pt x="8" y="37"/>
                  </a:cubicBezTo>
                  <a:cubicBezTo>
                    <a:pt x="8" y="44"/>
                    <a:pt x="8" y="53"/>
                    <a:pt x="6" y="60"/>
                  </a:cubicBezTo>
                  <a:cubicBezTo>
                    <a:pt x="4" y="67"/>
                    <a:pt x="2" y="71"/>
                    <a:pt x="2" y="74"/>
                  </a:cubicBezTo>
                  <a:cubicBezTo>
                    <a:pt x="1" y="77"/>
                    <a:pt x="0" y="85"/>
                    <a:pt x="0" y="85"/>
                  </a:cubicBezTo>
                  <a:cubicBezTo>
                    <a:pt x="13" y="93"/>
                    <a:pt x="13" y="93"/>
                    <a:pt x="13" y="93"/>
                  </a:cubicBezTo>
                  <a:cubicBezTo>
                    <a:pt x="26" y="93"/>
                    <a:pt x="26" y="93"/>
                    <a:pt x="26" y="93"/>
                  </a:cubicBezTo>
                  <a:lnTo>
                    <a:pt x="3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5194300" y="2544763"/>
              <a:ext cx="88900" cy="176213"/>
            </a:xfrm>
            <a:custGeom>
              <a:avLst/>
              <a:gdLst/>
              <a:ahLst/>
              <a:cxnLst>
                <a:cxn ang="0">
                  <a:pos x="46" y="80"/>
                </a:cxn>
                <a:cxn ang="0">
                  <a:pos x="43" y="63"/>
                </a:cxn>
                <a:cxn ang="0">
                  <a:pos x="40" y="59"/>
                </a:cxn>
                <a:cxn ang="0">
                  <a:pos x="39" y="30"/>
                </a:cxn>
                <a:cxn ang="0">
                  <a:pos x="39" y="4"/>
                </a:cxn>
                <a:cxn ang="0">
                  <a:pos x="2" y="4"/>
                </a:cxn>
                <a:cxn ang="0">
                  <a:pos x="5" y="18"/>
                </a:cxn>
                <a:cxn ang="0">
                  <a:pos x="10" y="42"/>
                </a:cxn>
                <a:cxn ang="0">
                  <a:pos x="13" y="72"/>
                </a:cxn>
                <a:cxn ang="0">
                  <a:pos x="12" y="87"/>
                </a:cxn>
                <a:cxn ang="0">
                  <a:pos x="37" y="92"/>
                </a:cxn>
                <a:cxn ang="0">
                  <a:pos x="46" y="80"/>
                </a:cxn>
              </a:cxnLst>
              <a:rect l="0" t="0" r="r" b="b"/>
              <a:pathLst>
                <a:path w="46" h="92">
                  <a:moveTo>
                    <a:pt x="46" y="80"/>
                  </a:moveTo>
                  <a:cubicBezTo>
                    <a:pt x="46" y="76"/>
                    <a:pt x="44" y="64"/>
                    <a:pt x="43" y="63"/>
                  </a:cubicBezTo>
                  <a:cubicBezTo>
                    <a:pt x="43" y="63"/>
                    <a:pt x="40" y="61"/>
                    <a:pt x="40" y="59"/>
                  </a:cubicBezTo>
                  <a:cubicBezTo>
                    <a:pt x="40" y="56"/>
                    <a:pt x="38" y="42"/>
                    <a:pt x="39" y="30"/>
                  </a:cubicBezTo>
                  <a:cubicBezTo>
                    <a:pt x="39" y="18"/>
                    <a:pt x="39" y="4"/>
                    <a:pt x="39" y="4"/>
                  </a:cubicBezTo>
                  <a:cubicBezTo>
                    <a:pt x="39" y="4"/>
                    <a:pt x="0" y="0"/>
                    <a:pt x="2" y="4"/>
                  </a:cubicBezTo>
                  <a:cubicBezTo>
                    <a:pt x="3" y="8"/>
                    <a:pt x="5" y="13"/>
                    <a:pt x="5" y="18"/>
                  </a:cubicBezTo>
                  <a:cubicBezTo>
                    <a:pt x="6" y="24"/>
                    <a:pt x="8" y="33"/>
                    <a:pt x="10" y="42"/>
                  </a:cubicBezTo>
                  <a:cubicBezTo>
                    <a:pt x="11" y="51"/>
                    <a:pt x="14" y="68"/>
                    <a:pt x="13" y="72"/>
                  </a:cubicBezTo>
                  <a:cubicBezTo>
                    <a:pt x="12" y="75"/>
                    <a:pt x="12" y="87"/>
                    <a:pt x="12" y="87"/>
                  </a:cubicBezTo>
                  <a:cubicBezTo>
                    <a:pt x="13" y="87"/>
                    <a:pt x="36" y="92"/>
                    <a:pt x="37" y="92"/>
                  </a:cubicBezTo>
                  <a:cubicBezTo>
                    <a:pt x="37" y="92"/>
                    <a:pt x="46" y="80"/>
                    <a:pt x="46"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5129213" y="1603375"/>
              <a:ext cx="114300" cy="149225"/>
            </a:xfrm>
            <a:custGeom>
              <a:avLst/>
              <a:gdLst/>
              <a:ahLst/>
              <a:cxnLst>
                <a:cxn ang="0">
                  <a:pos x="47" y="62"/>
                </a:cxn>
                <a:cxn ang="0">
                  <a:pos x="48" y="53"/>
                </a:cxn>
                <a:cxn ang="0">
                  <a:pos x="51" y="47"/>
                </a:cxn>
                <a:cxn ang="0">
                  <a:pos x="53" y="45"/>
                </a:cxn>
                <a:cxn ang="0">
                  <a:pos x="57" y="41"/>
                </a:cxn>
                <a:cxn ang="0">
                  <a:pos x="59" y="33"/>
                </a:cxn>
                <a:cxn ang="0">
                  <a:pos x="58" y="25"/>
                </a:cxn>
                <a:cxn ang="0">
                  <a:pos x="53" y="12"/>
                </a:cxn>
                <a:cxn ang="0">
                  <a:pos x="32" y="0"/>
                </a:cxn>
                <a:cxn ang="0">
                  <a:pos x="14" y="5"/>
                </a:cxn>
                <a:cxn ang="0">
                  <a:pos x="3" y="26"/>
                </a:cxn>
                <a:cxn ang="0">
                  <a:pos x="3" y="32"/>
                </a:cxn>
                <a:cxn ang="0">
                  <a:pos x="5" y="40"/>
                </a:cxn>
                <a:cxn ang="0">
                  <a:pos x="9" y="47"/>
                </a:cxn>
                <a:cxn ang="0">
                  <a:pos x="10" y="55"/>
                </a:cxn>
                <a:cxn ang="0">
                  <a:pos x="3" y="64"/>
                </a:cxn>
                <a:cxn ang="0">
                  <a:pos x="6" y="76"/>
                </a:cxn>
                <a:cxn ang="0">
                  <a:pos x="26" y="78"/>
                </a:cxn>
                <a:cxn ang="0">
                  <a:pos x="43" y="72"/>
                </a:cxn>
                <a:cxn ang="0">
                  <a:pos x="47" y="62"/>
                </a:cxn>
              </a:cxnLst>
              <a:rect l="0" t="0" r="r" b="b"/>
              <a:pathLst>
                <a:path w="60" h="78">
                  <a:moveTo>
                    <a:pt x="47" y="62"/>
                  </a:moveTo>
                  <a:cubicBezTo>
                    <a:pt x="47" y="62"/>
                    <a:pt x="47" y="55"/>
                    <a:pt x="48" y="53"/>
                  </a:cubicBezTo>
                  <a:cubicBezTo>
                    <a:pt x="49" y="52"/>
                    <a:pt x="50" y="48"/>
                    <a:pt x="51" y="47"/>
                  </a:cubicBezTo>
                  <a:cubicBezTo>
                    <a:pt x="52" y="47"/>
                    <a:pt x="52" y="46"/>
                    <a:pt x="53" y="45"/>
                  </a:cubicBezTo>
                  <a:cubicBezTo>
                    <a:pt x="55" y="44"/>
                    <a:pt x="56" y="42"/>
                    <a:pt x="57" y="41"/>
                  </a:cubicBezTo>
                  <a:cubicBezTo>
                    <a:pt x="58" y="40"/>
                    <a:pt x="59" y="35"/>
                    <a:pt x="59" y="33"/>
                  </a:cubicBezTo>
                  <a:cubicBezTo>
                    <a:pt x="60" y="30"/>
                    <a:pt x="58" y="25"/>
                    <a:pt x="58" y="25"/>
                  </a:cubicBezTo>
                  <a:cubicBezTo>
                    <a:pt x="58" y="24"/>
                    <a:pt x="53" y="12"/>
                    <a:pt x="53" y="12"/>
                  </a:cubicBezTo>
                  <a:cubicBezTo>
                    <a:pt x="52" y="11"/>
                    <a:pt x="32" y="0"/>
                    <a:pt x="32" y="0"/>
                  </a:cubicBezTo>
                  <a:cubicBezTo>
                    <a:pt x="14" y="5"/>
                    <a:pt x="14" y="5"/>
                    <a:pt x="14" y="5"/>
                  </a:cubicBezTo>
                  <a:cubicBezTo>
                    <a:pt x="3" y="26"/>
                    <a:pt x="3" y="26"/>
                    <a:pt x="3" y="26"/>
                  </a:cubicBezTo>
                  <a:cubicBezTo>
                    <a:pt x="3" y="26"/>
                    <a:pt x="3" y="30"/>
                    <a:pt x="3" y="32"/>
                  </a:cubicBezTo>
                  <a:cubicBezTo>
                    <a:pt x="3" y="34"/>
                    <a:pt x="4" y="37"/>
                    <a:pt x="5" y="40"/>
                  </a:cubicBezTo>
                  <a:cubicBezTo>
                    <a:pt x="7" y="43"/>
                    <a:pt x="9" y="46"/>
                    <a:pt x="9" y="47"/>
                  </a:cubicBezTo>
                  <a:cubicBezTo>
                    <a:pt x="10" y="49"/>
                    <a:pt x="11" y="53"/>
                    <a:pt x="10" y="55"/>
                  </a:cubicBezTo>
                  <a:cubicBezTo>
                    <a:pt x="10" y="58"/>
                    <a:pt x="5" y="63"/>
                    <a:pt x="3" y="64"/>
                  </a:cubicBezTo>
                  <a:cubicBezTo>
                    <a:pt x="0" y="65"/>
                    <a:pt x="6" y="76"/>
                    <a:pt x="6" y="76"/>
                  </a:cubicBezTo>
                  <a:cubicBezTo>
                    <a:pt x="26" y="78"/>
                    <a:pt x="26" y="78"/>
                    <a:pt x="26" y="78"/>
                  </a:cubicBezTo>
                  <a:cubicBezTo>
                    <a:pt x="26" y="78"/>
                    <a:pt x="41" y="73"/>
                    <a:pt x="43" y="72"/>
                  </a:cubicBezTo>
                  <a:cubicBezTo>
                    <a:pt x="44" y="71"/>
                    <a:pt x="47" y="62"/>
                    <a:pt x="47"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5284788" y="1547813"/>
              <a:ext cx="146050" cy="250825"/>
            </a:xfrm>
            <a:custGeom>
              <a:avLst/>
              <a:gdLst/>
              <a:ahLst/>
              <a:cxnLst>
                <a:cxn ang="0">
                  <a:pos x="72" y="96"/>
                </a:cxn>
                <a:cxn ang="0">
                  <a:pos x="66" y="78"/>
                </a:cxn>
                <a:cxn ang="0">
                  <a:pos x="67" y="68"/>
                </a:cxn>
                <a:cxn ang="0">
                  <a:pos x="69" y="55"/>
                </a:cxn>
                <a:cxn ang="0">
                  <a:pos x="73" y="54"/>
                </a:cxn>
                <a:cxn ang="0">
                  <a:pos x="76" y="45"/>
                </a:cxn>
                <a:cxn ang="0">
                  <a:pos x="76" y="33"/>
                </a:cxn>
                <a:cxn ang="0">
                  <a:pos x="73" y="31"/>
                </a:cxn>
                <a:cxn ang="0">
                  <a:pos x="69" y="17"/>
                </a:cxn>
                <a:cxn ang="0">
                  <a:pos x="61" y="3"/>
                </a:cxn>
                <a:cxn ang="0">
                  <a:pos x="45" y="0"/>
                </a:cxn>
                <a:cxn ang="0">
                  <a:pos x="20" y="0"/>
                </a:cxn>
                <a:cxn ang="0">
                  <a:pos x="10" y="15"/>
                </a:cxn>
                <a:cxn ang="0">
                  <a:pos x="10" y="37"/>
                </a:cxn>
                <a:cxn ang="0">
                  <a:pos x="11" y="52"/>
                </a:cxn>
                <a:cxn ang="0">
                  <a:pos x="13" y="66"/>
                </a:cxn>
                <a:cxn ang="0">
                  <a:pos x="23" y="83"/>
                </a:cxn>
                <a:cxn ang="0">
                  <a:pos x="23" y="89"/>
                </a:cxn>
                <a:cxn ang="0">
                  <a:pos x="6" y="97"/>
                </a:cxn>
                <a:cxn ang="0">
                  <a:pos x="0" y="117"/>
                </a:cxn>
                <a:cxn ang="0">
                  <a:pos x="31" y="130"/>
                </a:cxn>
                <a:cxn ang="0">
                  <a:pos x="71" y="112"/>
                </a:cxn>
                <a:cxn ang="0">
                  <a:pos x="72" y="96"/>
                </a:cxn>
              </a:cxnLst>
              <a:rect l="0" t="0" r="r" b="b"/>
              <a:pathLst>
                <a:path w="76" h="131">
                  <a:moveTo>
                    <a:pt x="72" y="96"/>
                  </a:moveTo>
                  <a:cubicBezTo>
                    <a:pt x="69" y="90"/>
                    <a:pt x="66" y="82"/>
                    <a:pt x="66" y="78"/>
                  </a:cubicBezTo>
                  <a:cubicBezTo>
                    <a:pt x="66" y="74"/>
                    <a:pt x="66" y="71"/>
                    <a:pt x="67" y="68"/>
                  </a:cubicBezTo>
                  <a:cubicBezTo>
                    <a:pt x="68" y="65"/>
                    <a:pt x="68" y="54"/>
                    <a:pt x="69" y="55"/>
                  </a:cubicBezTo>
                  <a:cubicBezTo>
                    <a:pt x="69" y="56"/>
                    <a:pt x="72" y="55"/>
                    <a:pt x="73" y="54"/>
                  </a:cubicBezTo>
                  <a:cubicBezTo>
                    <a:pt x="74" y="52"/>
                    <a:pt x="76" y="50"/>
                    <a:pt x="76" y="45"/>
                  </a:cubicBezTo>
                  <a:cubicBezTo>
                    <a:pt x="76" y="41"/>
                    <a:pt x="76" y="34"/>
                    <a:pt x="76" y="33"/>
                  </a:cubicBezTo>
                  <a:cubicBezTo>
                    <a:pt x="75" y="30"/>
                    <a:pt x="74" y="32"/>
                    <a:pt x="73" y="31"/>
                  </a:cubicBezTo>
                  <a:cubicBezTo>
                    <a:pt x="72" y="30"/>
                    <a:pt x="69" y="17"/>
                    <a:pt x="69" y="17"/>
                  </a:cubicBezTo>
                  <a:cubicBezTo>
                    <a:pt x="69" y="17"/>
                    <a:pt x="61" y="4"/>
                    <a:pt x="61" y="3"/>
                  </a:cubicBezTo>
                  <a:cubicBezTo>
                    <a:pt x="60" y="3"/>
                    <a:pt x="45" y="0"/>
                    <a:pt x="45" y="0"/>
                  </a:cubicBezTo>
                  <a:cubicBezTo>
                    <a:pt x="20" y="0"/>
                    <a:pt x="20" y="0"/>
                    <a:pt x="20" y="0"/>
                  </a:cubicBezTo>
                  <a:cubicBezTo>
                    <a:pt x="20" y="0"/>
                    <a:pt x="11" y="11"/>
                    <a:pt x="10" y="15"/>
                  </a:cubicBezTo>
                  <a:cubicBezTo>
                    <a:pt x="9" y="18"/>
                    <a:pt x="9" y="32"/>
                    <a:pt x="10" y="37"/>
                  </a:cubicBezTo>
                  <a:cubicBezTo>
                    <a:pt x="11" y="42"/>
                    <a:pt x="11" y="47"/>
                    <a:pt x="11" y="52"/>
                  </a:cubicBezTo>
                  <a:cubicBezTo>
                    <a:pt x="11" y="56"/>
                    <a:pt x="12" y="63"/>
                    <a:pt x="13" y="66"/>
                  </a:cubicBezTo>
                  <a:cubicBezTo>
                    <a:pt x="15" y="69"/>
                    <a:pt x="20" y="80"/>
                    <a:pt x="23" y="83"/>
                  </a:cubicBezTo>
                  <a:cubicBezTo>
                    <a:pt x="25" y="85"/>
                    <a:pt x="24" y="87"/>
                    <a:pt x="23" y="89"/>
                  </a:cubicBezTo>
                  <a:cubicBezTo>
                    <a:pt x="21" y="91"/>
                    <a:pt x="9" y="94"/>
                    <a:pt x="6" y="97"/>
                  </a:cubicBezTo>
                  <a:cubicBezTo>
                    <a:pt x="3" y="101"/>
                    <a:pt x="0" y="117"/>
                    <a:pt x="0" y="117"/>
                  </a:cubicBezTo>
                  <a:cubicBezTo>
                    <a:pt x="0" y="117"/>
                    <a:pt x="26" y="131"/>
                    <a:pt x="31" y="130"/>
                  </a:cubicBezTo>
                  <a:cubicBezTo>
                    <a:pt x="37" y="129"/>
                    <a:pt x="71" y="112"/>
                    <a:pt x="71" y="112"/>
                  </a:cubicBezTo>
                  <a:lnTo>
                    <a:pt x="72"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5249863" y="2708275"/>
              <a:ext cx="149225" cy="114300"/>
            </a:xfrm>
            <a:custGeom>
              <a:avLst/>
              <a:gdLst/>
              <a:ahLst/>
              <a:cxnLst>
                <a:cxn ang="0">
                  <a:pos x="17" y="59"/>
                </a:cxn>
                <a:cxn ang="0">
                  <a:pos x="40" y="59"/>
                </a:cxn>
                <a:cxn ang="0">
                  <a:pos x="57" y="52"/>
                </a:cxn>
                <a:cxn ang="0">
                  <a:pos x="63" y="40"/>
                </a:cxn>
                <a:cxn ang="0">
                  <a:pos x="67" y="35"/>
                </a:cxn>
                <a:cxn ang="0">
                  <a:pos x="72" y="31"/>
                </a:cxn>
                <a:cxn ang="0">
                  <a:pos x="77" y="20"/>
                </a:cxn>
                <a:cxn ang="0">
                  <a:pos x="74" y="13"/>
                </a:cxn>
                <a:cxn ang="0">
                  <a:pos x="69" y="7"/>
                </a:cxn>
                <a:cxn ang="0">
                  <a:pos x="66" y="7"/>
                </a:cxn>
                <a:cxn ang="0">
                  <a:pos x="60" y="12"/>
                </a:cxn>
                <a:cxn ang="0">
                  <a:pos x="55" y="11"/>
                </a:cxn>
                <a:cxn ang="0">
                  <a:pos x="51" y="4"/>
                </a:cxn>
                <a:cxn ang="0">
                  <a:pos x="39" y="0"/>
                </a:cxn>
                <a:cxn ang="0">
                  <a:pos x="31" y="10"/>
                </a:cxn>
                <a:cxn ang="0">
                  <a:pos x="20" y="27"/>
                </a:cxn>
                <a:cxn ang="0">
                  <a:pos x="9" y="38"/>
                </a:cxn>
                <a:cxn ang="0">
                  <a:pos x="4" y="44"/>
                </a:cxn>
                <a:cxn ang="0">
                  <a:pos x="1" y="52"/>
                </a:cxn>
                <a:cxn ang="0">
                  <a:pos x="8" y="57"/>
                </a:cxn>
                <a:cxn ang="0">
                  <a:pos x="17" y="59"/>
                </a:cxn>
              </a:cxnLst>
              <a:rect l="0" t="0" r="r" b="b"/>
              <a:pathLst>
                <a:path w="78" h="60">
                  <a:moveTo>
                    <a:pt x="17" y="59"/>
                  </a:moveTo>
                  <a:cubicBezTo>
                    <a:pt x="22" y="59"/>
                    <a:pt x="33" y="60"/>
                    <a:pt x="40" y="59"/>
                  </a:cubicBezTo>
                  <a:cubicBezTo>
                    <a:pt x="47" y="58"/>
                    <a:pt x="54" y="56"/>
                    <a:pt x="57" y="52"/>
                  </a:cubicBezTo>
                  <a:cubicBezTo>
                    <a:pt x="61" y="48"/>
                    <a:pt x="61" y="44"/>
                    <a:pt x="63" y="40"/>
                  </a:cubicBezTo>
                  <a:cubicBezTo>
                    <a:pt x="65" y="37"/>
                    <a:pt x="66" y="35"/>
                    <a:pt x="67" y="35"/>
                  </a:cubicBezTo>
                  <a:cubicBezTo>
                    <a:pt x="68" y="35"/>
                    <a:pt x="70" y="34"/>
                    <a:pt x="72" y="31"/>
                  </a:cubicBezTo>
                  <a:cubicBezTo>
                    <a:pt x="74" y="28"/>
                    <a:pt x="78" y="22"/>
                    <a:pt x="77" y="20"/>
                  </a:cubicBezTo>
                  <a:cubicBezTo>
                    <a:pt x="77" y="18"/>
                    <a:pt x="75" y="14"/>
                    <a:pt x="74" y="13"/>
                  </a:cubicBezTo>
                  <a:cubicBezTo>
                    <a:pt x="72" y="12"/>
                    <a:pt x="70" y="8"/>
                    <a:pt x="69" y="7"/>
                  </a:cubicBezTo>
                  <a:cubicBezTo>
                    <a:pt x="68" y="6"/>
                    <a:pt x="68" y="4"/>
                    <a:pt x="66" y="7"/>
                  </a:cubicBezTo>
                  <a:cubicBezTo>
                    <a:pt x="64" y="10"/>
                    <a:pt x="62" y="11"/>
                    <a:pt x="60" y="12"/>
                  </a:cubicBezTo>
                  <a:cubicBezTo>
                    <a:pt x="57" y="13"/>
                    <a:pt x="55" y="13"/>
                    <a:pt x="55" y="11"/>
                  </a:cubicBezTo>
                  <a:cubicBezTo>
                    <a:pt x="55" y="10"/>
                    <a:pt x="55" y="6"/>
                    <a:pt x="51" y="4"/>
                  </a:cubicBezTo>
                  <a:cubicBezTo>
                    <a:pt x="46" y="2"/>
                    <a:pt x="40" y="0"/>
                    <a:pt x="39" y="0"/>
                  </a:cubicBezTo>
                  <a:cubicBezTo>
                    <a:pt x="37" y="0"/>
                    <a:pt x="34" y="6"/>
                    <a:pt x="31" y="10"/>
                  </a:cubicBezTo>
                  <a:cubicBezTo>
                    <a:pt x="29" y="14"/>
                    <a:pt x="23" y="25"/>
                    <a:pt x="20" y="27"/>
                  </a:cubicBezTo>
                  <a:cubicBezTo>
                    <a:pt x="17" y="30"/>
                    <a:pt x="10" y="36"/>
                    <a:pt x="9" y="38"/>
                  </a:cubicBezTo>
                  <a:cubicBezTo>
                    <a:pt x="8" y="39"/>
                    <a:pt x="5" y="43"/>
                    <a:pt x="4" y="44"/>
                  </a:cubicBezTo>
                  <a:cubicBezTo>
                    <a:pt x="3" y="45"/>
                    <a:pt x="0" y="50"/>
                    <a:pt x="1" y="52"/>
                  </a:cubicBezTo>
                  <a:cubicBezTo>
                    <a:pt x="3" y="54"/>
                    <a:pt x="4" y="56"/>
                    <a:pt x="8" y="57"/>
                  </a:cubicBezTo>
                  <a:lnTo>
                    <a:pt x="17"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5140325" y="2662238"/>
              <a:ext cx="155575" cy="128588"/>
            </a:xfrm>
            <a:custGeom>
              <a:avLst/>
              <a:gdLst/>
              <a:ahLst/>
              <a:cxnLst>
                <a:cxn ang="0">
                  <a:pos x="18" y="67"/>
                </a:cxn>
                <a:cxn ang="0">
                  <a:pos x="39" y="63"/>
                </a:cxn>
                <a:cxn ang="0">
                  <a:pos x="50" y="55"/>
                </a:cxn>
                <a:cxn ang="0">
                  <a:pos x="56" y="46"/>
                </a:cxn>
                <a:cxn ang="0">
                  <a:pos x="64" y="43"/>
                </a:cxn>
                <a:cxn ang="0">
                  <a:pos x="75" y="37"/>
                </a:cxn>
                <a:cxn ang="0">
                  <a:pos x="81" y="29"/>
                </a:cxn>
                <a:cxn ang="0">
                  <a:pos x="78" y="21"/>
                </a:cxn>
                <a:cxn ang="0">
                  <a:pos x="74" y="9"/>
                </a:cxn>
                <a:cxn ang="0">
                  <a:pos x="72" y="1"/>
                </a:cxn>
                <a:cxn ang="0">
                  <a:pos x="70" y="2"/>
                </a:cxn>
                <a:cxn ang="0">
                  <a:pos x="71" y="8"/>
                </a:cxn>
                <a:cxn ang="0">
                  <a:pos x="65" y="19"/>
                </a:cxn>
                <a:cxn ang="0">
                  <a:pos x="56" y="19"/>
                </a:cxn>
                <a:cxn ang="0">
                  <a:pos x="53" y="14"/>
                </a:cxn>
                <a:cxn ang="0">
                  <a:pos x="48" y="9"/>
                </a:cxn>
                <a:cxn ang="0">
                  <a:pos x="39" y="7"/>
                </a:cxn>
                <a:cxn ang="0">
                  <a:pos x="37" y="9"/>
                </a:cxn>
                <a:cxn ang="0">
                  <a:pos x="35" y="14"/>
                </a:cxn>
                <a:cxn ang="0">
                  <a:pos x="31" y="22"/>
                </a:cxn>
                <a:cxn ang="0">
                  <a:pos x="21" y="35"/>
                </a:cxn>
                <a:cxn ang="0">
                  <a:pos x="9" y="42"/>
                </a:cxn>
                <a:cxn ang="0">
                  <a:pos x="4" y="49"/>
                </a:cxn>
                <a:cxn ang="0">
                  <a:pos x="1" y="55"/>
                </a:cxn>
                <a:cxn ang="0">
                  <a:pos x="2" y="62"/>
                </a:cxn>
                <a:cxn ang="0">
                  <a:pos x="10" y="66"/>
                </a:cxn>
                <a:cxn ang="0">
                  <a:pos x="18" y="67"/>
                </a:cxn>
              </a:cxnLst>
              <a:rect l="0" t="0" r="r" b="b"/>
              <a:pathLst>
                <a:path w="81" h="67">
                  <a:moveTo>
                    <a:pt x="18" y="67"/>
                  </a:moveTo>
                  <a:cubicBezTo>
                    <a:pt x="24" y="67"/>
                    <a:pt x="34" y="66"/>
                    <a:pt x="39" y="63"/>
                  </a:cubicBezTo>
                  <a:cubicBezTo>
                    <a:pt x="44" y="61"/>
                    <a:pt x="48" y="58"/>
                    <a:pt x="50" y="55"/>
                  </a:cubicBezTo>
                  <a:cubicBezTo>
                    <a:pt x="52" y="51"/>
                    <a:pt x="54" y="48"/>
                    <a:pt x="56" y="46"/>
                  </a:cubicBezTo>
                  <a:cubicBezTo>
                    <a:pt x="58" y="44"/>
                    <a:pt x="62" y="43"/>
                    <a:pt x="64" y="43"/>
                  </a:cubicBezTo>
                  <a:cubicBezTo>
                    <a:pt x="65" y="43"/>
                    <a:pt x="71" y="40"/>
                    <a:pt x="75" y="37"/>
                  </a:cubicBezTo>
                  <a:cubicBezTo>
                    <a:pt x="79" y="34"/>
                    <a:pt x="81" y="31"/>
                    <a:pt x="81" y="29"/>
                  </a:cubicBezTo>
                  <a:cubicBezTo>
                    <a:pt x="81" y="27"/>
                    <a:pt x="80" y="23"/>
                    <a:pt x="78" y="21"/>
                  </a:cubicBezTo>
                  <a:cubicBezTo>
                    <a:pt x="77" y="19"/>
                    <a:pt x="75" y="13"/>
                    <a:pt x="74" y="9"/>
                  </a:cubicBezTo>
                  <a:cubicBezTo>
                    <a:pt x="74" y="6"/>
                    <a:pt x="73" y="2"/>
                    <a:pt x="72" y="1"/>
                  </a:cubicBezTo>
                  <a:cubicBezTo>
                    <a:pt x="70" y="0"/>
                    <a:pt x="69" y="1"/>
                    <a:pt x="70" y="2"/>
                  </a:cubicBezTo>
                  <a:cubicBezTo>
                    <a:pt x="70" y="2"/>
                    <a:pt x="71" y="5"/>
                    <a:pt x="71" y="8"/>
                  </a:cubicBezTo>
                  <a:cubicBezTo>
                    <a:pt x="70" y="11"/>
                    <a:pt x="69" y="18"/>
                    <a:pt x="65" y="19"/>
                  </a:cubicBezTo>
                  <a:cubicBezTo>
                    <a:pt x="63" y="20"/>
                    <a:pt x="59" y="21"/>
                    <a:pt x="56" y="19"/>
                  </a:cubicBezTo>
                  <a:cubicBezTo>
                    <a:pt x="54" y="17"/>
                    <a:pt x="53" y="16"/>
                    <a:pt x="53" y="14"/>
                  </a:cubicBezTo>
                  <a:cubicBezTo>
                    <a:pt x="53" y="13"/>
                    <a:pt x="50" y="10"/>
                    <a:pt x="48" y="9"/>
                  </a:cubicBezTo>
                  <a:cubicBezTo>
                    <a:pt x="46" y="8"/>
                    <a:pt x="41" y="7"/>
                    <a:pt x="39" y="7"/>
                  </a:cubicBezTo>
                  <a:cubicBezTo>
                    <a:pt x="38" y="7"/>
                    <a:pt x="37" y="8"/>
                    <a:pt x="37" y="9"/>
                  </a:cubicBezTo>
                  <a:cubicBezTo>
                    <a:pt x="37" y="10"/>
                    <a:pt x="36" y="12"/>
                    <a:pt x="35" y="14"/>
                  </a:cubicBezTo>
                  <a:cubicBezTo>
                    <a:pt x="34" y="16"/>
                    <a:pt x="32" y="20"/>
                    <a:pt x="31" y="22"/>
                  </a:cubicBezTo>
                  <a:cubicBezTo>
                    <a:pt x="30" y="24"/>
                    <a:pt x="23" y="33"/>
                    <a:pt x="21" y="35"/>
                  </a:cubicBezTo>
                  <a:cubicBezTo>
                    <a:pt x="18" y="37"/>
                    <a:pt x="11" y="39"/>
                    <a:pt x="9" y="42"/>
                  </a:cubicBezTo>
                  <a:cubicBezTo>
                    <a:pt x="7" y="44"/>
                    <a:pt x="4" y="47"/>
                    <a:pt x="4" y="49"/>
                  </a:cubicBezTo>
                  <a:cubicBezTo>
                    <a:pt x="4" y="51"/>
                    <a:pt x="2" y="54"/>
                    <a:pt x="1" y="55"/>
                  </a:cubicBezTo>
                  <a:cubicBezTo>
                    <a:pt x="0" y="57"/>
                    <a:pt x="0" y="60"/>
                    <a:pt x="2" y="62"/>
                  </a:cubicBezTo>
                  <a:cubicBezTo>
                    <a:pt x="4" y="64"/>
                    <a:pt x="6" y="66"/>
                    <a:pt x="10" y="66"/>
                  </a:cubicBezTo>
                  <a:lnTo>
                    <a:pt x="18"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5149850" y="2116138"/>
              <a:ext cx="282575" cy="492125"/>
            </a:xfrm>
            <a:custGeom>
              <a:avLst/>
              <a:gdLst/>
              <a:ahLst/>
              <a:cxnLst>
                <a:cxn ang="0">
                  <a:pos x="111" y="253"/>
                </a:cxn>
                <a:cxn ang="0">
                  <a:pos x="136" y="249"/>
                </a:cxn>
                <a:cxn ang="0">
                  <a:pos x="145" y="234"/>
                </a:cxn>
                <a:cxn ang="0">
                  <a:pos x="141" y="205"/>
                </a:cxn>
                <a:cxn ang="0">
                  <a:pos x="138" y="189"/>
                </a:cxn>
                <a:cxn ang="0">
                  <a:pos x="135" y="178"/>
                </a:cxn>
                <a:cxn ang="0">
                  <a:pos x="135" y="165"/>
                </a:cxn>
                <a:cxn ang="0">
                  <a:pos x="134" y="153"/>
                </a:cxn>
                <a:cxn ang="0">
                  <a:pos x="140" y="134"/>
                </a:cxn>
                <a:cxn ang="0">
                  <a:pos x="143" y="107"/>
                </a:cxn>
                <a:cxn ang="0">
                  <a:pos x="142" y="78"/>
                </a:cxn>
                <a:cxn ang="0">
                  <a:pos x="145" y="53"/>
                </a:cxn>
                <a:cxn ang="0">
                  <a:pos x="144" y="19"/>
                </a:cxn>
                <a:cxn ang="0">
                  <a:pos x="104" y="4"/>
                </a:cxn>
                <a:cxn ang="0">
                  <a:pos x="68" y="0"/>
                </a:cxn>
                <a:cxn ang="0">
                  <a:pos x="3" y="7"/>
                </a:cxn>
                <a:cxn ang="0">
                  <a:pos x="2" y="28"/>
                </a:cxn>
                <a:cxn ang="0">
                  <a:pos x="1" y="59"/>
                </a:cxn>
                <a:cxn ang="0">
                  <a:pos x="0" y="100"/>
                </a:cxn>
                <a:cxn ang="0">
                  <a:pos x="6" y="136"/>
                </a:cxn>
                <a:cxn ang="0">
                  <a:pos x="10" y="170"/>
                </a:cxn>
                <a:cxn ang="0">
                  <a:pos x="14" y="198"/>
                </a:cxn>
                <a:cxn ang="0">
                  <a:pos x="19" y="227"/>
                </a:cxn>
                <a:cxn ang="0">
                  <a:pos x="38" y="237"/>
                </a:cxn>
                <a:cxn ang="0">
                  <a:pos x="65" y="234"/>
                </a:cxn>
                <a:cxn ang="0">
                  <a:pos x="73" y="219"/>
                </a:cxn>
                <a:cxn ang="0">
                  <a:pos x="65" y="177"/>
                </a:cxn>
                <a:cxn ang="0">
                  <a:pos x="68" y="166"/>
                </a:cxn>
                <a:cxn ang="0">
                  <a:pos x="67" y="148"/>
                </a:cxn>
                <a:cxn ang="0">
                  <a:pos x="68" y="128"/>
                </a:cxn>
                <a:cxn ang="0">
                  <a:pos x="70" y="116"/>
                </a:cxn>
                <a:cxn ang="0">
                  <a:pos x="78" y="150"/>
                </a:cxn>
                <a:cxn ang="0">
                  <a:pos x="81" y="178"/>
                </a:cxn>
                <a:cxn ang="0">
                  <a:pos x="86" y="207"/>
                </a:cxn>
                <a:cxn ang="0">
                  <a:pos x="88" y="223"/>
                </a:cxn>
                <a:cxn ang="0">
                  <a:pos x="93" y="242"/>
                </a:cxn>
                <a:cxn ang="0">
                  <a:pos x="111" y="253"/>
                </a:cxn>
              </a:cxnLst>
              <a:rect l="0" t="0" r="r" b="b"/>
              <a:pathLst>
                <a:path w="147" h="256">
                  <a:moveTo>
                    <a:pt x="111" y="253"/>
                  </a:moveTo>
                  <a:cubicBezTo>
                    <a:pt x="116" y="254"/>
                    <a:pt x="128" y="256"/>
                    <a:pt x="136" y="249"/>
                  </a:cubicBezTo>
                  <a:cubicBezTo>
                    <a:pt x="144" y="243"/>
                    <a:pt x="146" y="240"/>
                    <a:pt x="145" y="234"/>
                  </a:cubicBezTo>
                  <a:cubicBezTo>
                    <a:pt x="144" y="228"/>
                    <a:pt x="143" y="210"/>
                    <a:pt x="141" y="205"/>
                  </a:cubicBezTo>
                  <a:cubicBezTo>
                    <a:pt x="139" y="200"/>
                    <a:pt x="138" y="193"/>
                    <a:pt x="138" y="189"/>
                  </a:cubicBezTo>
                  <a:cubicBezTo>
                    <a:pt x="138" y="186"/>
                    <a:pt x="137" y="181"/>
                    <a:pt x="135" y="178"/>
                  </a:cubicBezTo>
                  <a:cubicBezTo>
                    <a:pt x="134" y="175"/>
                    <a:pt x="135" y="169"/>
                    <a:pt x="135" y="165"/>
                  </a:cubicBezTo>
                  <a:cubicBezTo>
                    <a:pt x="135" y="161"/>
                    <a:pt x="133" y="159"/>
                    <a:pt x="134" y="153"/>
                  </a:cubicBezTo>
                  <a:cubicBezTo>
                    <a:pt x="134" y="147"/>
                    <a:pt x="137" y="139"/>
                    <a:pt x="140" y="134"/>
                  </a:cubicBezTo>
                  <a:cubicBezTo>
                    <a:pt x="143" y="129"/>
                    <a:pt x="145" y="118"/>
                    <a:pt x="143" y="107"/>
                  </a:cubicBezTo>
                  <a:cubicBezTo>
                    <a:pt x="141" y="97"/>
                    <a:pt x="141" y="84"/>
                    <a:pt x="142" y="78"/>
                  </a:cubicBezTo>
                  <a:cubicBezTo>
                    <a:pt x="142" y="72"/>
                    <a:pt x="145" y="64"/>
                    <a:pt x="145" y="53"/>
                  </a:cubicBezTo>
                  <a:cubicBezTo>
                    <a:pt x="146" y="41"/>
                    <a:pt x="147" y="31"/>
                    <a:pt x="144" y="19"/>
                  </a:cubicBezTo>
                  <a:cubicBezTo>
                    <a:pt x="140" y="8"/>
                    <a:pt x="105" y="6"/>
                    <a:pt x="104" y="4"/>
                  </a:cubicBezTo>
                  <a:cubicBezTo>
                    <a:pt x="104" y="3"/>
                    <a:pt x="68" y="0"/>
                    <a:pt x="68" y="0"/>
                  </a:cubicBezTo>
                  <a:cubicBezTo>
                    <a:pt x="68" y="0"/>
                    <a:pt x="4" y="2"/>
                    <a:pt x="3" y="7"/>
                  </a:cubicBezTo>
                  <a:cubicBezTo>
                    <a:pt x="2" y="13"/>
                    <a:pt x="2" y="22"/>
                    <a:pt x="2" y="28"/>
                  </a:cubicBezTo>
                  <a:cubicBezTo>
                    <a:pt x="2" y="33"/>
                    <a:pt x="1" y="50"/>
                    <a:pt x="1" y="59"/>
                  </a:cubicBezTo>
                  <a:cubicBezTo>
                    <a:pt x="1" y="67"/>
                    <a:pt x="0" y="88"/>
                    <a:pt x="0" y="100"/>
                  </a:cubicBezTo>
                  <a:cubicBezTo>
                    <a:pt x="0" y="113"/>
                    <a:pt x="3" y="128"/>
                    <a:pt x="6" y="136"/>
                  </a:cubicBezTo>
                  <a:cubicBezTo>
                    <a:pt x="9" y="143"/>
                    <a:pt x="8" y="162"/>
                    <a:pt x="10" y="170"/>
                  </a:cubicBezTo>
                  <a:cubicBezTo>
                    <a:pt x="12" y="178"/>
                    <a:pt x="13" y="192"/>
                    <a:pt x="14" y="198"/>
                  </a:cubicBezTo>
                  <a:cubicBezTo>
                    <a:pt x="15" y="205"/>
                    <a:pt x="13" y="223"/>
                    <a:pt x="19" y="227"/>
                  </a:cubicBezTo>
                  <a:cubicBezTo>
                    <a:pt x="24" y="232"/>
                    <a:pt x="30" y="236"/>
                    <a:pt x="38" y="237"/>
                  </a:cubicBezTo>
                  <a:cubicBezTo>
                    <a:pt x="47" y="237"/>
                    <a:pt x="61" y="238"/>
                    <a:pt x="65" y="234"/>
                  </a:cubicBezTo>
                  <a:cubicBezTo>
                    <a:pt x="70" y="230"/>
                    <a:pt x="73" y="227"/>
                    <a:pt x="73" y="219"/>
                  </a:cubicBezTo>
                  <a:cubicBezTo>
                    <a:pt x="73" y="211"/>
                    <a:pt x="68" y="179"/>
                    <a:pt x="65" y="177"/>
                  </a:cubicBezTo>
                  <a:cubicBezTo>
                    <a:pt x="63" y="175"/>
                    <a:pt x="69" y="172"/>
                    <a:pt x="68" y="166"/>
                  </a:cubicBezTo>
                  <a:cubicBezTo>
                    <a:pt x="66" y="160"/>
                    <a:pt x="65" y="153"/>
                    <a:pt x="67" y="148"/>
                  </a:cubicBezTo>
                  <a:cubicBezTo>
                    <a:pt x="69" y="144"/>
                    <a:pt x="68" y="133"/>
                    <a:pt x="68" y="128"/>
                  </a:cubicBezTo>
                  <a:cubicBezTo>
                    <a:pt x="68" y="123"/>
                    <a:pt x="68" y="110"/>
                    <a:pt x="70" y="116"/>
                  </a:cubicBezTo>
                  <a:cubicBezTo>
                    <a:pt x="71" y="122"/>
                    <a:pt x="77" y="141"/>
                    <a:pt x="78" y="150"/>
                  </a:cubicBezTo>
                  <a:cubicBezTo>
                    <a:pt x="79" y="158"/>
                    <a:pt x="80" y="169"/>
                    <a:pt x="81" y="178"/>
                  </a:cubicBezTo>
                  <a:cubicBezTo>
                    <a:pt x="82" y="187"/>
                    <a:pt x="84" y="204"/>
                    <a:pt x="86" y="207"/>
                  </a:cubicBezTo>
                  <a:cubicBezTo>
                    <a:pt x="88" y="210"/>
                    <a:pt x="87" y="217"/>
                    <a:pt x="88" y="223"/>
                  </a:cubicBezTo>
                  <a:cubicBezTo>
                    <a:pt x="88" y="230"/>
                    <a:pt x="88" y="238"/>
                    <a:pt x="93" y="242"/>
                  </a:cubicBezTo>
                  <a:cubicBezTo>
                    <a:pt x="97" y="246"/>
                    <a:pt x="111" y="253"/>
                    <a:pt x="111" y="2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5187950" y="1704975"/>
              <a:ext cx="327025" cy="479425"/>
            </a:xfrm>
            <a:custGeom>
              <a:avLst/>
              <a:gdLst/>
              <a:ahLst/>
              <a:cxnLst>
                <a:cxn ang="0">
                  <a:pos x="0" y="227"/>
                </a:cxn>
                <a:cxn ang="0">
                  <a:pos x="44" y="242"/>
                </a:cxn>
                <a:cxn ang="0">
                  <a:pos x="108" y="246"/>
                </a:cxn>
                <a:cxn ang="0">
                  <a:pos x="127" y="247"/>
                </a:cxn>
                <a:cxn ang="0">
                  <a:pos x="128" y="221"/>
                </a:cxn>
                <a:cxn ang="0">
                  <a:pos x="128" y="191"/>
                </a:cxn>
                <a:cxn ang="0">
                  <a:pos x="135" y="149"/>
                </a:cxn>
                <a:cxn ang="0">
                  <a:pos x="160" y="116"/>
                </a:cxn>
                <a:cxn ang="0">
                  <a:pos x="168" y="105"/>
                </a:cxn>
                <a:cxn ang="0">
                  <a:pos x="168" y="42"/>
                </a:cxn>
                <a:cxn ang="0">
                  <a:pos x="156" y="26"/>
                </a:cxn>
                <a:cxn ang="0">
                  <a:pos x="130" y="16"/>
                </a:cxn>
                <a:cxn ang="0">
                  <a:pos x="117" y="3"/>
                </a:cxn>
                <a:cxn ang="0">
                  <a:pos x="98" y="18"/>
                </a:cxn>
                <a:cxn ang="0">
                  <a:pos x="75" y="29"/>
                </a:cxn>
                <a:cxn ang="0">
                  <a:pos x="58" y="28"/>
                </a:cxn>
                <a:cxn ang="0">
                  <a:pos x="62" y="15"/>
                </a:cxn>
                <a:cxn ang="0">
                  <a:pos x="71" y="5"/>
                </a:cxn>
                <a:cxn ang="0">
                  <a:pos x="44" y="8"/>
                </a:cxn>
                <a:cxn ang="0">
                  <a:pos x="16" y="23"/>
                </a:cxn>
                <a:cxn ang="0">
                  <a:pos x="13" y="50"/>
                </a:cxn>
                <a:cxn ang="0">
                  <a:pos x="1" y="113"/>
                </a:cxn>
                <a:cxn ang="0">
                  <a:pos x="0" y="227"/>
                </a:cxn>
              </a:cxnLst>
              <a:rect l="0" t="0" r="r" b="b"/>
              <a:pathLst>
                <a:path w="170" h="250">
                  <a:moveTo>
                    <a:pt x="0" y="227"/>
                  </a:moveTo>
                  <a:cubicBezTo>
                    <a:pt x="0" y="227"/>
                    <a:pt x="19" y="239"/>
                    <a:pt x="44" y="242"/>
                  </a:cubicBezTo>
                  <a:cubicBezTo>
                    <a:pt x="68" y="245"/>
                    <a:pt x="97" y="246"/>
                    <a:pt x="108" y="246"/>
                  </a:cubicBezTo>
                  <a:cubicBezTo>
                    <a:pt x="119" y="246"/>
                    <a:pt x="126" y="250"/>
                    <a:pt x="127" y="247"/>
                  </a:cubicBezTo>
                  <a:cubicBezTo>
                    <a:pt x="128" y="243"/>
                    <a:pt x="128" y="230"/>
                    <a:pt x="128" y="221"/>
                  </a:cubicBezTo>
                  <a:cubicBezTo>
                    <a:pt x="129" y="212"/>
                    <a:pt x="128" y="200"/>
                    <a:pt x="128" y="191"/>
                  </a:cubicBezTo>
                  <a:cubicBezTo>
                    <a:pt x="128" y="181"/>
                    <a:pt x="132" y="157"/>
                    <a:pt x="135" y="149"/>
                  </a:cubicBezTo>
                  <a:cubicBezTo>
                    <a:pt x="138" y="142"/>
                    <a:pt x="157" y="119"/>
                    <a:pt x="160" y="116"/>
                  </a:cubicBezTo>
                  <a:cubicBezTo>
                    <a:pt x="163" y="113"/>
                    <a:pt x="168" y="116"/>
                    <a:pt x="168" y="105"/>
                  </a:cubicBezTo>
                  <a:cubicBezTo>
                    <a:pt x="168" y="94"/>
                    <a:pt x="170" y="48"/>
                    <a:pt x="168" y="42"/>
                  </a:cubicBezTo>
                  <a:cubicBezTo>
                    <a:pt x="165" y="35"/>
                    <a:pt x="163" y="29"/>
                    <a:pt x="156" y="26"/>
                  </a:cubicBezTo>
                  <a:cubicBezTo>
                    <a:pt x="149" y="23"/>
                    <a:pt x="134" y="19"/>
                    <a:pt x="130" y="16"/>
                  </a:cubicBezTo>
                  <a:cubicBezTo>
                    <a:pt x="126" y="13"/>
                    <a:pt x="119" y="0"/>
                    <a:pt x="117" y="3"/>
                  </a:cubicBezTo>
                  <a:cubicBezTo>
                    <a:pt x="116" y="5"/>
                    <a:pt x="104" y="14"/>
                    <a:pt x="98" y="18"/>
                  </a:cubicBezTo>
                  <a:cubicBezTo>
                    <a:pt x="91" y="22"/>
                    <a:pt x="84" y="27"/>
                    <a:pt x="75" y="29"/>
                  </a:cubicBezTo>
                  <a:cubicBezTo>
                    <a:pt x="65" y="31"/>
                    <a:pt x="59" y="32"/>
                    <a:pt x="58" y="28"/>
                  </a:cubicBezTo>
                  <a:cubicBezTo>
                    <a:pt x="56" y="25"/>
                    <a:pt x="59" y="18"/>
                    <a:pt x="62" y="15"/>
                  </a:cubicBezTo>
                  <a:cubicBezTo>
                    <a:pt x="65" y="12"/>
                    <a:pt x="71" y="5"/>
                    <a:pt x="71" y="5"/>
                  </a:cubicBezTo>
                  <a:cubicBezTo>
                    <a:pt x="44" y="8"/>
                    <a:pt x="44" y="8"/>
                    <a:pt x="44" y="8"/>
                  </a:cubicBezTo>
                  <a:cubicBezTo>
                    <a:pt x="16" y="23"/>
                    <a:pt x="16" y="23"/>
                    <a:pt x="16" y="23"/>
                  </a:cubicBezTo>
                  <a:cubicBezTo>
                    <a:pt x="13" y="50"/>
                    <a:pt x="13" y="50"/>
                    <a:pt x="13" y="50"/>
                  </a:cubicBezTo>
                  <a:cubicBezTo>
                    <a:pt x="1" y="113"/>
                    <a:pt x="1" y="113"/>
                    <a:pt x="1" y="113"/>
                  </a:cubicBezTo>
                  <a:lnTo>
                    <a:pt x="0"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5300663" y="1524000"/>
              <a:ext cx="130175" cy="106363"/>
            </a:xfrm>
            <a:custGeom>
              <a:avLst/>
              <a:gdLst/>
              <a:ahLst/>
              <a:cxnLst>
                <a:cxn ang="0">
                  <a:pos x="18" y="20"/>
                </a:cxn>
                <a:cxn ang="0">
                  <a:pos x="27" y="20"/>
                </a:cxn>
                <a:cxn ang="0">
                  <a:pos x="34" y="20"/>
                </a:cxn>
                <a:cxn ang="0">
                  <a:pos x="44" y="24"/>
                </a:cxn>
                <a:cxn ang="0">
                  <a:pos x="52" y="23"/>
                </a:cxn>
                <a:cxn ang="0">
                  <a:pos x="57" y="31"/>
                </a:cxn>
                <a:cxn ang="0">
                  <a:pos x="59" y="42"/>
                </a:cxn>
                <a:cxn ang="0">
                  <a:pos x="60" y="52"/>
                </a:cxn>
                <a:cxn ang="0">
                  <a:pos x="64" y="44"/>
                </a:cxn>
                <a:cxn ang="0">
                  <a:pos x="68" y="41"/>
                </a:cxn>
                <a:cxn ang="0">
                  <a:pos x="65" y="20"/>
                </a:cxn>
                <a:cxn ang="0">
                  <a:pos x="51" y="5"/>
                </a:cxn>
                <a:cxn ang="0">
                  <a:pos x="30" y="0"/>
                </a:cxn>
                <a:cxn ang="0">
                  <a:pos x="15" y="5"/>
                </a:cxn>
                <a:cxn ang="0">
                  <a:pos x="3" y="19"/>
                </a:cxn>
                <a:cxn ang="0">
                  <a:pos x="0" y="34"/>
                </a:cxn>
                <a:cxn ang="0">
                  <a:pos x="3" y="49"/>
                </a:cxn>
                <a:cxn ang="0">
                  <a:pos x="3" y="30"/>
                </a:cxn>
                <a:cxn ang="0">
                  <a:pos x="8" y="22"/>
                </a:cxn>
                <a:cxn ang="0">
                  <a:pos x="14" y="21"/>
                </a:cxn>
                <a:cxn ang="0">
                  <a:pos x="18" y="20"/>
                </a:cxn>
              </a:cxnLst>
              <a:rect l="0" t="0" r="r" b="b"/>
              <a:pathLst>
                <a:path w="68" h="55">
                  <a:moveTo>
                    <a:pt x="18" y="20"/>
                  </a:moveTo>
                  <a:cubicBezTo>
                    <a:pt x="20" y="21"/>
                    <a:pt x="24" y="22"/>
                    <a:pt x="27" y="20"/>
                  </a:cubicBezTo>
                  <a:cubicBezTo>
                    <a:pt x="29" y="19"/>
                    <a:pt x="31" y="18"/>
                    <a:pt x="34" y="20"/>
                  </a:cubicBezTo>
                  <a:cubicBezTo>
                    <a:pt x="36" y="21"/>
                    <a:pt x="41" y="24"/>
                    <a:pt x="44" y="24"/>
                  </a:cubicBezTo>
                  <a:cubicBezTo>
                    <a:pt x="47" y="24"/>
                    <a:pt x="51" y="22"/>
                    <a:pt x="52" y="23"/>
                  </a:cubicBezTo>
                  <a:cubicBezTo>
                    <a:pt x="54" y="25"/>
                    <a:pt x="55" y="29"/>
                    <a:pt x="57" y="31"/>
                  </a:cubicBezTo>
                  <a:cubicBezTo>
                    <a:pt x="58" y="33"/>
                    <a:pt x="59" y="38"/>
                    <a:pt x="59" y="42"/>
                  </a:cubicBezTo>
                  <a:cubicBezTo>
                    <a:pt x="59" y="47"/>
                    <a:pt x="59" y="55"/>
                    <a:pt x="60" y="52"/>
                  </a:cubicBezTo>
                  <a:cubicBezTo>
                    <a:pt x="61" y="50"/>
                    <a:pt x="63" y="45"/>
                    <a:pt x="64" y="44"/>
                  </a:cubicBezTo>
                  <a:cubicBezTo>
                    <a:pt x="66" y="43"/>
                    <a:pt x="68" y="44"/>
                    <a:pt x="68" y="41"/>
                  </a:cubicBezTo>
                  <a:cubicBezTo>
                    <a:pt x="67" y="39"/>
                    <a:pt x="67" y="25"/>
                    <a:pt x="65" y="20"/>
                  </a:cubicBezTo>
                  <a:cubicBezTo>
                    <a:pt x="62" y="14"/>
                    <a:pt x="55" y="8"/>
                    <a:pt x="51" y="5"/>
                  </a:cubicBezTo>
                  <a:cubicBezTo>
                    <a:pt x="46" y="2"/>
                    <a:pt x="36" y="0"/>
                    <a:pt x="30" y="0"/>
                  </a:cubicBezTo>
                  <a:cubicBezTo>
                    <a:pt x="25" y="0"/>
                    <a:pt x="20" y="2"/>
                    <a:pt x="15" y="5"/>
                  </a:cubicBezTo>
                  <a:cubicBezTo>
                    <a:pt x="9" y="9"/>
                    <a:pt x="4" y="15"/>
                    <a:pt x="3" y="19"/>
                  </a:cubicBezTo>
                  <a:cubicBezTo>
                    <a:pt x="1" y="24"/>
                    <a:pt x="0" y="29"/>
                    <a:pt x="0" y="34"/>
                  </a:cubicBezTo>
                  <a:cubicBezTo>
                    <a:pt x="0" y="40"/>
                    <a:pt x="3" y="52"/>
                    <a:pt x="3" y="49"/>
                  </a:cubicBezTo>
                  <a:cubicBezTo>
                    <a:pt x="3" y="47"/>
                    <a:pt x="1" y="35"/>
                    <a:pt x="3" y="30"/>
                  </a:cubicBezTo>
                  <a:cubicBezTo>
                    <a:pt x="4" y="25"/>
                    <a:pt x="7" y="21"/>
                    <a:pt x="8" y="22"/>
                  </a:cubicBezTo>
                  <a:cubicBezTo>
                    <a:pt x="10" y="22"/>
                    <a:pt x="12" y="22"/>
                    <a:pt x="14" y="21"/>
                  </a:cubicBezTo>
                  <a:cubicBezTo>
                    <a:pt x="16" y="20"/>
                    <a:pt x="18" y="20"/>
                    <a:pt x="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5233988" y="1698625"/>
              <a:ext cx="100013" cy="52388"/>
            </a:xfrm>
            <a:custGeom>
              <a:avLst/>
              <a:gdLst/>
              <a:ahLst/>
              <a:cxnLst>
                <a:cxn ang="0">
                  <a:pos x="0" y="4"/>
                </a:cxn>
                <a:cxn ang="0">
                  <a:pos x="11" y="6"/>
                </a:cxn>
                <a:cxn ang="0">
                  <a:pos x="24" y="2"/>
                </a:cxn>
                <a:cxn ang="0">
                  <a:pos x="41" y="2"/>
                </a:cxn>
                <a:cxn ang="0">
                  <a:pos x="48" y="2"/>
                </a:cxn>
                <a:cxn ang="0">
                  <a:pos x="51" y="9"/>
                </a:cxn>
                <a:cxn ang="0">
                  <a:pos x="45" y="13"/>
                </a:cxn>
                <a:cxn ang="0">
                  <a:pos x="30" y="18"/>
                </a:cxn>
                <a:cxn ang="0">
                  <a:pos x="20" y="22"/>
                </a:cxn>
                <a:cxn ang="0">
                  <a:pos x="10" y="27"/>
                </a:cxn>
                <a:cxn ang="0">
                  <a:pos x="2" y="27"/>
                </a:cxn>
                <a:cxn ang="0">
                  <a:pos x="0" y="4"/>
                </a:cxn>
              </a:cxnLst>
              <a:rect l="0" t="0" r="r" b="b"/>
              <a:pathLst>
                <a:path w="52" h="27">
                  <a:moveTo>
                    <a:pt x="0" y="4"/>
                  </a:moveTo>
                  <a:cubicBezTo>
                    <a:pt x="0" y="4"/>
                    <a:pt x="5" y="7"/>
                    <a:pt x="11" y="6"/>
                  </a:cubicBezTo>
                  <a:cubicBezTo>
                    <a:pt x="16" y="4"/>
                    <a:pt x="20" y="2"/>
                    <a:pt x="24" y="2"/>
                  </a:cubicBezTo>
                  <a:cubicBezTo>
                    <a:pt x="29" y="2"/>
                    <a:pt x="38" y="2"/>
                    <a:pt x="41" y="2"/>
                  </a:cubicBezTo>
                  <a:cubicBezTo>
                    <a:pt x="44" y="2"/>
                    <a:pt x="47" y="0"/>
                    <a:pt x="48" y="2"/>
                  </a:cubicBezTo>
                  <a:cubicBezTo>
                    <a:pt x="50" y="3"/>
                    <a:pt x="52" y="6"/>
                    <a:pt x="51" y="9"/>
                  </a:cubicBezTo>
                  <a:cubicBezTo>
                    <a:pt x="49" y="11"/>
                    <a:pt x="47" y="12"/>
                    <a:pt x="45" y="13"/>
                  </a:cubicBezTo>
                  <a:cubicBezTo>
                    <a:pt x="42" y="14"/>
                    <a:pt x="33" y="17"/>
                    <a:pt x="30" y="18"/>
                  </a:cubicBezTo>
                  <a:cubicBezTo>
                    <a:pt x="26" y="20"/>
                    <a:pt x="22" y="22"/>
                    <a:pt x="20" y="22"/>
                  </a:cubicBezTo>
                  <a:cubicBezTo>
                    <a:pt x="18" y="22"/>
                    <a:pt x="12" y="26"/>
                    <a:pt x="10" y="27"/>
                  </a:cubicBezTo>
                  <a:cubicBezTo>
                    <a:pt x="8" y="27"/>
                    <a:pt x="2" y="27"/>
                    <a:pt x="2" y="27"/>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5130800" y="1576388"/>
              <a:ext cx="123825" cy="117475"/>
            </a:xfrm>
            <a:custGeom>
              <a:avLst/>
              <a:gdLst/>
              <a:ahLst/>
              <a:cxnLst>
                <a:cxn ang="0">
                  <a:pos x="42" y="27"/>
                </a:cxn>
                <a:cxn ang="0">
                  <a:pos x="48" y="37"/>
                </a:cxn>
                <a:cxn ang="0">
                  <a:pos x="51" y="45"/>
                </a:cxn>
                <a:cxn ang="0">
                  <a:pos x="52" y="50"/>
                </a:cxn>
                <a:cxn ang="0">
                  <a:pos x="53" y="53"/>
                </a:cxn>
                <a:cxn ang="0">
                  <a:pos x="57" y="48"/>
                </a:cxn>
                <a:cxn ang="0">
                  <a:pos x="54" y="59"/>
                </a:cxn>
                <a:cxn ang="0">
                  <a:pos x="61" y="53"/>
                </a:cxn>
                <a:cxn ang="0">
                  <a:pos x="63" y="46"/>
                </a:cxn>
                <a:cxn ang="0">
                  <a:pos x="62" y="37"/>
                </a:cxn>
                <a:cxn ang="0">
                  <a:pos x="53" y="10"/>
                </a:cxn>
                <a:cxn ang="0">
                  <a:pos x="36" y="1"/>
                </a:cxn>
                <a:cxn ang="0">
                  <a:pos x="11" y="10"/>
                </a:cxn>
                <a:cxn ang="0">
                  <a:pos x="3" y="25"/>
                </a:cxn>
                <a:cxn ang="0">
                  <a:pos x="1" y="32"/>
                </a:cxn>
                <a:cxn ang="0">
                  <a:pos x="3" y="43"/>
                </a:cxn>
                <a:cxn ang="0">
                  <a:pos x="6" y="45"/>
                </a:cxn>
                <a:cxn ang="0">
                  <a:pos x="8" y="34"/>
                </a:cxn>
                <a:cxn ang="0">
                  <a:pos x="15" y="27"/>
                </a:cxn>
                <a:cxn ang="0">
                  <a:pos x="18" y="28"/>
                </a:cxn>
                <a:cxn ang="0">
                  <a:pos x="18" y="32"/>
                </a:cxn>
                <a:cxn ang="0">
                  <a:pos x="26" y="25"/>
                </a:cxn>
                <a:cxn ang="0">
                  <a:pos x="31" y="26"/>
                </a:cxn>
                <a:cxn ang="0">
                  <a:pos x="38" y="23"/>
                </a:cxn>
                <a:cxn ang="0">
                  <a:pos x="42" y="27"/>
                </a:cxn>
              </a:cxnLst>
              <a:rect l="0" t="0" r="r" b="b"/>
              <a:pathLst>
                <a:path w="64" h="61">
                  <a:moveTo>
                    <a:pt x="42" y="27"/>
                  </a:moveTo>
                  <a:cubicBezTo>
                    <a:pt x="44" y="29"/>
                    <a:pt x="45" y="36"/>
                    <a:pt x="48" y="37"/>
                  </a:cubicBezTo>
                  <a:cubicBezTo>
                    <a:pt x="50" y="39"/>
                    <a:pt x="51" y="43"/>
                    <a:pt x="51" y="45"/>
                  </a:cubicBezTo>
                  <a:cubicBezTo>
                    <a:pt x="50" y="47"/>
                    <a:pt x="52" y="48"/>
                    <a:pt x="52" y="50"/>
                  </a:cubicBezTo>
                  <a:cubicBezTo>
                    <a:pt x="53" y="52"/>
                    <a:pt x="52" y="55"/>
                    <a:pt x="53" y="53"/>
                  </a:cubicBezTo>
                  <a:cubicBezTo>
                    <a:pt x="54" y="50"/>
                    <a:pt x="56" y="48"/>
                    <a:pt x="57" y="48"/>
                  </a:cubicBezTo>
                  <a:cubicBezTo>
                    <a:pt x="58" y="48"/>
                    <a:pt x="55" y="57"/>
                    <a:pt x="54" y="59"/>
                  </a:cubicBezTo>
                  <a:cubicBezTo>
                    <a:pt x="53" y="61"/>
                    <a:pt x="60" y="55"/>
                    <a:pt x="61" y="53"/>
                  </a:cubicBezTo>
                  <a:cubicBezTo>
                    <a:pt x="63" y="50"/>
                    <a:pt x="64" y="49"/>
                    <a:pt x="63" y="46"/>
                  </a:cubicBezTo>
                  <a:cubicBezTo>
                    <a:pt x="60" y="42"/>
                    <a:pt x="62" y="41"/>
                    <a:pt x="62" y="37"/>
                  </a:cubicBezTo>
                  <a:cubicBezTo>
                    <a:pt x="62" y="33"/>
                    <a:pt x="58" y="15"/>
                    <a:pt x="53" y="10"/>
                  </a:cubicBezTo>
                  <a:cubicBezTo>
                    <a:pt x="48" y="5"/>
                    <a:pt x="40" y="0"/>
                    <a:pt x="36" y="1"/>
                  </a:cubicBezTo>
                  <a:cubicBezTo>
                    <a:pt x="31" y="1"/>
                    <a:pt x="18" y="3"/>
                    <a:pt x="11" y="10"/>
                  </a:cubicBezTo>
                  <a:cubicBezTo>
                    <a:pt x="5" y="17"/>
                    <a:pt x="5" y="23"/>
                    <a:pt x="3" y="25"/>
                  </a:cubicBezTo>
                  <a:cubicBezTo>
                    <a:pt x="2" y="26"/>
                    <a:pt x="0" y="30"/>
                    <a:pt x="1" y="32"/>
                  </a:cubicBezTo>
                  <a:cubicBezTo>
                    <a:pt x="1" y="35"/>
                    <a:pt x="1" y="40"/>
                    <a:pt x="3" y="43"/>
                  </a:cubicBezTo>
                  <a:cubicBezTo>
                    <a:pt x="5" y="46"/>
                    <a:pt x="6" y="49"/>
                    <a:pt x="6" y="45"/>
                  </a:cubicBezTo>
                  <a:cubicBezTo>
                    <a:pt x="6" y="42"/>
                    <a:pt x="6" y="36"/>
                    <a:pt x="8" y="34"/>
                  </a:cubicBezTo>
                  <a:cubicBezTo>
                    <a:pt x="10" y="32"/>
                    <a:pt x="12" y="28"/>
                    <a:pt x="15" y="27"/>
                  </a:cubicBezTo>
                  <a:cubicBezTo>
                    <a:pt x="17" y="25"/>
                    <a:pt x="22" y="24"/>
                    <a:pt x="18" y="28"/>
                  </a:cubicBezTo>
                  <a:cubicBezTo>
                    <a:pt x="15" y="32"/>
                    <a:pt x="12" y="35"/>
                    <a:pt x="18" y="32"/>
                  </a:cubicBezTo>
                  <a:cubicBezTo>
                    <a:pt x="24" y="29"/>
                    <a:pt x="27" y="23"/>
                    <a:pt x="26" y="25"/>
                  </a:cubicBezTo>
                  <a:cubicBezTo>
                    <a:pt x="26" y="28"/>
                    <a:pt x="28" y="31"/>
                    <a:pt x="31" y="26"/>
                  </a:cubicBezTo>
                  <a:cubicBezTo>
                    <a:pt x="34" y="21"/>
                    <a:pt x="37" y="21"/>
                    <a:pt x="38" y="23"/>
                  </a:cubicBezTo>
                  <a:cubicBezTo>
                    <a:pt x="39" y="24"/>
                    <a:pt x="42" y="27"/>
                    <a:pt x="4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5124450" y="1916113"/>
              <a:ext cx="95250" cy="55563"/>
            </a:xfrm>
            <a:custGeom>
              <a:avLst/>
              <a:gdLst/>
              <a:ahLst/>
              <a:cxnLst>
                <a:cxn ang="0">
                  <a:pos x="2" y="0"/>
                </a:cxn>
                <a:cxn ang="0">
                  <a:pos x="3" y="23"/>
                </a:cxn>
                <a:cxn ang="0">
                  <a:pos x="19" y="29"/>
                </a:cxn>
                <a:cxn ang="0">
                  <a:pos x="41" y="20"/>
                </a:cxn>
                <a:cxn ang="0">
                  <a:pos x="49" y="9"/>
                </a:cxn>
                <a:cxn ang="0">
                  <a:pos x="37" y="1"/>
                </a:cxn>
                <a:cxn ang="0">
                  <a:pos x="2" y="0"/>
                </a:cxn>
              </a:cxnLst>
              <a:rect l="0" t="0" r="r" b="b"/>
              <a:pathLst>
                <a:path w="49" h="29">
                  <a:moveTo>
                    <a:pt x="2" y="0"/>
                  </a:moveTo>
                  <a:cubicBezTo>
                    <a:pt x="2" y="4"/>
                    <a:pt x="0" y="19"/>
                    <a:pt x="3" y="23"/>
                  </a:cubicBezTo>
                  <a:cubicBezTo>
                    <a:pt x="6" y="27"/>
                    <a:pt x="19" y="29"/>
                    <a:pt x="19" y="29"/>
                  </a:cubicBezTo>
                  <a:cubicBezTo>
                    <a:pt x="41" y="20"/>
                    <a:pt x="41" y="20"/>
                    <a:pt x="41" y="20"/>
                  </a:cubicBezTo>
                  <a:cubicBezTo>
                    <a:pt x="49" y="9"/>
                    <a:pt x="49" y="9"/>
                    <a:pt x="49" y="9"/>
                  </a:cubicBezTo>
                  <a:cubicBezTo>
                    <a:pt x="37" y="1"/>
                    <a:pt x="37" y="1"/>
                    <a:pt x="37" y="1"/>
                  </a:cubicBez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5160963" y="2047875"/>
              <a:ext cx="53975" cy="85725"/>
            </a:xfrm>
            <a:custGeom>
              <a:avLst/>
              <a:gdLst/>
              <a:ahLst/>
              <a:cxnLst>
                <a:cxn ang="0">
                  <a:pos x="3" y="7"/>
                </a:cxn>
                <a:cxn ang="0">
                  <a:pos x="1" y="32"/>
                </a:cxn>
                <a:cxn ang="0">
                  <a:pos x="7" y="44"/>
                </a:cxn>
                <a:cxn ang="0">
                  <a:pos x="21" y="41"/>
                </a:cxn>
                <a:cxn ang="0">
                  <a:pos x="22" y="23"/>
                </a:cxn>
                <a:cxn ang="0">
                  <a:pos x="28" y="0"/>
                </a:cxn>
                <a:cxn ang="0">
                  <a:pos x="3" y="7"/>
                </a:cxn>
              </a:cxnLst>
              <a:rect l="0" t="0" r="r" b="b"/>
              <a:pathLst>
                <a:path w="28" h="44">
                  <a:moveTo>
                    <a:pt x="3" y="7"/>
                  </a:moveTo>
                  <a:cubicBezTo>
                    <a:pt x="3" y="7"/>
                    <a:pt x="2" y="26"/>
                    <a:pt x="1" y="32"/>
                  </a:cubicBezTo>
                  <a:cubicBezTo>
                    <a:pt x="0" y="37"/>
                    <a:pt x="2" y="44"/>
                    <a:pt x="7" y="44"/>
                  </a:cubicBezTo>
                  <a:cubicBezTo>
                    <a:pt x="11" y="44"/>
                    <a:pt x="20" y="42"/>
                    <a:pt x="21" y="41"/>
                  </a:cubicBezTo>
                  <a:cubicBezTo>
                    <a:pt x="21" y="39"/>
                    <a:pt x="21" y="28"/>
                    <a:pt x="22" y="23"/>
                  </a:cubicBezTo>
                  <a:cubicBezTo>
                    <a:pt x="23" y="19"/>
                    <a:pt x="28" y="0"/>
                    <a:pt x="28" y="0"/>
                  </a:cubicBez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5127625" y="1836738"/>
              <a:ext cx="122238" cy="115888"/>
            </a:xfrm>
            <a:custGeom>
              <a:avLst/>
              <a:gdLst/>
              <a:ahLst/>
              <a:cxnLst>
                <a:cxn ang="0">
                  <a:pos x="0" y="26"/>
                </a:cxn>
                <a:cxn ang="0">
                  <a:pos x="2" y="52"/>
                </a:cxn>
                <a:cxn ang="0">
                  <a:pos x="6" y="58"/>
                </a:cxn>
                <a:cxn ang="0">
                  <a:pos x="20" y="52"/>
                </a:cxn>
                <a:cxn ang="0">
                  <a:pos x="50" y="55"/>
                </a:cxn>
                <a:cxn ang="0">
                  <a:pos x="63" y="47"/>
                </a:cxn>
                <a:cxn ang="0">
                  <a:pos x="59" y="39"/>
                </a:cxn>
                <a:cxn ang="0">
                  <a:pos x="61" y="33"/>
                </a:cxn>
                <a:cxn ang="0">
                  <a:pos x="62" y="21"/>
                </a:cxn>
                <a:cxn ang="0">
                  <a:pos x="62" y="4"/>
                </a:cxn>
                <a:cxn ang="0">
                  <a:pos x="44" y="13"/>
                </a:cxn>
                <a:cxn ang="0">
                  <a:pos x="0" y="26"/>
                </a:cxn>
              </a:cxnLst>
              <a:rect l="0" t="0" r="r" b="b"/>
              <a:pathLst>
                <a:path w="64" h="60">
                  <a:moveTo>
                    <a:pt x="0" y="26"/>
                  </a:moveTo>
                  <a:cubicBezTo>
                    <a:pt x="0" y="26"/>
                    <a:pt x="1" y="48"/>
                    <a:pt x="2" y="52"/>
                  </a:cubicBezTo>
                  <a:cubicBezTo>
                    <a:pt x="4" y="56"/>
                    <a:pt x="2" y="60"/>
                    <a:pt x="6" y="58"/>
                  </a:cubicBezTo>
                  <a:cubicBezTo>
                    <a:pt x="10" y="55"/>
                    <a:pt x="18" y="52"/>
                    <a:pt x="20" y="52"/>
                  </a:cubicBezTo>
                  <a:cubicBezTo>
                    <a:pt x="23" y="51"/>
                    <a:pt x="50" y="55"/>
                    <a:pt x="50" y="55"/>
                  </a:cubicBezTo>
                  <a:cubicBezTo>
                    <a:pt x="50" y="55"/>
                    <a:pt x="64" y="49"/>
                    <a:pt x="63" y="47"/>
                  </a:cubicBezTo>
                  <a:cubicBezTo>
                    <a:pt x="62" y="45"/>
                    <a:pt x="59" y="42"/>
                    <a:pt x="59" y="39"/>
                  </a:cubicBezTo>
                  <a:cubicBezTo>
                    <a:pt x="59" y="39"/>
                    <a:pt x="60" y="35"/>
                    <a:pt x="61" y="33"/>
                  </a:cubicBezTo>
                  <a:cubicBezTo>
                    <a:pt x="62" y="30"/>
                    <a:pt x="63" y="25"/>
                    <a:pt x="62" y="21"/>
                  </a:cubicBezTo>
                  <a:cubicBezTo>
                    <a:pt x="62" y="17"/>
                    <a:pt x="63" y="8"/>
                    <a:pt x="62" y="4"/>
                  </a:cubicBezTo>
                  <a:cubicBezTo>
                    <a:pt x="61" y="0"/>
                    <a:pt x="44" y="13"/>
                    <a:pt x="44" y="13"/>
                  </a:cubicBezTo>
                  <a:lnTo>
                    <a:pt x="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5092700" y="1703388"/>
              <a:ext cx="161925" cy="209550"/>
            </a:xfrm>
            <a:custGeom>
              <a:avLst/>
              <a:gdLst/>
              <a:ahLst/>
              <a:cxnLst>
                <a:cxn ang="0">
                  <a:pos x="35" y="108"/>
                </a:cxn>
                <a:cxn ang="0">
                  <a:pos x="54" y="99"/>
                </a:cxn>
                <a:cxn ang="0">
                  <a:pos x="75" y="88"/>
                </a:cxn>
                <a:cxn ang="0">
                  <a:pos x="81" y="73"/>
                </a:cxn>
                <a:cxn ang="0">
                  <a:pos x="82" y="66"/>
                </a:cxn>
                <a:cxn ang="0">
                  <a:pos x="81" y="60"/>
                </a:cxn>
                <a:cxn ang="0">
                  <a:pos x="82" y="51"/>
                </a:cxn>
                <a:cxn ang="0">
                  <a:pos x="80" y="46"/>
                </a:cxn>
                <a:cxn ang="0">
                  <a:pos x="84" y="37"/>
                </a:cxn>
                <a:cxn ang="0">
                  <a:pos x="82" y="20"/>
                </a:cxn>
                <a:cxn ang="0">
                  <a:pos x="82" y="8"/>
                </a:cxn>
                <a:cxn ang="0">
                  <a:pos x="74" y="1"/>
                </a:cxn>
                <a:cxn ang="0">
                  <a:pos x="67" y="2"/>
                </a:cxn>
                <a:cxn ang="0">
                  <a:pos x="64" y="7"/>
                </a:cxn>
                <a:cxn ang="0">
                  <a:pos x="62" y="9"/>
                </a:cxn>
                <a:cxn ang="0">
                  <a:pos x="60" y="16"/>
                </a:cxn>
                <a:cxn ang="0">
                  <a:pos x="45" y="18"/>
                </a:cxn>
                <a:cxn ang="0">
                  <a:pos x="32" y="12"/>
                </a:cxn>
                <a:cxn ang="0">
                  <a:pos x="25" y="10"/>
                </a:cxn>
                <a:cxn ang="0">
                  <a:pos x="18" y="10"/>
                </a:cxn>
                <a:cxn ang="0">
                  <a:pos x="8" y="18"/>
                </a:cxn>
                <a:cxn ang="0">
                  <a:pos x="3" y="23"/>
                </a:cxn>
                <a:cxn ang="0">
                  <a:pos x="0" y="41"/>
                </a:cxn>
                <a:cxn ang="0">
                  <a:pos x="2" y="54"/>
                </a:cxn>
                <a:cxn ang="0">
                  <a:pos x="14" y="91"/>
                </a:cxn>
                <a:cxn ang="0">
                  <a:pos x="16" y="100"/>
                </a:cxn>
                <a:cxn ang="0">
                  <a:pos x="18" y="106"/>
                </a:cxn>
                <a:cxn ang="0">
                  <a:pos x="28" y="109"/>
                </a:cxn>
                <a:cxn ang="0">
                  <a:pos x="35" y="108"/>
                </a:cxn>
              </a:cxnLst>
              <a:rect l="0" t="0" r="r" b="b"/>
              <a:pathLst>
                <a:path w="84" h="109">
                  <a:moveTo>
                    <a:pt x="35" y="108"/>
                  </a:moveTo>
                  <a:cubicBezTo>
                    <a:pt x="40" y="105"/>
                    <a:pt x="49" y="100"/>
                    <a:pt x="54" y="99"/>
                  </a:cubicBezTo>
                  <a:cubicBezTo>
                    <a:pt x="59" y="97"/>
                    <a:pt x="71" y="92"/>
                    <a:pt x="75" y="88"/>
                  </a:cubicBezTo>
                  <a:cubicBezTo>
                    <a:pt x="79" y="84"/>
                    <a:pt x="82" y="77"/>
                    <a:pt x="81" y="73"/>
                  </a:cubicBezTo>
                  <a:cubicBezTo>
                    <a:pt x="80" y="70"/>
                    <a:pt x="81" y="67"/>
                    <a:pt x="82" y="66"/>
                  </a:cubicBezTo>
                  <a:cubicBezTo>
                    <a:pt x="82" y="65"/>
                    <a:pt x="83" y="62"/>
                    <a:pt x="81" y="60"/>
                  </a:cubicBezTo>
                  <a:cubicBezTo>
                    <a:pt x="80" y="57"/>
                    <a:pt x="82" y="54"/>
                    <a:pt x="82" y="51"/>
                  </a:cubicBezTo>
                  <a:cubicBezTo>
                    <a:pt x="81" y="49"/>
                    <a:pt x="79" y="48"/>
                    <a:pt x="80" y="46"/>
                  </a:cubicBezTo>
                  <a:cubicBezTo>
                    <a:pt x="82" y="43"/>
                    <a:pt x="84" y="41"/>
                    <a:pt x="84" y="37"/>
                  </a:cubicBezTo>
                  <a:cubicBezTo>
                    <a:pt x="84" y="33"/>
                    <a:pt x="82" y="22"/>
                    <a:pt x="82" y="20"/>
                  </a:cubicBezTo>
                  <a:cubicBezTo>
                    <a:pt x="82" y="17"/>
                    <a:pt x="84" y="10"/>
                    <a:pt x="82" y="8"/>
                  </a:cubicBezTo>
                  <a:cubicBezTo>
                    <a:pt x="81" y="5"/>
                    <a:pt x="79" y="1"/>
                    <a:pt x="74" y="1"/>
                  </a:cubicBezTo>
                  <a:cubicBezTo>
                    <a:pt x="72" y="0"/>
                    <a:pt x="67" y="1"/>
                    <a:pt x="67" y="2"/>
                  </a:cubicBezTo>
                  <a:cubicBezTo>
                    <a:pt x="66" y="3"/>
                    <a:pt x="65" y="6"/>
                    <a:pt x="64" y="7"/>
                  </a:cubicBezTo>
                  <a:cubicBezTo>
                    <a:pt x="63" y="8"/>
                    <a:pt x="61" y="8"/>
                    <a:pt x="62" y="9"/>
                  </a:cubicBezTo>
                  <a:cubicBezTo>
                    <a:pt x="62" y="10"/>
                    <a:pt x="63" y="15"/>
                    <a:pt x="60" y="16"/>
                  </a:cubicBezTo>
                  <a:cubicBezTo>
                    <a:pt x="57" y="18"/>
                    <a:pt x="50" y="19"/>
                    <a:pt x="45" y="18"/>
                  </a:cubicBezTo>
                  <a:cubicBezTo>
                    <a:pt x="39" y="16"/>
                    <a:pt x="35" y="14"/>
                    <a:pt x="32" y="12"/>
                  </a:cubicBezTo>
                  <a:cubicBezTo>
                    <a:pt x="29" y="11"/>
                    <a:pt x="28" y="10"/>
                    <a:pt x="25" y="10"/>
                  </a:cubicBezTo>
                  <a:cubicBezTo>
                    <a:pt x="21" y="9"/>
                    <a:pt x="20" y="9"/>
                    <a:pt x="18" y="10"/>
                  </a:cubicBezTo>
                  <a:cubicBezTo>
                    <a:pt x="15" y="12"/>
                    <a:pt x="9" y="18"/>
                    <a:pt x="8" y="18"/>
                  </a:cubicBezTo>
                  <a:cubicBezTo>
                    <a:pt x="7" y="19"/>
                    <a:pt x="4" y="21"/>
                    <a:pt x="3" y="23"/>
                  </a:cubicBezTo>
                  <a:cubicBezTo>
                    <a:pt x="2" y="25"/>
                    <a:pt x="0" y="35"/>
                    <a:pt x="0" y="41"/>
                  </a:cubicBezTo>
                  <a:cubicBezTo>
                    <a:pt x="0" y="46"/>
                    <a:pt x="0" y="52"/>
                    <a:pt x="2" y="54"/>
                  </a:cubicBezTo>
                  <a:cubicBezTo>
                    <a:pt x="4" y="57"/>
                    <a:pt x="14" y="91"/>
                    <a:pt x="14" y="91"/>
                  </a:cubicBezTo>
                  <a:cubicBezTo>
                    <a:pt x="14" y="91"/>
                    <a:pt x="14" y="99"/>
                    <a:pt x="16" y="100"/>
                  </a:cubicBezTo>
                  <a:cubicBezTo>
                    <a:pt x="17" y="100"/>
                    <a:pt x="16" y="105"/>
                    <a:pt x="18" y="106"/>
                  </a:cubicBezTo>
                  <a:cubicBezTo>
                    <a:pt x="19" y="107"/>
                    <a:pt x="23" y="109"/>
                    <a:pt x="28" y="109"/>
                  </a:cubicBezTo>
                  <a:cubicBezTo>
                    <a:pt x="32" y="108"/>
                    <a:pt x="35" y="108"/>
                    <a:pt x="35" y="1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5083175" y="1749425"/>
              <a:ext cx="58738" cy="177800"/>
            </a:xfrm>
            <a:custGeom>
              <a:avLst/>
              <a:gdLst/>
              <a:ahLst/>
              <a:cxnLst>
                <a:cxn ang="0">
                  <a:pos x="15" y="0"/>
                </a:cxn>
                <a:cxn ang="0">
                  <a:pos x="8" y="17"/>
                </a:cxn>
                <a:cxn ang="0">
                  <a:pos x="7" y="36"/>
                </a:cxn>
                <a:cxn ang="0">
                  <a:pos x="3" y="52"/>
                </a:cxn>
                <a:cxn ang="0">
                  <a:pos x="4" y="72"/>
                </a:cxn>
                <a:cxn ang="0">
                  <a:pos x="0" y="82"/>
                </a:cxn>
                <a:cxn ang="0">
                  <a:pos x="1" y="91"/>
                </a:cxn>
                <a:cxn ang="0">
                  <a:pos x="6" y="92"/>
                </a:cxn>
                <a:cxn ang="0">
                  <a:pos x="8" y="90"/>
                </a:cxn>
                <a:cxn ang="0">
                  <a:pos x="11" y="88"/>
                </a:cxn>
                <a:cxn ang="0">
                  <a:pos x="15" y="83"/>
                </a:cxn>
                <a:cxn ang="0">
                  <a:pos x="15" y="87"/>
                </a:cxn>
                <a:cxn ang="0">
                  <a:pos x="20" y="84"/>
                </a:cxn>
                <a:cxn ang="0">
                  <a:pos x="20" y="77"/>
                </a:cxn>
                <a:cxn ang="0">
                  <a:pos x="20" y="69"/>
                </a:cxn>
                <a:cxn ang="0">
                  <a:pos x="26" y="47"/>
                </a:cxn>
                <a:cxn ang="0">
                  <a:pos x="29" y="32"/>
                </a:cxn>
                <a:cxn ang="0">
                  <a:pos x="29" y="17"/>
                </a:cxn>
                <a:cxn ang="0">
                  <a:pos x="23" y="5"/>
                </a:cxn>
                <a:cxn ang="0">
                  <a:pos x="15" y="0"/>
                </a:cxn>
              </a:cxnLst>
              <a:rect l="0" t="0" r="r" b="b"/>
              <a:pathLst>
                <a:path w="31" h="93">
                  <a:moveTo>
                    <a:pt x="15" y="0"/>
                  </a:moveTo>
                  <a:cubicBezTo>
                    <a:pt x="14" y="1"/>
                    <a:pt x="9" y="10"/>
                    <a:pt x="8" y="17"/>
                  </a:cubicBezTo>
                  <a:cubicBezTo>
                    <a:pt x="8" y="23"/>
                    <a:pt x="8" y="33"/>
                    <a:pt x="7" y="36"/>
                  </a:cubicBezTo>
                  <a:cubicBezTo>
                    <a:pt x="6" y="38"/>
                    <a:pt x="4" y="46"/>
                    <a:pt x="3" y="52"/>
                  </a:cubicBezTo>
                  <a:cubicBezTo>
                    <a:pt x="3" y="58"/>
                    <a:pt x="4" y="70"/>
                    <a:pt x="4" y="72"/>
                  </a:cubicBezTo>
                  <a:cubicBezTo>
                    <a:pt x="4" y="75"/>
                    <a:pt x="0" y="77"/>
                    <a:pt x="0" y="82"/>
                  </a:cubicBezTo>
                  <a:cubicBezTo>
                    <a:pt x="0" y="87"/>
                    <a:pt x="0" y="90"/>
                    <a:pt x="1" y="91"/>
                  </a:cubicBezTo>
                  <a:cubicBezTo>
                    <a:pt x="3" y="92"/>
                    <a:pt x="5" y="93"/>
                    <a:pt x="6" y="92"/>
                  </a:cubicBezTo>
                  <a:cubicBezTo>
                    <a:pt x="7" y="91"/>
                    <a:pt x="7" y="90"/>
                    <a:pt x="8" y="90"/>
                  </a:cubicBezTo>
                  <a:cubicBezTo>
                    <a:pt x="9" y="90"/>
                    <a:pt x="11" y="89"/>
                    <a:pt x="11" y="88"/>
                  </a:cubicBezTo>
                  <a:cubicBezTo>
                    <a:pt x="12" y="85"/>
                    <a:pt x="14" y="82"/>
                    <a:pt x="15" y="83"/>
                  </a:cubicBezTo>
                  <a:cubicBezTo>
                    <a:pt x="15" y="84"/>
                    <a:pt x="14" y="88"/>
                    <a:pt x="15" y="87"/>
                  </a:cubicBezTo>
                  <a:cubicBezTo>
                    <a:pt x="16" y="87"/>
                    <a:pt x="20" y="86"/>
                    <a:pt x="20" y="84"/>
                  </a:cubicBezTo>
                  <a:cubicBezTo>
                    <a:pt x="20" y="82"/>
                    <a:pt x="20" y="79"/>
                    <a:pt x="20" y="77"/>
                  </a:cubicBezTo>
                  <a:cubicBezTo>
                    <a:pt x="19" y="74"/>
                    <a:pt x="18" y="73"/>
                    <a:pt x="20" y="69"/>
                  </a:cubicBezTo>
                  <a:cubicBezTo>
                    <a:pt x="22" y="65"/>
                    <a:pt x="26" y="50"/>
                    <a:pt x="26" y="47"/>
                  </a:cubicBezTo>
                  <a:cubicBezTo>
                    <a:pt x="26" y="44"/>
                    <a:pt x="29" y="36"/>
                    <a:pt x="29" y="32"/>
                  </a:cubicBezTo>
                  <a:cubicBezTo>
                    <a:pt x="29" y="27"/>
                    <a:pt x="31" y="19"/>
                    <a:pt x="29" y="17"/>
                  </a:cubicBezTo>
                  <a:cubicBezTo>
                    <a:pt x="28" y="15"/>
                    <a:pt x="26" y="8"/>
                    <a:pt x="23" y="5"/>
                  </a:cubicBezTo>
                  <a:cubicBezTo>
                    <a:pt x="20" y="2"/>
                    <a:pt x="15" y="0"/>
                    <a:pt x="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5164138" y="1895475"/>
              <a:ext cx="341313" cy="115888"/>
            </a:xfrm>
            <a:custGeom>
              <a:avLst/>
              <a:gdLst/>
              <a:ahLst/>
              <a:cxnLst>
                <a:cxn ang="0">
                  <a:pos x="54" y="58"/>
                </a:cxn>
                <a:cxn ang="0">
                  <a:pos x="64" y="60"/>
                </a:cxn>
                <a:cxn ang="0">
                  <a:pos x="65" y="55"/>
                </a:cxn>
                <a:cxn ang="0">
                  <a:pos x="70" y="55"/>
                </a:cxn>
                <a:cxn ang="0">
                  <a:pos x="70" y="50"/>
                </a:cxn>
                <a:cxn ang="0">
                  <a:pos x="64" y="46"/>
                </a:cxn>
                <a:cxn ang="0">
                  <a:pos x="85" y="53"/>
                </a:cxn>
                <a:cxn ang="0">
                  <a:pos x="116" y="58"/>
                </a:cxn>
                <a:cxn ang="0">
                  <a:pos x="142" y="58"/>
                </a:cxn>
                <a:cxn ang="0">
                  <a:pos x="159" y="57"/>
                </a:cxn>
                <a:cxn ang="0">
                  <a:pos x="172" y="27"/>
                </a:cxn>
                <a:cxn ang="0">
                  <a:pos x="177" y="8"/>
                </a:cxn>
                <a:cxn ang="0">
                  <a:pos x="161" y="2"/>
                </a:cxn>
                <a:cxn ang="0">
                  <a:pos x="137" y="1"/>
                </a:cxn>
                <a:cxn ang="0">
                  <a:pos x="134" y="6"/>
                </a:cxn>
                <a:cxn ang="0">
                  <a:pos x="134" y="15"/>
                </a:cxn>
                <a:cxn ang="0">
                  <a:pos x="117" y="16"/>
                </a:cxn>
                <a:cxn ang="0">
                  <a:pos x="89" y="21"/>
                </a:cxn>
                <a:cxn ang="0">
                  <a:pos x="62" y="17"/>
                </a:cxn>
                <a:cxn ang="0">
                  <a:pos x="48" y="16"/>
                </a:cxn>
                <a:cxn ang="0">
                  <a:pos x="35" y="12"/>
                </a:cxn>
                <a:cxn ang="0">
                  <a:pos x="17" y="11"/>
                </a:cxn>
                <a:cxn ang="0">
                  <a:pos x="5" y="16"/>
                </a:cxn>
                <a:cxn ang="0">
                  <a:pos x="3" y="23"/>
                </a:cxn>
                <a:cxn ang="0">
                  <a:pos x="10" y="21"/>
                </a:cxn>
                <a:cxn ang="0">
                  <a:pos x="16" y="19"/>
                </a:cxn>
                <a:cxn ang="0">
                  <a:pos x="19" y="19"/>
                </a:cxn>
                <a:cxn ang="0">
                  <a:pos x="4" y="25"/>
                </a:cxn>
                <a:cxn ang="0">
                  <a:pos x="30" y="50"/>
                </a:cxn>
                <a:cxn ang="0">
                  <a:pos x="54" y="58"/>
                </a:cxn>
              </a:cxnLst>
              <a:rect l="0" t="0" r="r" b="b"/>
              <a:pathLst>
                <a:path w="178" h="61">
                  <a:moveTo>
                    <a:pt x="54" y="58"/>
                  </a:moveTo>
                  <a:cubicBezTo>
                    <a:pt x="58" y="59"/>
                    <a:pt x="62" y="61"/>
                    <a:pt x="64" y="60"/>
                  </a:cubicBezTo>
                  <a:cubicBezTo>
                    <a:pt x="67" y="57"/>
                    <a:pt x="63" y="55"/>
                    <a:pt x="65" y="55"/>
                  </a:cubicBezTo>
                  <a:cubicBezTo>
                    <a:pt x="66" y="55"/>
                    <a:pt x="68" y="56"/>
                    <a:pt x="70" y="55"/>
                  </a:cubicBezTo>
                  <a:cubicBezTo>
                    <a:pt x="72" y="54"/>
                    <a:pt x="72" y="53"/>
                    <a:pt x="70" y="50"/>
                  </a:cubicBezTo>
                  <a:cubicBezTo>
                    <a:pt x="68" y="48"/>
                    <a:pt x="60" y="45"/>
                    <a:pt x="64" y="46"/>
                  </a:cubicBezTo>
                  <a:cubicBezTo>
                    <a:pt x="67" y="47"/>
                    <a:pt x="79" y="50"/>
                    <a:pt x="85" y="53"/>
                  </a:cubicBezTo>
                  <a:cubicBezTo>
                    <a:pt x="91" y="55"/>
                    <a:pt x="106" y="58"/>
                    <a:pt x="116" y="58"/>
                  </a:cubicBezTo>
                  <a:cubicBezTo>
                    <a:pt x="127" y="58"/>
                    <a:pt x="134" y="57"/>
                    <a:pt x="142" y="58"/>
                  </a:cubicBezTo>
                  <a:cubicBezTo>
                    <a:pt x="150" y="58"/>
                    <a:pt x="156" y="60"/>
                    <a:pt x="159" y="57"/>
                  </a:cubicBezTo>
                  <a:cubicBezTo>
                    <a:pt x="163" y="54"/>
                    <a:pt x="170" y="37"/>
                    <a:pt x="172" y="27"/>
                  </a:cubicBezTo>
                  <a:cubicBezTo>
                    <a:pt x="172" y="27"/>
                    <a:pt x="178" y="10"/>
                    <a:pt x="177" y="8"/>
                  </a:cubicBezTo>
                  <a:cubicBezTo>
                    <a:pt x="176" y="7"/>
                    <a:pt x="169" y="3"/>
                    <a:pt x="161" y="2"/>
                  </a:cubicBezTo>
                  <a:cubicBezTo>
                    <a:pt x="154" y="0"/>
                    <a:pt x="141" y="0"/>
                    <a:pt x="137" y="1"/>
                  </a:cubicBezTo>
                  <a:cubicBezTo>
                    <a:pt x="134" y="2"/>
                    <a:pt x="134" y="4"/>
                    <a:pt x="134" y="6"/>
                  </a:cubicBezTo>
                  <a:cubicBezTo>
                    <a:pt x="134" y="8"/>
                    <a:pt x="135" y="15"/>
                    <a:pt x="134" y="15"/>
                  </a:cubicBezTo>
                  <a:cubicBezTo>
                    <a:pt x="133" y="15"/>
                    <a:pt x="123" y="14"/>
                    <a:pt x="117" y="16"/>
                  </a:cubicBezTo>
                  <a:cubicBezTo>
                    <a:pt x="114" y="17"/>
                    <a:pt x="96" y="21"/>
                    <a:pt x="89" y="21"/>
                  </a:cubicBezTo>
                  <a:cubicBezTo>
                    <a:pt x="83" y="21"/>
                    <a:pt x="68" y="19"/>
                    <a:pt x="62" y="17"/>
                  </a:cubicBezTo>
                  <a:cubicBezTo>
                    <a:pt x="55" y="16"/>
                    <a:pt x="52" y="17"/>
                    <a:pt x="48" y="16"/>
                  </a:cubicBezTo>
                  <a:cubicBezTo>
                    <a:pt x="44" y="16"/>
                    <a:pt x="39" y="13"/>
                    <a:pt x="35" y="12"/>
                  </a:cubicBezTo>
                  <a:cubicBezTo>
                    <a:pt x="25" y="10"/>
                    <a:pt x="20" y="11"/>
                    <a:pt x="17" y="11"/>
                  </a:cubicBezTo>
                  <a:cubicBezTo>
                    <a:pt x="13" y="11"/>
                    <a:pt x="8" y="13"/>
                    <a:pt x="5" y="16"/>
                  </a:cubicBezTo>
                  <a:cubicBezTo>
                    <a:pt x="2" y="18"/>
                    <a:pt x="0" y="23"/>
                    <a:pt x="3" y="23"/>
                  </a:cubicBezTo>
                  <a:cubicBezTo>
                    <a:pt x="5" y="23"/>
                    <a:pt x="8" y="22"/>
                    <a:pt x="10" y="21"/>
                  </a:cubicBezTo>
                  <a:cubicBezTo>
                    <a:pt x="12" y="20"/>
                    <a:pt x="14" y="19"/>
                    <a:pt x="16" y="19"/>
                  </a:cubicBezTo>
                  <a:cubicBezTo>
                    <a:pt x="18" y="19"/>
                    <a:pt x="20" y="18"/>
                    <a:pt x="19" y="19"/>
                  </a:cubicBezTo>
                  <a:cubicBezTo>
                    <a:pt x="18" y="20"/>
                    <a:pt x="4" y="25"/>
                    <a:pt x="4" y="25"/>
                  </a:cubicBezTo>
                  <a:cubicBezTo>
                    <a:pt x="30" y="50"/>
                    <a:pt x="30" y="50"/>
                    <a:pt x="30" y="50"/>
                  </a:cubicBezTo>
                  <a:lnTo>
                    <a:pt x="5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5108575" y="1905000"/>
              <a:ext cx="179388" cy="166688"/>
            </a:xfrm>
            <a:custGeom>
              <a:avLst/>
              <a:gdLst/>
              <a:ahLst/>
              <a:cxnLst>
                <a:cxn ang="0">
                  <a:pos x="91" y="48"/>
                </a:cxn>
                <a:cxn ang="0">
                  <a:pos x="65" y="25"/>
                </a:cxn>
                <a:cxn ang="0">
                  <a:pos x="41" y="17"/>
                </a:cxn>
                <a:cxn ang="0">
                  <a:pos x="24" y="22"/>
                </a:cxn>
                <a:cxn ang="0">
                  <a:pos x="1" y="1"/>
                </a:cxn>
                <a:cxn ang="0">
                  <a:pos x="0" y="3"/>
                </a:cxn>
                <a:cxn ang="0">
                  <a:pos x="22" y="24"/>
                </a:cxn>
                <a:cxn ang="0">
                  <a:pos x="7" y="43"/>
                </a:cxn>
                <a:cxn ang="0">
                  <a:pos x="9" y="69"/>
                </a:cxn>
                <a:cxn ang="0">
                  <a:pos x="23" y="86"/>
                </a:cxn>
                <a:cxn ang="0">
                  <a:pos x="34" y="86"/>
                </a:cxn>
                <a:cxn ang="0">
                  <a:pos x="78" y="68"/>
                </a:cxn>
                <a:cxn ang="0">
                  <a:pos x="91" y="48"/>
                </a:cxn>
              </a:cxnLst>
              <a:rect l="0" t="0" r="r" b="b"/>
              <a:pathLst>
                <a:path w="94" h="87">
                  <a:moveTo>
                    <a:pt x="91" y="48"/>
                  </a:moveTo>
                  <a:cubicBezTo>
                    <a:pt x="87" y="44"/>
                    <a:pt x="71" y="29"/>
                    <a:pt x="65" y="25"/>
                  </a:cubicBezTo>
                  <a:cubicBezTo>
                    <a:pt x="59" y="20"/>
                    <a:pt x="48" y="16"/>
                    <a:pt x="41" y="17"/>
                  </a:cubicBezTo>
                  <a:cubicBezTo>
                    <a:pt x="35" y="18"/>
                    <a:pt x="28" y="20"/>
                    <a:pt x="24" y="22"/>
                  </a:cubicBezTo>
                  <a:cubicBezTo>
                    <a:pt x="18" y="16"/>
                    <a:pt x="3" y="0"/>
                    <a:pt x="1" y="1"/>
                  </a:cubicBezTo>
                  <a:cubicBezTo>
                    <a:pt x="0" y="2"/>
                    <a:pt x="0" y="3"/>
                    <a:pt x="0" y="3"/>
                  </a:cubicBezTo>
                  <a:cubicBezTo>
                    <a:pt x="1" y="5"/>
                    <a:pt x="16" y="18"/>
                    <a:pt x="22" y="24"/>
                  </a:cubicBezTo>
                  <a:cubicBezTo>
                    <a:pt x="17" y="27"/>
                    <a:pt x="8" y="35"/>
                    <a:pt x="7" y="43"/>
                  </a:cubicBezTo>
                  <a:cubicBezTo>
                    <a:pt x="5" y="52"/>
                    <a:pt x="3" y="55"/>
                    <a:pt x="9" y="69"/>
                  </a:cubicBezTo>
                  <a:cubicBezTo>
                    <a:pt x="14" y="82"/>
                    <a:pt x="19" y="86"/>
                    <a:pt x="23" y="86"/>
                  </a:cubicBezTo>
                  <a:cubicBezTo>
                    <a:pt x="27" y="87"/>
                    <a:pt x="34" y="86"/>
                    <a:pt x="34" y="86"/>
                  </a:cubicBezTo>
                  <a:cubicBezTo>
                    <a:pt x="45" y="84"/>
                    <a:pt x="69" y="76"/>
                    <a:pt x="78" y="68"/>
                  </a:cubicBezTo>
                  <a:cubicBezTo>
                    <a:pt x="88" y="60"/>
                    <a:pt x="94" y="52"/>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5132388" y="2098675"/>
              <a:ext cx="87313" cy="92075"/>
            </a:xfrm>
            <a:custGeom>
              <a:avLst/>
              <a:gdLst/>
              <a:ahLst/>
              <a:cxnLst>
                <a:cxn ang="0">
                  <a:pos x="26" y="10"/>
                </a:cxn>
                <a:cxn ang="0">
                  <a:pos x="19" y="9"/>
                </a:cxn>
                <a:cxn ang="0">
                  <a:pos x="17" y="1"/>
                </a:cxn>
                <a:cxn ang="0">
                  <a:pos x="10" y="6"/>
                </a:cxn>
                <a:cxn ang="0">
                  <a:pos x="6" y="13"/>
                </a:cxn>
                <a:cxn ang="0">
                  <a:pos x="2" y="20"/>
                </a:cxn>
                <a:cxn ang="0">
                  <a:pos x="8" y="27"/>
                </a:cxn>
                <a:cxn ang="0">
                  <a:pos x="15" y="35"/>
                </a:cxn>
                <a:cxn ang="0">
                  <a:pos x="30" y="46"/>
                </a:cxn>
                <a:cxn ang="0">
                  <a:pos x="43" y="47"/>
                </a:cxn>
                <a:cxn ang="0">
                  <a:pos x="45" y="42"/>
                </a:cxn>
                <a:cxn ang="0">
                  <a:pos x="43" y="31"/>
                </a:cxn>
                <a:cxn ang="0">
                  <a:pos x="39" y="22"/>
                </a:cxn>
                <a:cxn ang="0">
                  <a:pos x="36" y="14"/>
                </a:cxn>
                <a:cxn ang="0">
                  <a:pos x="36" y="7"/>
                </a:cxn>
                <a:cxn ang="0">
                  <a:pos x="31" y="9"/>
                </a:cxn>
                <a:cxn ang="0">
                  <a:pos x="26" y="10"/>
                </a:cxn>
              </a:cxnLst>
              <a:rect l="0" t="0" r="r" b="b"/>
              <a:pathLst>
                <a:path w="45" h="48">
                  <a:moveTo>
                    <a:pt x="26" y="10"/>
                  </a:moveTo>
                  <a:cubicBezTo>
                    <a:pt x="24" y="10"/>
                    <a:pt x="21" y="10"/>
                    <a:pt x="19" y="9"/>
                  </a:cubicBezTo>
                  <a:cubicBezTo>
                    <a:pt x="18" y="7"/>
                    <a:pt x="18" y="0"/>
                    <a:pt x="17" y="1"/>
                  </a:cubicBezTo>
                  <a:cubicBezTo>
                    <a:pt x="16" y="2"/>
                    <a:pt x="13" y="2"/>
                    <a:pt x="10" y="6"/>
                  </a:cubicBezTo>
                  <a:cubicBezTo>
                    <a:pt x="7" y="9"/>
                    <a:pt x="7" y="13"/>
                    <a:pt x="6" y="13"/>
                  </a:cubicBezTo>
                  <a:cubicBezTo>
                    <a:pt x="5" y="13"/>
                    <a:pt x="0" y="17"/>
                    <a:pt x="2" y="20"/>
                  </a:cubicBezTo>
                  <a:cubicBezTo>
                    <a:pt x="4" y="24"/>
                    <a:pt x="6" y="27"/>
                    <a:pt x="8" y="27"/>
                  </a:cubicBezTo>
                  <a:cubicBezTo>
                    <a:pt x="10" y="27"/>
                    <a:pt x="12" y="31"/>
                    <a:pt x="15" y="35"/>
                  </a:cubicBezTo>
                  <a:cubicBezTo>
                    <a:pt x="18" y="38"/>
                    <a:pt x="24" y="44"/>
                    <a:pt x="30" y="46"/>
                  </a:cubicBezTo>
                  <a:cubicBezTo>
                    <a:pt x="37" y="48"/>
                    <a:pt x="42" y="48"/>
                    <a:pt x="43" y="47"/>
                  </a:cubicBezTo>
                  <a:cubicBezTo>
                    <a:pt x="44" y="46"/>
                    <a:pt x="45" y="45"/>
                    <a:pt x="45" y="42"/>
                  </a:cubicBezTo>
                  <a:cubicBezTo>
                    <a:pt x="44" y="40"/>
                    <a:pt x="44" y="36"/>
                    <a:pt x="43" y="31"/>
                  </a:cubicBezTo>
                  <a:cubicBezTo>
                    <a:pt x="42" y="27"/>
                    <a:pt x="41" y="24"/>
                    <a:pt x="39" y="22"/>
                  </a:cubicBezTo>
                  <a:cubicBezTo>
                    <a:pt x="38" y="20"/>
                    <a:pt x="36" y="16"/>
                    <a:pt x="36" y="14"/>
                  </a:cubicBezTo>
                  <a:cubicBezTo>
                    <a:pt x="36" y="12"/>
                    <a:pt x="36" y="6"/>
                    <a:pt x="36" y="7"/>
                  </a:cubicBezTo>
                  <a:cubicBezTo>
                    <a:pt x="35" y="8"/>
                    <a:pt x="33" y="9"/>
                    <a:pt x="31" y="9"/>
                  </a:cubicBezTo>
                  <a:cubicBezTo>
                    <a:pt x="29" y="10"/>
                    <a:pt x="26" y="10"/>
                    <a:pt x="26"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1" name="Rectangle 140"/>
          <p:cNvSpPr/>
          <p:nvPr/>
        </p:nvSpPr>
        <p:spPr>
          <a:xfrm>
            <a:off x="6096000" y="4876800"/>
            <a:ext cx="533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895600" y="51054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019800" y="5257800"/>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6019800" y="4648200"/>
            <a:ext cx="1091547" cy="838200"/>
            <a:chOff x="7542213" y="3427413"/>
            <a:chExt cx="1285875" cy="987425"/>
          </a:xfrm>
        </p:grpSpPr>
        <p:sp>
          <p:nvSpPr>
            <p:cNvPr id="3" name="Freeform 6"/>
            <p:cNvSpPr>
              <a:spLocks noEditPoints="1"/>
            </p:cNvSpPr>
            <p:nvPr/>
          </p:nvSpPr>
          <p:spPr bwMode="auto">
            <a:xfrm>
              <a:off x="7723188" y="4070350"/>
              <a:ext cx="285750" cy="344488"/>
            </a:xfrm>
            <a:custGeom>
              <a:avLst/>
              <a:gdLst/>
              <a:ahLst/>
              <a:cxnLst>
                <a:cxn ang="0">
                  <a:pos x="0" y="0"/>
                </a:cxn>
                <a:cxn ang="0">
                  <a:pos x="0" y="217"/>
                </a:cxn>
                <a:cxn ang="0">
                  <a:pos x="180" y="217"/>
                </a:cxn>
                <a:cxn ang="0">
                  <a:pos x="180" y="0"/>
                </a:cxn>
                <a:cxn ang="0">
                  <a:pos x="0" y="0"/>
                </a:cxn>
                <a:cxn ang="0">
                  <a:pos x="160" y="54"/>
                </a:cxn>
                <a:cxn ang="0">
                  <a:pos x="24" y="54"/>
                </a:cxn>
                <a:cxn ang="0">
                  <a:pos x="24" y="29"/>
                </a:cxn>
                <a:cxn ang="0">
                  <a:pos x="160" y="29"/>
                </a:cxn>
                <a:cxn ang="0">
                  <a:pos x="160" y="54"/>
                </a:cxn>
              </a:cxnLst>
              <a:rect l="0" t="0" r="r" b="b"/>
              <a:pathLst>
                <a:path w="180" h="217">
                  <a:moveTo>
                    <a:pt x="0" y="0"/>
                  </a:moveTo>
                  <a:lnTo>
                    <a:pt x="0" y="217"/>
                  </a:lnTo>
                  <a:lnTo>
                    <a:pt x="180" y="217"/>
                  </a:lnTo>
                  <a:lnTo>
                    <a:pt x="180" y="0"/>
                  </a:lnTo>
                  <a:lnTo>
                    <a:pt x="0" y="0"/>
                  </a:lnTo>
                  <a:close/>
                  <a:moveTo>
                    <a:pt x="160" y="54"/>
                  </a:moveTo>
                  <a:lnTo>
                    <a:pt x="24" y="54"/>
                  </a:lnTo>
                  <a:lnTo>
                    <a:pt x="24" y="29"/>
                  </a:lnTo>
                  <a:lnTo>
                    <a:pt x="160" y="29"/>
                  </a:lnTo>
                  <a:lnTo>
                    <a:pt x="160" y="54"/>
                  </a:ln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7542213" y="3427413"/>
              <a:ext cx="1285875" cy="498475"/>
            </a:xfrm>
            <a:custGeom>
              <a:avLst/>
              <a:gdLst/>
              <a:ahLst/>
              <a:cxnLst>
                <a:cxn ang="0">
                  <a:pos x="668" y="77"/>
                </a:cxn>
                <a:cxn ang="0">
                  <a:pos x="296" y="77"/>
                </a:cxn>
                <a:cxn ang="0">
                  <a:pos x="296" y="0"/>
                </a:cxn>
                <a:cxn ang="0">
                  <a:pos x="203" y="0"/>
                </a:cxn>
                <a:cxn ang="0">
                  <a:pos x="203" y="77"/>
                </a:cxn>
                <a:cxn ang="0">
                  <a:pos x="142" y="77"/>
                </a:cxn>
                <a:cxn ang="0">
                  <a:pos x="0" y="314"/>
                </a:cxn>
                <a:cxn ang="0">
                  <a:pos x="810" y="314"/>
                </a:cxn>
                <a:cxn ang="0">
                  <a:pos x="668" y="77"/>
                </a:cxn>
              </a:cxnLst>
              <a:rect l="0" t="0" r="r" b="b"/>
              <a:pathLst>
                <a:path w="810" h="314">
                  <a:moveTo>
                    <a:pt x="668" y="77"/>
                  </a:moveTo>
                  <a:lnTo>
                    <a:pt x="296" y="77"/>
                  </a:lnTo>
                  <a:lnTo>
                    <a:pt x="296" y="0"/>
                  </a:lnTo>
                  <a:lnTo>
                    <a:pt x="203" y="0"/>
                  </a:lnTo>
                  <a:lnTo>
                    <a:pt x="203" y="77"/>
                  </a:lnTo>
                  <a:lnTo>
                    <a:pt x="142" y="77"/>
                  </a:lnTo>
                  <a:lnTo>
                    <a:pt x="0" y="314"/>
                  </a:lnTo>
                  <a:lnTo>
                    <a:pt x="810" y="314"/>
                  </a:lnTo>
                  <a:lnTo>
                    <a:pt x="668" y="77"/>
                  </a:ln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8348663" y="4079875"/>
              <a:ext cx="95250" cy="334963"/>
            </a:xfrm>
            <a:prstGeom prst="rect">
              <a:avLst/>
            </a:prstGeom>
            <a:solidFill>
              <a:srgbClr val="F37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7618413" y="3940175"/>
              <a:ext cx="1135063" cy="474663"/>
            </a:xfrm>
            <a:custGeom>
              <a:avLst/>
              <a:gdLst/>
              <a:ahLst/>
              <a:cxnLst>
                <a:cxn ang="0">
                  <a:pos x="0" y="0"/>
                </a:cxn>
                <a:cxn ang="0">
                  <a:pos x="0" y="299"/>
                </a:cxn>
                <a:cxn ang="0">
                  <a:pos x="44" y="299"/>
                </a:cxn>
                <a:cxn ang="0">
                  <a:pos x="44" y="59"/>
                </a:cxn>
                <a:cxn ang="0">
                  <a:pos x="268" y="59"/>
                </a:cxn>
                <a:cxn ang="0">
                  <a:pos x="268" y="299"/>
                </a:cxn>
                <a:cxn ang="0">
                  <a:pos x="436" y="299"/>
                </a:cxn>
                <a:cxn ang="0">
                  <a:pos x="436" y="64"/>
                </a:cxn>
                <a:cxn ang="0">
                  <a:pos x="544" y="64"/>
                </a:cxn>
                <a:cxn ang="0">
                  <a:pos x="544" y="299"/>
                </a:cxn>
                <a:cxn ang="0">
                  <a:pos x="715" y="299"/>
                </a:cxn>
                <a:cxn ang="0">
                  <a:pos x="715" y="0"/>
                </a:cxn>
                <a:cxn ang="0">
                  <a:pos x="0" y="0"/>
                </a:cxn>
                <a:cxn ang="0">
                  <a:pos x="349" y="178"/>
                </a:cxn>
                <a:cxn ang="0">
                  <a:pos x="313" y="178"/>
                </a:cxn>
                <a:cxn ang="0">
                  <a:pos x="313" y="123"/>
                </a:cxn>
                <a:cxn ang="0">
                  <a:pos x="349" y="123"/>
                </a:cxn>
                <a:cxn ang="0">
                  <a:pos x="349" y="178"/>
                </a:cxn>
                <a:cxn ang="0">
                  <a:pos x="349" y="119"/>
                </a:cxn>
                <a:cxn ang="0">
                  <a:pos x="313" y="119"/>
                </a:cxn>
                <a:cxn ang="0">
                  <a:pos x="313" y="64"/>
                </a:cxn>
                <a:cxn ang="0">
                  <a:pos x="349" y="64"/>
                </a:cxn>
                <a:cxn ang="0">
                  <a:pos x="349" y="119"/>
                </a:cxn>
                <a:cxn ang="0">
                  <a:pos x="385" y="178"/>
                </a:cxn>
                <a:cxn ang="0">
                  <a:pos x="354" y="178"/>
                </a:cxn>
                <a:cxn ang="0">
                  <a:pos x="354" y="123"/>
                </a:cxn>
                <a:cxn ang="0">
                  <a:pos x="385" y="123"/>
                </a:cxn>
                <a:cxn ang="0">
                  <a:pos x="385" y="178"/>
                </a:cxn>
                <a:cxn ang="0">
                  <a:pos x="385" y="119"/>
                </a:cxn>
                <a:cxn ang="0">
                  <a:pos x="354" y="119"/>
                </a:cxn>
                <a:cxn ang="0">
                  <a:pos x="354" y="64"/>
                </a:cxn>
                <a:cxn ang="0">
                  <a:pos x="385" y="64"/>
                </a:cxn>
                <a:cxn ang="0">
                  <a:pos x="385" y="119"/>
                </a:cxn>
                <a:cxn ang="0">
                  <a:pos x="625" y="178"/>
                </a:cxn>
                <a:cxn ang="0">
                  <a:pos x="589" y="178"/>
                </a:cxn>
                <a:cxn ang="0">
                  <a:pos x="589" y="123"/>
                </a:cxn>
                <a:cxn ang="0">
                  <a:pos x="625" y="123"/>
                </a:cxn>
                <a:cxn ang="0">
                  <a:pos x="625" y="178"/>
                </a:cxn>
                <a:cxn ang="0">
                  <a:pos x="625" y="119"/>
                </a:cxn>
                <a:cxn ang="0">
                  <a:pos x="589" y="119"/>
                </a:cxn>
                <a:cxn ang="0">
                  <a:pos x="589" y="64"/>
                </a:cxn>
                <a:cxn ang="0">
                  <a:pos x="625" y="64"/>
                </a:cxn>
                <a:cxn ang="0">
                  <a:pos x="625" y="119"/>
                </a:cxn>
                <a:cxn ang="0">
                  <a:pos x="662" y="178"/>
                </a:cxn>
                <a:cxn ang="0">
                  <a:pos x="630" y="178"/>
                </a:cxn>
                <a:cxn ang="0">
                  <a:pos x="630" y="123"/>
                </a:cxn>
                <a:cxn ang="0">
                  <a:pos x="662" y="123"/>
                </a:cxn>
                <a:cxn ang="0">
                  <a:pos x="662" y="178"/>
                </a:cxn>
                <a:cxn ang="0">
                  <a:pos x="662" y="119"/>
                </a:cxn>
                <a:cxn ang="0">
                  <a:pos x="630" y="119"/>
                </a:cxn>
                <a:cxn ang="0">
                  <a:pos x="630" y="64"/>
                </a:cxn>
                <a:cxn ang="0">
                  <a:pos x="662" y="64"/>
                </a:cxn>
                <a:cxn ang="0">
                  <a:pos x="662" y="119"/>
                </a:cxn>
              </a:cxnLst>
              <a:rect l="0" t="0" r="r" b="b"/>
              <a:pathLst>
                <a:path w="715" h="299">
                  <a:moveTo>
                    <a:pt x="0" y="0"/>
                  </a:moveTo>
                  <a:lnTo>
                    <a:pt x="0" y="299"/>
                  </a:lnTo>
                  <a:lnTo>
                    <a:pt x="44" y="299"/>
                  </a:lnTo>
                  <a:lnTo>
                    <a:pt x="44" y="59"/>
                  </a:lnTo>
                  <a:lnTo>
                    <a:pt x="268" y="59"/>
                  </a:lnTo>
                  <a:lnTo>
                    <a:pt x="268" y="299"/>
                  </a:lnTo>
                  <a:lnTo>
                    <a:pt x="436" y="299"/>
                  </a:lnTo>
                  <a:lnTo>
                    <a:pt x="436" y="64"/>
                  </a:lnTo>
                  <a:lnTo>
                    <a:pt x="544" y="64"/>
                  </a:lnTo>
                  <a:lnTo>
                    <a:pt x="544" y="299"/>
                  </a:lnTo>
                  <a:lnTo>
                    <a:pt x="715" y="299"/>
                  </a:lnTo>
                  <a:lnTo>
                    <a:pt x="715" y="0"/>
                  </a:lnTo>
                  <a:lnTo>
                    <a:pt x="0" y="0"/>
                  </a:lnTo>
                  <a:close/>
                  <a:moveTo>
                    <a:pt x="349" y="178"/>
                  </a:moveTo>
                  <a:lnTo>
                    <a:pt x="313" y="178"/>
                  </a:lnTo>
                  <a:lnTo>
                    <a:pt x="313" y="123"/>
                  </a:lnTo>
                  <a:lnTo>
                    <a:pt x="349" y="123"/>
                  </a:lnTo>
                  <a:lnTo>
                    <a:pt x="349" y="178"/>
                  </a:lnTo>
                  <a:close/>
                  <a:moveTo>
                    <a:pt x="349" y="119"/>
                  </a:moveTo>
                  <a:lnTo>
                    <a:pt x="313" y="119"/>
                  </a:lnTo>
                  <a:lnTo>
                    <a:pt x="313" y="64"/>
                  </a:lnTo>
                  <a:lnTo>
                    <a:pt x="349" y="64"/>
                  </a:lnTo>
                  <a:lnTo>
                    <a:pt x="349" y="119"/>
                  </a:lnTo>
                  <a:close/>
                  <a:moveTo>
                    <a:pt x="385" y="178"/>
                  </a:moveTo>
                  <a:lnTo>
                    <a:pt x="354" y="178"/>
                  </a:lnTo>
                  <a:lnTo>
                    <a:pt x="354" y="123"/>
                  </a:lnTo>
                  <a:lnTo>
                    <a:pt x="385" y="123"/>
                  </a:lnTo>
                  <a:lnTo>
                    <a:pt x="385" y="178"/>
                  </a:lnTo>
                  <a:close/>
                  <a:moveTo>
                    <a:pt x="385" y="119"/>
                  </a:moveTo>
                  <a:lnTo>
                    <a:pt x="354" y="119"/>
                  </a:lnTo>
                  <a:lnTo>
                    <a:pt x="354" y="64"/>
                  </a:lnTo>
                  <a:lnTo>
                    <a:pt x="385" y="64"/>
                  </a:lnTo>
                  <a:lnTo>
                    <a:pt x="385" y="119"/>
                  </a:lnTo>
                  <a:close/>
                  <a:moveTo>
                    <a:pt x="625" y="178"/>
                  </a:moveTo>
                  <a:lnTo>
                    <a:pt x="589" y="178"/>
                  </a:lnTo>
                  <a:lnTo>
                    <a:pt x="589" y="123"/>
                  </a:lnTo>
                  <a:lnTo>
                    <a:pt x="625" y="123"/>
                  </a:lnTo>
                  <a:lnTo>
                    <a:pt x="625" y="178"/>
                  </a:lnTo>
                  <a:close/>
                  <a:moveTo>
                    <a:pt x="625" y="119"/>
                  </a:moveTo>
                  <a:lnTo>
                    <a:pt x="589" y="119"/>
                  </a:lnTo>
                  <a:lnTo>
                    <a:pt x="589" y="64"/>
                  </a:lnTo>
                  <a:lnTo>
                    <a:pt x="625" y="64"/>
                  </a:lnTo>
                  <a:lnTo>
                    <a:pt x="625" y="119"/>
                  </a:lnTo>
                  <a:close/>
                  <a:moveTo>
                    <a:pt x="662" y="178"/>
                  </a:moveTo>
                  <a:lnTo>
                    <a:pt x="630" y="178"/>
                  </a:lnTo>
                  <a:lnTo>
                    <a:pt x="630" y="123"/>
                  </a:lnTo>
                  <a:lnTo>
                    <a:pt x="662" y="123"/>
                  </a:lnTo>
                  <a:lnTo>
                    <a:pt x="662" y="178"/>
                  </a:lnTo>
                  <a:close/>
                  <a:moveTo>
                    <a:pt x="662" y="119"/>
                  </a:moveTo>
                  <a:lnTo>
                    <a:pt x="630" y="119"/>
                  </a:lnTo>
                  <a:lnTo>
                    <a:pt x="630" y="64"/>
                  </a:lnTo>
                  <a:lnTo>
                    <a:pt x="662" y="64"/>
                  </a:lnTo>
                  <a:lnTo>
                    <a:pt x="662" y="119"/>
                  </a:ln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7888288" y="3611563"/>
              <a:ext cx="200025" cy="261938"/>
            </a:xfrm>
            <a:custGeom>
              <a:avLst/>
              <a:gdLst/>
              <a:ahLst/>
              <a:cxnLst>
                <a:cxn ang="0">
                  <a:pos x="111" y="165"/>
                </a:cxn>
                <a:cxn ang="0">
                  <a:pos x="0" y="165"/>
                </a:cxn>
                <a:cxn ang="0">
                  <a:pos x="48" y="0"/>
                </a:cxn>
                <a:cxn ang="0">
                  <a:pos x="126" y="0"/>
                </a:cxn>
                <a:cxn ang="0">
                  <a:pos x="111" y="165"/>
                </a:cxn>
              </a:cxnLst>
              <a:rect l="0" t="0" r="r" b="b"/>
              <a:pathLst>
                <a:path w="126" h="165">
                  <a:moveTo>
                    <a:pt x="111" y="165"/>
                  </a:moveTo>
                  <a:lnTo>
                    <a:pt x="0" y="165"/>
                  </a:lnTo>
                  <a:lnTo>
                    <a:pt x="48" y="0"/>
                  </a:lnTo>
                  <a:lnTo>
                    <a:pt x="126" y="0"/>
                  </a:lnTo>
                  <a:lnTo>
                    <a:pt x="111" y="1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8091488" y="3611563"/>
              <a:ext cx="176213" cy="261938"/>
            </a:xfrm>
            <a:custGeom>
              <a:avLst/>
              <a:gdLst/>
              <a:ahLst/>
              <a:cxnLst>
                <a:cxn ang="0">
                  <a:pos x="111" y="165"/>
                </a:cxn>
                <a:cxn ang="0">
                  <a:pos x="0" y="165"/>
                </a:cxn>
                <a:cxn ang="0">
                  <a:pos x="14" y="0"/>
                </a:cxn>
                <a:cxn ang="0">
                  <a:pos x="97" y="0"/>
                </a:cxn>
                <a:cxn ang="0">
                  <a:pos x="111" y="165"/>
                </a:cxn>
              </a:cxnLst>
              <a:rect l="0" t="0" r="r" b="b"/>
              <a:pathLst>
                <a:path w="111" h="165">
                  <a:moveTo>
                    <a:pt x="111" y="165"/>
                  </a:moveTo>
                  <a:lnTo>
                    <a:pt x="0" y="165"/>
                  </a:lnTo>
                  <a:lnTo>
                    <a:pt x="14" y="0"/>
                  </a:lnTo>
                  <a:lnTo>
                    <a:pt x="97" y="0"/>
                  </a:lnTo>
                  <a:lnTo>
                    <a:pt x="111" y="1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8277225" y="3611563"/>
              <a:ext cx="190500" cy="261938"/>
            </a:xfrm>
            <a:custGeom>
              <a:avLst/>
              <a:gdLst/>
              <a:ahLst/>
              <a:cxnLst>
                <a:cxn ang="0">
                  <a:pos x="120" y="165"/>
                </a:cxn>
                <a:cxn ang="0">
                  <a:pos x="14" y="165"/>
                </a:cxn>
                <a:cxn ang="0">
                  <a:pos x="0" y="0"/>
                </a:cxn>
                <a:cxn ang="0">
                  <a:pos x="78" y="0"/>
                </a:cxn>
                <a:cxn ang="0">
                  <a:pos x="120" y="165"/>
                </a:cxn>
              </a:cxnLst>
              <a:rect l="0" t="0" r="r" b="b"/>
              <a:pathLst>
                <a:path w="120" h="165">
                  <a:moveTo>
                    <a:pt x="120" y="165"/>
                  </a:moveTo>
                  <a:lnTo>
                    <a:pt x="14" y="165"/>
                  </a:lnTo>
                  <a:lnTo>
                    <a:pt x="0" y="0"/>
                  </a:lnTo>
                  <a:lnTo>
                    <a:pt x="78" y="0"/>
                  </a:lnTo>
                  <a:lnTo>
                    <a:pt x="120" y="1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4" name="Rectangle 143"/>
          <p:cNvSpPr/>
          <p:nvPr/>
        </p:nvSpPr>
        <p:spPr>
          <a:xfrm>
            <a:off x="3048000" y="4953000"/>
            <a:ext cx="32918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2310814" y="4828203"/>
            <a:ext cx="1270586" cy="734397"/>
            <a:chOff x="1146175" y="4191000"/>
            <a:chExt cx="2554288" cy="1476376"/>
          </a:xfrm>
          <a:solidFill>
            <a:srgbClr val="F37321"/>
          </a:solidFill>
        </p:grpSpPr>
        <p:sp>
          <p:nvSpPr>
            <p:cNvPr id="1123" name="Freeform 99"/>
            <p:cNvSpPr>
              <a:spLocks/>
            </p:cNvSpPr>
            <p:nvPr/>
          </p:nvSpPr>
          <p:spPr bwMode="auto">
            <a:xfrm>
              <a:off x="2905125" y="4502150"/>
              <a:ext cx="784225" cy="1023938"/>
            </a:xfrm>
            <a:custGeom>
              <a:avLst/>
              <a:gdLst/>
              <a:ahLst/>
              <a:cxnLst>
                <a:cxn ang="0">
                  <a:pos x="239" y="0"/>
                </a:cxn>
                <a:cxn ang="0">
                  <a:pos x="239" y="508"/>
                </a:cxn>
                <a:cxn ang="0">
                  <a:pos x="83" y="505"/>
                </a:cxn>
                <a:cxn ang="0">
                  <a:pos x="0" y="508"/>
                </a:cxn>
                <a:cxn ang="0">
                  <a:pos x="0" y="645"/>
                </a:cxn>
                <a:cxn ang="0">
                  <a:pos x="86" y="633"/>
                </a:cxn>
                <a:cxn ang="0">
                  <a:pos x="225" y="638"/>
                </a:cxn>
                <a:cxn ang="0">
                  <a:pos x="494" y="612"/>
                </a:cxn>
                <a:cxn ang="0">
                  <a:pos x="494" y="111"/>
                </a:cxn>
                <a:cxn ang="0">
                  <a:pos x="239" y="0"/>
                </a:cxn>
              </a:cxnLst>
              <a:rect l="0" t="0" r="r" b="b"/>
              <a:pathLst>
                <a:path w="494" h="645">
                  <a:moveTo>
                    <a:pt x="239" y="0"/>
                  </a:moveTo>
                  <a:lnTo>
                    <a:pt x="239" y="508"/>
                  </a:lnTo>
                  <a:lnTo>
                    <a:pt x="83" y="505"/>
                  </a:lnTo>
                  <a:lnTo>
                    <a:pt x="0" y="508"/>
                  </a:lnTo>
                  <a:lnTo>
                    <a:pt x="0" y="645"/>
                  </a:lnTo>
                  <a:lnTo>
                    <a:pt x="86" y="633"/>
                  </a:lnTo>
                  <a:lnTo>
                    <a:pt x="225" y="638"/>
                  </a:lnTo>
                  <a:lnTo>
                    <a:pt x="494" y="612"/>
                  </a:lnTo>
                  <a:lnTo>
                    <a:pt x="494" y="111"/>
                  </a:lnTo>
                  <a:lnTo>
                    <a:pt x="2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1957388" y="4191000"/>
              <a:ext cx="1335088" cy="1346199"/>
            </a:xfrm>
            <a:custGeom>
              <a:avLst/>
              <a:gdLst/>
              <a:ahLst/>
              <a:cxnLst>
                <a:cxn ang="0">
                  <a:pos x="9" y="144"/>
                </a:cxn>
                <a:cxn ang="0">
                  <a:pos x="175" y="0"/>
                </a:cxn>
                <a:cxn ang="0">
                  <a:pos x="375" y="59"/>
                </a:cxn>
                <a:cxn ang="0">
                  <a:pos x="449" y="14"/>
                </a:cxn>
                <a:cxn ang="0">
                  <a:pos x="824" y="118"/>
                </a:cxn>
                <a:cxn ang="0">
                  <a:pos x="824" y="146"/>
                </a:cxn>
                <a:cxn ang="0">
                  <a:pos x="841" y="149"/>
                </a:cxn>
                <a:cxn ang="0">
                  <a:pos x="841" y="161"/>
                </a:cxn>
                <a:cxn ang="0">
                  <a:pos x="460" y="71"/>
                </a:cxn>
                <a:cxn ang="0">
                  <a:pos x="460" y="848"/>
                </a:cxn>
                <a:cxn ang="0">
                  <a:pos x="427" y="848"/>
                </a:cxn>
                <a:cxn ang="0">
                  <a:pos x="427" y="73"/>
                </a:cxn>
                <a:cxn ang="0">
                  <a:pos x="250" y="184"/>
                </a:cxn>
                <a:cxn ang="0">
                  <a:pos x="250" y="59"/>
                </a:cxn>
                <a:cxn ang="0">
                  <a:pos x="184" y="52"/>
                </a:cxn>
                <a:cxn ang="0">
                  <a:pos x="184" y="836"/>
                </a:cxn>
                <a:cxn ang="0">
                  <a:pos x="141" y="836"/>
                </a:cxn>
                <a:cxn ang="0">
                  <a:pos x="141" y="71"/>
                </a:cxn>
                <a:cxn ang="0">
                  <a:pos x="2" y="187"/>
                </a:cxn>
                <a:cxn ang="0">
                  <a:pos x="0" y="175"/>
                </a:cxn>
                <a:cxn ang="0">
                  <a:pos x="9" y="165"/>
                </a:cxn>
                <a:cxn ang="0">
                  <a:pos x="9" y="144"/>
                </a:cxn>
              </a:cxnLst>
              <a:rect l="0" t="0" r="r" b="b"/>
              <a:pathLst>
                <a:path w="841" h="848">
                  <a:moveTo>
                    <a:pt x="9" y="144"/>
                  </a:moveTo>
                  <a:lnTo>
                    <a:pt x="175" y="0"/>
                  </a:lnTo>
                  <a:lnTo>
                    <a:pt x="375" y="59"/>
                  </a:lnTo>
                  <a:lnTo>
                    <a:pt x="449" y="14"/>
                  </a:lnTo>
                  <a:lnTo>
                    <a:pt x="824" y="118"/>
                  </a:lnTo>
                  <a:lnTo>
                    <a:pt x="824" y="146"/>
                  </a:lnTo>
                  <a:lnTo>
                    <a:pt x="841" y="149"/>
                  </a:lnTo>
                  <a:lnTo>
                    <a:pt x="841" y="161"/>
                  </a:lnTo>
                  <a:lnTo>
                    <a:pt x="460" y="71"/>
                  </a:lnTo>
                  <a:lnTo>
                    <a:pt x="460" y="848"/>
                  </a:lnTo>
                  <a:lnTo>
                    <a:pt x="427" y="848"/>
                  </a:lnTo>
                  <a:lnTo>
                    <a:pt x="427" y="73"/>
                  </a:lnTo>
                  <a:lnTo>
                    <a:pt x="250" y="184"/>
                  </a:lnTo>
                  <a:lnTo>
                    <a:pt x="250" y="59"/>
                  </a:lnTo>
                  <a:lnTo>
                    <a:pt x="184" y="52"/>
                  </a:lnTo>
                  <a:lnTo>
                    <a:pt x="184" y="836"/>
                  </a:lnTo>
                  <a:lnTo>
                    <a:pt x="141" y="836"/>
                  </a:lnTo>
                  <a:lnTo>
                    <a:pt x="141" y="71"/>
                  </a:lnTo>
                  <a:lnTo>
                    <a:pt x="2" y="187"/>
                  </a:lnTo>
                  <a:lnTo>
                    <a:pt x="0" y="175"/>
                  </a:lnTo>
                  <a:lnTo>
                    <a:pt x="9" y="165"/>
                  </a:lnTo>
                  <a:lnTo>
                    <a:pt x="9"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noEditPoints="1"/>
            </p:cNvSpPr>
            <p:nvPr/>
          </p:nvSpPr>
          <p:spPr bwMode="auto">
            <a:xfrm>
              <a:off x="1157288" y="5457825"/>
              <a:ext cx="2532063" cy="198438"/>
            </a:xfrm>
            <a:custGeom>
              <a:avLst/>
              <a:gdLst/>
              <a:ahLst/>
              <a:cxnLst>
                <a:cxn ang="0">
                  <a:pos x="258" y="10"/>
                </a:cxn>
                <a:cxn ang="0">
                  <a:pos x="0" y="0"/>
                </a:cxn>
                <a:cxn ang="0">
                  <a:pos x="0" y="38"/>
                </a:cxn>
                <a:cxn ang="0">
                  <a:pos x="234" y="54"/>
                </a:cxn>
                <a:cxn ang="0">
                  <a:pos x="251" y="54"/>
                </a:cxn>
                <a:cxn ang="0">
                  <a:pos x="251" y="50"/>
                </a:cxn>
                <a:cxn ang="0">
                  <a:pos x="265" y="50"/>
                </a:cxn>
                <a:cxn ang="0">
                  <a:pos x="265" y="38"/>
                </a:cxn>
                <a:cxn ang="0">
                  <a:pos x="282" y="38"/>
                </a:cxn>
                <a:cxn ang="0">
                  <a:pos x="282" y="28"/>
                </a:cxn>
                <a:cxn ang="0">
                  <a:pos x="296" y="28"/>
                </a:cxn>
                <a:cxn ang="0">
                  <a:pos x="296" y="21"/>
                </a:cxn>
                <a:cxn ang="0">
                  <a:pos x="305" y="21"/>
                </a:cxn>
                <a:cxn ang="0">
                  <a:pos x="305" y="12"/>
                </a:cxn>
                <a:cxn ang="0">
                  <a:pos x="258" y="10"/>
                </a:cxn>
                <a:cxn ang="0">
                  <a:pos x="1331" y="36"/>
                </a:cxn>
                <a:cxn ang="0">
                  <a:pos x="1187" y="31"/>
                </a:cxn>
                <a:cxn ang="0">
                  <a:pos x="1097" y="40"/>
                </a:cxn>
                <a:cxn ang="0">
                  <a:pos x="964" y="50"/>
                </a:cxn>
                <a:cxn ang="0">
                  <a:pos x="754" y="31"/>
                </a:cxn>
                <a:cxn ang="0">
                  <a:pos x="688" y="38"/>
                </a:cxn>
                <a:cxn ang="0">
                  <a:pos x="645" y="38"/>
                </a:cxn>
                <a:cxn ang="0">
                  <a:pos x="497" y="21"/>
                </a:cxn>
                <a:cxn ang="0">
                  <a:pos x="364" y="17"/>
                </a:cxn>
                <a:cxn ang="0">
                  <a:pos x="367" y="66"/>
                </a:cxn>
                <a:cxn ang="0">
                  <a:pos x="490" y="73"/>
                </a:cxn>
                <a:cxn ang="0">
                  <a:pos x="669" y="116"/>
                </a:cxn>
                <a:cxn ang="0">
                  <a:pos x="757" y="106"/>
                </a:cxn>
                <a:cxn ang="0">
                  <a:pos x="950" y="125"/>
                </a:cxn>
                <a:cxn ang="0">
                  <a:pos x="1101" y="111"/>
                </a:cxn>
                <a:cxn ang="0">
                  <a:pos x="1101" y="99"/>
                </a:cxn>
                <a:cxn ang="0">
                  <a:pos x="1194" y="90"/>
                </a:cxn>
                <a:cxn ang="0">
                  <a:pos x="1328" y="97"/>
                </a:cxn>
                <a:cxn ang="0">
                  <a:pos x="1595" y="59"/>
                </a:cxn>
                <a:cxn ang="0">
                  <a:pos x="1595" y="10"/>
                </a:cxn>
                <a:cxn ang="0">
                  <a:pos x="1331" y="36"/>
                </a:cxn>
              </a:cxnLst>
              <a:rect l="0" t="0" r="r" b="b"/>
              <a:pathLst>
                <a:path w="1595" h="125">
                  <a:moveTo>
                    <a:pt x="258" y="10"/>
                  </a:moveTo>
                  <a:lnTo>
                    <a:pt x="0" y="0"/>
                  </a:lnTo>
                  <a:lnTo>
                    <a:pt x="0" y="38"/>
                  </a:lnTo>
                  <a:lnTo>
                    <a:pt x="234" y="54"/>
                  </a:lnTo>
                  <a:lnTo>
                    <a:pt x="251" y="54"/>
                  </a:lnTo>
                  <a:lnTo>
                    <a:pt x="251" y="50"/>
                  </a:lnTo>
                  <a:lnTo>
                    <a:pt x="265" y="50"/>
                  </a:lnTo>
                  <a:lnTo>
                    <a:pt x="265" y="38"/>
                  </a:lnTo>
                  <a:lnTo>
                    <a:pt x="282" y="38"/>
                  </a:lnTo>
                  <a:lnTo>
                    <a:pt x="282" y="28"/>
                  </a:lnTo>
                  <a:lnTo>
                    <a:pt x="296" y="28"/>
                  </a:lnTo>
                  <a:lnTo>
                    <a:pt x="296" y="21"/>
                  </a:lnTo>
                  <a:lnTo>
                    <a:pt x="305" y="21"/>
                  </a:lnTo>
                  <a:lnTo>
                    <a:pt x="305" y="12"/>
                  </a:lnTo>
                  <a:lnTo>
                    <a:pt x="258" y="10"/>
                  </a:lnTo>
                  <a:close/>
                  <a:moveTo>
                    <a:pt x="1331" y="36"/>
                  </a:moveTo>
                  <a:lnTo>
                    <a:pt x="1187" y="31"/>
                  </a:lnTo>
                  <a:lnTo>
                    <a:pt x="1097" y="40"/>
                  </a:lnTo>
                  <a:lnTo>
                    <a:pt x="964" y="50"/>
                  </a:lnTo>
                  <a:lnTo>
                    <a:pt x="754" y="31"/>
                  </a:lnTo>
                  <a:lnTo>
                    <a:pt x="688" y="38"/>
                  </a:lnTo>
                  <a:lnTo>
                    <a:pt x="645" y="38"/>
                  </a:lnTo>
                  <a:lnTo>
                    <a:pt x="497" y="21"/>
                  </a:lnTo>
                  <a:lnTo>
                    <a:pt x="364" y="17"/>
                  </a:lnTo>
                  <a:lnTo>
                    <a:pt x="367" y="66"/>
                  </a:lnTo>
                  <a:lnTo>
                    <a:pt x="490" y="73"/>
                  </a:lnTo>
                  <a:lnTo>
                    <a:pt x="669" y="116"/>
                  </a:lnTo>
                  <a:lnTo>
                    <a:pt x="757" y="106"/>
                  </a:lnTo>
                  <a:lnTo>
                    <a:pt x="950" y="125"/>
                  </a:lnTo>
                  <a:lnTo>
                    <a:pt x="1101" y="111"/>
                  </a:lnTo>
                  <a:lnTo>
                    <a:pt x="1101" y="99"/>
                  </a:lnTo>
                  <a:lnTo>
                    <a:pt x="1194" y="90"/>
                  </a:lnTo>
                  <a:lnTo>
                    <a:pt x="1328" y="97"/>
                  </a:lnTo>
                  <a:lnTo>
                    <a:pt x="1595" y="59"/>
                  </a:lnTo>
                  <a:lnTo>
                    <a:pt x="1595" y="10"/>
                  </a:lnTo>
                  <a:lnTo>
                    <a:pt x="1331"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1146175" y="5443538"/>
              <a:ext cx="2554288" cy="223838"/>
            </a:xfrm>
            <a:custGeom>
              <a:avLst/>
              <a:gdLst/>
              <a:ahLst/>
              <a:cxnLst>
                <a:cxn ang="0">
                  <a:pos x="566" y="15"/>
                </a:cxn>
                <a:cxn ang="0">
                  <a:pos x="467" y="18"/>
                </a:cxn>
                <a:cxn ang="0">
                  <a:pos x="322" y="14"/>
                </a:cxn>
                <a:cxn ang="0">
                  <a:pos x="276" y="17"/>
                </a:cxn>
                <a:cxn ang="0">
                  <a:pos x="157" y="7"/>
                </a:cxn>
                <a:cxn ang="0">
                  <a:pos x="213" y="16"/>
                </a:cxn>
                <a:cxn ang="0">
                  <a:pos x="294" y="23"/>
                </a:cxn>
                <a:cxn ang="0">
                  <a:pos x="410" y="28"/>
                </a:cxn>
                <a:cxn ang="0">
                  <a:pos x="505" y="21"/>
                </a:cxn>
                <a:cxn ang="0">
                  <a:pos x="674" y="12"/>
                </a:cxn>
                <a:cxn ang="0">
                  <a:pos x="564" y="41"/>
                </a:cxn>
                <a:cxn ang="0">
                  <a:pos x="466" y="43"/>
                </a:cxn>
                <a:cxn ang="0">
                  <a:pos x="405" y="53"/>
                </a:cxn>
                <a:cxn ang="0">
                  <a:pos x="286" y="49"/>
                </a:cxn>
                <a:cxn ang="0">
                  <a:pos x="158" y="28"/>
                </a:cxn>
                <a:cxn ang="0">
                  <a:pos x="210" y="39"/>
                </a:cxn>
                <a:cxn ang="0">
                  <a:pos x="324" y="53"/>
                </a:cxn>
                <a:cxn ang="0">
                  <a:pos x="473" y="55"/>
                </a:cxn>
                <a:cxn ang="0">
                  <a:pos x="509" y="46"/>
                </a:cxn>
                <a:cxn ang="0">
                  <a:pos x="681" y="32"/>
                </a:cxn>
                <a:cxn ang="0">
                  <a:pos x="677" y="5"/>
                </a:cxn>
                <a:cxn ang="0">
                  <a:pos x="0" y="23"/>
                </a:cxn>
                <a:cxn ang="0">
                  <a:pos x="112" y="31"/>
                </a:cxn>
                <a:cxn ang="0">
                  <a:pos x="118" y="28"/>
                </a:cxn>
                <a:cxn ang="0">
                  <a:pos x="125" y="24"/>
                </a:cxn>
                <a:cxn ang="0">
                  <a:pos x="131" y="20"/>
                </a:cxn>
                <a:cxn ang="0">
                  <a:pos x="135" y="16"/>
                </a:cxn>
                <a:cxn ang="0">
                  <a:pos x="0" y="0"/>
                </a:cxn>
                <a:cxn ang="0">
                  <a:pos x="118" y="13"/>
                </a:cxn>
                <a:cxn ang="0">
                  <a:pos x="112" y="17"/>
                </a:cxn>
                <a:cxn ang="0">
                  <a:pos x="105" y="21"/>
                </a:cxn>
                <a:cxn ang="0">
                  <a:pos x="102" y="24"/>
                </a:cxn>
                <a:cxn ang="0">
                  <a:pos x="7" y="8"/>
                </a:cxn>
                <a:cxn ang="0">
                  <a:pos x="124" y="13"/>
                </a:cxn>
              </a:cxnLst>
              <a:rect l="0" t="0" r="r" b="b"/>
              <a:pathLst>
                <a:path w="681" h="60">
                  <a:moveTo>
                    <a:pt x="677" y="5"/>
                  </a:moveTo>
                  <a:cubicBezTo>
                    <a:pt x="566" y="15"/>
                    <a:pt x="566" y="15"/>
                    <a:pt x="566" y="15"/>
                  </a:cubicBezTo>
                  <a:cubicBezTo>
                    <a:pt x="505" y="14"/>
                    <a:pt x="505" y="14"/>
                    <a:pt x="505" y="14"/>
                  </a:cubicBezTo>
                  <a:cubicBezTo>
                    <a:pt x="467" y="18"/>
                    <a:pt x="467" y="18"/>
                    <a:pt x="467" y="18"/>
                  </a:cubicBezTo>
                  <a:cubicBezTo>
                    <a:pt x="410" y="21"/>
                    <a:pt x="410" y="21"/>
                    <a:pt x="410" y="21"/>
                  </a:cubicBezTo>
                  <a:cubicBezTo>
                    <a:pt x="322" y="14"/>
                    <a:pt x="322" y="14"/>
                    <a:pt x="322" y="14"/>
                  </a:cubicBezTo>
                  <a:cubicBezTo>
                    <a:pt x="294" y="17"/>
                    <a:pt x="294" y="17"/>
                    <a:pt x="294" y="17"/>
                  </a:cubicBezTo>
                  <a:cubicBezTo>
                    <a:pt x="276" y="17"/>
                    <a:pt x="276" y="17"/>
                    <a:pt x="276" y="17"/>
                  </a:cubicBezTo>
                  <a:cubicBezTo>
                    <a:pt x="213" y="9"/>
                    <a:pt x="213" y="9"/>
                    <a:pt x="213" y="9"/>
                  </a:cubicBezTo>
                  <a:cubicBezTo>
                    <a:pt x="157" y="7"/>
                    <a:pt x="157" y="7"/>
                    <a:pt x="157" y="7"/>
                  </a:cubicBezTo>
                  <a:cubicBezTo>
                    <a:pt x="157" y="14"/>
                    <a:pt x="157" y="14"/>
                    <a:pt x="157" y="14"/>
                  </a:cubicBezTo>
                  <a:cubicBezTo>
                    <a:pt x="213" y="16"/>
                    <a:pt x="213" y="16"/>
                    <a:pt x="213" y="16"/>
                  </a:cubicBezTo>
                  <a:cubicBezTo>
                    <a:pt x="275" y="23"/>
                    <a:pt x="275" y="23"/>
                    <a:pt x="275" y="23"/>
                  </a:cubicBezTo>
                  <a:cubicBezTo>
                    <a:pt x="294" y="23"/>
                    <a:pt x="294" y="23"/>
                    <a:pt x="294" y="23"/>
                  </a:cubicBezTo>
                  <a:cubicBezTo>
                    <a:pt x="322" y="21"/>
                    <a:pt x="322" y="21"/>
                    <a:pt x="322" y="21"/>
                  </a:cubicBezTo>
                  <a:cubicBezTo>
                    <a:pt x="410" y="28"/>
                    <a:pt x="410" y="28"/>
                    <a:pt x="410" y="28"/>
                  </a:cubicBezTo>
                  <a:cubicBezTo>
                    <a:pt x="467" y="25"/>
                    <a:pt x="467" y="25"/>
                    <a:pt x="467" y="25"/>
                  </a:cubicBezTo>
                  <a:cubicBezTo>
                    <a:pt x="505" y="21"/>
                    <a:pt x="505" y="21"/>
                    <a:pt x="505" y="21"/>
                  </a:cubicBezTo>
                  <a:cubicBezTo>
                    <a:pt x="566" y="22"/>
                    <a:pt x="566" y="22"/>
                    <a:pt x="566" y="22"/>
                  </a:cubicBezTo>
                  <a:cubicBezTo>
                    <a:pt x="566" y="22"/>
                    <a:pt x="667" y="12"/>
                    <a:pt x="674" y="12"/>
                  </a:cubicBezTo>
                  <a:cubicBezTo>
                    <a:pt x="674" y="26"/>
                    <a:pt x="674" y="26"/>
                    <a:pt x="674" y="26"/>
                  </a:cubicBezTo>
                  <a:cubicBezTo>
                    <a:pt x="668" y="27"/>
                    <a:pt x="564" y="41"/>
                    <a:pt x="564" y="41"/>
                  </a:cubicBezTo>
                  <a:cubicBezTo>
                    <a:pt x="508" y="39"/>
                    <a:pt x="508" y="39"/>
                    <a:pt x="508" y="39"/>
                  </a:cubicBezTo>
                  <a:cubicBezTo>
                    <a:pt x="466" y="43"/>
                    <a:pt x="466" y="43"/>
                    <a:pt x="466" y="43"/>
                  </a:cubicBezTo>
                  <a:cubicBezTo>
                    <a:pt x="466" y="43"/>
                    <a:pt x="466" y="47"/>
                    <a:pt x="466" y="48"/>
                  </a:cubicBezTo>
                  <a:cubicBezTo>
                    <a:pt x="460" y="49"/>
                    <a:pt x="405" y="53"/>
                    <a:pt x="405" y="53"/>
                  </a:cubicBezTo>
                  <a:cubicBezTo>
                    <a:pt x="324" y="46"/>
                    <a:pt x="324" y="46"/>
                    <a:pt x="324" y="46"/>
                  </a:cubicBezTo>
                  <a:cubicBezTo>
                    <a:pt x="324" y="46"/>
                    <a:pt x="287" y="49"/>
                    <a:pt x="286" y="49"/>
                  </a:cubicBezTo>
                  <a:cubicBezTo>
                    <a:pt x="285" y="49"/>
                    <a:pt x="211" y="32"/>
                    <a:pt x="211" y="32"/>
                  </a:cubicBezTo>
                  <a:cubicBezTo>
                    <a:pt x="158" y="28"/>
                    <a:pt x="158" y="28"/>
                    <a:pt x="158" y="28"/>
                  </a:cubicBezTo>
                  <a:cubicBezTo>
                    <a:pt x="157" y="35"/>
                    <a:pt x="157" y="35"/>
                    <a:pt x="157" y="35"/>
                  </a:cubicBezTo>
                  <a:cubicBezTo>
                    <a:pt x="210" y="39"/>
                    <a:pt x="210" y="39"/>
                    <a:pt x="210" y="39"/>
                  </a:cubicBezTo>
                  <a:cubicBezTo>
                    <a:pt x="285" y="56"/>
                    <a:pt x="285" y="56"/>
                    <a:pt x="285" y="56"/>
                  </a:cubicBezTo>
                  <a:cubicBezTo>
                    <a:pt x="324" y="53"/>
                    <a:pt x="324" y="53"/>
                    <a:pt x="324" y="53"/>
                  </a:cubicBezTo>
                  <a:cubicBezTo>
                    <a:pt x="405" y="60"/>
                    <a:pt x="405" y="60"/>
                    <a:pt x="405" y="60"/>
                  </a:cubicBezTo>
                  <a:cubicBezTo>
                    <a:pt x="473" y="55"/>
                    <a:pt x="473" y="55"/>
                    <a:pt x="473" y="55"/>
                  </a:cubicBezTo>
                  <a:cubicBezTo>
                    <a:pt x="473" y="55"/>
                    <a:pt x="473" y="50"/>
                    <a:pt x="473" y="49"/>
                  </a:cubicBezTo>
                  <a:cubicBezTo>
                    <a:pt x="478" y="49"/>
                    <a:pt x="509" y="46"/>
                    <a:pt x="509" y="46"/>
                  </a:cubicBezTo>
                  <a:cubicBezTo>
                    <a:pt x="565" y="48"/>
                    <a:pt x="565" y="48"/>
                    <a:pt x="565" y="48"/>
                  </a:cubicBezTo>
                  <a:cubicBezTo>
                    <a:pt x="681" y="32"/>
                    <a:pt x="681" y="32"/>
                    <a:pt x="681" y="32"/>
                  </a:cubicBezTo>
                  <a:cubicBezTo>
                    <a:pt x="681" y="4"/>
                    <a:pt x="681" y="4"/>
                    <a:pt x="681" y="4"/>
                  </a:cubicBezTo>
                  <a:lnTo>
                    <a:pt x="677" y="5"/>
                  </a:lnTo>
                  <a:close/>
                  <a:moveTo>
                    <a:pt x="0" y="0"/>
                  </a:moveTo>
                  <a:cubicBezTo>
                    <a:pt x="0" y="23"/>
                    <a:pt x="0" y="23"/>
                    <a:pt x="0" y="23"/>
                  </a:cubicBezTo>
                  <a:cubicBezTo>
                    <a:pt x="102" y="31"/>
                    <a:pt x="102" y="31"/>
                    <a:pt x="102" y="31"/>
                  </a:cubicBezTo>
                  <a:cubicBezTo>
                    <a:pt x="112" y="31"/>
                    <a:pt x="112" y="31"/>
                    <a:pt x="112" y="31"/>
                  </a:cubicBezTo>
                  <a:cubicBezTo>
                    <a:pt x="112" y="31"/>
                    <a:pt x="112" y="29"/>
                    <a:pt x="112" y="28"/>
                  </a:cubicBezTo>
                  <a:cubicBezTo>
                    <a:pt x="114" y="28"/>
                    <a:pt x="118" y="28"/>
                    <a:pt x="118" y="28"/>
                  </a:cubicBezTo>
                  <a:cubicBezTo>
                    <a:pt x="118" y="28"/>
                    <a:pt x="118" y="24"/>
                    <a:pt x="118" y="24"/>
                  </a:cubicBezTo>
                  <a:cubicBezTo>
                    <a:pt x="120" y="24"/>
                    <a:pt x="125" y="24"/>
                    <a:pt x="125" y="24"/>
                  </a:cubicBezTo>
                  <a:cubicBezTo>
                    <a:pt x="125" y="24"/>
                    <a:pt x="125" y="20"/>
                    <a:pt x="125" y="20"/>
                  </a:cubicBezTo>
                  <a:cubicBezTo>
                    <a:pt x="126" y="20"/>
                    <a:pt x="131" y="20"/>
                    <a:pt x="131" y="20"/>
                  </a:cubicBezTo>
                  <a:cubicBezTo>
                    <a:pt x="131" y="16"/>
                    <a:pt x="131" y="16"/>
                    <a:pt x="131" y="16"/>
                  </a:cubicBezTo>
                  <a:cubicBezTo>
                    <a:pt x="131" y="16"/>
                    <a:pt x="135" y="16"/>
                    <a:pt x="135" y="16"/>
                  </a:cubicBezTo>
                  <a:cubicBezTo>
                    <a:pt x="135" y="6"/>
                    <a:pt x="135" y="6"/>
                    <a:pt x="135" y="6"/>
                  </a:cubicBezTo>
                  <a:lnTo>
                    <a:pt x="0" y="0"/>
                  </a:lnTo>
                  <a:close/>
                  <a:moveTo>
                    <a:pt x="124" y="13"/>
                  </a:moveTo>
                  <a:cubicBezTo>
                    <a:pt x="123" y="13"/>
                    <a:pt x="118" y="13"/>
                    <a:pt x="118" y="13"/>
                  </a:cubicBezTo>
                  <a:cubicBezTo>
                    <a:pt x="118" y="13"/>
                    <a:pt x="118" y="17"/>
                    <a:pt x="118" y="17"/>
                  </a:cubicBezTo>
                  <a:cubicBezTo>
                    <a:pt x="117" y="17"/>
                    <a:pt x="112" y="17"/>
                    <a:pt x="112" y="17"/>
                  </a:cubicBezTo>
                  <a:cubicBezTo>
                    <a:pt x="112" y="17"/>
                    <a:pt x="112" y="21"/>
                    <a:pt x="112" y="21"/>
                  </a:cubicBezTo>
                  <a:cubicBezTo>
                    <a:pt x="110" y="21"/>
                    <a:pt x="105" y="21"/>
                    <a:pt x="105" y="21"/>
                  </a:cubicBezTo>
                  <a:cubicBezTo>
                    <a:pt x="105" y="21"/>
                    <a:pt x="105" y="23"/>
                    <a:pt x="105" y="24"/>
                  </a:cubicBezTo>
                  <a:cubicBezTo>
                    <a:pt x="102" y="24"/>
                    <a:pt x="102" y="24"/>
                    <a:pt x="102" y="24"/>
                  </a:cubicBezTo>
                  <a:cubicBezTo>
                    <a:pt x="101" y="24"/>
                    <a:pt x="13" y="17"/>
                    <a:pt x="7" y="17"/>
                  </a:cubicBezTo>
                  <a:cubicBezTo>
                    <a:pt x="7" y="8"/>
                    <a:pt x="7" y="8"/>
                    <a:pt x="7" y="8"/>
                  </a:cubicBezTo>
                  <a:cubicBezTo>
                    <a:pt x="14" y="8"/>
                    <a:pt x="118" y="12"/>
                    <a:pt x="124" y="12"/>
                  </a:cubicBezTo>
                  <a:cubicBezTo>
                    <a:pt x="124" y="13"/>
                    <a:pt x="124" y="13"/>
                    <a:pt x="1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Rectangle 103"/>
            <p:cNvSpPr>
              <a:spLocks noChangeArrowheads="1"/>
            </p:cNvSpPr>
            <p:nvPr/>
          </p:nvSpPr>
          <p:spPr bwMode="auto">
            <a:xfrm>
              <a:off x="1952625" y="4468813"/>
              <a:ext cx="7938" cy="1022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 name="Rectangle 104"/>
            <p:cNvSpPr>
              <a:spLocks noChangeArrowheads="1"/>
            </p:cNvSpPr>
            <p:nvPr/>
          </p:nvSpPr>
          <p:spPr bwMode="auto">
            <a:xfrm>
              <a:off x="1990725" y="4457700"/>
              <a:ext cx="7938" cy="1038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Rectangle 105"/>
            <p:cNvSpPr>
              <a:spLocks noChangeArrowheads="1"/>
            </p:cNvSpPr>
            <p:nvPr/>
          </p:nvSpPr>
          <p:spPr bwMode="auto">
            <a:xfrm>
              <a:off x="2046288" y="4408488"/>
              <a:ext cx="7938" cy="10937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 name="Rectangle 106"/>
            <p:cNvSpPr>
              <a:spLocks noChangeArrowheads="1"/>
            </p:cNvSpPr>
            <p:nvPr/>
          </p:nvSpPr>
          <p:spPr bwMode="auto">
            <a:xfrm>
              <a:off x="2111375" y="4356100"/>
              <a:ext cx="6350" cy="1154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 name="Rectangle 107"/>
            <p:cNvSpPr>
              <a:spLocks noChangeArrowheads="1"/>
            </p:cNvSpPr>
            <p:nvPr/>
          </p:nvSpPr>
          <p:spPr bwMode="auto">
            <a:xfrm>
              <a:off x="2354263" y="4389438"/>
              <a:ext cx="7938" cy="1154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Rectangle 108"/>
            <p:cNvSpPr>
              <a:spLocks noChangeArrowheads="1"/>
            </p:cNvSpPr>
            <p:nvPr/>
          </p:nvSpPr>
          <p:spPr bwMode="auto">
            <a:xfrm>
              <a:off x="2425700" y="4389438"/>
              <a:ext cx="7938" cy="1154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 name="Rectangle 109"/>
            <p:cNvSpPr>
              <a:spLocks noChangeArrowheads="1"/>
            </p:cNvSpPr>
            <p:nvPr/>
          </p:nvSpPr>
          <p:spPr bwMode="auto">
            <a:xfrm>
              <a:off x="2508250" y="4375150"/>
              <a:ext cx="7938" cy="1154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 name="Rectangle 110"/>
            <p:cNvSpPr>
              <a:spLocks noChangeArrowheads="1"/>
            </p:cNvSpPr>
            <p:nvPr/>
          </p:nvSpPr>
          <p:spPr bwMode="auto">
            <a:xfrm>
              <a:off x="2890838" y="4352925"/>
              <a:ext cx="14288" cy="1173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Rectangle 111"/>
            <p:cNvSpPr>
              <a:spLocks noChangeArrowheads="1"/>
            </p:cNvSpPr>
            <p:nvPr/>
          </p:nvSpPr>
          <p:spPr bwMode="auto">
            <a:xfrm>
              <a:off x="3094038" y="4397375"/>
              <a:ext cx="14288" cy="906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1949450" y="4446588"/>
              <a:ext cx="404813" cy="190500"/>
            </a:xfrm>
            <a:custGeom>
              <a:avLst/>
              <a:gdLst/>
              <a:ahLst/>
              <a:cxnLst>
                <a:cxn ang="0">
                  <a:pos x="71" y="1"/>
                </a:cxn>
                <a:cxn ang="0">
                  <a:pos x="0" y="48"/>
                </a:cxn>
                <a:cxn ang="0">
                  <a:pos x="2" y="51"/>
                </a:cxn>
                <a:cxn ang="0">
                  <a:pos x="72" y="3"/>
                </a:cxn>
                <a:cxn ang="0">
                  <a:pos x="108" y="8"/>
                </a:cxn>
                <a:cxn ang="0">
                  <a:pos x="108" y="5"/>
                </a:cxn>
                <a:cxn ang="0">
                  <a:pos x="71" y="0"/>
                </a:cxn>
                <a:cxn ang="0">
                  <a:pos x="71" y="1"/>
                </a:cxn>
              </a:cxnLst>
              <a:rect l="0" t="0" r="r" b="b"/>
              <a:pathLst>
                <a:path w="108" h="51">
                  <a:moveTo>
                    <a:pt x="71" y="1"/>
                  </a:moveTo>
                  <a:cubicBezTo>
                    <a:pt x="0" y="48"/>
                    <a:pt x="0" y="48"/>
                    <a:pt x="0" y="48"/>
                  </a:cubicBezTo>
                  <a:cubicBezTo>
                    <a:pt x="2" y="51"/>
                    <a:pt x="2" y="51"/>
                    <a:pt x="2" y="51"/>
                  </a:cubicBezTo>
                  <a:cubicBezTo>
                    <a:pt x="2" y="51"/>
                    <a:pt x="71" y="4"/>
                    <a:pt x="72" y="3"/>
                  </a:cubicBezTo>
                  <a:cubicBezTo>
                    <a:pt x="73" y="3"/>
                    <a:pt x="108" y="8"/>
                    <a:pt x="108" y="8"/>
                  </a:cubicBezTo>
                  <a:cubicBezTo>
                    <a:pt x="108" y="5"/>
                    <a:pt x="108" y="5"/>
                    <a:pt x="108" y="5"/>
                  </a:cubicBezTo>
                  <a:cubicBezTo>
                    <a:pt x="71" y="0"/>
                    <a:pt x="71" y="0"/>
                    <a:pt x="71" y="0"/>
                  </a:cubicBezTo>
                  <a:lnTo>
                    <a:pt x="7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1949450" y="4471988"/>
              <a:ext cx="1335088" cy="300038"/>
            </a:xfrm>
            <a:custGeom>
              <a:avLst/>
              <a:gdLst/>
              <a:ahLst/>
              <a:cxnLst>
                <a:cxn ang="0">
                  <a:pos x="189" y="1"/>
                </a:cxn>
                <a:cxn ang="0">
                  <a:pos x="108" y="42"/>
                </a:cxn>
                <a:cxn ang="0">
                  <a:pos x="71" y="38"/>
                </a:cxn>
                <a:cxn ang="0">
                  <a:pos x="0" y="78"/>
                </a:cxn>
                <a:cxn ang="0">
                  <a:pos x="1" y="80"/>
                </a:cxn>
                <a:cxn ang="0">
                  <a:pos x="72" y="41"/>
                </a:cxn>
                <a:cxn ang="0">
                  <a:pos x="108" y="45"/>
                </a:cxn>
                <a:cxn ang="0">
                  <a:pos x="190" y="3"/>
                </a:cxn>
                <a:cxn ang="0">
                  <a:pos x="355" y="37"/>
                </a:cxn>
                <a:cxn ang="0">
                  <a:pos x="356" y="34"/>
                </a:cxn>
                <a:cxn ang="0">
                  <a:pos x="190" y="0"/>
                </a:cxn>
                <a:cxn ang="0">
                  <a:pos x="189" y="1"/>
                </a:cxn>
              </a:cxnLst>
              <a:rect l="0" t="0" r="r" b="b"/>
              <a:pathLst>
                <a:path w="356" h="80">
                  <a:moveTo>
                    <a:pt x="189" y="1"/>
                  </a:moveTo>
                  <a:cubicBezTo>
                    <a:pt x="189" y="1"/>
                    <a:pt x="108" y="42"/>
                    <a:pt x="108" y="42"/>
                  </a:cubicBezTo>
                  <a:cubicBezTo>
                    <a:pt x="107" y="42"/>
                    <a:pt x="71" y="38"/>
                    <a:pt x="71" y="38"/>
                  </a:cubicBezTo>
                  <a:cubicBezTo>
                    <a:pt x="0" y="78"/>
                    <a:pt x="0" y="78"/>
                    <a:pt x="0" y="78"/>
                  </a:cubicBezTo>
                  <a:cubicBezTo>
                    <a:pt x="1" y="80"/>
                    <a:pt x="1" y="80"/>
                    <a:pt x="1" y="80"/>
                  </a:cubicBezTo>
                  <a:cubicBezTo>
                    <a:pt x="1" y="80"/>
                    <a:pt x="71" y="41"/>
                    <a:pt x="72" y="41"/>
                  </a:cubicBezTo>
                  <a:cubicBezTo>
                    <a:pt x="72" y="41"/>
                    <a:pt x="108" y="45"/>
                    <a:pt x="108" y="45"/>
                  </a:cubicBezTo>
                  <a:cubicBezTo>
                    <a:pt x="108" y="45"/>
                    <a:pt x="189" y="4"/>
                    <a:pt x="190" y="3"/>
                  </a:cubicBezTo>
                  <a:cubicBezTo>
                    <a:pt x="191" y="4"/>
                    <a:pt x="355" y="37"/>
                    <a:pt x="355" y="37"/>
                  </a:cubicBezTo>
                  <a:cubicBezTo>
                    <a:pt x="356" y="34"/>
                    <a:pt x="356" y="34"/>
                    <a:pt x="356" y="34"/>
                  </a:cubicBezTo>
                  <a:cubicBezTo>
                    <a:pt x="190" y="0"/>
                    <a:pt x="190" y="0"/>
                    <a:pt x="190" y="0"/>
                  </a:cubicBezTo>
                  <a:lnTo>
                    <a:pt x="189"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1949450" y="4659313"/>
              <a:ext cx="1327150" cy="244475"/>
            </a:xfrm>
            <a:custGeom>
              <a:avLst/>
              <a:gdLst/>
              <a:ahLst/>
              <a:cxnLst>
                <a:cxn ang="0">
                  <a:pos x="260" y="80"/>
                </a:cxn>
                <a:cxn ang="0">
                  <a:pos x="168" y="76"/>
                </a:cxn>
                <a:cxn ang="0">
                  <a:pos x="0" y="147"/>
                </a:cxn>
                <a:cxn ang="0">
                  <a:pos x="2" y="154"/>
                </a:cxn>
                <a:cxn ang="0">
                  <a:pos x="168" y="80"/>
                </a:cxn>
                <a:cxn ang="0">
                  <a:pos x="260" y="88"/>
                </a:cxn>
                <a:cxn ang="0">
                  <a:pos x="451" y="7"/>
                </a:cxn>
                <a:cxn ang="0">
                  <a:pos x="836" y="71"/>
                </a:cxn>
                <a:cxn ang="0">
                  <a:pos x="836" y="66"/>
                </a:cxn>
                <a:cxn ang="0">
                  <a:pos x="451" y="0"/>
                </a:cxn>
                <a:cxn ang="0">
                  <a:pos x="260" y="80"/>
                </a:cxn>
              </a:cxnLst>
              <a:rect l="0" t="0" r="r" b="b"/>
              <a:pathLst>
                <a:path w="836" h="154">
                  <a:moveTo>
                    <a:pt x="260" y="80"/>
                  </a:moveTo>
                  <a:lnTo>
                    <a:pt x="168" y="76"/>
                  </a:lnTo>
                  <a:lnTo>
                    <a:pt x="0" y="147"/>
                  </a:lnTo>
                  <a:lnTo>
                    <a:pt x="2" y="154"/>
                  </a:lnTo>
                  <a:lnTo>
                    <a:pt x="168" y="80"/>
                  </a:lnTo>
                  <a:lnTo>
                    <a:pt x="260" y="88"/>
                  </a:lnTo>
                  <a:lnTo>
                    <a:pt x="451" y="7"/>
                  </a:lnTo>
                  <a:lnTo>
                    <a:pt x="836" y="71"/>
                  </a:lnTo>
                  <a:lnTo>
                    <a:pt x="836" y="66"/>
                  </a:lnTo>
                  <a:lnTo>
                    <a:pt x="451" y="0"/>
                  </a:lnTo>
                  <a:lnTo>
                    <a:pt x="26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1949450" y="4854575"/>
              <a:ext cx="1335088" cy="184150"/>
            </a:xfrm>
            <a:custGeom>
              <a:avLst/>
              <a:gdLst/>
              <a:ahLst/>
              <a:cxnLst>
                <a:cxn ang="0">
                  <a:pos x="255" y="57"/>
                </a:cxn>
                <a:cxn ang="0">
                  <a:pos x="168" y="52"/>
                </a:cxn>
                <a:cxn ang="0">
                  <a:pos x="0" y="109"/>
                </a:cxn>
                <a:cxn ang="0">
                  <a:pos x="2" y="116"/>
                </a:cxn>
                <a:cxn ang="0">
                  <a:pos x="168" y="59"/>
                </a:cxn>
                <a:cxn ang="0">
                  <a:pos x="255" y="64"/>
                </a:cxn>
                <a:cxn ang="0">
                  <a:pos x="451" y="5"/>
                </a:cxn>
                <a:cxn ang="0">
                  <a:pos x="839" y="50"/>
                </a:cxn>
                <a:cxn ang="0">
                  <a:pos x="841" y="42"/>
                </a:cxn>
                <a:cxn ang="0">
                  <a:pos x="449" y="0"/>
                </a:cxn>
                <a:cxn ang="0">
                  <a:pos x="255" y="57"/>
                </a:cxn>
              </a:cxnLst>
              <a:rect l="0" t="0" r="r" b="b"/>
              <a:pathLst>
                <a:path w="841" h="116">
                  <a:moveTo>
                    <a:pt x="255" y="57"/>
                  </a:moveTo>
                  <a:lnTo>
                    <a:pt x="168" y="52"/>
                  </a:lnTo>
                  <a:lnTo>
                    <a:pt x="0" y="109"/>
                  </a:lnTo>
                  <a:lnTo>
                    <a:pt x="2" y="116"/>
                  </a:lnTo>
                  <a:lnTo>
                    <a:pt x="168" y="59"/>
                  </a:lnTo>
                  <a:lnTo>
                    <a:pt x="255" y="64"/>
                  </a:lnTo>
                  <a:lnTo>
                    <a:pt x="451" y="5"/>
                  </a:lnTo>
                  <a:lnTo>
                    <a:pt x="839" y="50"/>
                  </a:lnTo>
                  <a:lnTo>
                    <a:pt x="841" y="42"/>
                  </a:lnTo>
                  <a:lnTo>
                    <a:pt x="449" y="0"/>
                  </a:lnTo>
                  <a:lnTo>
                    <a:pt x="255"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1952625" y="5091113"/>
              <a:ext cx="1320800" cy="100013"/>
            </a:xfrm>
            <a:custGeom>
              <a:avLst/>
              <a:gdLst/>
              <a:ahLst/>
              <a:cxnLst>
                <a:cxn ang="0">
                  <a:pos x="256" y="30"/>
                </a:cxn>
                <a:cxn ang="0">
                  <a:pos x="166" y="28"/>
                </a:cxn>
                <a:cxn ang="0">
                  <a:pos x="0" y="56"/>
                </a:cxn>
                <a:cxn ang="0">
                  <a:pos x="0" y="63"/>
                </a:cxn>
                <a:cxn ang="0">
                  <a:pos x="166" y="33"/>
                </a:cxn>
                <a:cxn ang="0">
                  <a:pos x="256" y="37"/>
                </a:cxn>
                <a:cxn ang="0">
                  <a:pos x="449" y="4"/>
                </a:cxn>
                <a:cxn ang="0">
                  <a:pos x="832" y="28"/>
                </a:cxn>
                <a:cxn ang="0">
                  <a:pos x="832" y="23"/>
                </a:cxn>
                <a:cxn ang="0">
                  <a:pos x="449" y="0"/>
                </a:cxn>
                <a:cxn ang="0">
                  <a:pos x="256" y="30"/>
                </a:cxn>
              </a:cxnLst>
              <a:rect l="0" t="0" r="r" b="b"/>
              <a:pathLst>
                <a:path w="832" h="63">
                  <a:moveTo>
                    <a:pt x="256" y="30"/>
                  </a:moveTo>
                  <a:lnTo>
                    <a:pt x="166" y="28"/>
                  </a:lnTo>
                  <a:lnTo>
                    <a:pt x="0" y="56"/>
                  </a:lnTo>
                  <a:lnTo>
                    <a:pt x="0" y="63"/>
                  </a:lnTo>
                  <a:lnTo>
                    <a:pt x="166" y="33"/>
                  </a:lnTo>
                  <a:lnTo>
                    <a:pt x="256" y="37"/>
                  </a:lnTo>
                  <a:lnTo>
                    <a:pt x="449" y="4"/>
                  </a:lnTo>
                  <a:lnTo>
                    <a:pt x="832" y="28"/>
                  </a:lnTo>
                  <a:lnTo>
                    <a:pt x="832" y="23"/>
                  </a:lnTo>
                  <a:lnTo>
                    <a:pt x="449" y="0"/>
                  </a:lnTo>
                  <a:lnTo>
                    <a:pt x="256"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952625" y="5322888"/>
              <a:ext cx="946150" cy="30163"/>
            </a:xfrm>
            <a:custGeom>
              <a:avLst/>
              <a:gdLst/>
              <a:ahLst/>
              <a:cxnLst>
                <a:cxn ang="0">
                  <a:pos x="447" y="0"/>
                </a:cxn>
                <a:cxn ang="0">
                  <a:pos x="246" y="7"/>
                </a:cxn>
                <a:cxn ang="0">
                  <a:pos x="163" y="7"/>
                </a:cxn>
                <a:cxn ang="0">
                  <a:pos x="0" y="12"/>
                </a:cxn>
                <a:cxn ang="0">
                  <a:pos x="0" y="19"/>
                </a:cxn>
                <a:cxn ang="0">
                  <a:pos x="163" y="14"/>
                </a:cxn>
                <a:cxn ang="0">
                  <a:pos x="246" y="14"/>
                </a:cxn>
                <a:cxn ang="0">
                  <a:pos x="447" y="7"/>
                </a:cxn>
                <a:cxn ang="0">
                  <a:pos x="596" y="5"/>
                </a:cxn>
                <a:cxn ang="0">
                  <a:pos x="596" y="0"/>
                </a:cxn>
                <a:cxn ang="0">
                  <a:pos x="447" y="0"/>
                </a:cxn>
              </a:cxnLst>
              <a:rect l="0" t="0" r="r" b="b"/>
              <a:pathLst>
                <a:path w="596" h="19">
                  <a:moveTo>
                    <a:pt x="447" y="0"/>
                  </a:moveTo>
                  <a:lnTo>
                    <a:pt x="246" y="7"/>
                  </a:lnTo>
                  <a:lnTo>
                    <a:pt x="163" y="7"/>
                  </a:lnTo>
                  <a:lnTo>
                    <a:pt x="0" y="12"/>
                  </a:lnTo>
                  <a:lnTo>
                    <a:pt x="0" y="19"/>
                  </a:lnTo>
                  <a:lnTo>
                    <a:pt x="163" y="14"/>
                  </a:lnTo>
                  <a:lnTo>
                    <a:pt x="246" y="14"/>
                  </a:lnTo>
                  <a:lnTo>
                    <a:pt x="447" y="7"/>
                  </a:lnTo>
                  <a:lnTo>
                    <a:pt x="596" y="5"/>
                  </a:lnTo>
                  <a:lnTo>
                    <a:pt x="596" y="0"/>
                  </a:lnTo>
                  <a:lnTo>
                    <a:pt x="4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668463" y="5495925"/>
              <a:ext cx="71438" cy="74613"/>
            </a:xfrm>
            <a:custGeom>
              <a:avLst/>
              <a:gdLst/>
              <a:ahLst/>
              <a:cxnLst>
                <a:cxn ang="0">
                  <a:pos x="38" y="0"/>
                </a:cxn>
                <a:cxn ang="0">
                  <a:pos x="38" y="21"/>
                </a:cxn>
                <a:cxn ang="0">
                  <a:pos x="28" y="21"/>
                </a:cxn>
                <a:cxn ang="0">
                  <a:pos x="28" y="30"/>
                </a:cxn>
                <a:cxn ang="0">
                  <a:pos x="16" y="30"/>
                </a:cxn>
                <a:cxn ang="0">
                  <a:pos x="16" y="40"/>
                </a:cxn>
                <a:cxn ang="0">
                  <a:pos x="0" y="40"/>
                </a:cxn>
                <a:cxn ang="0">
                  <a:pos x="0" y="47"/>
                </a:cxn>
                <a:cxn ang="0">
                  <a:pos x="45" y="40"/>
                </a:cxn>
                <a:cxn ang="0">
                  <a:pos x="42" y="0"/>
                </a:cxn>
                <a:cxn ang="0">
                  <a:pos x="38" y="0"/>
                </a:cxn>
              </a:cxnLst>
              <a:rect l="0" t="0" r="r" b="b"/>
              <a:pathLst>
                <a:path w="45" h="47">
                  <a:moveTo>
                    <a:pt x="38" y="0"/>
                  </a:moveTo>
                  <a:lnTo>
                    <a:pt x="38" y="21"/>
                  </a:lnTo>
                  <a:lnTo>
                    <a:pt x="28" y="21"/>
                  </a:lnTo>
                  <a:lnTo>
                    <a:pt x="28" y="30"/>
                  </a:lnTo>
                  <a:lnTo>
                    <a:pt x="16" y="30"/>
                  </a:lnTo>
                  <a:lnTo>
                    <a:pt x="16" y="40"/>
                  </a:lnTo>
                  <a:lnTo>
                    <a:pt x="0" y="40"/>
                  </a:lnTo>
                  <a:lnTo>
                    <a:pt x="0" y="47"/>
                  </a:lnTo>
                  <a:lnTo>
                    <a:pt x="45" y="40"/>
                  </a:lnTo>
                  <a:lnTo>
                    <a:pt x="42" y="0"/>
                  </a:lnTo>
                  <a:lnTo>
                    <a:pt x="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1162050" y="4610100"/>
              <a:ext cx="787400" cy="881063"/>
            </a:xfrm>
            <a:custGeom>
              <a:avLst/>
              <a:gdLst/>
              <a:ahLst/>
              <a:cxnLst>
                <a:cxn ang="0">
                  <a:pos x="150" y="88"/>
                </a:cxn>
                <a:cxn ang="0">
                  <a:pos x="168" y="84"/>
                </a:cxn>
                <a:cxn ang="0">
                  <a:pos x="150" y="61"/>
                </a:cxn>
                <a:cxn ang="0">
                  <a:pos x="129" y="67"/>
                </a:cxn>
                <a:cxn ang="0">
                  <a:pos x="115" y="96"/>
                </a:cxn>
                <a:cxn ang="0">
                  <a:pos x="113" y="96"/>
                </a:cxn>
                <a:cxn ang="0">
                  <a:pos x="99" y="76"/>
                </a:cxn>
                <a:cxn ang="0">
                  <a:pos x="113" y="96"/>
                </a:cxn>
                <a:cxn ang="0">
                  <a:pos x="189" y="49"/>
                </a:cxn>
                <a:cxn ang="0">
                  <a:pos x="170" y="83"/>
                </a:cxn>
                <a:cxn ang="0">
                  <a:pos x="191" y="78"/>
                </a:cxn>
                <a:cxn ang="0">
                  <a:pos x="210" y="42"/>
                </a:cxn>
                <a:cxn ang="0">
                  <a:pos x="191" y="78"/>
                </a:cxn>
                <a:cxn ang="0">
                  <a:pos x="0" y="226"/>
                </a:cxn>
                <a:cxn ang="0">
                  <a:pos x="113" y="161"/>
                </a:cxn>
                <a:cxn ang="0">
                  <a:pos x="135" y="232"/>
                </a:cxn>
                <a:cxn ang="0">
                  <a:pos x="148" y="159"/>
                </a:cxn>
                <a:cxn ang="0">
                  <a:pos x="153" y="155"/>
                </a:cxn>
                <a:cxn ang="0">
                  <a:pos x="151" y="233"/>
                </a:cxn>
                <a:cxn ang="0">
                  <a:pos x="210" y="76"/>
                </a:cxn>
                <a:cxn ang="0">
                  <a:pos x="7" y="102"/>
                </a:cxn>
                <a:cxn ang="0">
                  <a:pos x="210" y="40"/>
                </a:cxn>
                <a:cxn ang="0">
                  <a:pos x="0" y="80"/>
                </a:cxn>
                <a:cxn ang="0">
                  <a:pos x="101" y="165"/>
                </a:cxn>
                <a:cxn ang="0">
                  <a:pos x="60" y="209"/>
                </a:cxn>
                <a:cxn ang="0">
                  <a:pos x="14" y="173"/>
                </a:cxn>
                <a:cxn ang="0">
                  <a:pos x="49" y="209"/>
                </a:cxn>
                <a:cxn ang="0">
                  <a:pos x="14" y="173"/>
                </a:cxn>
                <a:cxn ang="0">
                  <a:pos x="148" y="61"/>
                </a:cxn>
                <a:cxn ang="0">
                  <a:pos x="131" y="92"/>
                </a:cxn>
                <a:cxn ang="0">
                  <a:pos x="33" y="115"/>
                </a:cxn>
                <a:cxn ang="0">
                  <a:pos x="26" y="99"/>
                </a:cxn>
                <a:cxn ang="0">
                  <a:pos x="33" y="115"/>
                </a:cxn>
                <a:cxn ang="0">
                  <a:pos x="44" y="93"/>
                </a:cxn>
                <a:cxn ang="0">
                  <a:pos x="35" y="114"/>
                </a:cxn>
                <a:cxn ang="0">
                  <a:pos x="24" y="117"/>
                </a:cxn>
                <a:cxn ang="0">
                  <a:pos x="17" y="101"/>
                </a:cxn>
                <a:cxn ang="0">
                  <a:pos x="24" y="117"/>
                </a:cxn>
                <a:cxn ang="0">
                  <a:pos x="15" y="102"/>
                </a:cxn>
                <a:cxn ang="0">
                  <a:pos x="9" y="120"/>
                </a:cxn>
                <a:cxn ang="0">
                  <a:pos x="56" y="110"/>
                </a:cxn>
                <a:cxn ang="0">
                  <a:pos x="46" y="92"/>
                </a:cxn>
                <a:cxn ang="0">
                  <a:pos x="56" y="110"/>
                </a:cxn>
                <a:cxn ang="0">
                  <a:pos x="82" y="81"/>
                </a:cxn>
                <a:cxn ang="0">
                  <a:pos x="71" y="106"/>
                </a:cxn>
                <a:cxn ang="0">
                  <a:pos x="97" y="100"/>
                </a:cxn>
                <a:cxn ang="0">
                  <a:pos x="84" y="81"/>
                </a:cxn>
                <a:cxn ang="0">
                  <a:pos x="97" y="100"/>
                </a:cxn>
                <a:cxn ang="0">
                  <a:pos x="69" y="85"/>
                </a:cxn>
                <a:cxn ang="0">
                  <a:pos x="58" y="109"/>
                </a:cxn>
              </a:cxnLst>
              <a:rect l="0" t="0" r="r" b="b"/>
              <a:pathLst>
                <a:path w="210" h="235">
                  <a:moveTo>
                    <a:pt x="150" y="61"/>
                  </a:moveTo>
                  <a:cubicBezTo>
                    <a:pt x="150" y="88"/>
                    <a:pt x="150" y="88"/>
                    <a:pt x="150" y="88"/>
                  </a:cubicBezTo>
                  <a:cubicBezTo>
                    <a:pt x="156" y="86"/>
                    <a:pt x="162" y="85"/>
                    <a:pt x="168" y="84"/>
                  </a:cubicBezTo>
                  <a:cubicBezTo>
                    <a:pt x="168" y="84"/>
                    <a:pt x="168" y="84"/>
                    <a:pt x="168" y="84"/>
                  </a:cubicBezTo>
                  <a:cubicBezTo>
                    <a:pt x="168" y="55"/>
                    <a:pt x="168" y="55"/>
                    <a:pt x="168" y="55"/>
                  </a:cubicBezTo>
                  <a:cubicBezTo>
                    <a:pt x="162" y="57"/>
                    <a:pt x="156" y="59"/>
                    <a:pt x="150" y="61"/>
                  </a:cubicBezTo>
                  <a:close/>
                  <a:moveTo>
                    <a:pt x="129" y="93"/>
                  </a:moveTo>
                  <a:cubicBezTo>
                    <a:pt x="129" y="67"/>
                    <a:pt x="129" y="67"/>
                    <a:pt x="129" y="67"/>
                  </a:cubicBezTo>
                  <a:cubicBezTo>
                    <a:pt x="125" y="68"/>
                    <a:pt x="120" y="70"/>
                    <a:pt x="115" y="71"/>
                  </a:cubicBezTo>
                  <a:cubicBezTo>
                    <a:pt x="115" y="96"/>
                    <a:pt x="115" y="96"/>
                    <a:pt x="115" y="96"/>
                  </a:cubicBezTo>
                  <a:cubicBezTo>
                    <a:pt x="120" y="95"/>
                    <a:pt x="125" y="94"/>
                    <a:pt x="129" y="93"/>
                  </a:cubicBezTo>
                  <a:close/>
                  <a:moveTo>
                    <a:pt x="113" y="96"/>
                  </a:moveTo>
                  <a:cubicBezTo>
                    <a:pt x="113" y="72"/>
                    <a:pt x="113" y="72"/>
                    <a:pt x="113" y="72"/>
                  </a:cubicBezTo>
                  <a:cubicBezTo>
                    <a:pt x="108" y="73"/>
                    <a:pt x="104" y="75"/>
                    <a:pt x="99" y="76"/>
                  </a:cubicBezTo>
                  <a:cubicBezTo>
                    <a:pt x="99" y="100"/>
                    <a:pt x="99" y="100"/>
                    <a:pt x="99" y="100"/>
                  </a:cubicBezTo>
                  <a:cubicBezTo>
                    <a:pt x="104" y="99"/>
                    <a:pt x="108" y="97"/>
                    <a:pt x="113" y="96"/>
                  </a:cubicBezTo>
                  <a:close/>
                  <a:moveTo>
                    <a:pt x="189" y="79"/>
                  </a:moveTo>
                  <a:cubicBezTo>
                    <a:pt x="189" y="49"/>
                    <a:pt x="189" y="49"/>
                    <a:pt x="189" y="49"/>
                  </a:cubicBezTo>
                  <a:cubicBezTo>
                    <a:pt x="183" y="51"/>
                    <a:pt x="177" y="53"/>
                    <a:pt x="170" y="55"/>
                  </a:cubicBezTo>
                  <a:cubicBezTo>
                    <a:pt x="170" y="83"/>
                    <a:pt x="170" y="83"/>
                    <a:pt x="170" y="83"/>
                  </a:cubicBezTo>
                  <a:cubicBezTo>
                    <a:pt x="177" y="82"/>
                    <a:pt x="183" y="80"/>
                    <a:pt x="189" y="79"/>
                  </a:cubicBezTo>
                  <a:close/>
                  <a:moveTo>
                    <a:pt x="191" y="78"/>
                  </a:moveTo>
                  <a:cubicBezTo>
                    <a:pt x="201" y="76"/>
                    <a:pt x="208" y="74"/>
                    <a:pt x="210" y="74"/>
                  </a:cubicBezTo>
                  <a:cubicBezTo>
                    <a:pt x="210" y="42"/>
                    <a:pt x="210" y="42"/>
                    <a:pt x="210" y="42"/>
                  </a:cubicBezTo>
                  <a:cubicBezTo>
                    <a:pt x="208" y="43"/>
                    <a:pt x="201" y="45"/>
                    <a:pt x="191" y="48"/>
                  </a:cubicBezTo>
                  <a:lnTo>
                    <a:pt x="191" y="78"/>
                  </a:lnTo>
                  <a:close/>
                  <a:moveTo>
                    <a:pt x="0" y="80"/>
                  </a:moveTo>
                  <a:cubicBezTo>
                    <a:pt x="0" y="226"/>
                    <a:pt x="0" y="226"/>
                    <a:pt x="0" y="226"/>
                  </a:cubicBezTo>
                  <a:cubicBezTo>
                    <a:pt x="113" y="231"/>
                    <a:pt x="113" y="231"/>
                    <a:pt x="113" y="231"/>
                  </a:cubicBezTo>
                  <a:cubicBezTo>
                    <a:pt x="113" y="161"/>
                    <a:pt x="113" y="161"/>
                    <a:pt x="113" y="161"/>
                  </a:cubicBezTo>
                  <a:cubicBezTo>
                    <a:pt x="138" y="232"/>
                    <a:pt x="138" y="232"/>
                    <a:pt x="138" y="232"/>
                  </a:cubicBezTo>
                  <a:cubicBezTo>
                    <a:pt x="135" y="232"/>
                    <a:pt x="135" y="232"/>
                    <a:pt x="135" y="232"/>
                  </a:cubicBezTo>
                  <a:cubicBezTo>
                    <a:pt x="148" y="233"/>
                    <a:pt x="148" y="233"/>
                    <a:pt x="148" y="233"/>
                  </a:cubicBezTo>
                  <a:cubicBezTo>
                    <a:pt x="148" y="159"/>
                    <a:pt x="148" y="159"/>
                    <a:pt x="148" y="159"/>
                  </a:cubicBezTo>
                  <a:cubicBezTo>
                    <a:pt x="112" y="161"/>
                    <a:pt x="112" y="161"/>
                    <a:pt x="112" y="161"/>
                  </a:cubicBezTo>
                  <a:cubicBezTo>
                    <a:pt x="153" y="155"/>
                    <a:pt x="153" y="155"/>
                    <a:pt x="153" y="155"/>
                  </a:cubicBezTo>
                  <a:cubicBezTo>
                    <a:pt x="153" y="232"/>
                    <a:pt x="153" y="232"/>
                    <a:pt x="153" y="232"/>
                  </a:cubicBezTo>
                  <a:cubicBezTo>
                    <a:pt x="151" y="233"/>
                    <a:pt x="151" y="233"/>
                    <a:pt x="151" y="233"/>
                  </a:cubicBezTo>
                  <a:cubicBezTo>
                    <a:pt x="210" y="235"/>
                    <a:pt x="210" y="235"/>
                    <a:pt x="210" y="235"/>
                  </a:cubicBezTo>
                  <a:cubicBezTo>
                    <a:pt x="210" y="76"/>
                    <a:pt x="210" y="76"/>
                    <a:pt x="210" y="76"/>
                  </a:cubicBezTo>
                  <a:cubicBezTo>
                    <a:pt x="7" y="123"/>
                    <a:pt x="7" y="123"/>
                    <a:pt x="7" y="123"/>
                  </a:cubicBezTo>
                  <a:cubicBezTo>
                    <a:pt x="7" y="102"/>
                    <a:pt x="7" y="102"/>
                    <a:pt x="7" y="102"/>
                  </a:cubicBezTo>
                  <a:cubicBezTo>
                    <a:pt x="8" y="102"/>
                    <a:pt x="8" y="102"/>
                    <a:pt x="8" y="102"/>
                  </a:cubicBezTo>
                  <a:cubicBezTo>
                    <a:pt x="210" y="40"/>
                    <a:pt x="210" y="40"/>
                    <a:pt x="210" y="40"/>
                  </a:cubicBezTo>
                  <a:cubicBezTo>
                    <a:pt x="210" y="0"/>
                    <a:pt x="210" y="0"/>
                    <a:pt x="210" y="0"/>
                  </a:cubicBezTo>
                  <a:lnTo>
                    <a:pt x="0" y="80"/>
                  </a:lnTo>
                  <a:close/>
                  <a:moveTo>
                    <a:pt x="60" y="169"/>
                  </a:moveTo>
                  <a:cubicBezTo>
                    <a:pt x="101" y="165"/>
                    <a:pt x="101" y="165"/>
                    <a:pt x="101" y="165"/>
                  </a:cubicBezTo>
                  <a:cubicBezTo>
                    <a:pt x="101" y="209"/>
                    <a:pt x="101" y="209"/>
                    <a:pt x="101" y="209"/>
                  </a:cubicBezTo>
                  <a:cubicBezTo>
                    <a:pt x="60" y="209"/>
                    <a:pt x="60" y="209"/>
                    <a:pt x="60" y="209"/>
                  </a:cubicBezTo>
                  <a:lnTo>
                    <a:pt x="60" y="169"/>
                  </a:lnTo>
                  <a:close/>
                  <a:moveTo>
                    <a:pt x="14" y="173"/>
                  </a:moveTo>
                  <a:cubicBezTo>
                    <a:pt x="49" y="169"/>
                    <a:pt x="49" y="169"/>
                    <a:pt x="49" y="169"/>
                  </a:cubicBezTo>
                  <a:cubicBezTo>
                    <a:pt x="49" y="209"/>
                    <a:pt x="49" y="209"/>
                    <a:pt x="49" y="209"/>
                  </a:cubicBezTo>
                  <a:cubicBezTo>
                    <a:pt x="14" y="209"/>
                    <a:pt x="14" y="209"/>
                    <a:pt x="14" y="209"/>
                  </a:cubicBezTo>
                  <a:lnTo>
                    <a:pt x="14" y="173"/>
                  </a:lnTo>
                  <a:close/>
                  <a:moveTo>
                    <a:pt x="148" y="88"/>
                  </a:moveTo>
                  <a:cubicBezTo>
                    <a:pt x="148" y="61"/>
                    <a:pt x="148" y="61"/>
                    <a:pt x="148" y="61"/>
                  </a:cubicBezTo>
                  <a:cubicBezTo>
                    <a:pt x="142" y="63"/>
                    <a:pt x="137" y="65"/>
                    <a:pt x="131" y="66"/>
                  </a:cubicBezTo>
                  <a:cubicBezTo>
                    <a:pt x="131" y="92"/>
                    <a:pt x="131" y="92"/>
                    <a:pt x="131" y="92"/>
                  </a:cubicBezTo>
                  <a:cubicBezTo>
                    <a:pt x="137" y="91"/>
                    <a:pt x="142" y="90"/>
                    <a:pt x="148" y="88"/>
                  </a:cubicBezTo>
                  <a:close/>
                  <a:moveTo>
                    <a:pt x="33" y="115"/>
                  </a:moveTo>
                  <a:cubicBezTo>
                    <a:pt x="33" y="96"/>
                    <a:pt x="33" y="96"/>
                    <a:pt x="33" y="96"/>
                  </a:cubicBezTo>
                  <a:cubicBezTo>
                    <a:pt x="30" y="97"/>
                    <a:pt x="28" y="98"/>
                    <a:pt x="26" y="99"/>
                  </a:cubicBezTo>
                  <a:cubicBezTo>
                    <a:pt x="26" y="117"/>
                    <a:pt x="26" y="117"/>
                    <a:pt x="26" y="117"/>
                  </a:cubicBezTo>
                  <a:cubicBezTo>
                    <a:pt x="28" y="116"/>
                    <a:pt x="30" y="115"/>
                    <a:pt x="33" y="115"/>
                  </a:cubicBezTo>
                  <a:close/>
                  <a:moveTo>
                    <a:pt x="44" y="112"/>
                  </a:moveTo>
                  <a:cubicBezTo>
                    <a:pt x="44" y="93"/>
                    <a:pt x="44" y="93"/>
                    <a:pt x="44" y="93"/>
                  </a:cubicBezTo>
                  <a:cubicBezTo>
                    <a:pt x="41" y="94"/>
                    <a:pt x="38" y="95"/>
                    <a:pt x="35" y="96"/>
                  </a:cubicBezTo>
                  <a:cubicBezTo>
                    <a:pt x="35" y="114"/>
                    <a:pt x="35" y="114"/>
                    <a:pt x="35" y="114"/>
                  </a:cubicBezTo>
                  <a:cubicBezTo>
                    <a:pt x="38" y="114"/>
                    <a:pt x="41" y="113"/>
                    <a:pt x="44" y="112"/>
                  </a:cubicBezTo>
                  <a:close/>
                  <a:moveTo>
                    <a:pt x="24" y="117"/>
                  </a:moveTo>
                  <a:cubicBezTo>
                    <a:pt x="24" y="99"/>
                    <a:pt x="24" y="99"/>
                    <a:pt x="24" y="99"/>
                  </a:cubicBezTo>
                  <a:cubicBezTo>
                    <a:pt x="21" y="100"/>
                    <a:pt x="19" y="101"/>
                    <a:pt x="17" y="101"/>
                  </a:cubicBezTo>
                  <a:cubicBezTo>
                    <a:pt x="17" y="119"/>
                    <a:pt x="17" y="119"/>
                    <a:pt x="17" y="119"/>
                  </a:cubicBezTo>
                  <a:cubicBezTo>
                    <a:pt x="19" y="118"/>
                    <a:pt x="21" y="118"/>
                    <a:pt x="24" y="117"/>
                  </a:cubicBezTo>
                  <a:close/>
                  <a:moveTo>
                    <a:pt x="15" y="119"/>
                  </a:moveTo>
                  <a:cubicBezTo>
                    <a:pt x="15" y="102"/>
                    <a:pt x="15" y="102"/>
                    <a:pt x="15" y="102"/>
                  </a:cubicBezTo>
                  <a:cubicBezTo>
                    <a:pt x="11" y="103"/>
                    <a:pt x="9" y="104"/>
                    <a:pt x="9" y="104"/>
                  </a:cubicBezTo>
                  <a:cubicBezTo>
                    <a:pt x="9" y="120"/>
                    <a:pt x="9" y="120"/>
                    <a:pt x="9" y="120"/>
                  </a:cubicBezTo>
                  <a:cubicBezTo>
                    <a:pt x="9" y="120"/>
                    <a:pt x="11" y="120"/>
                    <a:pt x="15" y="119"/>
                  </a:cubicBezTo>
                  <a:close/>
                  <a:moveTo>
                    <a:pt x="56" y="110"/>
                  </a:moveTo>
                  <a:cubicBezTo>
                    <a:pt x="56" y="89"/>
                    <a:pt x="56" y="89"/>
                    <a:pt x="56" y="89"/>
                  </a:cubicBezTo>
                  <a:cubicBezTo>
                    <a:pt x="53" y="90"/>
                    <a:pt x="49" y="91"/>
                    <a:pt x="46" y="92"/>
                  </a:cubicBezTo>
                  <a:cubicBezTo>
                    <a:pt x="46" y="112"/>
                    <a:pt x="46" y="112"/>
                    <a:pt x="46" y="112"/>
                  </a:cubicBezTo>
                  <a:cubicBezTo>
                    <a:pt x="49" y="111"/>
                    <a:pt x="53" y="110"/>
                    <a:pt x="56" y="110"/>
                  </a:cubicBezTo>
                  <a:close/>
                  <a:moveTo>
                    <a:pt x="82" y="103"/>
                  </a:moveTo>
                  <a:cubicBezTo>
                    <a:pt x="82" y="81"/>
                    <a:pt x="82" y="81"/>
                    <a:pt x="82" y="81"/>
                  </a:cubicBezTo>
                  <a:cubicBezTo>
                    <a:pt x="79" y="82"/>
                    <a:pt x="75" y="84"/>
                    <a:pt x="71" y="85"/>
                  </a:cubicBezTo>
                  <a:cubicBezTo>
                    <a:pt x="71" y="106"/>
                    <a:pt x="71" y="106"/>
                    <a:pt x="71" y="106"/>
                  </a:cubicBezTo>
                  <a:cubicBezTo>
                    <a:pt x="75" y="105"/>
                    <a:pt x="79" y="104"/>
                    <a:pt x="82" y="103"/>
                  </a:cubicBezTo>
                  <a:close/>
                  <a:moveTo>
                    <a:pt x="97" y="100"/>
                  </a:moveTo>
                  <a:cubicBezTo>
                    <a:pt x="97" y="77"/>
                    <a:pt x="97" y="77"/>
                    <a:pt x="97" y="77"/>
                  </a:cubicBezTo>
                  <a:cubicBezTo>
                    <a:pt x="93" y="78"/>
                    <a:pt x="89" y="79"/>
                    <a:pt x="84" y="81"/>
                  </a:cubicBezTo>
                  <a:cubicBezTo>
                    <a:pt x="84" y="103"/>
                    <a:pt x="84" y="103"/>
                    <a:pt x="84" y="103"/>
                  </a:cubicBezTo>
                  <a:cubicBezTo>
                    <a:pt x="89" y="102"/>
                    <a:pt x="93" y="101"/>
                    <a:pt x="97" y="100"/>
                  </a:cubicBezTo>
                  <a:close/>
                  <a:moveTo>
                    <a:pt x="69" y="106"/>
                  </a:moveTo>
                  <a:cubicBezTo>
                    <a:pt x="69" y="85"/>
                    <a:pt x="69" y="85"/>
                    <a:pt x="69" y="85"/>
                  </a:cubicBezTo>
                  <a:cubicBezTo>
                    <a:pt x="65" y="86"/>
                    <a:pt x="62" y="88"/>
                    <a:pt x="58" y="89"/>
                  </a:cubicBezTo>
                  <a:cubicBezTo>
                    <a:pt x="58" y="109"/>
                    <a:pt x="58" y="109"/>
                    <a:pt x="58" y="109"/>
                  </a:cubicBezTo>
                  <a:cubicBezTo>
                    <a:pt x="62" y="108"/>
                    <a:pt x="65" y="107"/>
                    <a:pt x="69" y="10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3400" y="2362200"/>
            <a:ext cx="25908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76600" y="2362200"/>
            <a:ext cx="25908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0" y="2362200"/>
            <a:ext cx="25908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228600"/>
            <a:ext cx="8229600" cy="533400"/>
          </a:xfrm>
        </p:spPr>
        <p:txBody>
          <a:bodyPr/>
          <a:lstStyle/>
          <a:p>
            <a:r>
              <a:rPr lang="en-US" dirty="0" smtClean="0"/>
              <a:t>Educating the consumer-keys to customer engagement</a:t>
            </a:r>
            <a:endParaRPr lang="en-US" dirty="0"/>
          </a:p>
        </p:txBody>
      </p:sp>
      <p:sp>
        <p:nvSpPr>
          <p:cNvPr id="3" name="Subtitle 2"/>
          <p:cNvSpPr>
            <a:spLocks noGrp="1"/>
          </p:cNvSpPr>
          <p:nvPr>
            <p:ph type="subTitle" idx="1"/>
          </p:nvPr>
        </p:nvSpPr>
        <p:spPr>
          <a:xfrm>
            <a:off x="609600" y="2536210"/>
            <a:ext cx="2514600" cy="1524000"/>
          </a:xfrm>
        </p:spPr>
        <p:txBody>
          <a:bodyPr/>
          <a:lstStyle/>
          <a:p>
            <a:pPr marL="169863" lvl="1" indent="-169863" algn="l">
              <a:spcBef>
                <a:spcPts val="1800"/>
              </a:spcBef>
              <a:buFont typeface="Arial" pitchFamily="34" charset="0"/>
              <a:buChar char="•"/>
            </a:pPr>
            <a:r>
              <a:rPr lang="en-US" sz="1600" dirty="0" smtClean="0">
                <a:solidFill>
                  <a:srgbClr val="4D5761"/>
                </a:solidFill>
              </a:rPr>
              <a:t>Delivery to the customer via the most efficient means</a:t>
            </a:r>
          </a:p>
          <a:p>
            <a:pPr marL="169863" lvl="1" indent="-169863" algn="l">
              <a:spcBef>
                <a:spcPts val="1800"/>
              </a:spcBef>
              <a:buFont typeface="Arial" pitchFamily="34" charset="0"/>
              <a:buChar char="•"/>
            </a:pPr>
            <a:r>
              <a:rPr lang="en-US" sz="1600" dirty="0" smtClean="0">
                <a:solidFill>
                  <a:srgbClr val="4D5761"/>
                </a:solidFill>
              </a:rPr>
              <a:t>Web, mobile, paper, and IHD</a:t>
            </a:r>
          </a:p>
          <a:p>
            <a:pPr>
              <a:spcBef>
                <a:spcPts val="1800"/>
              </a:spcBef>
            </a:pPr>
            <a:endParaRPr lang="en-US" sz="1600" dirty="0" smtClean="0">
              <a:solidFill>
                <a:srgbClr val="4D5761"/>
              </a:solidFill>
            </a:endParaRPr>
          </a:p>
          <a:p>
            <a:pPr>
              <a:spcBef>
                <a:spcPts val="1800"/>
              </a:spcBef>
              <a:buFont typeface="Arial" pitchFamily="34" charset="0"/>
              <a:buChar char="•"/>
            </a:pPr>
            <a:endParaRPr lang="en-US" sz="1600" dirty="0" smtClean="0">
              <a:solidFill>
                <a:srgbClr val="4D5761"/>
              </a:solidFill>
            </a:endParaRPr>
          </a:p>
          <a:p>
            <a:pPr>
              <a:spcBef>
                <a:spcPts val="1800"/>
              </a:spcBef>
              <a:buFont typeface="Arial" pitchFamily="34" charset="0"/>
              <a:buChar char="•"/>
            </a:pPr>
            <a:endParaRPr lang="en-US" sz="1600" dirty="0">
              <a:solidFill>
                <a:srgbClr val="4D5761"/>
              </a:solidFill>
            </a:endParaRPr>
          </a:p>
        </p:txBody>
      </p:sp>
      <p:sp>
        <p:nvSpPr>
          <p:cNvPr id="4" name="Footer Placeholder 3"/>
          <p:cNvSpPr>
            <a:spLocks noGrp="1"/>
          </p:cNvSpPr>
          <p:nvPr>
            <p:ph type="ftr" sz="quarter" idx="11"/>
          </p:nvPr>
        </p:nvSpPr>
        <p:spPr/>
        <p:txBody>
          <a:bodyPr/>
          <a:lstStyle/>
          <a:p>
            <a:pPr>
              <a:defRPr/>
            </a:pPr>
            <a:r>
              <a:rPr lang="en-US" dirty="0" smtClean="0"/>
              <a:t>Company Confidential</a:t>
            </a:r>
            <a:endParaRPr lang="en-US" dirty="0"/>
          </a:p>
        </p:txBody>
      </p:sp>
      <p:sp>
        <p:nvSpPr>
          <p:cNvPr id="5" name="Rectangle 4"/>
          <p:cNvSpPr/>
          <p:nvPr/>
        </p:nvSpPr>
        <p:spPr>
          <a:xfrm>
            <a:off x="3352800" y="2536210"/>
            <a:ext cx="2514600" cy="2970044"/>
          </a:xfrm>
          <a:prstGeom prst="rect">
            <a:avLst/>
          </a:prstGeom>
        </p:spPr>
        <p:txBody>
          <a:bodyPr wrap="square">
            <a:spAutoFit/>
          </a:bodyPr>
          <a:lstStyle/>
          <a:p>
            <a:pPr marL="169863" lvl="1" indent="-169863">
              <a:spcBef>
                <a:spcPts val="1800"/>
              </a:spcBef>
              <a:buFont typeface="Arial" pitchFamily="34" charset="0"/>
              <a:buChar char="•"/>
            </a:pPr>
            <a:r>
              <a:rPr lang="en-US" sz="1600" dirty="0" smtClean="0">
                <a:solidFill>
                  <a:srgbClr val="4D5761"/>
                </a:solidFill>
              </a:rPr>
              <a:t>Use social norms</a:t>
            </a:r>
          </a:p>
          <a:p>
            <a:pPr marL="169863" lvl="1" indent="-169863">
              <a:spcBef>
                <a:spcPts val="1800"/>
              </a:spcBef>
              <a:buFont typeface="Arial" pitchFamily="34" charset="0"/>
              <a:buChar char="•"/>
            </a:pPr>
            <a:r>
              <a:rPr lang="en-US" sz="1600" dirty="0" smtClean="0">
                <a:solidFill>
                  <a:srgbClr val="4D5761"/>
                </a:solidFill>
              </a:rPr>
              <a:t>Identify personas</a:t>
            </a:r>
          </a:p>
          <a:p>
            <a:pPr marL="169863" lvl="1" indent="-169863">
              <a:spcBef>
                <a:spcPts val="1800"/>
              </a:spcBef>
              <a:buFont typeface="Arial" pitchFamily="34" charset="0"/>
              <a:buChar char="•"/>
            </a:pPr>
            <a:r>
              <a:rPr lang="en-US" sz="1600" dirty="0" smtClean="0">
                <a:solidFill>
                  <a:srgbClr val="4D5761"/>
                </a:solidFill>
              </a:rPr>
              <a:t>Apply smart defaults</a:t>
            </a:r>
          </a:p>
          <a:p>
            <a:pPr marL="169863" lvl="1" indent="-169863">
              <a:spcBef>
                <a:spcPts val="1800"/>
              </a:spcBef>
              <a:buFont typeface="Arial" pitchFamily="34" charset="0"/>
              <a:buChar char="•"/>
            </a:pPr>
            <a:r>
              <a:rPr lang="en-US" sz="1600" dirty="0" smtClean="0">
                <a:solidFill>
                  <a:srgbClr val="4D5761"/>
                </a:solidFill>
              </a:rPr>
              <a:t>Ask for commitments </a:t>
            </a:r>
          </a:p>
          <a:p>
            <a:pPr marL="169863" lvl="1" indent="-169863">
              <a:spcBef>
                <a:spcPts val="1800"/>
              </a:spcBef>
              <a:buFont typeface="Arial" pitchFamily="34" charset="0"/>
              <a:buChar char="•"/>
            </a:pPr>
            <a:r>
              <a:rPr lang="en-US" sz="1600" dirty="0" smtClean="0">
                <a:solidFill>
                  <a:srgbClr val="4D5761"/>
                </a:solidFill>
              </a:rPr>
              <a:t>Apply smart defaults </a:t>
            </a:r>
          </a:p>
          <a:p>
            <a:pPr marL="169863" lvl="1" indent="-169863">
              <a:spcBef>
                <a:spcPts val="1800"/>
              </a:spcBef>
              <a:buFont typeface="Arial" pitchFamily="34" charset="0"/>
              <a:buChar char="•"/>
            </a:pPr>
            <a:r>
              <a:rPr lang="en-US" sz="1600" dirty="0" smtClean="0">
                <a:solidFill>
                  <a:srgbClr val="4D5761"/>
                </a:solidFill>
              </a:rPr>
              <a:t>Provide implementation guidance</a:t>
            </a:r>
          </a:p>
        </p:txBody>
      </p:sp>
      <p:sp>
        <p:nvSpPr>
          <p:cNvPr id="6" name="Rectangle 5"/>
          <p:cNvSpPr/>
          <p:nvPr/>
        </p:nvSpPr>
        <p:spPr>
          <a:xfrm>
            <a:off x="6019800" y="2536210"/>
            <a:ext cx="2362200" cy="2754600"/>
          </a:xfrm>
          <a:prstGeom prst="rect">
            <a:avLst/>
          </a:prstGeom>
        </p:spPr>
        <p:txBody>
          <a:bodyPr wrap="square">
            <a:spAutoFit/>
          </a:bodyPr>
          <a:lstStyle/>
          <a:p>
            <a:pPr marL="234950" lvl="1" indent="-234950">
              <a:spcBef>
                <a:spcPts val="1800"/>
              </a:spcBef>
              <a:buFont typeface="Arial" pitchFamily="34" charset="0"/>
              <a:buChar char="•"/>
            </a:pPr>
            <a:r>
              <a:rPr lang="en-US" sz="1600" dirty="0" smtClean="0">
                <a:solidFill>
                  <a:srgbClr val="4D5761"/>
                </a:solidFill>
              </a:rPr>
              <a:t>Incorporate new data and insights to hone customer intelligence</a:t>
            </a:r>
          </a:p>
          <a:p>
            <a:pPr marL="234950" lvl="1" indent="-234950">
              <a:spcBef>
                <a:spcPts val="1800"/>
              </a:spcBef>
              <a:buFont typeface="Arial" pitchFamily="34" charset="0"/>
              <a:buChar char="•"/>
            </a:pPr>
            <a:r>
              <a:rPr lang="en-US" sz="1600" dirty="0" smtClean="0">
                <a:solidFill>
                  <a:srgbClr val="4D5761"/>
                </a:solidFill>
              </a:rPr>
              <a:t>Adaptive</a:t>
            </a:r>
          </a:p>
          <a:p>
            <a:pPr marL="234950" lvl="1" indent="-234950">
              <a:spcBef>
                <a:spcPts val="1800"/>
              </a:spcBef>
              <a:buFont typeface="Arial" pitchFamily="34" charset="0"/>
              <a:buChar char="•"/>
            </a:pPr>
            <a:r>
              <a:rPr lang="en-US" sz="1600" dirty="0" smtClean="0">
                <a:solidFill>
                  <a:srgbClr val="4D5761"/>
                </a:solidFill>
              </a:rPr>
              <a:t>Leverage </a:t>
            </a:r>
            <a:br>
              <a:rPr lang="en-US" sz="1600" dirty="0" smtClean="0">
                <a:solidFill>
                  <a:srgbClr val="4D5761"/>
                </a:solidFill>
              </a:rPr>
            </a:br>
            <a:r>
              <a:rPr lang="en-US" sz="1600" dirty="0" smtClean="0">
                <a:solidFill>
                  <a:srgbClr val="4D5761"/>
                </a:solidFill>
              </a:rPr>
              <a:t>internal data</a:t>
            </a:r>
          </a:p>
          <a:p>
            <a:pPr marL="234950" lvl="1" indent="-234950">
              <a:spcBef>
                <a:spcPts val="1800"/>
              </a:spcBef>
              <a:buFont typeface="Arial" pitchFamily="34" charset="0"/>
              <a:buChar char="•"/>
            </a:pPr>
            <a:r>
              <a:rPr lang="en-US" sz="1600" dirty="0" smtClean="0">
                <a:solidFill>
                  <a:srgbClr val="4D5761"/>
                </a:solidFill>
              </a:rPr>
              <a:t>Simplify complex </a:t>
            </a:r>
            <a:br>
              <a:rPr lang="en-US" sz="1600" dirty="0" smtClean="0">
                <a:solidFill>
                  <a:srgbClr val="4D5761"/>
                </a:solidFill>
              </a:rPr>
            </a:br>
            <a:r>
              <a:rPr lang="en-US" sz="1600" dirty="0" smtClean="0">
                <a:solidFill>
                  <a:srgbClr val="4D5761"/>
                </a:solidFill>
              </a:rPr>
              <a:t>rate structures</a:t>
            </a:r>
          </a:p>
        </p:txBody>
      </p:sp>
      <p:sp>
        <p:nvSpPr>
          <p:cNvPr id="7" name="Rectangle 6"/>
          <p:cNvSpPr/>
          <p:nvPr/>
        </p:nvSpPr>
        <p:spPr>
          <a:xfrm>
            <a:off x="457200" y="990600"/>
            <a:ext cx="4390946" cy="369332"/>
          </a:xfrm>
          <a:prstGeom prst="rect">
            <a:avLst/>
          </a:prstGeom>
        </p:spPr>
        <p:txBody>
          <a:bodyPr wrap="none">
            <a:spAutoFit/>
          </a:bodyPr>
          <a:lstStyle/>
          <a:p>
            <a:r>
              <a:rPr lang="en-US" dirty="0" smtClean="0">
                <a:solidFill>
                  <a:srgbClr val="4D5761"/>
                </a:solidFill>
              </a:rPr>
              <a:t>Management of massive volumes of data</a:t>
            </a:r>
          </a:p>
        </p:txBody>
      </p:sp>
      <p:sp>
        <p:nvSpPr>
          <p:cNvPr id="8" name="Rectangle 7"/>
          <p:cNvSpPr/>
          <p:nvPr/>
        </p:nvSpPr>
        <p:spPr>
          <a:xfrm>
            <a:off x="533400" y="1600200"/>
            <a:ext cx="25908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1600" dirty="0" smtClean="0">
                <a:solidFill>
                  <a:schemeClr val="bg1"/>
                </a:solidFill>
                <a:latin typeface="Arial" pitchFamily="34" charset="0"/>
                <a:cs typeface="Arial" pitchFamily="34" charset="0"/>
              </a:rPr>
              <a:t>Multichannel</a:t>
            </a:r>
            <a:endParaRPr lang="en-US" sz="1600" dirty="0">
              <a:solidFill>
                <a:schemeClr val="bg1"/>
              </a:solidFill>
              <a:latin typeface="Arial" pitchFamily="34" charset="0"/>
              <a:cs typeface="Arial" pitchFamily="34" charset="0"/>
            </a:endParaRPr>
          </a:p>
        </p:txBody>
      </p:sp>
      <p:sp>
        <p:nvSpPr>
          <p:cNvPr id="11" name="Rectangle 10"/>
          <p:cNvSpPr/>
          <p:nvPr/>
        </p:nvSpPr>
        <p:spPr>
          <a:xfrm>
            <a:off x="3276600" y="1600200"/>
            <a:ext cx="25908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46888" rIns="0" bIns="0" rtlCol="0" anchor="ctr" anchorCtr="0"/>
          <a:lstStyle/>
          <a:p>
            <a:pPr algn="ctr"/>
            <a:r>
              <a:rPr lang="en-US" sz="1600" dirty="0" smtClean="0">
                <a:solidFill>
                  <a:schemeClr val="bg1"/>
                </a:solidFill>
                <a:latin typeface="Arial" pitchFamily="34" charset="0"/>
                <a:cs typeface="Arial" pitchFamily="34" charset="0"/>
              </a:rPr>
              <a:t>Leverage behavioral techniques</a:t>
            </a:r>
          </a:p>
          <a:p>
            <a:pPr algn="ctr"/>
            <a:endParaRPr lang="en-US" sz="1600" dirty="0">
              <a:solidFill>
                <a:schemeClr val="bg1"/>
              </a:solidFill>
              <a:latin typeface="Arial" pitchFamily="34" charset="0"/>
              <a:cs typeface="Arial" pitchFamily="34" charset="0"/>
            </a:endParaRPr>
          </a:p>
        </p:txBody>
      </p:sp>
      <p:sp>
        <p:nvSpPr>
          <p:cNvPr id="12" name="Rectangle 11"/>
          <p:cNvSpPr/>
          <p:nvPr/>
        </p:nvSpPr>
        <p:spPr>
          <a:xfrm>
            <a:off x="6019800" y="1600200"/>
            <a:ext cx="25908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46888" rIns="0" bIns="0" rtlCol="0" anchor="ctr" anchorCtr="0"/>
          <a:lstStyle/>
          <a:p>
            <a:pPr algn="ctr"/>
            <a:r>
              <a:rPr lang="en-US" sz="1600" dirty="0" smtClean="0">
                <a:solidFill>
                  <a:schemeClr val="bg1"/>
                </a:solidFill>
                <a:latin typeface="Arial" pitchFamily="34" charset="0"/>
                <a:cs typeface="Arial" pitchFamily="34" charset="0"/>
              </a:rPr>
              <a:t>Continuous analytical improvement</a:t>
            </a:r>
          </a:p>
          <a:p>
            <a:pPr algn="ctr"/>
            <a:endParaRPr lang="en-US" sz="1600" dirty="0">
              <a:solidFill>
                <a:schemeClr val="bg1"/>
              </a:solidFill>
              <a:latin typeface="Arial" pitchFamily="34" charset="0"/>
              <a:cs typeface="Arial" pitchFamily="34" charset="0"/>
            </a:endParaRPr>
          </a:p>
        </p:txBody>
      </p:sp>
      <p:cxnSp>
        <p:nvCxnSpPr>
          <p:cNvPr id="14" name="Straight Connector 13"/>
          <p:cNvCxnSpPr/>
          <p:nvPr/>
        </p:nvCxnSpPr>
        <p:spPr>
          <a:xfrm rot="5400000">
            <a:off x="1219200" y="3429000"/>
            <a:ext cx="39624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 y="1447800"/>
            <a:ext cx="25908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7" name="Rectangle 16"/>
          <p:cNvSpPr/>
          <p:nvPr/>
        </p:nvSpPr>
        <p:spPr>
          <a:xfrm>
            <a:off x="3276600" y="1447800"/>
            <a:ext cx="25908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8" name="Rectangle 17"/>
          <p:cNvSpPr/>
          <p:nvPr/>
        </p:nvSpPr>
        <p:spPr>
          <a:xfrm>
            <a:off x="6019800" y="1447800"/>
            <a:ext cx="25908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cxnSp>
        <p:nvCxnSpPr>
          <p:cNvPr id="23" name="Straight Connector 22"/>
          <p:cNvCxnSpPr/>
          <p:nvPr/>
        </p:nvCxnSpPr>
        <p:spPr>
          <a:xfrm rot="5400000">
            <a:off x="3962400" y="3429000"/>
            <a:ext cx="39624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screen2.jpg"/>
          <p:cNvPicPr>
            <a:picLocks noChangeAspect="1"/>
          </p:cNvPicPr>
          <p:nvPr/>
        </p:nvPicPr>
        <p:blipFill>
          <a:blip r:embed="rId3" cstate="email"/>
          <a:stretch>
            <a:fillRect/>
          </a:stretch>
        </p:blipFill>
        <p:spPr>
          <a:xfrm>
            <a:off x="762000" y="837843"/>
            <a:ext cx="7620000" cy="5639157"/>
          </a:xfrm>
          <a:prstGeom prst="rect">
            <a:avLst/>
          </a:prstGeom>
        </p:spPr>
      </p:pic>
      <p:sp>
        <p:nvSpPr>
          <p:cNvPr id="10" name="Title 1"/>
          <p:cNvSpPr>
            <a:spLocks noGrp="1"/>
          </p:cNvSpPr>
          <p:nvPr>
            <p:ph type="title"/>
          </p:nvPr>
        </p:nvSpPr>
        <p:spPr>
          <a:xfrm>
            <a:off x="457200" y="228600"/>
            <a:ext cx="8686800" cy="533400"/>
          </a:xfrm>
        </p:spPr>
        <p:txBody>
          <a:bodyPr/>
          <a:lstStyle/>
          <a:p>
            <a:pPr lvl="0" eaLnBrk="1" hangingPunct="1"/>
            <a:r>
              <a:rPr lang="en-US" dirty="0" smtClean="0">
                <a:ea typeface="Calibri" pitchFamily="34" charset="0"/>
                <a:cs typeface="Times New Roman" pitchFamily="18" charset="0"/>
              </a:rPr>
              <a:t>Customer-utility relationships have evolved</a:t>
            </a:r>
            <a:endParaRPr lang="en-US" dirty="0" smtClean="0"/>
          </a:p>
        </p:txBody>
      </p:sp>
      <p:sp>
        <p:nvSpPr>
          <p:cNvPr id="12" name="Footer Placeholder 3"/>
          <p:cNvSpPr>
            <a:spLocks noGrp="1"/>
          </p:cNvSpPr>
          <p:nvPr>
            <p:ph type="ftr" sz="quarter" idx="11"/>
          </p:nvPr>
        </p:nvSpPr>
        <p:spPr>
          <a:xfrm>
            <a:off x="1371600" y="6537325"/>
            <a:ext cx="5029200" cy="244475"/>
          </a:xfrm>
        </p:spPr>
        <p:txBody>
          <a:bodyPr/>
          <a:lstStyle/>
          <a:p>
            <a:pPr>
              <a:defRPr/>
            </a:pPr>
            <a:r>
              <a:rPr lang="en-US" dirty="0" smtClean="0"/>
              <a:t>Company Confidential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533400"/>
          </a:xfrm>
        </p:spPr>
        <p:txBody>
          <a:bodyPr/>
          <a:lstStyle/>
          <a:p>
            <a:r>
              <a:rPr lang="en-US" dirty="0" smtClean="0"/>
              <a:t>Measurable energy efficiency results </a:t>
            </a:r>
          </a:p>
        </p:txBody>
      </p:sp>
      <p:pic>
        <p:nvPicPr>
          <p:cNvPr id="28677" name="Picture 4" descr="odc_rgb"/>
          <p:cNvPicPr>
            <a:picLocks noChangeAspect="1" noChangeArrowheads="1"/>
          </p:cNvPicPr>
          <p:nvPr/>
        </p:nvPicPr>
        <p:blipFill>
          <a:blip r:embed="rId3" cstate="email"/>
          <a:srcRect/>
          <a:stretch>
            <a:fillRect/>
          </a:stretch>
        </p:blipFill>
        <p:spPr bwMode="auto">
          <a:xfrm>
            <a:off x="6934200" y="5916021"/>
            <a:ext cx="723900" cy="332379"/>
          </a:xfrm>
          <a:prstGeom prst="rect">
            <a:avLst/>
          </a:prstGeom>
          <a:noFill/>
          <a:ln w="9525">
            <a:noFill/>
            <a:miter lim="800000"/>
            <a:headEnd/>
            <a:tailEnd/>
          </a:ln>
        </p:spPr>
      </p:pic>
      <p:pic>
        <p:nvPicPr>
          <p:cNvPr id="8" name="Content Placeholder 6" descr="PPL.jpg"/>
          <p:cNvPicPr>
            <a:picLocks noChangeAspect="1"/>
          </p:cNvPicPr>
          <p:nvPr/>
        </p:nvPicPr>
        <p:blipFill>
          <a:blip r:embed="rId4" cstate="email"/>
          <a:stretch>
            <a:fillRect/>
          </a:stretch>
        </p:blipFill>
        <p:spPr bwMode="auto">
          <a:xfrm>
            <a:off x="7848600" y="5715000"/>
            <a:ext cx="883800" cy="501083"/>
          </a:xfrm>
          <a:prstGeom prst="rect">
            <a:avLst/>
          </a:prstGeom>
          <a:noFill/>
          <a:ln w="9525">
            <a:noFill/>
            <a:miter lim="800000"/>
            <a:headEnd/>
            <a:tailEnd/>
          </a:ln>
        </p:spPr>
      </p:pic>
      <p:sp>
        <p:nvSpPr>
          <p:cNvPr id="9" name="Rectangle 8"/>
          <p:cNvSpPr/>
          <p:nvPr/>
        </p:nvSpPr>
        <p:spPr>
          <a:xfrm>
            <a:off x="4648200" y="2737247"/>
            <a:ext cx="32766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2737247"/>
            <a:ext cx="32766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bwMode="auto">
          <a:xfrm>
            <a:off x="1447800" y="2911257"/>
            <a:ext cx="3048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69863" lvl="1" indent="-169863" eaLnBrk="0" hangingPunct="0">
              <a:spcBef>
                <a:spcPts val="1800"/>
              </a:spcBef>
              <a:buFont typeface="Arial" pitchFamily="34" charset="0"/>
              <a:buChar char="•"/>
            </a:pPr>
            <a:r>
              <a:rPr lang="en-US" sz="1400" dirty="0" smtClean="0">
                <a:solidFill>
                  <a:srgbClr val="6A737B"/>
                </a:solidFill>
                <a:cs typeface="Arial" pitchFamily="34" charset="0"/>
              </a:rPr>
              <a:t>Independent evaluator, Opinion Dynamics, conducted study with data from US utility</a:t>
            </a:r>
          </a:p>
          <a:p>
            <a:pPr marL="169863" lvl="1" indent="-169863" eaLnBrk="0" hangingPunct="0">
              <a:spcBef>
                <a:spcPts val="1800"/>
              </a:spcBef>
              <a:buFont typeface="Arial" pitchFamily="34" charset="0"/>
              <a:buChar char="•"/>
            </a:pPr>
            <a:r>
              <a:rPr lang="en-US" sz="1400" dirty="0" smtClean="0">
                <a:solidFill>
                  <a:srgbClr val="6A737B"/>
                </a:solidFill>
                <a:cs typeface="Arial" pitchFamily="34" charset="0"/>
              </a:rPr>
              <a:t>Performed and pre- and post-billing analysis</a:t>
            </a:r>
          </a:p>
          <a:p>
            <a:pPr marL="169863" lvl="1" indent="-169863" eaLnBrk="0" hangingPunct="0">
              <a:spcBef>
                <a:spcPts val="1800"/>
              </a:spcBef>
              <a:buFont typeface="Arial" pitchFamily="34" charset="0"/>
              <a:buChar char="•"/>
            </a:pPr>
            <a:r>
              <a:rPr lang="en-US" sz="1400" dirty="0" smtClean="0">
                <a:solidFill>
                  <a:srgbClr val="6A737B"/>
                </a:solidFill>
                <a:cs typeface="Arial" pitchFamily="34" charset="0"/>
              </a:rPr>
              <a:t>Studied energy usage for customers who completed the detailed analysis vs. those who did not use the application</a:t>
            </a:r>
          </a:p>
        </p:txBody>
      </p:sp>
      <p:sp>
        <p:nvSpPr>
          <p:cNvPr id="12" name="Rectangle 11"/>
          <p:cNvSpPr/>
          <p:nvPr/>
        </p:nvSpPr>
        <p:spPr>
          <a:xfrm>
            <a:off x="4800600" y="2911257"/>
            <a:ext cx="2971800" cy="1692771"/>
          </a:xfrm>
          <a:prstGeom prst="rect">
            <a:avLst/>
          </a:prstGeom>
        </p:spPr>
        <p:txBody>
          <a:bodyPr wrap="square">
            <a:spAutoFit/>
          </a:bodyPr>
          <a:lstStyle/>
          <a:p>
            <a:pPr marL="109538" indent="-109538">
              <a:spcBef>
                <a:spcPts val="1200"/>
              </a:spcBef>
              <a:buFont typeface="Arial" pitchFamily="34" charset="0"/>
              <a:buChar char="•"/>
            </a:pPr>
            <a:r>
              <a:rPr lang="en-US" sz="1400" dirty="0" smtClean="0">
                <a:solidFill>
                  <a:srgbClr val="6A737B"/>
                </a:solidFill>
              </a:rPr>
              <a:t>Average</a:t>
            </a:r>
            <a:r>
              <a:rPr lang="en-US" sz="1400" b="1" dirty="0" smtClean="0">
                <a:solidFill>
                  <a:srgbClr val="6A737B"/>
                </a:solidFill>
              </a:rPr>
              <a:t> 2.8% reduction </a:t>
            </a:r>
            <a:r>
              <a:rPr lang="en-US" sz="1400" dirty="0" smtClean="0">
                <a:solidFill>
                  <a:srgbClr val="6A737B"/>
                </a:solidFill>
              </a:rPr>
              <a:t>in energy usage</a:t>
            </a:r>
          </a:p>
          <a:p>
            <a:pPr marL="109538" indent="-109538">
              <a:spcBef>
                <a:spcPts val="1200"/>
              </a:spcBef>
              <a:buFont typeface="Arial" pitchFamily="34" charset="0"/>
              <a:buChar char="•"/>
            </a:pPr>
            <a:r>
              <a:rPr lang="en-US" sz="1400" dirty="0" smtClean="0">
                <a:solidFill>
                  <a:srgbClr val="6A737B"/>
                </a:solidFill>
              </a:rPr>
              <a:t>Measured </a:t>
            </a:r>
            <a:r>
              <a:rPr lang="en-US" sz="1400" b="1" dirty="0" smtClean="0">
                <a:solidFill>
                  <a:srgbClr val="6A737B"/>
                </a:solidFill>
              </a:rPr>
              <a:t>savings of up to 4.8% </a:t>
            </a:r>
            <a:r>
              <a:rPr lang="en-US" sz="1400" dirty="0" smtClean="0">
                <a:solidFill>
                  <a:srgbClr val="6A737B"/>
                </a:solidFill>
              </a:rPr>
              <a:t>for some customers</a:t>
            </a:r>
          </a:p>
          <a:p>
            <a:pPr marL="109538" indent="-109538">
              <a:spcBef>
                <a:spcPts val="1200"/>
              </a:spcBef>
              <a:buFont typeface="Arial" pitchFamily="34" charset="0"/>
              <a:buChar char="•"/>
            </a:pPr>
            <a:r>
              <a:rPr lang="en-US" sz="1400" dirty="0" smtClean="0">
                <a:solidFill>
                  <a:srgbClr val="6A737B"/>
                </a:solidFill>
              </a:rPr>
              <a:t>Average </a:t>
            </a:r>
            <a:r>
              <a:rPr lang="en-US" sz="1400" b="1" dirty="0" smtClean="0">
                <a:solidFill>
                  <a:srgbClr val="6A737B"/>
                </a:solidFill>
              </a:rPr>
              <a:t>annual savings of 489 kWh </a:t>
            </a:r>
            <a:r>
              <a:rPr lang="en-US" sz="1400" dirty="0" smtClean="0">
                <a:solidFill>
                  <a:srgbClr val="6A737B"/>
                </a:solidFill>
              </a:rPr>
              <a:t>per household</a:t>
            </a:r>
          </a:p>
        </p:txBody>
      </p:sp>
      <p:sp>
        <p:nvSpPr>
          <p:cNvPr id="13" name="Rectangle 12"/>
          <p:cNvSpPr/>
          <p:nvPr/>
        </p:nvSpPr>
        <p:spPr>
          <a:xfrm>
            <a:off x="1219200" y="1975247"/>
            <a:ext cx="32766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lvl="0" algn="ctr" defTabSz="1244600">
              <a:lnSpc>
                <a:spcPct val="90000"/>
              </a:lnSpc>
              <a:spcAft>
                <a:spcPct val="35000"/>
              </a:spcAft>
            </a:pPr>
            <a:r>
              <a:rPr lang="en-US" sz="1600" dirty="0" smtClean="0">
                <a:latin typeface="Arial" pitchFamily="34" charset="0"/>
                <a:cs typeface="Arial" pitchFamily="34" charset="0"/>
              </a:rPr>
              <a:t>Process</a:t>
            </a:r>
          </a:p>
        </p:txBody>
      </p:sp>
      <p:sp>
        <p:nvSpPr>
          <p:cNvPr id="14" name="Rectangle 13"/>
          <p:cNvSpPr/>
          <p:nvPr/>
        </p:nvSpPr>
        <p:spPr>
          <a:xfrm>
            <a:off x="4648200" y="1975247"/>
            <a:ext cx="32766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246888" rIns="0" bIns="0" rtlCol="0" anchor="ctr" anchorCtr="0"/>
          <a:lstStyle/>
          <a:p>
            <a:pPr algn="ctr"/>
            <a:r>
              <a:rPr lang="en-US" sz="1600" dirty="0" smtClean="0">
                <a:solidFill>
                  <a:schemeClr val="bg1"/>
                </a:solidFill>
                <a:latin typeface="Arial" pitchFamily="34" charset="0"/>
                <a:cs typeface="Arial" pitchFamily="34" charset="0"/>
              </a:rPr>
              <a:t>Results</a:t>
            </a:r>
          </a:p>
          <a:p>
            <a:pPr algn="ctr"/>
            <a:endParaRPr lang="en-US" sz="1600" dirty="0">
              <a:solidFill>
                <a:schemeClr val="bg1"/>
              </a:solidFill>
              <a:latin typeface="Arial" pitchFamily="34" charset="0"/>
              <a:cs typeface="Arial" pitchFamily="34" charset="0"/>
            </a:endParaRPr>
          </a:p>
        </p:txBody>
      </p:sp>
      <p:cxnSp>
        <p:nvCxnSpPr>
          <p:cNvPr id="15" name="Straight Connector 14"/>
          <p:cNvCxnSpPr/>
          <p:nvPr/>
        </p:nvCxnSpPr>
        <p:spPr>
          <a:xfrm rot="5400000">
            <a:off x="2555677" y="3845123"/>
            <a:ext cx="403264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1822847"/>
            <a:ext cx="32766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7" name="Rectangle 16"/>
          <p:cNvSpPr/>
          <p:nvPr/>
        </p:nvSpPr>
        <p:spPr>
          <a:xfrm>
            <a:off x="4648200" y="1822847"/>
            <a:ext cx="32766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28675" name="Content Placeholder 2"/>
          <p:cNvSpPr>
            <a:spLocks noGrp="1"/>
          </p:cNvSpPr>
          <p:nvPr>
            <p:ph idx="1"/>
          </p:nvPr>
        </p:nvSpPr>
        <p:spPr>
          <a:xfrm>
            <a:off x="533400" y="990601"/>
            <a:ext cx="8229600" cy="457200"/>
          </a:xfrm>
        </p:spPr>
        <p:txBody>
          <a:bodyPr>
            <a:normAutofit/>
          </a:bodyPr>
          <a:lstStyle/>
          <a:p>
            <a:pPr>
              <a:buNone/>
            </a:pPr>
            <a:r>
              <a:rPr lang="en-US" b="1" dirty="0" smtClean="0">
                <a:solidFill>
                  <a:srgbClr val="6A737B"/>
                </a:solidFill>
              </a:rPr>
              <a:t>Goal: </a:t>
            </a:r>
            <a:r>
              <a:rPr lang="en-US" dirty="0" smtClean="0">
                <a:solidFill>
                  <a:srgbClr val="6A737B"/>
                </a:solidFill>
              </a:rPr>
              <a:t>Measure energy impacts from use of the online application</a:t>
            </a:r>
          </a:p>
          <a:p>
            <a:endParaRPr lang="en-US" dirty="0" smtClean="0">
              <a:solidFill>
                <a:srgbClr val="6A737B"/>
              </a:solidFill>
            </a:endParaRPr>
          </a:p>
          <a:p>
            <a:pPr lvl="1"/>
            <a:endParaRPr lang="en-US" dirty="0" smtClean="0">
              <a:solidFill>
                <a:srgbClr val="6A737B"/>
              </a:solidFill>
            </a:endParaRPr>
          </a:p>
        </p:txBody>
      </p:sp>
      <p:pic>
        <p:nvPicPr>
          <p:cNvPr id="2050" name="Picture 2"/>
          <p:cNvPicPr>
            <a:picLocks noChangeAspect="1" noChangeArrowheads="1"/>
          </p:cNvPicPr>
          <p:nvPr/>
        </p:nvPicPr>
        <p:blipFill>
          <a:blip r:embed="rId5" cstate="email"/>
          <a:srcRect/>
          <a:stretch>
            <a:fillRect/>
          </a:stretch>
        </p:blipFill>
        <p:spPr bwMode="auto">
          <a:xfrm>
            <a:off x="2209800" y="2209800"/>
            <a:ext cx="179387" cy="2809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cstate="email"/>
          <a:srcRect/>
          <a:stretch>
            <a:fillRect/>
          </a:stretch>
        </p:blipFill>
        <p:spPr bwMode="auto">
          <a:xfrm>
            <a:off x="5638800" y="2209800"/>
            <a:ext cx="212725" cy="280987"/>
          </a:xfrm>
          <a:prstGeom prst="rect">
            <a:avLst/>
          </a:prstGeom>
          <a:noFill/>
          <a:ln w="9525">
            <a:noFill/>
            <a:miter lim="800000"/>
            <a:headEnd/>
            <a:tailEnd/>
          </a:ln>
          <a:effectLst/>
        </p:spPr>
      </p:pic>
      <p:sp>
        <p:nvSpPr>
          <p:cNvPr id="18" name="Footer Placeholder 3"/>
          <p:cNvSpPr>
            <a:spLocks noGrp="1"/>
          </p:cNvSpPr>
          <p:nvPr>
            <p:ph type="ftr" sz="quarter" idx="11"/>
          </p:nvPr>
        </p:nvSpPr>
        <p:spPr>
          <a:xfrm>
            <a:off x="1371600" y="6537325"/>
            <a:ext cx="5029200" cy="244475"/>
          </a:xfrm>
        </p:spPr>
        <p:txBody>
          <a:bodyPr/>
          <a:lstStyle/>
          <a:p>
            <a:pPr>
              <a:defRPr/>
            </a:pPr>
            <a:r>
              <a:rPr lang="en-US" dirty="0" smtClean="0"/>
              <a:t>Company Confidential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Case Study: PPL Customer care and </a:t>
            </a:r>
            <a:br>
              <a:rPr lang="en-US" dirty="0" smtClean="0"/>
            </a:br>
            <a:r>
              <a:rPr lang="en-US" dirty="0" smtClean="0"/>
              <a:t>technology partnership engages consumers </a:t>
            </a:r>
            <a:endParaRPr lang="en-US" dirty="0"/>
          </a:p>
        </p:txBody>
      </p:sp>
      <p:sp>
        <p:nvSpPr>
          <p:cNvPr id="4" name="Footer Placeholder 3"/>
          <p:cNvSpPr>
            <a:spLocks noGrp="1"/>
          </p:cNvSpPr>
          <p:nvPr>
            <p:ph type="ftr" sz="quarter" idx="11"/>
          </p:nvPr>
        </p:nvSpPr>
        <p:spPr>
          <a:xfrm>
            <a:off x="1371600" y="6553200"/>
            <a:ext cx="5029200" cy="244475"/>
          </a:xfrm>
        </p:spPr>
        <p:txBody>
          <a:bodyPr/>
          <a:lstStyle/>
          <a:p>
            <a:pPr>
              <a:defRPr/>
            </a:pPr>
            <a:r>
              <a:rPr lang="en-US" smtClean="0"/>
              <a:t>Company Confidential</a:t>
            </a:r>
            <a:endParaRPr lang="en-US" dirty="0"/>
          </a:p>
        </p:txBody>
      </p:sp>
      <p:sp>
        <p:nvSpPr>
          <p:cNvPr id="6" name="Rectangle 5"/>
          <p:cNvSpPr/>
          <p:nvPr/>
        </p:nvSpPr>
        <p:spPr>
          <a:xfrm>
            <a:off x="533400" y="1905000"/>
            <a:ext cx="39624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bwMode="auto">
          <a:xfrm>
            <a:off x="685800" y="2079010"/>
            <a:ext cx="3810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69863" lvl="1" indent="-169863" eaLnBrk="0" hangingPunct="0">
              <a:spcBef>
                <a:spcPts val="600"/>
              </a:spcBef>
              <a:buFont typeface="Arial" pitchFamily="34" charset="0"/>
              <a:buChar char="•"/>
            </a:pPr>
            <a:r>
              <a:rPr lang="en-US" sz="1400" dirty="0" smtClean="0">
                <a:solidFill>
                  <a:srgbClr val="6A737B"/>
                </a:solidFill>
                <a:cs typeface="Arial" pitchFamily="34" charset="0"/>
              </a:rPr>
              <a:t>First utility in Pennsylvania to track hourly usage for all customers</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462,736</a:t>
            </a:r>
            <a:r>
              <a:rPr lang="en-US" sz="1400" dirty="0" smtClean="0">
                <a:solidFill>
                  <a:srgbClr val="6A737B"/>
                </a:solidFill>
                <a:cs typeface="Arial" pitchFamily="34" charset="0"/>
              </a:rPr>
              <a:t> web profiles created since </a:t>
            </a:r>
            <a:br>
              <a:rPr lang="en-US" sz="1400" dirty="0" smtClean="0">
                <a:solidFill>
                  <a:srgbClr val="6A737B"/>
                </a:solidFill>
                <a:cs typeface="Arial" pitchFamily="34" charset="0"/>
              </a:rPr>
            </a:br>
            <a:r>
              <a:rPr lang="en-US" sz="1400" dirty="0" smtClean="0">
                <a:solidFill>
                  <a:srgbClr val="6A737B"/>
                </a:solidFill>
                <a:cs typeface="Arial" pitchFamily="34" charset="0"/>
              </a:rPr>
              <a:t>June of 2007</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85,127 </a:t>
            </a:r>
            <a:r>
              <a:rPr lang="en-US" sz="1400" dirty="0" smtClean="0">
                <a:solidFill>
                  <a:srgbClr val="6A737B"/>
                </a:solidFill>
                <a:cs typeface="Arial" pitchFamily="34" charset="0"/>
              </a:rPr>
              <a:t>daily energy use and weather graphs viewed in February, 2010</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Awards: </a:t>
            </a:r>
          </a:p>
          <a:p>
            <a:pPr marL="457200" lvl="2" indent="-176213" eaLnBrk="0" hangingPunct="0">
              <a:spcBef>
                <a:spcPts val="600"/>
              </a:spcBef>
              <a:buFont typeface="Arial" pitchFamily="34" charset="0"/>
              <a:buChar char="•"/>
            </a:pPr>
            <a:r>
              <a:rPr lang="en-US" sz="1400" dirty="0" smtClean="0">
                <a:solidFill>
                  <a:srgbClr val="6A737B"/>
                </a:solidFill>
                <a:cs typeface="Arial" pitchFamily="34" charset="0"/>
              </a:rPr>
              <a:t>2009 Metering America Customer Service Project</a:t>
            </a:r>
          </a:p>
          <a:p>
            <a:pPr marL="457200" lvl="2" indent="-176213" eaLnBrk="0" hangingPunct="0">
              <a:spcBef>
                <a:spcPts val="600"/>
              </a:spcBef>
              <a:buFont typeface="Arial" pitchFamily="34" charset="0"/>
              <a:buChar char="•"/>
            </a:pPr>
            <a:r>
              <a:rPr lang="en-US" sz="1400" dirty="0" smtClean="0">
                <a:solidFill>
                  <a:srgbClr val="6A737B"/>
                </a:solidFill>
                <a:cs typeface="Arial" pitchFamily="34" charset="0"/>
              </a:rPr>
              <a:t>Utility of the Year’ 2008 </a:t>
            </a:r>
            <a:br>
              <a:rPr lang="en-US" sz="1400" dirty="0" smtClean="0">
                <a:solidFill>
                  <a:srgbClr val="6A737B"/>
                </a:solidFill>
                <a:cs typeface="Arial" pitchFamily="34" charset="0"/>
              </a:rPr>
            </a:br>
            <a:r>
              <a:rPr lang="en-US" sz="1400" dirty="0" smtClean="0">
                <a:solidFill>
                  <a:srgbClr val="6A737B"/>
                </a:solidFill>
                <a:cs typeface="Arial" pitchFamily="34" charset="0"/>
              </a:rPr>
              <a:t>– Electric Light and Power</a:t>
            </a:r>
          </a:p>
          <a:p>
            <a:pPr marL="457200" lvl="2" indent="-176213" eaLnBrk="0" hangingPunct="0">
              <a:spcBef>
                <a:spcPts val="600"/>
              </a:spcBef>
              <a:buFont typeface="Arial" pitchFamily="34" charset="0"/>
              <a:buChar char="•"/>
            </a:pPr>
            <a:r>
              <a:rPr lang="en-US" sz="1400" dirty="0" smtClean="0">
                <a:solidFill>
                  <a:srgbClr val="6A737B"/>
                </a:solidFill>
                <a:cs typeface="Arial" pitchFamily="34" charset="0"/>
              </a:rPr>
              <a:t>JD Power awards-(for the period of 2000-2009, PPL won 14 awards; 7 Residential, 7 Business-the most of any utility in the nation for this period)</a:t>
            </a:r>
          </a:p>
        </p:txBody>
      </p:sp>
      <p:sp>
        <p:nvSpPr>
          <p:cNvPr id="9" name="Rectangle 8"/>
          <p:cNvSpPr/>
          <p:nvPr/>
        </p:nvSpPr>
        <p:spPr>
          <a:xfrm>
            <a:off x="533400" y="1143000"/>
            <a:ext cx="39624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lvl="0" algn="ctr" defTabSz="1244600">
              <a:lnSpc>
                <a:spcPct val="90000"/>
              </a:lnSpc>
              <a:spcAft>
                <a:spcPct val="35000"/>
              </a:spcAft>
            </a:pPr>
            <a:r>
              <a:rPr lang="en-US" sz="1600" dirty="0" smtClean="0">
                <a:latin typeface="Arial" pitchFamily="34" charset="0"/>
                <a:cs typeface="Arial" pitchFamily="34" charset="0"/>
              </a:rPr>
              <a:t>Serve over 1.4 million </a:t>
            </a:r>
            <a:br>
              <a:rPr lang="en-US" sz="1600" dirty="0" smtClean="0">
                <a:latin typeface="Arial" pitchFamily="34" charset="0"/>
                <a:cs typeface="Arial" pitchFamily="34" charset="0"/>
              </a:rPr>
            </a:br>
            <a:r>
              <a:rPr lang="en-US" sz="1600" dirty="0" smtClean="0">
                <a:latin typeface="Arial" pitchFamily="34" charset="0"/>
                <a:cs typeface="Arial" pitchFamily="34" charset="0"/>
              </a:rPr>
              <a:t>electric customers</a:t>
            </a:r>
          </a:p>
        </p:txBody>
      </p:sp>
      <p:cxnSp>
        <p:nvCxnSpPr>
          <p:cNvPr id="11" name="Straight Connector 10"/>
          <p:cNvCxnSpPr/>
          <p:nvPr/>
        </p:nvCxnSpPr>
        <p:spPr>
          <a:xfrm rot="5400000">
            <a:off x="2136577" y="3431976"/>
            <a:ext cx="487084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990600"/>
            <a:ext cx="39624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4" name="Rectangle 13"/>
          <p:cNvSpPr/>
          <p:nvPr/>
        </p:nvSpPr>
        <p:spPr>
          <a:xfrm>
            <a:off x="4648200" y="1905000"/>
            <a:ext cx="3962400" cy="2590800"/>
          </a:xfrm>
          <a:prstGeom prst="rect">
            <a:avLst/>
          </a:prstGeom>
          <a:gradFill>
            <a:gsLst>
              <a:gs pos="0">
                <a:schemeClr val="bg1">
                  <a:lumMod val="85000"/>
                </a:schemeClr>
              </a:gs>
              <a:gs pos="0">
                <a:schemeClr val="bg1">
                  <a:lumMod val="8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bwMode="auto">
          <a:xfrm>
            <a:off x="4800600" y="2079010"/>
            <a:ext cx="3657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24 months of hourly/daily usage </a:t>
            </a:r>
            <a:r>
              <a:rPr lang="en-US" sz="1400" dirty="0" smtClean="0">
                <a:solidFill>
                  <a:srgbClr val="6A737B"/>
                </a:solidFill>
                <a:cs typeface="Arial" pitchFamily="34" charset="0"/>
              </a:rPr>
              <a:t>available to both residential and commercial customers</a:t>
            </a:r>
          </a:p>
          <a:p>
            <a:pPr marL="169863" lvl="1" indent="-169863" eaLnBrk="0" hangingPunct="0">
              <a:spcBef>
                <a:spcPts val="600"/>
              </a:spcBef>
              <a:buFont typeface="Arial" pitchFamily="34" charset="0"/>
              <a:buChar char="•"/>
            </a:pPr>
            <a:r>
              <a:rPr lang="en-US" sz="1400" dirty="0" err="1" smtClean="0">
                <a:solidFill>
                  <a:srgbClr val="6A737B"/>
                </a:solidFill>
                <a:cs typeface="Arial" pitchFamily="34" charset="0"/>
              </a:rPr>
              <a:t>Aclara</a:t>
            </a:r>
            <a:r>
              <a:rPr lang="en-US" sz="1400" dirty="0" smtClean="0">
                <a:solidFill>
                  <a:srgbClr val="6A737B"/>
                </a:solidFill>
                <a:cs typeface="Arial" pitchFamily="34" charset="0"/>
              </a:rPr>
              <a:t> customer engagement applications</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Load analysis: </a:t>
            </a:r>
            <a:r>
              <a:rPr lang="en-US" sz="1400" dirty="0" smtClean="0">
                <a:solidFill>
                  <a:srgbClr val="6A737B"/>
                </a:solidFill>
                <a:cs typeface="Arial" pitchFamily="34" charset="0"/>
              </a:rPr>
              <a:t>AMI data presentment</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Bill-to-date tracker: </a:t>
            </a:r>
            <a:r>
              <a:rPr lang="en-US" sz="1400" dirty="0" smtClean="0">
                <a:solidFill>
                  <a:srgbClr val="6A737B"/>
                </a:solidFill>
                <a:cs typeface="Arial" pitchFamily="34" charset="0"/>
              </a:rPr>
              <a:t>bill information projected and in real time</a:t>
            </a:r>
          </a:p>
          <a:p>
            <a:pPr marL="169863" lvl="1" indent="-169863" eaLnBrk="0" hangingPunct="0">
              <a:spcBef>
                <a:spcPts val="600"/>
              </a:spcBef>
              <a:buFont typeface="Arial" pitchFamily="34" charset="0"/>
              <a:buChar char="•"/>
            </a:pPr>
            <a:r>
              <a:rPr lang="en-US" sz="1400" b="1" dirty="0" smtClean="0">
                <a:solidFill>
                  <a:srgbClr val="6A737B"/>
                </a:solidFill>
                <a:cs typeface="Arial" pitchFamily="34" charset="0"/>
              </a:rPr>
              <a:t>Energy center: </a:t>
            </a:r>
            <a:r>
              <a:rPr lang="en-US" sz="1400" dirty="0" smtClean="0">
                <a:solidFill>
                  <a:srgbClr val="6A737B"/>
                </a:solidFill>
                <a:cs typeface="Arial" pitchFamily="34" charset="0"/>
              </a:rPr>
              <a:t>integrates billing and energy analysis for customer</a:t>
            </a:r>
          </a:p>
          <a:p>
            <a:pPr marL="169863" lvl="1" indent="-169863" eaLnBrk="0" hangingPunct="0">
              <a:spcBef>
                <a:spcPts val="600"/>
              </a:spcBef>
              <a:buFont typeface="Arial" pitchFamily="34" charset="0"/>
              <a:buChar char="•"/>
            </a:pPr>
            <a:r>
              <a:rPr lang="en-US" sz="1400" dirty="0" err="1" smtClean="0">
                <a:solidFill>
                  <a:srgbClr val="6A737B"/>
                </a:solidFill>
                <a:cs typeface="Arial" pitchFamily="34" charset="0"/>
              </a:rPr>
              <a:t>Aclara</a:t>
            </a:r>
            <a:r>
              <a:rPr lang="en-US" sz="1400" dirty="0" smtClean="0">
                <a:solidFill>
                  <a:srgbClr val="6A737B"/>
                </a:solidFill>
                <a:cs typeface="Arial" pitchFamily="34" charset="0"/>
              </a:rPr>
              <a:t> CSR module with bill </a:t>
            </a:r>
            <a:br>
              <a:rPr lang="en-US" sz="1400" dirty="0" smtClean="0">
                <a:solidFill>
                  <a:srgbClr val="6A737B"/>
                </a:solidFill>
                <a:cs typeface="Arial" pitchFamily="34" charset="0"/>
              </a:rPr>
            </a:br>
            <a:r>
              <a:rPr lang="en-US" sz="1400" dirty="0" smtClean="0">
                <a:solidFill>
                  <a:srgbClr val="6A737B"/>
                </a:solidFill>
                <a:cs typeface="Arial" pitchFamily="34" charset="0"/>
              </a:rPr>
              <a:t>and energy data </a:t>
            </a:r>
          </a:p>
          <a:p>
            <a:pPr marL="169863" lvl="1" indent="-169863" eaLnBrk="0" hangingPunct="0">
              <a:spcBef>
                <a:spcPts val="600"/>
              </a:spcBef>
              <a:buFont typeface="Arial" pitchFamily="34" charset="0"/>
              <a:buChar char="•"/>
            </a:pPr>
            <a:r>
              <a:rPr lang="en-US" sz="1400" dirty="0" smtClean="0">
                <a:solidFill>
                  <a:srgbClr val="6A737B"/>
                </a:solidFill>
                <a:cs typeface="Arial" pitchFamily="34" charset="0"/>
              </a:rPr>
              <a:t>Designed for easy data access, ensuring fast response times</a:t>
            </a:r>
          </a:p>
          <a:p>
            <a:pPr marL="169863" lvl="1" indent="-169863" eaLnBrk="0" hangingPunct="0">
              <a:spcBef>
                <a:spcPts val="600"/>
              </a:spcBef>
              <a:buFont typeface="Arial" pitchFamily="34" charset="0"/>
              <a:buChar char="•"/>
            </a:pPr>
            <a:r>
              <a:rPr lang="en-US" sz="1400" dirty="0" smtClean="0">
                <a:solidFill>
                  <a:srgbClr val="6A737B"/>
                </a:solidFill>
                <a:cs typeface="Arial" pitchFamily="34" charset="0"/>
              </a:rPr>
              <a:t>Customer service representative </a:t>
            </a:r>
            <a:br>
              <a:rPr lang="en-US" sz="1400" dirty="0" smtClean="0">
                <a:solidFill>
                  <a:srgbClr val="6A737B"/>
                </a:solidFill>
                <a:cs typeface="Arial" pitchFamily="34" charset="0"/>
              </a:rPr>
            </a:br>
            <a:r>
              <a:rPr lang="en-US" sz="1400" dirty="0" smtClean="0">
                <a:solidFill>
                  <a:srgbClr val="6A737B"/>
                </a:solidFill>
                <a:cs typeface="Arial" pitchFamily="34" charset="0"/>
              </a:rPr>
              <a:t>(CSR) training</a:t>
            </a:r>
          </a:p>
        </p:txBody>
      </p:sp>
      <p:sp>
        <p:nvSpPr>
          <p:cNvPr id="16" name="Rectangle 15"/>
          <p:cNvSpPr/>
          <p:nvPr/>
        </p:nvSpPr>
        <p:spPr>
          <a:xfrm>
            <a:off x="4648200" y="1143000"/>
            <a:ext cx="3962400" cy="6858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lvl="0" algn="ctr" defTabSz="1244600">
              <a:lnSpc>
                <a:spcPct val="90000"/>
              </a:lnSpc>
              <a:spcAft>
                <a:spcPct val="35000"/>
              </a:spcAft>
            </a:pPr>
            <a:r>
              <a:rPr lang="en-US" sz="1600" dirty="0" smtClean="0">
                <a:latin typeface="Arial" pitchFamily="34" charset="0"/>
                <a:cs typeface="Arial" pitchFamily="34" charset="0"/>
              </a:rPr>
              <a:t>Deployed </a:t>
            </a:r>
            <a:r>
              <a:rPr lang="en-US" sz="1600" dirty="0" err="1" smtClean="0">
                <a:latin typeface="Arial" pitchFamily="34" charset="0"/>
                <a:cs typeface="Arial" pitchFamily="34" charset="0"/>
              </a:rPr>
              <a:t>Aclara</a:t>
            </a:r>
            <a:r>
              <a:rPr lang="en-US" sz="1600" dirty="0" smtClean="0">
                <a:latin typeface="Arial" pitchFamily="34" charset="0"/>
                <a:cs typeface="Arial" pitchFamily="34" charset="0"/>
              </a:rPr>
              <a:t> web and </a:t>
            </a:r>
            <a:br>
              <a:rPr lang="en-US" sz="1600" dirty="0" smtClean="0">
                <a:latin typeface="Arial" pitchFamily="34" charset="0"/>
                <a:cs typeface="Arial" pitchFamily="34" charset="0"/>
              </a:rPr>
            </a:br>
            <a:r>
              <a:rPr lang="en-US" sz="1600" dirty="0" smtClean="0">
                <a:latin typeface="Arial" pitchFamily="34" charset="0"/>
                <a:cs typeface="Arial" pitchFamily="34" charset="0"/>
              </a:rPr>
              <a:t>CSR applications (2006-2008)</a:t>
            </a:r>
          </a:p>
        </p:txBody>
      </p:sp>
      <p:sp>
        <p:nvSpPr>
          <p:cNvPr id="18" name="Rectangle 17"/>
          <p:cNvSpPr/>
          <p:nvPr/>
        </p:nvSpPr>
        <p:spPr>
          <a:xfrm>
            <a:off x="4648200" y="990600"/>
            <a:ext cx="3962400" cy="76200"/>
          </a:xfrm>
          <a:prstGeom prst="rect">
            <a:avLst/>
          </a:prstGeom>
          <a:solidFill>
            <a:srgbClr val="6A7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endParaRPr lang="en-US" sz="1600" dirty="0">
              <a:solidFill>
                <a:schemeClr val="bg1"/>
              </a:solidFill>
              <a:latin typeface="Arial" pitchFamily="34" charset="0"/>
              <a:cs typeface="Arial" pitchFamily="34" charset="0"/>
            </a:endParaRPr>
          </a:p>
        </p:txBody>
      </p:sp>
      <p:sp>
        <p:nvSpPr>
          <p:cNvPr id="1028" name="AutoShape 4"/>
          <p:cNvSpPr>
            <a:spLocks noChangeAspect="1" noChangeArrowheads="1" noTextEdit="1"/>
          </p:cNvSpPr>
          <p:nvPr/>
        </p:nvSpPr>
        <p:spPr bwMode="auto">
          <a:xfrm>
            <a:off x="836612" y="1219200"/>
            <a:ext cx="166688" cy="528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noEditPoints="1"/>
          </p:cNvSpPr>
          <p:nvPr/>
        </p:nvSpPr>
        <p:spPr bwMode="auto">
          <a:xfrm>
            <a:off x="1066800" y="1219200"/>
            <a:ext cx="190959" cy="609600"/>
          </a:xfrm>
          <a:custGeom>
            <a:avLst/>
            <a:gdLst/>
            <a:ahLst/>
            <a:cxnLst>
              <a:cxn ang="0">
                <a:pos x="83" y="308"/>
              </a:cxn>
              <a:cxn ang="0">
                <a:pos x="69" y="347"/>
              </a:cxn>
              <a:cxn ang="0">
                <a:pos x="69" y="352"/>
              </a:cxn>
              <a:cxn ang="0">
                <a:pos x="69" y="362"/>
              </a:cxn>
              <a:cxn ang="0">
                <a:pos x="53" y="359"/>
              </a:cxn>
              <a:cxn ang="0">
                <a:pos x="49" y="357"/>
              </a:cxn>
              <a:cxn ang="0">
                <a:pos x="48" y="347"/>
              </a:cxn>
              <a:cxn ang="0">
                <a:pos x="42" y="346"/>
              </a:cxn>
              <a:cxn ang="0">
                <a:pos x="34" y="354"/>
              </a:cxn>
              <a:cxn ang="0">
                <a:pos x="24" y="345"/>
              </a:cxn>
              <a:cxn ang="0">
                <a:pos x="31" y="328"/>
              </a:cxn>
              <a:cxn ang="0">
                <a:pos x="29" y="289"/>
              </a:cxn>
              <a:cxn ang="0">
                <a:pos x="24" y="266"/>
              </a:cxn>
              <a:cxn ang="0">
                <a:pos x="22" y="244"/>
              </a:cxn>
              <a:cxn ang="0">
                <a:pos x="20" y="216"/>
              </a:cxn>
              <a:cxn ang="0">
                <a:pos x="17" y="200"/>
              </a:cxn>
              <a:cxn ang="0">
                <a:pos x="12" y="184"/>
              </a:cxn>
              <a:cxn ang="0">
                <a:pos x="10" y="180"/>
              </a:cxn>
              <a:cxn ang="0">
                <a:pos x="4" y="156"/>
              </a:cxn>
              <a:cxn ang="0">
                <a:pos x="2" y="135"/>
              </a:cxn>
              <a:cxn ang="0">
                <a:pos x="6" y="96"/>
              </a:cxn>
              <a:cxn ang="0">
                <a:pos x="31" y="59"/>
              </a:cxn>
              <a:cxn ang="0">
                <a:pos x="53" y="48"/>
              </a:cxn>
              <a:cxn ang="0">
                <a:pos x="56" y="39"/>
              </a:cxn>
              <a:cxn ang="0">
                <a:pos x="53" y="24"/>
              </a:cxn>
              <a:cxn ang="0">
                <a:pos x="61" y="4"/>
              </a:cxn>
              <a:cxn ang="0">
                <a:pos x="86" y="10"/>
              </a:cxn>
              <a:cxn ang="0">
                <a:pos x="89" y="28"/>
              </a:cxn>
              <a:cxn ang="0">
                <a:pos x="83" y="38"/>
              </a:cxn>
              <a:cxn ang="0">
                <a:pos x="77" y="50"/>
              </a:cxn>
              <a:cxn ang="0">
                <a:pos x="78" y="58"/>
              </a:cxn>
              <a:cxn ang="0">
                <a:pos x="106" y="78"/>
              </a:cxn>
              <a:cxn ang="0">
                <a:pos x="105" y="110"/>
              </a:cxn>
              <a:cxn ang="0">
                <a:pos x="107" y="133"/>
              </a:cxn>
              <a:cxn ang="0">
                <a:pos x="112" y="146"/>
              </a:cxn>
              <a:cxn ang="0">
                <a:pos x="110" y="168"/>
              </a:cxn>
              <a:cxn ang="0">
                <a:pos x="109" y="180"/>
              </a:cxn>
              <a:cxn ang="0">
                <a:pos x="106" y="186"/>
              </a:cxn>
              <a:cxn ang="0">
                <a:pos x="103" y="186"/>
              </a:cxn>
              <a:cxn ang="0">
                <a:pos x="98" y="213"/>
              </a:cxn>
              <a:cxn ang="0">
                <a:pos x="88" y="276"/>
              </a:cxn>
              <a:cxn ang="0">
                <a:pos x="59" y="246"/>
              </a:cxn>
              <a:cxn ang="0">
                <a:pos x="60" y="229"/>
              </a:cxn>
              <a:cxn ang="0">
                <a:pos x="57" y="221"/>
              </a:cxn>
              <a:cxn ang="0">
                <a:pos x="51" y="260"/>
              </a:cxn>
              <a:cxn ang="0">
                <a:pos x="52" y="280"/>
              </a:cxn>
              <a:cxn ang="0">
                <a:pos x="51" y="303"/>
              </a:cxn>
              <a:cxn ang="0">
                <a:pos x="51" y="313"/>
              </a:cxn>
              <a:cxn ang="0">
                <a:pos x="56" y="303"/>
              </a:cxn>
              <a:cxn ang="0">
                <a:pos x="58" y="271"/>
              </a:cxn>
              <a:cxn ang="0">
                <a:pos x="60" y="255"/>
              </a:cxn>
              <a:cxn ang="0">
                <a:pos x="22" y="128"/>
              </a:cxn>
              <a:cxn ang="0">
                <a:pos x="21" y="138"/>
              </a:cxn>
              <a:cxn ang="0">
                <a:pos x="22" y="135"/>
              </a:cxn>
            </a:cxnLst>
            <a:rect l="0" t="0" r="r" b="b"/>
            <a:pathLst>
              <a:path w="113" h="362">
                <a:moveTo>
                  <a:pt x="88" y="276"/>
                </a:moveTo>
                <a:cubicBezTo>
                  <a:pt x="87" y="285"/>
                  <a:pt x="84" y="298"/>
                  <a:pt x="83" y="308"/>
                </a:cubicBezTo>
                <a:cubicBezTo>
                  <a:pt x="81" y="318"/>
                  <a:pt x="80" y="322"/>
                  <a:pt x="77" y="328"/>
                </a:cubicBezTo>
                <a:cubicBezTo>
                  <a:pt x="75" y="333"/>
                  <a:pt x="70" y="345"/>
                  <a:pt x="69" y="347"/>
                </a:cubicBezTo>
                <a:cubicBezTo>
                  <a:pt x="68" y="348"/>
                  <a:pt x="68" y="347"/>
                  <a:pt x="67" y="347"/>
                </a:cubicBezTo>
                <a:cubicBezTo>
                  <a:pt x="66" y="347"/>
                  <a:pt x="67" y="350"/>
                  <a:pt x="69" y="352"/>
                </a:cubicBezTo>
                <a:cubicBezTo>
                  <a:pt x="71" y="355"/>
                  <a:pt x="72" y="355"/>
                  <a:pt x="72" y="358"/>
                </a:cubicBezTo>
                <a:cubicBezTo>
                  <a:pt x="73" y="360"/>
                  <a:pt x="71" y="361"/>
                  <a:pt x="69" y="362"/>
                </a:cubicBezTo>
                <a:cubicBezTo>
                  <a:pt x="67" y="362"/>
                  <a:pt x="61" y="362"/>
                  <a:pt x="58" y="362"/>
                </a:cubicBezTo>
                <a:cubicBezTo>
                  <a:pt x="55" y="362"/>
                  <a:pt x="53" y="360"/>
                  <a:pt x="53" y="359"/>
                </a:cubicBezTo>
                <a:cubicBezTo>
                  <a:pt x="53" y="358"/>
                  <a:pt x="52" y="358"/>
                  <a:pt x="51" y="358"/>
                </a:cubicBezTo>
                <a:cubicBezTo>
                  <a:pt x="51" y="358"/>
                  <a:pt x="50" y="357"/>
                  <a:pt x="49" y="357"/>
                </a:cubicBezTo>
                <a:cubicBezTo>
                  <a:pt x="47" y="356"/>
                  <a:pt x="48" y="353"/>
                  <a:pt x="48" y="351"/>
                </a:cubicBezTo>
                <a:cubicBezTo>
                  <a:pt x="48" y="348"/>
                  <a:pt x="48" y="347"/>
                  <a:pt x="48" y="347"/>
                </a:cubicBezTo>
                <a:cubicBezTo>
                  <a:pt x="45" y="347"/>
                  <a:pt x="45" y="347"/>
                  <a:pt x="45" y="347"/>
                </a:cubicBezTo>
                <a:cubicBezTo>
                  <a:pt x="45" y="347"/>
                  <a:pt x="43" y="346"/>
                  <a:pt x="42" y="346"/>
                </a:cubicBezTo>
                <a:cubicBezTo>
                  <a:pt x="42" y="346"/>
                  <a:pt x="41" y="348"/>
                  <a:pt x="40" y="350"/>
                </a:cubicBezTo>
                <a:cubicBezTo>
                  <a:pt x="40" y="352"/>
                  <a:pt x="38" y="352"/>
                  <a:pt x="34" y="354"/>
                </a:cubicBezTo>
                <a:cubicBezTo>
                  <a:pt x="29" y="355"/>
                  <a:pt x="22" y="354"/>
                  <a:pt x="20" y="353"/>
                </a:cubicBezTo>
                <a:cubicBezTo>
                  <a:pt x="18" y="352"/>
                  <a:pt x="20" y="348"/>
                  <a:pt x="24" y="345"/>
                </a:cubicBezTo>
                <a:cubicBezTo>
                  <a:pt x="27" y="342"/>
                  <a:pt x="29" y="338"/>
                  <a:pt x="31" y="336"/>
                </a:cubicBezTo>
                <a:cubicBezTo>
                  <a:pt x="33" y="335"/>
                  <a:pt x="31" y="332"/>
                  <a:pt x="31" y="328"/>
                </a:cubicBezTo>
                <a:cubicBezTo>
                  <a:pt x="31" y="324"/>
                  <a:pt x="31" y="313"/>
                  <a:pt x="31" y="306"/>
                </a:cubicBezTo>
                <a:cubicBezTo>
                  <a:pt x="31" y="300"/>
                  <a:pt x="31" y="299"/>
                  <a:pt x="29" y="289"/>
                </a:cubicBezTo>
                <a:cubicBezTo>
                  <a:pt x="26" y="280"/>
                  <a:pt x="26" y="270"/>
                  <a:pt x="26" y="269"/>
                </a:cubicBezTo>
                <a:cubicBezTo>
                  <a:pt x="26" y="268"/>
                  <a:pt x="26" y="267"/>
                  <a:pt x="24" y="266"/>
                </a:cubicBezTo>
                <a:cubicBezTo>
                  <a:pt x="23" y="266"/>
                  <a:pt x="23" y="260"/>
                  <a:pt x="21" y="256"/>
                </a:cubicBezTo>
                <a:cubicBezTo>
                  <a:pt x="19" y="253"/>
                  <a:pt x="22" y="246"/>
                  <a:pt x="22" y="244"/>
                </a:cubicBezTo>
                <a:cubicBezTo>
                  <a:pt x="23" y="242"/>
                  <a:pt x="22" y="237"/>
                  <a:pt x="22" y="232"/>
                </a:cubicBezTo>
                <a:cubicBezTo>
                  <a:pt x="22" y="227"/>
                  <a:pt x="21" y="219"/>
                  <a:pt x="20" y="216"/>
                </a:cubicBezTo>
                <a:cubicBezTo>
                  <a:pt x="19" y="212"/>
                  <a:pt x="19" y="204"/>
                  <a:pt x="19" y="202"/>
                </a:cubicBezTo>
                <a:cubicBezTo>
                  <a:pt x="20" y="201"/>
                  <a:pt x="19" y="200"/>
                  <a:pt x="17" y="200"/>
                </a:cubicBezTo>
                <a:cubicBezTo>
                  <a:pt x="16" y="200"/>
                  <a:pt x="14" y="199"/>
                  <a:pt x="12" y="198"/>
                </a:cubicBezTo>
                <a:cubicBezTo>
                  <a:pt x="10" y="196"/>
                  <a:pt x="12" y="187"/>
                  <a:pt x="12" y="184"/>
                </a:cubicBezTo>
                <a:cubicBezTo>
                  <a:pt x="13" y="180"/>
                  <a:pt x="12" y="180"/>
                  <a:pt x="12" y="179"/>
                </a:cubicBezTo>
                <a:cubicBezTo>
                  <a:pt x="11" y="178"/>
                  <a:pt x="11" y="177"/>
                  <a:pt x="10" y="180"/>
                </a:cubicBezTo>
                <a:cubicBezTo>
                  <a:pt x="10" y="182"/>
                  <a:pt x="10" y="180"/>
                  <a:pt x="9" y="175"/>
                </a:cubicBezTo>
                <a:cubicBezTo>
                  <a:pt x="8" y="170"/>
                  <a:pt x="5" y="159"/>
                  <a:pt x="4" y="156"/>
                </a:cubicBezTo>
                <a:cubicBezTo>
                  <a:pt x="4" y="153"/>
                  <a:pt x="4" y="152"/>
                  <a:pt x="2" y="147"/>
                </a:cubicBezTo>
                <a:cubicBezTo>
                  <a:pt x="0" y="143"/>
                  <a:pt x="1" y="137"/>
                  <a:pt x="2" y="135"/>
                </a:cubicBezTo>
                <a:cubicBezTo>
                  <a:pt x="4" y="133"/>
                  <a:pt x="3" y="133"/>
                  <a:pt x="3" y="129"/>
                </a:cubicBezTo>
                <a:cubicBezTo>
                  <a:pt x="3" y="124"/>
                  <a:pt x="5" y="105"/>
                  <a:pt x="6" y="96"/>
                </a:cubicBezTo>
                <a:cubicBezTo>
                  <a:pt x="8" y="87"/>
                  <a:pt x="11" y="71"/>
                  <a:pt x="13" y="67"/>
                </a:cubicBezTo>
                <a:cubicBezTo>
                  <a:pt x="14" y="63"/>
                  <a:pt x="18" y="63"/>
                  <a:pt x="31" y="59"/>
                </a:cubicBezTo>
                <a:cubicBezTo>
                  <a:pt x="45" y="55"/>
                  <a:pt x="47" y="54"/>
                  <a:pt x="49" y="52"/>
                </a:cubicBezTo>
                <a:cubicBezTo>
                  <a:pt x="51" y="51"/>
                  <a:pt x="52" y="49"/>
                  <a:pt x="53" y="48"/>
                </a:cubicBezTo>
                <a:cubicBezTo>
                  <a:pt x="55" y="47"/>
                  <a:pt x="54" y="48"/>
                  <a:pt x="55" y="46"/>
                </a:cubicBezTo>
                <a:cubicBezTo>
                  <a:pt x="55" y="44"/>
                  <a:pt x="56" y="41"/>
                  <a:pt x="56" y="39"/>
                </a:cubicBezTo>
                <a:cubicBezTo>
                  <a:pt x="56" y="36"/>
                  <a:pt x="55" y="35"/>
                  <a:pt x="54" y="33"/>
                </a:cubicBezTo>
                <a:cubicBezTo>
                  <a:pt x="54" y="30"/>
                  <a:pt x="53" y="27"/>
                  <a:pt x="53" y="24"/>
                </a:cubicBezTo>
                <a:cubicBezTo>
                  <a:pt x="54" y="21"/>
                  <a:pt x="54" y="17"/>
                  <a:pt x="55" y="14"/>
                </a:cubicBezTo>
                <a:cubicBezTo>
                  <a:pt x="57" y="11"/>
                  <a:pt x="59" y="7"/>
                  <a:pt x="61" y="4"/>
                </a:cubicBezTo>
                <a:cubicBezTo>
                  <a:pt x="64" y="0"/>
                  <a:pt x="70" y="0"/>
                  <a:pt x="74" y="1"/>
                </a:cubicBezTo>
                <a:cubicBezTo>
                  <a:pt x="79" y="2"/>
                  <a:pt x="83" y="6"/>
                  <a:pt x="86" y="10"/>
                </a:cubicBezTo>
                <a:cubicBezTo>
                  <a:pt x="89" y="13"/>
                  <a:pt x="90" y="18"/>
                  <a:pt x="89" y="22"/>
                </a:cubicBezTo>
                <a:cubicBezTo>
                  <a:pt x="89" y="24"/>
                  <a:pt x="89" y="26"/>
                  <a:pt x="89" y="28"/>
                </a:cubicBezTo>
                <a:cubicBezTo>
                  <a:pt x="88" y="30"/>
                  <a:pt x="86" y="32"/>
                  <a:pt x="86" y="34"/>
                </a:cubicBezTo>
                <a:cubicBezTo>
                  <a:pt x="86" y="35"/>
                  <a:pt x="84" y="37"/>
                  <a:pt x="83" y="38"/>
                </a:cubicBezTo>
                <a:cubicBezTo>
                  <a:pt x="82" y="39"/>
                  <a:pt x="82" y="40"/>
                  <a:pt x="81" y="43"/>
                </a:cubicBezTo>
                <a:cubicBezTo>
                  <a:pt x="79" y="47"/>
                  <a:pt x="78" y="49"/>
                  <a:pt x="77" y="50"/>
                </a:cubicBezTo>
                <a:cubicBezTo>
                  <a:pt x="76" y="51"/>
                  <a:pt x="76" y="52"/>
                  <a:pt x="77" y="53"/>
                </a:cubicBezTo>
                <a:cubicBezTo>
                  <a:pt x="78" y="53"/>
                  <a:pt x="78" y="56"/>
                  <a:pt x="78" y="58"/>
                </a:cubicBezTo>
                <a:cubicBezTo>
                  <a:pt x="79" y="60"/>
                  <a:pt x="84" y="64"/>
                  <a:pt x="89" y="67"/>
                </a:cubicBezTo>
                <a:cubicBezTo>
                  <a:pt x="95" y="71"/>
                  <a:pt x="103" y="76"/>
                  <a:pt x="106" y="78"/>
                </a:cubicBezTo>
                <a:cubicBezTo>
                  <a:pt x="109" y="79"/>
                  <a:pt x="108" y="90"/>
                  <a:pt x="108" y="97"/>
                </a:cubicBezTo>
                <a:cubicBezTo>
                  <a:pt x="107" y="104"/>
                  <a:pt x="106" y="109"/>
                  <a:pt x="105" y="110"/>
                </a:cubicBezTo>
                <a:cubicBezTo>
                  <a:pt x="105" y="112"/>
                  <a:pt x="105" y="116"/>
                  <a:pt x="106" y="120"/>
                </a:cubicBezTo>
                <a:cubicBezTo>
                  <a:pt x="107" y="125"/>
                  <a:pt x="107" y="129"/>
                  <a:pt x="107" y="133"/>
                </a:cubicBezTo>
                <a:cubicBezTo>
                  <a:pt x="107" y="137"/>
                  <a:pt x="109" y="138"/>
                  <a:pt x="111" y="141"/>
                </a:cubicBezTo>
                <a:cubicBezTo>
                  <a:pt x="113" y="145"/>
                  <a:pt x="113" y="145"/>
                  <a:pt x="112" y="146"/>
                </a:cubicBezTo>
                <a:cubicBezTo>
                  <a:pt x="112" y="147"/>
                  <a:pt x="112" y="152"/>
                  <a:pt x="112" y="155"/>
                </a:cubicBezTo>
                <a:cubicBezTo>
                  <a:pt x="111" y="158"/>
                  <a:pt x="110" y="166"/>
                  <a:pt x="110" y="168"/>
                </a:cubicBezTo>
                <a:cubicBezTo>
                  <a:pt x="109" y="170"/>
                  <a:pt x="110" y="170"/>
                  <a:pt x="110" y="172"/>
                </a:cubicBezTo>
                <a:cubicBezTo>
                  <a:pt x="110" y="174"/>
                  <a:pt x="109" y="179"/>
                  <a:pt x="109" y="180"/>
                </a:cubicBezTo>
                <a:cubicBezTo>
                  <a:pt x="108" y="181"/>
                  <a:pt x="107" y="185"/>
                  <a:pt x="107" y="187"/>
                </a:cubicBezTo>
                <a:cubicBezTo>
                  <a:pt x="106" y="190"/>
                  <a:pt x="106" y="187"/>
                  <a:pt x="106" y="186"/>
                </a:cubicBezTo>
                <a:cubicBezTo>
                  <a:pt x="106" y="184"/>
                  <a:pt x="105" y="185"/>
                  <a:pt x="105" y="186"/>
                </a:cubicBezTo>
                <a:cubicBezTo>
                  <a:pt x="104" y="186"/>
                  <a:pt x="103" y="186"/>
                  <a:pt x="103" y="186"/>
                </a:cubicBezTo>
                <a:cubicBezTo>
                  <a:pt x="102" y="186"/>
                  <a:pt x="101" y="187"/>
                  <a:pt x="101" y="191"/>
                </a:cubicBezTo>
                <a:cubicBezTo>
                  <a:pt x="101" y="196"/>
                  <a:pt x="99" y="205"/>
                  <a:pt x="98" y="213"/>
                </a:cubicBezTo>
                <a:cubicBezTo>
                  <a:pt x="96" y="222"/>
                  <a:pt x="90" y="261"/>
                  <a:pt x="90" y="261"/>
                </a:cubicBezTo>
                <a:cubicBezTo>
                  <a:pt x="90" y="261"/>
                  <a:pt x="89" y="268"/>
                  <a:pt x="88" y="276"/>
                </a:cubicBezTo>
                <a:close/>
                <a:moveTo>
                  <a:pt x="60" y="255"/>
                </a:moveTo>
                <a:cubicBezTo>
                  <a:pt x="60" y="255"/>
                  <a:pt x="60" y="248"/>
                  <a:pt x="59" y="246"/>
                </a:cubicBezTo>
                <a:cubicBezTo>
                  <a:pt x="59" y="245"/>
                  <a:pt x="58" y="240"/>
                  <a:pt x="59" y="237"/>
                </a:cubicBezTo>
                <a:cubicBezTo>
                  <a:pt x="60" y="234"/>
                  <a:pt x="61" y="230"/>
                  <a:pt x="60" y="229"/>
                </a:cubicBezTo>
                <a:cubicBezTo>
                  <a:pt x="60" y="227"/>
                  <a:pt x="60" y="226"/>
                  <a:pt x="59" y="223"/>
                </a:cubicBezTo>
                <a:cubicBezTo>
                  <a:pt x="58" y="220"/>
                  <a:pt x="58" y="218"/>
                  <a:pt x="57" y="221"/>
                </a:cubicBezTo>
                <a:cubicBezTo>
                  <a:pt x="56" y="224"/>
                  <a:pt x="53" y="239"/>
                  <a:pt x="52" y="243"/>
                </a:cubicBezTo>
                <a:cubicBezTo>
                  <a:pt x="51" y="247"/>
                  <a:pt x="50" y="255"/>
                  <a:pt x="51" y="260"/>
                </a:cubicBezTo>
                <a:cubicBezTo>
                  <a:pt x="53" y="265"/>
                  <a:pt x="53" y="270"/>
                  <a:pt x="52" y="272"/>
                </a:cubicBezTo>
                <a:cubicBezTo>
                  <a:pt x="52" y="275"/>
                  <a:pt x="52" y="276"/>
                  <a:pt x="52" y="280"/>
                </a:cubicBezTo>
                <a:cubicBezTo>
                  <a:pt x="52" y="284"/>
                  <a:pt x="53" y="288"/>
                  <a:pt x="51" y="295"/>
                </a:cubicBezTo>
                <a:cubicBezTo>
                  <a:pt x="49" y="302"/>
                  <a:pt x="50" y="302"/>
                  <a:pt x="51" y="303"/>
                </a:cubicBezTo>
                <a:cubicBezTo>
                  <a:pt x="51" y="305"/>
                  <a:pt x="53" y="307"/>
                  <a:pt x="52" y="308"/>
                </a:cubicBezTo>
                <a:cubicBezTo>
                  <a:pt x="51" y="309"/>
                  <a:pt x="49" y="309"/>
                  <a:pt x="51" y="313"/>
                </a:cubicBezTo>
                <a:cubicBezTo>
                  <a:pt x="52" y="317"/>
                  <a:pt x="52" y="317"/>
                  <a:pt x="53" y="314"/>
                </a:cubicBezTo>
                <a:cubicBezTo>
                  <a:pt x="54" y="311"/>
                  <a:pt x="56" y="305"/>
                  <a:pt x="56" y="303"/>
                </a:cubicBezTo>
                <a:cubicBezTo>
                  <a:pt x="56" y="300"/>
                  <a:pt x="56" y="294"/>
                  <a:pt x="57" y="288"/>
                </a:cubicBezTo>
                <a:cubicBezTo>
                  <a:pt x="57" y="282"/>
                  <a:pt x="57" y="275"/>
                  <a:pt x="58" y="271"/>
                </a:cubicBezTo>
                <a:cubicBezTo>
                  <a:pt x="58" y="267"/>
                  <a:pt x="59" y="267"/>
                  <a:pt x="59" y="263"/>
                </a:cubicBezTo>
                <a:cubicBezTo>
                  <a:pt x="60" y="260"/>
                  <a:pt x="60" y="255"/>
                  <a:pt x="60" y="255"/>
                </a:cubicBezTo>
                <a:close/>
                <a:moveTo>
                  <a:pt x="22" y="135"/>
                </a:moveTo>
                <a:cubicBezTo>
                  <a:pt x="22" y="135"/>
                  <a:pt x="23" y="130"/>
                  <a:pt x="22" y="128"/>
                </a:cubicBezTo>
                <a:cubicBezTo>
                  <a:pt x="22" y="127"/>
                  <a:pt x="22" y="126"/>
                  <a:pt x="21" y="129"/>
                </a:cubicBezTo>
                <a:cubicBezTo>
                  <a:pt x="20" y="132"/>
                  <a:pt x="20" y="136"/>
                  <a:pt x="21" y="138"/>
                </a:cubicBezTo>
                <a:cubicBezTo>
                  <a:pt x="21" y="140"/>
                  <a:pt x="21" y="139"/>
                  <a:pt x="21" y="137"/>
                </a:cubicBezTo>
                <a:cubicBezTo>
                  <a:pt x="22" y="136"/>
                  <a:pt x="22" y="135"/>
                  <a:pt x="22" y="135"/>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AutoShape 9"/>
          <p:cNvSpPr>
            <a:spLocks noChangeAspect="1" noChangeArrowheads="1" noTextEdit="1"/>
          </p:cNvSpPr>
          <p:nvPr/>
        </p:nvSpPr>
        <p:spPr bwMode="auto">
          <a:xfrm>
            <a:off x="1217612" y="1144587"/>
            <a:ext cx="1524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p:nvSpPr>
        <p:spPr bwMode="auto">
          <a:xfrm>
            <a:off x="1295400" y="1219200"/>
            <a:ext cx="153988" cy="582613"/>
          </a:xfrm>
          <a:custGeom>
            <a:avLst/>
            <a:gdLst/>
            <a:ahLst/>
            <a:cxnLst>
              <a:cxn ang="0">
                <a:pos x="85" y="214"/>
              </a:cxn>
              <a:cxn ang="0">
                <a:pos x="72" y="218"/>
              </a:cxn>
              <a:cxn ang="0">
                <a:pos x="68" y="232"/>
              </a:cxn>
              <a:cxn ang="0">
                <a:pos x="66" y="278"/>
              </a:cxn>
              <a:cxn ang="0">
                <a:pos x="62" y="309"/>
              </a:cxn>
              <a:cxn ang="0">
                <a:pos x="61" y="332"/>
              </a:cxn>
              <a:cxn ang="0">
                <a:pos x="58" y="339"/>
              </a:cxn>
              <a:cxn ang="0">
                <a:pos x="54" y="335"/>
              </a:cxn>
              <a:cxn ang="0">
                <a:pos x="41" y="342"/>
              </a:cxn>
              <a:cxn ang="0">
                <a:pos x="28" y="339"/>
              </a:cxn>
              <a:cxn ang="0">
                <a:pos x="32" y="324"/>
              </a:cxn>
              <a:cxn ang="0">
                <a:pos x="37" y="297"/>
              </a:cxn>
              <a:cxn ang="0">
                <a:pos x="26" y="249"/>
              </a:cxn>
              <a:cxn ang="0">
                <a:pos x="21" y="221"/>
              </a:cxn>
              <a:cxn ang="0">
                <a:pos x="11" y="218"/>
              </a:cxn>
              <a:cxn ang="0">
                <a:pos x="14" y="169"/>
              </a:cxn>
              <a:cxn ang="0">
                <a:pos x="18" y="127"/>
              </a:cxn>
              <a:cxn ang="0">
                <a:pos x="16" y="119"/>
              </a:cxn>
              <a:cxn ang="0">
                <a:pos x="1" y="107"/>
              </a:cxn>
              <a:cxn ang="0">
                <a:pos x="13" y="58"/>
              </a:cxn>
              <a:cxn ang="0">
                <a:pos x="35" y="46"/>
              </a:cxn>
              <a:cxn ang="0">
                <a:pos x="36" y="20"/>
              </a:cxn>
              <a:cxn ang="0">
                <a:pos x="46" y="3"/>
              </a:cxn>
              <a:cxn ang="0">
                <a:pos x="77" y="21"/>
              </a:cxn>
              <a:cxn ang="0">
                <a:pos x="75" y="55"/>
              </a:cxn>
              <a:cxn ang="0">
                <a:pos x="82" y="64"/>
              </a:cxn>
              <a:cxn ang="0">
                <a:pos x="87" y="81"/>
              </a:cxn>
              <a:cxn ang="0">
                <a:pos x="74" y="102"/>
              </a:cxn>
              <a:cxn ang="0">
                <a:pos x="72" y="109"/>
              </a:cxn>
              <a:cxn ang="0">
                <a:pos x="76" y="117"/>
              </a:cxn>
              <a:cxn ang="0">
                <a:pos x="73" y="117"/>
              </a:cxn>
              <a:cxn ang="0">
                <a:pos x="69" y="121"/>
              </a:cxn>
              <a:cxn ang="0">
                <a:pos x="75" y="134"/>
              </a:cxn>
              <a:cxn ang="0">
                <a:pos x="82" y="176"/>
              </a:cxn>
              <a:cxn ang="0">
                <a:pos x="83" y="205"/>
              </a:cxn>
              <a:cxn ang="0">
                <a:pos x="49" y="237"/>
              </a:cxn>
              <a:cxn ang="0">
                <a:pos x="47" y="221"/>
              </a:cxn>
              <a:cxn ang="0">
                <a:pos x="45" y="233"/>
              </a:cxn>
              <a:cxn ang="0">
                <a:pos x="48" y="254"/>
              </a:cxn>
              <a:cxn ang="0">
                <a:pos x="49" y="245"/>
              </a:cxn>
              <a:cxn ang="0">
                <a:pos x="49" y="270"/>
              </a:cxn>
              <a:cxn ang="0">
                <a:pos x="48" y="279"/>
              </a:cxn>
              <a:cxn ang="0">
                <a:pos x="50" y="283"/>
              </a:cxn>
            </a:cxnLst>
            <a:rect l="0" t="0" r="r" b="b"/>
            <a:pathLst>
              <a:path w="91" h="343">
                <a:moveTo>
                  <a:pt x="83" y="205"/>
                </a:moveTo>
                <a:cubicBezTo>
                  <a:pt x="83" y="208"/>
                  <a:pt x="85" y="212"/>
                  <a:pt x="85" y="214"/>
                </a:cubicBezTo>
                <a:cubicBezTo>
                  <a:pt x="85" y="216"/>
                  <a:pt x="84" y="216"/>
                  <a:pt x="82" y="217"/>
                </a:cubicBezTo>
                <a:cubicBezTo>
                  <a:pt x="80" y="218"/>
                  <a:pt x="75" y="218"/>
                  <a:pt x="72" y="218"/>
                </a:cubicBezTo>
                <a:cubicBezTo>
                  <a:pt x="70" y="218"/>
                  <a:pt x="70" y="218"/>
                  <a:pt x="69" y="220"/>
                </a:cubicBezTo>
                <a:cubicBezTo>
                  <a:pt x="69" y="222"/>
                  <a:pt x="69" y="228"/>
                  <a:pt x="68" y="232"/>
                </a:cubicBezTo>
                <a:cubicBezTo>
                  <a:pt x="68" y="235"/>
                  <a:pt x="69" y="243"/>
                  <a:pt x="70" y="253"/>
                </a:cubicBezTo>
                <a:cubicBezTo>
                  <a:pt x="71" y="262"/>
                  <a:pt x="68" y="270"/>
                  <a:pt x="66" y="278"/>
                </a:cubicBezTo>
                <a:cubicBezTo>
                  <a:pt x="64" y="285"/>
                  <a:pt x="61" y="300"/>
                  <a:pt x="60" y="303"/>
                </a:cubicBezTo>
                <a:cubicBezTo>
                  <a:pt x="59" y="307"/>
                  <a:pt x="61" y="307"/>
                  <a:pt x="62" y="309"/>
                </a:cubicBezTo>
                <a:cubicBezTo>
                  <a:pt x="63" y="311"/>
                  <a:pt x="64" y="314"/>
                  <a:pt x="64" y="316"/>
                </a:cubicBezTo>
                <a:cubicBezTo>
                  <a:pt x="64" y="318"/>
                  <a:pt x="61" y="332"/>
                  <a:pt x="61" y="332"/>
                </a:cubicBezTo>
                <a:cubicBezTo>
                  <a:pt x="59" y="339"/>
                  <a:pt x="59" y="339"/>
                  <a:pt x="59" y="339"/>
                </a:cubicBezTo>
                <a:cubicBezTo>
                  <a:pt x="58" y="339"/>
                  <a:pt x="58" y="339"/>
                  <a:pt x="58" y="339"/>
                </a:cubicBezTo>
                <a:cubicBezTo>
                  <a:pt x="58" y="339"/>
                  <a:pt x="58" y="330"/>
                  <a:pt x="58" y="329"/>
                </a:cubicBezTo>
                <a:cubicBezTo>
                  <a:pt x="58" y="328"/>
                  <a:pt x="55" y="332"/>
                  <a:pt x="54" y="335"/>
                </a:cubicBezTo>
                <a:cubicBezTo>
                  <a:pt x="52" y="337"/>
                  <a:pt x="51" y="339"/>
                  <a:pt x="49" y="341"/>
                </a:cubicBezTo>
                <a:cubicBezTo>
                  <a:pt x="47" y="343"/>
                  <a:pt x="44" y="342"/>
                  <a:pt x="41" y="342"/>
                </a:cubicBezTo>
                <a:cubicBezTo>
                  <a:pt x="39" y="342"/>
                  <a:pt x="37" y="342"/>
                  <a:pt x="35" y="342"/>
                </a:cubicBezTo>
                <a:cubicBezTo>
                  <a:pt x="33" y="341"/>
                  <a:pt x="30" y="340"/>
                  <a:pt x="28" y="339"/>
                </a:cubicBezTo>
                <a:cubicBezTo>
                  <a:pt x="25" y="337"/>
                  <a:pt x="26" y="336"/>
                  <a:pt x="26" y="333"/>
                </a:cubicBezTo>
                <a:cubicBezTo>
                  <a:pt x="26" y="331"/>
                  <a:pt x="28" y="329"/>
                  <a:pt x="32" y="324"/>
                </a:cubicBezTo>
                <a:cubicBezTo>
                  <a:pt x="35" y="320"/>
                  <a:pt x="37" y="312"/>
                  <a:pt x="38" y="309"/>
                </a:cubicBezTo>
                <a:cubicBezTo>
                  <a:pt x="39" y="306"/>
                  <a:pt x="38" y="300"/>
                  <a:pt x="37" y="297"/>
                </a:cubicBezTo>
                <a:cubicBezTo>
                  <a:pt x="36" y="294"/>
                  <a:pt x="32" y="279"/>
                  <a:pt x="29" y="267"/>
                </a:cubicBezTo>
                <a:cubicBezTo>
                  <a:pt x="26" y="255"/>
                  <a:pt x="26" y="252"/>
                  <a:pt x="26" y="249"/>
                </a:cubicBezTo>
                <a:cubicBezTo>
                  <a:pt x="27" y="247"/>
                  <a:pt x="25" y="240"/>
                  <a:pt x="24" y="236"/>
                </a:cubicBezTo>
                <a:cubicBezTo>
                  <a:pt x="23" y="232"/>
                  <a:pt x="22" y="223"/>
                  <a:pt x="21" y="221"/>
                </a:cubicBezTo>
                <a:cubicBezTo>
                  <a:pt x="20" y="220"/>
                  <a:pt x="16" y="221"/>
                  <a:pt x="13" y="221"/>
                </a:cubicBezTo>
                <a:cubicBezTo>
                  <a:pt x="11" y="221"/>
                  <a:pt x="11" y="221"/>
                  <a:pt x="11" y="218"/>
                </a:cubicBezTo>
                <a:cubicBezTo>
                  <a:pt x="11" y="215"/>
                  <a:pt x="12" y="199"/>
                  <a:pt x="13" y="193"/>
                </a:cubicBezTo>
                <a:cubicBezTo>
                  <a:pt x="13" y="187"/>
                  <a:pt x="14" y="175"/>
                  <a:pt x="14" y="169"/>
                </a:cubicBezTo>
                <a:cubicBezTo>
                  <a:pt x="14" y="162"/>
                  <a:pt x="14" y="147"/>
                  <a:pt x="14" y="141"/>
                </a:cubicBezTo>
                <a:cubicBezTo>
                  <a:pt x="15" y="135"/>
                  <a:pt x="17" y="129"/>
                  <a:pt x="18" y="127"/>
                </a:cubicBezTo>
                <a:cubicBezTo>
                  <a:pt x="19" y="125"/>
                  <a:pt x="18" y="124"/>
                  <a:pt x="18" y="121"/>
                </a:cubicBezTo>
                <a:cubicBezTo>
                  <a:pt x="18" y="119"/>
                  <a:pt x="18" y="119"/>
                  <a:pt x="16" y="119"/>
                </a:cubicBezTo>
                <a:cubicBezTo>
                  <a:pt x="14" y="119"/>
                  <a:pt x="9" y="116"/>
                  <a:pt x="5" y="116"/>
                </a:cubicBezTo>
                <a:cubicBezTo>
                  <a:pt x="2" y="115"/>
                  <a:pt x="2" y="114"/>
                  <a:pt x="1" y="107"/>
                </a:cubicBezTo>
                <a:cubicBezTo>
                  <a:pt x="0" y="99"/>
                  <a:pt x="5" y="86"/>
                  <a:pt x="6" y="82"/>
                </a:cubicBezTo>
                <a:cubicBezTo>
                  <a:pt x="7" y="79"/>
                  <a:pt x="11" y="65"/>
                  <a:pt x="13" y="58"/>
                </a:cubicBezTo>
                <a:cubicBezTo>
                  <a:pt x="15" y="51"/>
                  <a:pt x="22" y="50"/>
                  <a:pt x="27" y="49"/>
                </a:cubicBezTo>
                <a:cubicBezTo>
                  <a:pt x="31" y="48"/>
                  <a:pt x="33" y="45"/>
                  <a:pt x="35" y="46"/>
                </a:cubicBezTo>
                <a:cubicBezTo>
                  <a:pt x="37" y="46"/>
                  <a:pt x="32" y="37"/>
                  <a:pt x="32" y="35"/>
                </a:cubicBezTo>
                <a:cubicBezTo>
                  <a:pt x="31" y="30"/>
                  <a:pt x="33" y="24"/>
                  <a:pt x="36" y="20"/>
                </a:cubicBezTo>
                <a:cubicBezTo>
                  <a:pt x="38" y="17"/>
                  <a:pt x="38" y="13"/>
                  <a:pt x="40" y="11"/>
                </a:cubicBezTo>
                <a:cubicBezTo>
                  <a:pt x="43" y="9"/>
                  <a:pt x="44" y="5"/>
                  <a:pt x="46" y="3"/>
                </a:cubicBezTo>
                <a:cubicBezTo>
                  <a:pt x="49" y="0"/>
                  <a:pt x="54" y="0"/>
                  <a:pt x="57" y="0"/>
                </a:cubicBezTo>
                <a:cubicBezTo>
                  <a:pt x="69" y="0"/>
                  <a:pt x="74" y="12"/>
                  <a:pt x="77" y="21"/>
                </a:cubicBezTo>
                <a:cubicBezTo>
                  <a:pt x="81" y="31"/>
                  <a:pt x="81" y="40"/>
                  <a:pt x="77" y="49"/>
                </a:cubicBezTo>
                <a:cubicBezTo>
                  <a:pt x="75" y="52"/>
                  <a:pt x="75" y="53"/>
                  <a:pt x="75" y="55"/>
                </a:cubicBezTo>
                <a:cubicBezTo>
                  <a:pt x="76" y="57"/>
                  <a:pt x="73" y="57"/>
                  <a:pt x="73" y="59"/>
                </a:cubicBezTo>
                <a:cubicBezTo>
                  <a:pt x="74" y="61"/>
                  <a:pt x="79" y="62"/>
                  <a:pt x="82" y="64"/>
                </a:cubicBezTo>
                <a:cubicBezTo>
                  <a:pt x="85" y="66"/>
                  <a:pt x="85" y="65"/>
                  <a:pt x="88" y="68"/>
                </a:cubicBezTo>
                <a:cubicBezTo>
                  <a:pt x="91" y="72"/>
                  <a:pt x="88" y="78"/>
                  <a:pt x="87" y="81"/>
                </a:cubicBezTo>
                <a:cubicBezTo>
                  <a:pt x="86" y="85"/>
                  <a:pt x="81" y="94"/>
                  <a:pt x="79" y="96"/>
                </a:cubicBezTo>
                <a:cubicBezTo>
                  <a:pt x="78" y="98"/>
                  <a:pt x="75" y="102"/>
                  <a:pt x="74" y="102"/>
                </a:cubicBezTo>
                <a:cubicBezTo>
                  <a:pt x="73" y="103"/>
                  <a:pt x="73" y="104"/>
                  <a:pt x="74" y="106"/>
                </a:cubicBezTo>
                <a:cubicBezTo>
                  <a:pt x="74" y="107"/>
                  <a:pt x="73" y="108"/>
                  <a:pt x="72" y="109"/>
                </a:cubicBezTo>
                <a:cubicBezTo>
                  <a:pt x="72" y="109"/>
                  <a:pt x="73" y="111"/>
                  <a:pt x="74" y="112"/>
                </a:cubicBezTo>
                <a:cubicBezTo>
                  <a:pt x="75" y="114"/>
                  <a:pt x="75" y="116"/>
                  <a:pt x="76" y="117"/>
                </a:cubicBezTo>
                <a:cubicBezTo>
                  <a:pt x="77" y="119"/>
                  <a:pt x="76" y="119"/>
                  <a:pt x="75" y="118"/>
                </a:cubicBezTo>
                <a:cubicBezTo>
                  <a:pt x="74" y="118"/>
                  <a:pt x="74" y="117"/>
                  <a:pt x="73" y="117"/>
                </a:cubicBezTo>
                <a:cubicBezTo>
                  <a:pt x="73" y="116"/>
                  <a:pt x="71" y="117"/>
                  <a:pt x="70" y="118"/>
                </a:cubicBezTo>
                <a:cubicBezTo>
                  <a:pt x="69" y="118"/>
                  <a:pt x="69" y="120"/>
                  <a:pt x="69" y="121"/>
                </a:cubicBezTo>
                <a:cubicBezTo>
                  <a:pt x="70" y="124"/>
                  <a:pt x="72" y="125"/>
                  <a:pt x="73" y="127"/>
                </a:cubicBezTo>
                <a:cubicBezTo>
                  <a:pt x="74" y="130"/>
                  <a:pt x="75" y="132"/>
                  <a:pt x="75" y="134"/>
                </a:cubicBezTo>
                <a:cubicBezTo>
                  <a:pt x="76" y="140"/>
                  <a:pt x="78" y="146"/>
                  <a:pt x="79" y="152"/>
                </a:cubicBezTo>
                <a:cubicBezTo>
                  <a:pt x="80" y="158"/>
                  <a:pt x="81" y="167"/>
                  <a:pt x="82" y="176"/>
                </a:cubicBezTo>
                <a:cubicBezTo>
                  <a:pt x="83" y="186"/>
                  <a:pt x="83" y="199"/>
                  <a:pt x="83" y="199"/>
                </a:cubicBezTo>
                <a:cubicBezTo>
                  <a:pt x="83" y="199"/>
                  <a:pt x="83" y="201"/>
                  <a:pt x="83" y="205"/>
                </a:cubicBezTo>
                <a:close/>
                <a:moveTo>
                  <a:pt x="49" y="245"/>
                </a:moveTo>
                <a:cubicBezTo>
                  <a:pt x="49" y="245"/>
                  <a:pt x="50" y="240"/>
                  <a:pt x="49" y="237"/>
                </a:cubicBezTo>
                <a:cubicBezTo>
                  <a:pt x="48" y="235"/>
                  <a:pt x="48" y="231"/>
                  <a:pt x="47" y="227"/>
                </a:cubicBezTo>
                <a:cubicBezTo>
                  <a:pt x="47" y="223"/>
                  <a:pt x="47" y="221"/>
                  <a:pt x="47" y="221"/>
                </a:cubicBezTo>
                <a:cubicBezTo>
                  <a:pt x="46" y="220"/>
                  <a:pt x="45" y="221"/>
                  <a:pt x="45" y="222"/>
                </a:cubicBezTo>
                <a:cubicBezTo>
                  <a:pt x="45" y="223"/>
                  <a:pt x="45" y="231"/>
                  <a:pt x="45" y="233"/>
                </a:cubicBezTo>
                <a:cubicBezTo>
                  <a:pt x="45" y="236"/>
                  <a:pt x="44" y="240"/>
                  <a:pt x="45" y="244"/>
                </a:cubicBezTo>
                <a:cubicBezTo>
                  <a:pt x="47" y="249"/>
                  <a:pt x="48" y="251"/>
                  <a:pt x="48" y="254"/>
                </a:cubicBezTo>
                <a:cubicBezTo>
                  <a:pt x="49" y="257"/>
                  <a:pt x="49" y="255"/>
                  <a:pt x="49" y="254"/>
                </a:cubicBezTo>
                <a:cubicBezTo>
                  <a:pt x="49" y="252"/>
                  <a:pt x="49" y="245"/>
                  <a:pt x="49" y="245"/>
                </a:cubicBezTo>
                <a:close/>
                <a:moveTo>
                  <a:pt x="50" y="283"/>
                </a:moveTo>
                <a:cubicBezTo>
                  <a:pt x="50" y="283"/>
                  <a:pt x="50" y="274"/>
                  <a:pt x="49" y="270"/>
                </a:cubicBezTo>
                <a:cubicBezTo>
                  <a:pt x="49" y="265"/>
                  <a:pt x="49" y="263"/>
                  <a:pt x="49" y="266"/>
                </a:cubicBezTo>
                <a:cubicBezTo>
                  <a:pt x="48" y="270"/>
                  <a:pt x="48" y="272"/>
                  <a:pt x="48" y="279"/>
                </a:cubicBezTo>
                <a:cubicBezTo>
                  <a:pt x="49" y="285"/>
                  <a:pt x="49" y="297"/>
                  <a:pt x="50" y="291"/>
                </a:cubicBezTo>
                <a:cubicBezTo>
                  <a:pt x="50" y="285"/>
                  <a:pt x="50" y="283"/>
                  <a:pt x="50" y="283"/>
                </a:cubicBezTo>
                <a:close/>
              </a:path>
            </a:pathLst>
          </a:custGeom>
          <a:solidFill>
            <a:schemeClr val="bg1"/>
          </a:solidFill>
          <a:ln w="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2" cstate="email"/>
          <a:srcRect/>
          <a:stretch>
            <a:fillRect/>
          </a:stretch>
        </p:blipFill>
        <p:spPr bwMode="auto">
          <a:xfrm>
            <a:off x="4953000" y="1247775"/>
            <a:ext cx="243312"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33400" y="1143000"/>
            <a:ext cx="8077200" cy="4572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Results of Smart Consumer applications:</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Case Study:  Measurable customer service results </a:t>
            </a:r>
            <a:endParaRPr lang="en-US" dirty="0"/>
          </a:p>
        </p:txBody>
      </p:sp>
      <p:sp>
        <p:nvSpPr>
          <p:cNvPr id="4" name="Footer Placeholder 3"/>
          <p:cNvSpPr>
            <a:spLocks noGrp="1"/>
          </p:cNvSpPr>
          <p:nvPr>
            <p:ph type="ftr" sz="quarter" idx="11"/>
          </p:nvPr>
        </p:nvSpPr>
        <p:spPr/>
        <p:txBody>
          <a:bodyPr/>
          <a:lstStyle/>
          <a:p>
            <a:pPr>
              <a:defRPr/>
            </a:pPr>
            <a:r>
              <a:rPr lang="en-US" smtClean="0"/>
              <a:t>Company Confidential</a:t>
            </a:r>
            <a:endParaRPr lang="en-US" dirty="0"/>
          </a:p>
        </p:txBody>
      </p:sp>
      <p:sp>
        <p:nvSpPr>
          <p:cNvPr id="6" name="TextBox 5"/>
          <p:cNvSpPr txBox="1"/>
          <p:nvPr/>
        </p:nvSpPr>
        <p:spPr>
          <a:xfrm>
            <a:off x="533400" y="2374374"/>
            <a:ext cx="1219200" cy="646331"/>
          </a:xfrm>
          <a:prstGeom prst="rect">
            <a:avLst/>
          </a:prstGeom>
          <a:noFill/>
        </p:spPr>
        <p:txBody>
          <a:bodyPr wrap="square" rtlCol="0">
            <a:spAutoFit/>
          </a:bodyPr>
          <a:lstStyle/>
          <a:p>
            <a:r>
              <a:rPr lang="en-US" sz="3600" dirty="0" smtClean="0">
                <a:solidFill>
                  <a:srgbClr val="6A737B"/>
                </a:solidFill>
              </a:rPr>
              <a:t>55%</a:t>
            </a:r>
            <a:endParaRPr lang="en-US" sz="3600" dirty="0">
              <a:solidFill>
                <a:srgbClr val="6A737B"/>
              </a:solidFill>
            </a:endParaRPr>
          </a:p>
        </p:txBody>
      </p:sp>
      <p:sp>
        <p:nvSpPr>
          <p:cNvPr id="7" name="TextBox 6"/>
          <p:cNvSpPr txBox="1"/>
          <p:nvPr/>
        </p:nvSpPr>
        <p:spPr>
          <a:xfrm>
            <a:off x="1752600" y="1877705"/>
            <a:ext cx="2362200" cy="1246495"/>
          </a:xfrm>
          <a:prstGeom prst="rect">
            <a:avLst/>
          </a:prstGeom>
          <a:noFill/>
        </p:spPr>
        <p:txBody>
          <a:bodyPr wrap="square" rtlCol="0">
            <a:spAutoFit/>
          </a:bodyPr>
          <a:lstStyle/>
          <a:p>
            <a:r>
              <a:rPr lang="en-US" sz="7500" dirty="0" smtClean="0">
                <a:solidFill>
                  <a:srgbClr val="F37421"/>
                </a:solidFill>
              </a:rPr>
              <a:t>90%</a:t>
            </a:r>
            <a:endParaRPr lang="en-US" sz="7500" dirty="0">
              <a:solidFill>
                <a:srgbClr val="F37421"/>
              </a:solidFill>
            </a:endParaRPr>
          </a:p>
        </p:txBody>
      </p:sp>
      <p:sp>
        <p:nvSpPr>
          <p:cNvPr id="9" name="Rectangle 8"/>
          <p:cNvSpPr/>
          <p:nvPr/>
        </p:nvSpPr>
        <p:spPr>
          <a:xfrm>
            <a:off x="533400" y="2849939"/>
            <a:ext cx="3108543" cy="369332"/>
          </a:xfrm>
          <a:prstGeom prst="rect">
            <a:avLst/>
          </a:prstGeom>
        </p:spPr>
        <p:txBody>
          <a:bodyPr wrap="none">
            <a:spAutoFit/>
          </a:bodyPr>
          <a:lstStyle/>
          <a:p>
            <a:r>
              <a:rPr lang="en-US" dirty="0" smtClean="0">
                <a:solidFill>
                  <a:srgbClr val="6A737B"/>
                </a:solidFill>
              </a:rPr>
              <a:t>Increased first call resolution</a:t>
            </a:r>
            <a:endParaRPr lang="en-US" dirty="0">
              <a:solidFill>
                <a:srgbClr val="6A737B"/>
              </a:solidFill>
            </a:endParaRPr>
          </a:p>
        </p:txBody>
      </p:sp>
      <p:cxnSp>
        <p:nvCxnSpPr>
          <p:cNvPr id="11" name="Straight Arrow Connector 10"/>
          <p:cNvCxnSpPr/>
          <p:nvPr/>
        </p:nvCxnSpPr>
        <p:spPr>
          <a:xfrm>
            <a:off x="1600200" y="2715905"/>
            <a:ext cx="228600" cy="1588"/>
          </a:xfrm>
          <a:prstGeom prst="straightConnector1">
            <a:avLst/>
          </a:prstGeom>
          <a:ln w="22225">
            <a:solidFill>
              <a:srgbClr val="6A737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2122098"/>
            <a:ext cx="1219200" cy="880241"/>
          </a:xfrm>
          <a:prstGeom prst="rect">
            <a:avLst/>
          </a:prstGeom>
          <a:noFill/>
        </p:spPr>
        <p:txBody>
          <a:bodyPr wrap="square" rtlCol="0">
            <a:spAutoFit/>
          </a:bodyPr>
          <a:lstStyle/>
          <a:p>
            <a:pPr>
              <a:lnSpc>
                <a:spcPct val="80000"/>
              </a:lnSpc>
            </a:pPr>
            <a:r>
              <a:rPr lang="en-US" sz="3200" dirty="0" smtClean="0">
                <a:solidFill>
                  <a:srgbClr val="6A737B"/>
                </a:solidFill>
              </a:rPr>
              <a:t>More than</a:t>
            </a:r>
            <a:endParaRPr lang="en-US" sz="3200" dirty="0">
              <a:solidFill>
                <a:srgbClr val="6A737B"/>
              </a:solidFill>
            </a:endParaRPr>
          </a:p>
        </p:txBody>
      </p:sp>
      <p:sp>
        <p:nvSpPr>
          <p:cNvPr id="14" name="TextBox 13"/>
          <p:cNvSpPr txBox="1"/>
          <p:nvPr/>
        </p:nvSpPr>
        <p:spPr>
          <a:xfrm>
            <a:off x="6019800" y="1859339"/>
            <a:ext cx="2819400" cy="1246495"/>
          </a:xfrm>
          <a:prstGeom prst="rect">
            <a:avLst/>
          </a:prstGeom>
          <a:noFill/>
        </p:spPr>
        <p:txBody>
          <a:bodyPr wrap="square" rtlCol="0">
            <a:spAutoFit/>
          </a:bodyPr>
          <a:lstStyle/>
          <a:p>
            <a:r>
              <a:rPr lang="en-US" sz="7500" dirty="0" smtClean="0">
                <a:solidFill>
                  <a:srgbClr val="F37421"/>
                </a:solidFill>
              </a:rPr>
              <a:t>30%</a:t>
            </a:r>
            <a:endParaRPr lang="en-US" sz="7500" dirty="0">
              <a:solidFill>
                <a:srgbClr val="F37421"/>
              </a:solidFill>
            </a:endParaRPr>
          </a:p>
        </p:txBody>
      </p:sp>
      <p:sp>
        <p:nvSpPr>
          <p:cNvPr id="15" name="Rectangle 14"/>
          <p:cNvSpPr/>
          <p:nvPr/>
        </p:nvSpPr>
        <p:spPr>
          <a:xfrm>
            <a:off x="5029201" y="2849939"/>
            <a:ext cx="3124200" cy="923330"/>
          </a:xfrm>
          <a:prstGeom prst="rect">
            <a:avLst/>
          </a:prstGeom>
        </p:spPr>
        <p:txBody>
          <a:bodyPr wrap="square">
            <a:spAutoFit/>
          </a:bodyPr>
          <a:lstStyle/>
          <a:p>
            <a:r>
              <a:rPr lang="en-US" dirty="0" smtClean="0">
                <a:solidFill>
                  <a:srgbClr val="6A737B"/>
                </a:solidFill>
              </a:rPr>
              <a:t>of all PPL EU customers (about 400,000) have registered</a:t>
            </a:r>
            <a:endParaRPr lang="en-US" dirty="0">
              <a:solidFill>
                <a:srgbClr val="6A737B"/>
              </a:solidFill>
            </a:endParaRPr>
          </a:p>
        </p:txBody>
      </p:sp>
      <p:sp>
        <p:nvSpPr>
          <p:cNvPr id="17" name="TextBox 16"/>
          <p:cNvSpPr txBox="1"/>
          <p:nvPr/>
        </p:nvSpPr>
        <p:spPr>
          <a:xfrm>
            <a:off x="533400" y="4923913"/>
            <a:ext cx="1219200" cy="486287"/>
          </a:xfrm>
          <a:prstGeom prst="rect">
            <a:avLst/>
          </a:prstGeom>
          <a:noFill/>
        </p:spPr>
        <p:txBody>
          <a:bodyPr wrap="square" rtlCol="0">
            <a:spAutoFit/>
          </a:bodyPr>
          <a:lstStyle/>
          <a:p>
            <a:pPr>
              <a:lnSpc>
                <a:spcPct val="80000"/>
              </a:lnSpc>
            </a:pPr>
            <a:r>
              <a:rPr lang="en-US" sz="3200" dirty="0" smtClean="0">
                <a:solidFill>
                  <a:srgbClr val="6A737B"/>
                </a:solidFill>
              </a:rPr>
              <a:t>Over</a:t>
            </a:r>
            <a:endParaRPr lang="en-US" sz="3200" dirty="0">
              <a:solidFill>
                <a:srgbClr val="6A737B"/>
              </a:solidFill>
            </a:endParaRPr>
          </a:p>
        </p:txBody>
      </p:sp>
      <p:sp>
        <p:nvSpPr>
          <p:cNvPr id="18" name="TextBox 17"/>
          <p:cNvSpPr txBox="1"/>
          <p:nvPr/>
        </p:nvSpPr>
        <p:spPr>
          <a:xfrm>
            <a:off x="1371600" y="4267200"/>
            <a:ext cx="2819400" cy="1246495"/>
          </a:xfrm>
          <a:prstGeom prst="rect">
            <a:avLst/>
          </a:prstGeom>
          <a:noFill/>
        </p:spPr>
        <p:txBody>
          <a:bodyPr wrap="square" rtlCol="0">
            <a:spAutoFit/>
          </a:bodyPr>
          <a:lstStyle/>
          <a:p>
            <a:r>
              <a:rPr lang="en-US" sz="7500" dirty="0" smtClean="0">
                <a:solidFill>
                  <a:srgbClr val="F37421"/>
                </a:solidFill>
              </a:rPr>
              <a:t>10%</a:t>
            </a:r>
            <a:endParaRPr lang="en-US" sz="7500" dirty="0">
              <a:solidFill>
                <a:srgbClr val="F37421"/>
              </a:solidFill>
            </a:endParaRPr>
          </a:p>
        </p:txBody>
      </p:sp>
      <p:sp>
        <p:nvSpPr>
          <p:cNvPr id="19" name="Rectangle 18"/>
          <p:cNvSpPr/>
          <p:nvPr/>
        </p:nvSpPr>
        <p:spPr>
          <a:xfrm>
            <a:off x="533401" y="5297269"/>
            <a:ext cx="3124200" cy="646331"/>
          </a:xfrm>
          <a:prstGeom prst="rect">
            <a:avLst/>
          </a:prstGeom>
        </p:spPr>
        <p:txBody>
          <a:bodyPr wrap="square">
            <a:spAutoFit/>
          </a:bodyPr>
          <a:lstStyle/>
          <a:p>
            <a:r>
              <a:rPr lang="en-US" dirty="0" smtClean="0">
                <a:solidFill>
                  <a:srgbClr val="6A737B"/>
                </a:solidFill>
              </a:rPr>
              <a:t>of these customer use application every month</a:t>
            </a:r>
            <a:endParaRPr lang="en-US" dirty="0">
              <a:solidFill>
                <a:srgbClr val="6A737B"/>
              </a:solidFill>
            </a:endParaRPr>
          </a:p>
        </p:txBody>
      </p:sp>
      <p:sp>
        <p:nvSpPr>
          <p:cNvPr id="23" name="TextBox 22"/>
          <p:cNvSpPr txBox="1"/>
          <p:nvPr/>
        </p:nvSpPr>
        <p:spPr>
          <a:xfrm>
            <a:off x="5029200" y="4763869"/>
            <a:ext cx="1219200" cy="646331"/>
          </a:xfrm>
          <a:prstGeom prst="rect">
            <a:avLst/>
          </a:prstGeom>
          <a:noFill/>
        </p:spPr>
        <p:txBody>
          <a:bodyPr wrap="square" rtlCol="0">
            <a:spAutoFit/>
          </a:bodyPr>
          <a:lstStyle/>
          <a:p>
            <a:r>
              <a:rPr lang="en-US" sz="3600" dirty="0" smtClean="0">
                <a:solidFill>
                  <a:srgbClr val="6A737B"/>
                </a:solidFill>
              </a:rPr>
              <a:t>32%</a:t>
            </a:r>
            <a:endParaRPr lang="en-US" sz="3600" dirty="0">
              <a:solidFill>
                <a:srgbClr val="6A737B"/>
              </a:solidFill>
            </a:endParaRPr>
          </a:p>
        </p:txBody>
      </p:sp>
      <p:sp>
        <p:nvSpPr>
          <p:cNvPr id="24" name="TextBox 23"/>
          <p:cNvSpPr txBox="1"/>
          <p:nvPr/>
        </p:nvSpPr>
        <p:spPr>
          <a:xfrm>
            <a:off x="6248400" y="4267200"/>
            <a:ext cx="2362200" cy="1246495"/>
          </a:xfrm>
          <a:prstGeom prst="rect">
            <a:avLst/>
          </a:prstGeom>
          <a:noFill/>
        </p:spPr>
        <p:txBody>
          <a:bodyPr wrap="square" rtlCol="0">
            <a:spAutoFit/>
          </a:bodyPr>
          <a:lstStyle/>
          <a:p>
            <a:r>
              <a:rPr lang="en-US" sz="7500" dirty="0" smtClean="0">
                <a:solidFill>
                  <a:srgbClr val="F37421"/>
                </a:solidFill>
              </a:rPr>
              <a:t>43%</a:t>
            </a:r>
            <a:endParaRPr lang="en-US" sz="7500" dirty="0">
              <a:solidFill>
                <a:srgbClr val="F37421"/>
              </a:solidFill>
            </a:endParaRPr>
          </a:p>
        </p:txBody>
      </p:sp>
      <p:sp>
        <p:nvSpPr>
          <p:cNvPr id="25" name="Rectangle 24"/>
          <p:cNvSpPr/>
          <p:nvPr/>
        </p:nvSpPr>
        <p:spPr>
          <a:xfrm>
            <a:off x="5029200" y="5297269"/>
            <a:ext cx="2467342" cy="646331"/>
          </a:xfrm>
          <a:prstGeom prst="rect">
            <a:avLst/>
          </a:prstGeom>
        </p:spPr>
        <p:txBody>
          <a:bodyPr wrap="none">
            <a:spAutoFit/>
          </a:bodyPr>
          <a:lstStyle/>
          <a:p>
            <a:r>
              <a:rPr lang="en-US" dirty="0" smtClean="0">
                <a:solidFill>
                  <a:srgbClr val="6A737B"/>
                </a:solidFill>
              </a:rPr>
              <a:t>Customer satisfaction </a:t>
            </a:r>
            <a:br>
              <a:rPr lang="en-US" dirty="0" smtClean="0">
                <a:solidFill>
                  <a:srgbClr val="6A737B"/>
                </a:solidFill>
              </a:rPr>
            </a:br>
            <a:r>
              <a:rPr lang="en-US" dirty="0" smtClean="0">
                <a:solidFill>
                  <a:srgbClr val="6A737B"/>
                </a:solidFill>
              </a:rPr>
              <a:t>scores increased</a:t>
            </a:r>
            <a:endParaRPr lang="en-US" dirty="0">
              <a:solidFill>
                <a:srgbClr val="6A737B"/>
              </a:solidFill>
            </a:endParaRPr>
          </a:p>
        </p:txBody>
      </p:sp>
      <p:cxnSp>
        <p:nvCxnSpPr>
          <p:cNvPr id="26" name="Straight Arrow Connector 25"/>
          <p:cNvCxnSpPr/>
          <p:nvPr/>
        </p:nvCxnSpPr>
        <p:spPr>
          <a:xfrm>
            <a:off x="6096000" y="5068669"/>
            <a:ext cx="228600" cy="1588"/>
          </a:xfrm>
          <a:prstGeom prst="straightConnector1">
            <a:avLst/>
          </a:prstGeom>
          <a:ln w="22225">
            <a:solidFill>
              <a:srgbClr val="6A737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52700" y="3924300"/>
            <a:ext cx="3886200" cy="0"/>
          </a:xfrm>
          <a:prstGeom prst="line">
            <a:avLst/>
          </a:prstGeom>
          <a:ln>
            <a:solidFill>
              <a:srgbClr val="6A737B"/>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3400" y="4038600"/>
            <a:ext cx="7924800" cy="0"/>
          </a:xfrm>
          <a:prstGeom prst="line">
            <a:avLst/>
          </a:prstGeom>
          <a:ln>
            <a:solidFill>
              <a:srgbClr val="6A737B"/>
            </a:solidFill>
            <a:prstDash val="sysDash"/>
          </a:ln>
        </p:spPr>
        <p:style>
          <a:lnRef idx="1">
            <a:schemeClr val="accent1"/>
          </a:lnRef>
          <a:fillRef idx="0">
            <a:schemeClr val="accent1"/>
          </a:fillRef>
          <a:effectRef idx="0">
            <a:schemeClr val="accent1"/>
          </a:effectRef>
          <a:fontRef idx="minor">
            <a:schemeClr val="tx1"/>
          </a:fontRef>
        </p:style>
      </p:cxnSp>
      <p:pic>
        <p:nvPicPr>
          <p:cNvPr id="35" name="Content Placeholder 6" descr="PPL.jpg"/>
          <p:cNvPicPr>
            <a:picLocks noChangeAspect="1"/>
          </p:cNvPicPr>
          <p:nvPr/>
        </p:nvPicPr>
        <p:blipFill>
          <a:blip r:embed="rId2" cstate="email"/>
          <a:stretch>
            <a:fillRect/>
          </a:stretch>
        </p:blipFill>
        <p:spPr bwMode="auto">
          <a:xfrm>
            <a:off x="7848600" y="5715000"/>
            <a:ext cx="883800" cy="501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43000"/>
            <a:ext cx="9144000" cy="7620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bwMode="auto">
          <a:xfrm>
            <a:off x="533400" y="1371600"/>
            <a:ext cx="8153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sz="1600" dirty="0" smtClean="0">
                <a:solidFill>
                  <a:schemeClr val="bg1"/>
                </a:solidFill>
                <a:cs typeface="Arial" pitchFamily="34" charset="0"/>
              </a:rPr>
              <a:t>“Bill-to-Date” / Predictable Bill</a:t>
            </a:r>
          </a:p>
        </p:txBody>
      </p:sp>
      <p:sp>
        <p:nvSpPr>
          <p:cNvPr id="2" name="Title 1"/>
          <p:cNvSpPr>
            <a:spLocks noGrp="1"/>
          </p:cNvSpPr>
          <p:nvPr>
            <p:ph type="title"/>
          </p:nvPr>
        </p:nvSpPr>
        <p:spPr/>
        <p:txBody>
          <a:bodyPr/>
          <a:lstStyle/>
          <a:p>
            <a:r>
              <a:rPr lang="en-US" dirty="0" smtClean="0"/>
              <a:t>Bill-to-date. Meter highlights</a:t>
            </a:r>
            <a:endParaRPr lang="en-US" dirty="0"/>
          </a:p>
        </p:txBody>
      </p:sp>
      <p:sp>
        <p:nvSpPr>
          <p:cNvPr id="4" name="Footer Placeholder 3"/>
          <p:cNvSpPr>
            <a:spLocks noGrp="1"/>
          </p:cNvSpPr>
          <p:nvPr>
            <p:ph type="ftr" sz="quarter" idx="11"/>
          </p:nvPr>
        </p:nvSpPr>
        <p:spPr/>
        <p:txBody>
          <a:bodyPr/>
          <a:lstStyle/>
          <a:p>
            <a:pPr>
              <a:defRPr/>
            </a:pPr>
            <a:r>
              <a:rPr lang="en-US" smtClean="0"/>
              <a:t>Company Confidential</a:t>
            </a:r>
            <a:endParaRPr lang="en-US" dirty="0"/>
          </a:p>
        </p:txBody>
      </p:sp>
      <p:pic>
        <p:nvPicPr>
          <p:cNvPr id="6" name="Picture 4"/>
          <p:cNvPicPr>
            <a:picLocks noChangeAspect="1" noChangeArrowheads="1"/>
          </p:cNvPicPr>
          <p:nvPr/>
        </p:nvPicPr>
        <p:blipFill>
          <a:blip r:embed="rId2" cstate="email"/>
          <a:srcRect/>
          <a:stretch>
            <a:fillRect/>
          </a:stretch>
        </p:blipFill>
        <p:spPr bwMode="auto">
          <a:xfrm>
            <a:off x="708025" y="2790825"/>
            <a:ext cx="2873375" cy="3305175"/>
          </a:xfrm>
          <a:prstGeom prst="rect">
            <a:avLst/>
          </a:prstGeom>
          <a:noFill/>
          <a:ln w="9525">
            <a:solidFill>
              <a:srgbClr val="6A737B"/>
            </a:solidFill>
            <a:prstDash val="sysDash"/>
            <a:miter lim="800000"/>
            <a:headEnd/>
            <a:tailEnd/>
          </a:ln>
        </p:spPr>
      </p:pic>
      <p:pic>
        <p:nvPicPr>
          <p:cNvPr id="7" name="Picture 5"/>
          <p:cNvPicPr>
            <a:picLocks noChangeAspect="1" noChangeArrowheads="1"/>
          </p:cNvPicPr>
          <p:nvPr/>
        </p:nvPicPr>
        <p:blipFill>
          <a:blip r:embed="rId3" cstate="email"/>
          <a:srcRect/>
          <a:stretch>
            <a:fillRect/>
          </a:stretch>
        </p:blipFill>
        <p:spPr bwMode="auto">
          <a:xfrm>
            <a:off x="4205288" y="2133600"/>
            <a:ext cx="4329112" cy="3962400"/>
          </a:xfrm>
          <a:prstGeom prst="rect">
            <a:avLst/>
          </a:prstGeom>
          <a:noFill/>
          <a:ln w="9525">
            <a:solidFill>
              <a:srgbClr val="6A737B"/>
            </a:solidFill>
            <a:prstDash val="sysDash"/>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c2009AclaraPowerPointTemplat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Dec2009AclaraPowerPointTemplates_Final</Template>
  <TotalTime>9371</TotalTime>
  <Words>1032</Words>
  <Application>Microsoft Office PowerPoint</Application>
  <PresentationFormat>On-screen Show (4:3)</PresentationFormat>
  <Paragraphs>152</Paragraphs>
  <Slides>11</Slides>
  <Notes>7</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Dec2009AclaraPowerPointTemplates_Final</vt:lpstr>
      <vt:lpstr>General Slide</vt:lpstr>
      <vt:lpstr>1_Transition slide</vt:lpstr>
      <vt:lpstr>Transition slide</vt:lpstr>
      <vt:lpstr> Aclara Smart Grid philosophy </vt:lpstr>
      <vt:lpstr>Efficiency in real time</vt:lpstr>
      <vt:lpstr>Green Grid via an educated consumer</vt:lpstr>
      <vt:lpstr>Educating the consumer-keys to customer engagement</vt:lpstr>
      <vt:lpstr>Customer-utility relationships have evolved</vt:lpstr>
      <vt:lpstr>Measurable energy efficiency results </vt:lpstr>
      <vt:lpstr>Case Study: PPL Customer care and  technology partnership engages consumers </vt:lpstr>
      <vt:lpstr>Case Study:  Measurable customer service results </vt:lpstr>
      <vt:lpstr>Bill-to-date. Meter highlights</vt:lpstr>
      <vt:lpstr>Software Consumer functionality</vt:lpstr>
      <vt:lpstr>Customer Engagement Apps:  Mobile</vt:lpstr>
    </vt:vector>
  </TitlesOfParts>
  <Company>Nexus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Nexus Energy</dc:creator>
  <cp:lastModifiedBy>Dan Delurey</cp:lastModifiedBy>
  <cp:revision>664</cp:revision>
  <cp:lastPrinted>2010-07-09T19:56:43Z</cp:lastPrinted>
  <dcterms:created xsi:type="dcterms:W3CDTF">2010-02-11T14:56:47Z</dcterms:created>
  <dcterms:modified xsi:type="dcterms:W3CDTF">2010-12-01T15:36:54Z</dcterms:modified>
</cp:coreProperties>
</file>