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2" r:id="rId4"/>
    <p:sldId id="278" r:id="rId5"/>
    <p:sldId id="279" r:id="rId6"/>
    <p:sldId id="257" r:id="rId7"/>
    <p:sldId id="276" r:id="rId8"/>
    <p:sldId id="286" r:id="rId9"/>
    <p:sldId id="258" r:id="rId10"/>
    <p:sldId id="273" r:id="rId11"/>
    <p:sldId id="274" r:id="rId12"/>
    <p:sldId id="283" r:id="rId13"/>
    <p:sldId id="287" r:id="rId14"/>
    <p:sldId id="261" r:id="rId15"/>
    <p:sldId id="290" r:id="rId16"/>
    <p:sldId id="291" r:id="rId17"/>
    <p:sldId id="292" r:id="rId18"/>
    <p:sldId id="293" r:id="rId19"/>
    <p:sldId id="264" r:id="rId20"/>
    <p:sldId id="294" r:id="rId21"/>
    <p:sldId id="262" r:id="rId22"/>
    <p:sldId id="263" r:id="rId23"/>
    <p:sldId id="265" r:id="rId24"/>
    <p:sldId id="269" r:id="rId25"/>
    <p:sldId id="271" r:id="rId26"/>
    <p:sldId id="2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C197F-FB23-4346-A6BF-B71677D5498F}"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C197F-FB23-4346-A6BF-B71677D5498F}"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C197F-FB23-4346-A6BF-B71677D5498F}"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C197F-FB23-4346-A6BF-B71677D5498F}"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C197F-FB23-4346-A6BF-B71677D5498F}"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C197F-FB23-4346-A6BF-B71677D5498F}"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C197F-FB23-4346-A6BF-B71677D5498F}"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C197F-FB23-4346-A6BF-B71677D5498F}"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C197F-FB23-4346-A6BF-B71677D5498F}"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C197F-FB23-4346-A6BF-B71677D5498F}"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C197F-FB23-4346-A6BF-B71677D5498F}"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5542B-BC13-40F9-B3E7-69F3D9ADA7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C197F-FB23-4346-A6BF-B71677D5498F}"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542B-BC13-40F9-B3E7-69F3D9ADA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taiwoadewole@yahoo.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975"/>
            <a:ext cx="7772400" cy="1470025"/>
          </a:xfrm>
        </p:spPr>
        <p:txBody>
          <a:bodyPr>
            <a:normAutofit fontScale="90000"/>
          </a:bodyPr>
          <a:lstStyle/>
          <a:p>
            <a:r>
              <a:rPr lang="en-US" sz="4000" dirty="0" smtClean="0">
                <a:effectLst>
                  <a:outerShdw blurRad="38100" dist="38100" dir="2700000" algn="tl">
                    <a:srgbClr val="000000">
                      <a:alpha val="43137"/>
                    </a:srgbClr>
                  </a:outerShdw>
                </a:effectLst>
              </a:rPr>
              <a:t>Importance of Tree Planting in Africa:</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The Role of African Youths</a:t>
            </a:r>
            <a:endParaRPr lang="en-US" sz="4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1219201" y="1447800"/>
            <a:ext cx="6553200" cy="5105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Planting trees greens and beautifies the areas in which they are planted.</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Forests remove an enormous amount of carbon from the atmosphere; 57 percent of the carbon emitted by human beings is absorbed by ecosystems and the ocean. </a:t>
            </a:r>
          </a:p>
          <a:p>
            <a:pPr>
              <a:buNone/>
            </a:pPr>
            <a:r>
              <a:rPr lang="en-US" dirty="0" smtClean="0"/>
              <a:t>	Deforestation, on the other hand, contributes between 12 and 20 percent of the world’s annual greenhouse gas emissions - about the same as the transport sector, according to the Intergovernmental Panel on Climate Change (IPCC) - making it the second-largest source of emissions caused by humans. </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   Trees planting in Africa is more effective in removing carbon from the atmosphere and regulating the climate</a:t>
            </a:r>
          </a:p>
          <a:p>
            <a:pPr>
              <a:buNone/>
            </a:pPr>
            <a:r>
              <a:rPr lang="en-US" dirty="0" smtClean="0"/>
              <a:t>	Trees planting can also help address the developmental needs of marginalized forest-dwellers, providing sources of livelihood such as fruit tree cultivation, the collection of medicinal plants, or even the sustainable harvesting of wildlife meat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 of tree planting</a:t>
            </a:r>
            <a:endParaRPr lang="en-US" dirty="0"/>
          </a:p>
        </p:txBody>
      </p:sp>
      <p:sp>
        <p:nvSpPr>
          <p:cNvPr id="5" name="Content Placeholder 4"/>
          <p:cNvSpPr>
            <a:spLocks noGrp="1"/>
          </p:cNvSpPr>
          <p:nvPr>
            <p:ph idx="1"/>
          </p:nvPr>
        </p:nvSpPr>
        <p:spPr>
          <a:xfrm>
            <a:off x="228600" y="1219200"/>
            <a:ext cx="8610600" cy="5486400"/>
          </a:xfrm>
        </p:spPr>
        <p:txBody>
          <a:bodyPr>
            <a:normAutofit fontScale="92500" lnSpcReduction="20000"/>
          </a:bodyPr>
          <a:lstStyle/>
          <a:p>
            <a:pPr>
              <a:buNone/>
            </a:pPr>
            <a:r>
              <a:rPr lang="en-US" dirty="0" smtClean="0"/>
              <a:t>    It provide jobs for the young men in the tree nursery.</a:t>
            </a:r>
          </a:p>
          <a:p>
            <a:pPr>
              <a:buNone/>
            </a:pPr>
            <a:r>
              <a:rPr lang="en-US" dirty="0" smtClean="0"/>
              <a:t>	The majority of the people raise livestock and harvest gum from the gum trees, When those gum trees mature the whole community will profit from them.</a:t>
            </a:r>
          </a:p>
          <a:p>
            <a:pPr>
              <a:buNone/>
            </a:pPr>
            <a:r>
              <a:rPr lang="en-US" dirty="0" smtClean="0"/>
              <a:t>     Trees play a vital role in rural and urban populations. They are needed to enrich and anchor soil, to </a:t>
            </a:r>
            <a:r>
              <a:rPr lang="en-US" dirty="0" err="1" smtClean="0"/>
              <a:t>maximise</a:t>
            </a:r>
            <a:r>
              <a:rPr lang="en-US" dirty="0" smtClean="0"/>
              <a:t> water supplies, to beautify and </a:t>
            </a:r>
            <a:r>
              <a:rPr lang="en-US" dirty="0" err="1" smtClean="0"/>
              <a:t>humanise</a:t>
            </a:r>
            <a:r>
              <a:rPr lang="en-US" dirty="0" smtClean="0"/>
              <a:t> townships and urban areas and to provide shade and shelter. They are also crucial for biodiversity conservation. Products and services from trees include food, timber, </a:t>
            </a:r>
            <a:r>
              <a:rPr lang="en-US" dirty="0" err="1" smtClean="0"/>
              <a:t>fibre</a:t>
            </a:r>
            <a:r>
              <a:rPr lang="en-US" dirty="0" smtClean="0"/>
              <a:t>, medicines and energy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457200" y="228600"/>
            <a:ext cx="8305799" cy="4800600"/>
          </a:xfrm>
          <a:prstGeom prst="rect">
            <a:avLst/>
          </a:prstGeom>
          <a:noFill/>
          <a:ln w="9525">
            <a:noFill/>
            <a:miter lim="800000"/>
            <a:headEnd/>
            <a:tailEnd/>
          </a:ln>
          <a:effectLst/>
        </p:spPr>
      </p:pic>
      <p:sp>
        <p:nvSpPr>
          <p:cNvPr id="5" name="Rectangle 4"/>
          <p:cNvSpPr/>
          <p:nvPr/>
        </p:nvSpPr>
        <p:spPr>
          <a:xfrm>
            <a:off x="304800" y="5105400"/>
            <a:ext cx="8839200" cy="1569660"/>
          </a:xfrm>
          <a:prstGeom prst="rect">
            <a:avLst/>
          </a:prstGeom>
        </p:spPr>
        <p:txBody>
          <a:bodyPr wrap="square">
            <a:spAutoFit/>
          </a:bodyPr>
          <a:lstStyle/>
          <a:p>
            <a:r>
              <a:rPr lang="en-US" sz="2400" dirty="0" smtClean="0"/>
              <a:t>Neighborhoods with well-shaded streets can be up to 6–10° F cooler than neighborhoods without street trees Neighborhood. Street trees provide shade for streets and parking areas, add to the value of property, cool the air, and absorb carbon dioxide.</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in Nigeria: The </a:t>
            </a:r>
            <a:r>
              <a:rPr lang="en-US" dirty="0" err="1" smtClean="0"/>
              <a:t>Neem</a:t>
            </a:r>
            <a:r>
              <a:rPr lang="en-US" dirty="0" smtClean="0"/>
              <a:t> tree: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685800" y="1676400"/>
            <a:ext cx="7924800" cy="4724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Autofit/>
          </a:bodyPr>
          <a:lstStyle/>
          <a:p>
            <a:r>
              <a:rPr lang="en-US" sz="2400" dirty="0" smtClean="0"/>
              <a:t>The </a:t>
            </a:r>
            <a:r>
              <a:rPr lang="en-US" sz="2400" dirty="0" err="1" smtClean="0"/>
              <a:t>Neem</a:t>
            </a:r>
            <a:r>
              <a:rPr lang="en-US" sz="2400" dirty="0" smtClean="0"/>
              <a:t> tree:</a:t>
            </a:r>
          </a:p>
          <a:p>
            <a:pPr>
              <a:buNone/>
            </a:pPr>
            <a:r>
              <a:rPr lang="en-US" sz="2400" dirty="0" smtClean="0"/>
              <a:t>     The </a:t>
            </a:r>
            <a:r>
              <a:rPr lang="en-US" sz="2400" dirty="0" err="1" smtClean="0"/>
              <a:t>neem</a:t>
            </a:r>
            <a:r>
              <a:rPr lang="en-US" sz="2400" dirty="0" smtClean="0"/>
              <a:t> tree for many people, particularly in the northern Nigeria, is one of the most economic trees you can find anywhere because apart from using it to reduce the effects of desertification , It was discovered in the last 10 years that there are so many things that can come out of the tree.</a:t>
            </a:r>
          </a:p>
          <a:p>
            <a:r>
              <a:rPr lang="en-US" sz="2400" u="sng" dirty="0" err="1" smtClean="0"/>
              <a:t>Neem</a:t>
            </a:r>
            <a:r>
              <a:rPr lang="en-US" sz="2400" u="sng" dirty="0" smtClean="0"/>
              <a:t> oil, soap, detergents and paint:</a:t>
            </a:r>
          </a:p>
          <a:p>
            <a:pPr>
              <a:buNone/>
            </a:pPr>
            <a:r>
              <a:rPr lang="en-US" sz="2400" dirty="0" smtClean="0"/>
              <a:t>     The </a:t>
            </a:r>
            <a:r>
              <a:rPr lang="en-US" sz="2400" dirty="0" err="1" smtClean="0"/>
              <a:t>neem</a:t>
            </a:r>
            <a:r>
              <a:rPr lang="en-US" sz="2400" dirty="0" smtClean="0"/>
              <a:t> oil, which is sold all over the world and used by most cosmetic industries, is a byproduct of the </a:t>
            </a:r>
            <a:r>
              <a:rPr lang="en-US" sz="2400" dirty="0" err="1" smtClean="0"/>
              <a:t>neem</a:t>
            </a:r>
            <a:r>
              <a:rPr lang="en-US" sz="2400" dirty="0" smtClean="0"/>
              <a:t> tree. The </a:t>
            </a:r>
            <a:r>
              <a:rPr lang="en-US" sz="2400" dirty="0" err="1" smtClean="0"/>
              <a:t>neem</a:t>
            </a:r>
            <a:r>
              <a:rPr lang="en-US" sz="2400" dirty="0" smtClean="0"/>
              <a:t> seed when crushed, produces one of the best cosmetic oils anywhere in the world. There are other  byproducts that come out of making the oil and many of them are being used at the moment for making soap.</a:t>
            </a:r>
            <a:endParaRPr lang="en" sz="2400" dirty="0" smtClean="0"/>
          </a:p>
          <a:p>
            <a:pPr>
              <a:buNone/>
            </a:pPr>
            <a:r>
              <a:rPr lang="en-US" sz="2400" dirty="0" smtClean="0"/>
              <a:t>     In fact, we have a soap-making industry in </a:t>
            </a:r>
            <a:r>
              <a:rPr lang="en-US" sz="2400" dirty="0" err="1" smtClean="0"/>
              <a:t>Makuda</a:t>
            </a:r>
            <a:r>
              <a:rPr lang="en-US" sz="2400" dirty="0" smtClean="0"/>
              <a:t>, Kano State where the crushing </a:t>
            </a:r>
            <a:r>
              <a:rPr lang="en-US" sz="2400" dirty="0" err="1" smtClean="0"/>
              <a:t>neem</a:t>
            </a:r>
            <a:r>
              <a:rPr lang="en-US" sz="2400" dirty="0" smtClean="0"/>
              <a:t> seeds is done to get the oil. And then also, detergents for controlling pests. Lately it was found that a good part of local paints used all over the north for painting mud houses, are also byproducts of the </a:t>
            </a:r>
            <a:r>
              <a:rPr lang="en-US" sz="2400" dirty="0" err="1" smtClean="0"/>
              <a:t>neem</a:t>
            </a:r>
            <a:r>
              <a:rPr lang="en-US" sz="2400" dirty="0" smtClean="0"/>
              <a:t> tree. You can just go on and on</a:t>
            </a:r>
          </a:p>
          <a:p>
            <a:pPr>
              <a:buNone/>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AMUWO ODOFIN INITIATIVES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219200"/>
            <a:ext cx="8534400" cy="5562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81000" y="228600"/>
            <a:ext cx="8305800" cy="6400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228599"/>
            <a:ext cx="8534400" cy="651933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(SPECIAL FOCUS)</a:t>
            </a:r>
            <a:br>
              <a:rPr lang="en-US" dirty="0" smtClean="0"/>
            </a:br>
            <a:r>
              <a:rPr lang="en-US" dirty="0" err="1" smtClean="0"/>
              <a:t>Moringa</a:t>
            </a:r>
            <a:r>
              <a:rPr lang="en-US" dirty="0" smtClean="0"/>
              <a:t> Tree</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143000" y="1447800"/>
            <a:ext cx="6248400" cy="44958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5638800" y="3733800"/>
            <a:ext cx="3352800" cy="2971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Africa is the continent expected to suffer most from shifting climate zones and droughts, like the one now in its fourth year in East Africa.</a:t>
            </a:r>
          </a:p>
          <a:p>
            <a:pPr>
              <a:buNone/>
            </a:pPr>
            <a:r>
              <a:rPr lang="en-US" dirty="0" smtClean="0"/>
              <a:t>	Destroying trees through burning contributes to global warming, releasing about 370 million tons of greenhouse gases every year — about 5 percent of the world total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25963"/>
          </a:xfrm>
        </p:spPr>
        <p:txBody>
          <a:bodyPr>
            <a:noAutofit/>
          </a:bodyPr>
          <a:lstStyle/>
          <a:p>
            <a:pPr>
              <a:buNone/>
            </a:pPr>
            <a:r>
              <a:rPr lang="en-US" dirty="0" smtClean="0"/>
              <a:t>   MORINGA was one the greatest gifts which Nature bestowed on man - this was known to the ancient world and they regarded the tree as a “Cure-all Tree”. They also saw the </a:t>
            </a:r>
            <a:r>
              <a:rPr lang="en-US" dirty="0" err="1" smtClean="0"/>
              <a:t>moringa</a:t>
            </a:r>
            <a:r>
              <a:rPr lang="en-US" dirty="0" smtClean="0"/>
              <a:t> tree as“ the Tree of Immortality”, “the Tree of Life”, “the Never Die Tree”, “the Miracle Tree that brings harmony to life”, and “Mother’s best friend”.</a:t>
            </a:r>
          </a:p>
          <a:p>
            <a:pPr>
              <a:buNone/>
            </a:pPr>
            <a:r>
              <a:rPr lang="en-US" dirty="0" smtClean="0"/>
              <a:t>     Parts of the Tree Used:</a:t>
            </a:r>
          </a:p>
          <a:p>
            <a:pPr>
              <a:buNone/>
            </a:pPr>
            <a:r>
              <a:rPr lang="en-US" dirty="0" smtClean="0"/>
              <a:t>    The whole plant, the leaves, the stems, the bark, the roots, the immature pods, the seeds, the flowers, and the flowering tops.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Moringa</a:t>
            </a:r>
            <a:r>
              <a:rPr lang="en-US" dirty="0" smtClean="0"/>
              <a:t> seedlings after two weeks</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533400" y="1219200"/>
            <a:ext cx="8305800" cy="5334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road path with </a:t>
            </a:r>
            <a:r>
              <a:rPr lang="en-US" dirty="0" err="1" smtClean="0"/>
              <a:t>Moringa</a:t>
            </a:r>
            <a:r>
              <a:rPr lang="en-US" dirty="0" smtClean="0"/>
              <a:t> trees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914400" y="1600200"/>
            <a:ext cx="7543800" cy="48768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The Gorgeous and Green Benefit</a:t>
            </a:r>
            <a:endParaRPr lang="en-US" sz="3200" dirty="0"/>
          </a:p>
        </p:txBody>
      </p:sp>
      <p:pic>
        <p:nvPicPr>
          <p:cNvPr id="8" name="Picture 3" descr="C:\Users\Adewole taiwo\Desktop\images.jpg"/>
          <p:cNvPicPr>
            <a:picLocks noGrp="1" noChangeAspect="1" noChangeArrowheads="1"/>
          </p:cNvPicPr>
          <p:nvPr>
            <p:ph idx="1"/>
          </p:nvPr>
        </p:nvPicPr>
        <p:blipFill>
          <a:blip r:embed="rId2" cstate="print"/>
          <a:srcRect/>
          <a:stretch>
            <a:fillRect/>
          </a:stretch>
        </p:blipFill>
        <p:spPr bwMode="auto">
          <a:xfrm>
            <a:off x="2057400" y="609600"/>
            <a:ext cx="5029200" cy="4953000"/>
          </a:xfrm>
          <a:prstGeom prst="rect">
            <a:avLst/>
          </a:prstGeom>
          <a:noFill/>
        </p:spPr>
      </p:pic>
      <p:sp>
        <p:nvSpPr>
          <p:cNvPr id="9" name="Rectangle 8"/>
          <p:cNvSpPr/>
          <p:nvPr/>
        </p:nvSpPr>
        <p:spPr>
          <a:xfrm>
            <a:off x="0" y="5505271"/>
            <a:ext cx="9144000" cy="1200329"/>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The Gorgeous and Green Benefit is a fundraiser for the Planting for Peace; 155 Million Tree Campaign, which aims to fight the ravaging effects of climate change in Nigeria.</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542953" y="228600"/>
            <a:ext cx="8058094" cy="5592763"/>
          </a:xfrm>
          <a:prstGeom prst="rect">
            <a:avLst/>
          </a:prstGeom>
          <a:noFill/>
          <a:ln w="9525">
            <a:noFill/>
            <a:miter lim="800000"/>
            <a:headEnd/>
            <a:tailEnd/>
          </a:ln>
          <a:effectLst/>
        </p:spPr>
      </p:pic>
      <p:sp>
        <p:nvSpPr>
          <p:cNvPr id="5" name="Rectangle 4"/>
          <p:cNvSpPr/>
          <p:nvPr/>
        </p:nvSpPr>
        <p:spPr>
          <a:xfrm>
            <a:off x="381000" y="5867400"/>
            <a:ext cx="8763000" cy="923330"/>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The College of Agriculture and Veterinary Services (CAVS) on behalf of the University of Nairobi, joined the rest of the world in celebrating World Environment Day on June 5, 2012, by planting 3000 trees. This year's theme was: Green Economy - Does it include you?</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dirty="0" smtClean="0"/>
              <a:t>   Trees also serve the purpose of overall air quality enhancer, and a much needed one at that. They provide natural habitats for many small creatures, and reduce the temperature by providing shade. All in all, a tree is not just a beautiful creature standing amongst the many phenomenal settings of this world, it is a powerful and vital tool that directly ensures our survival.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6000" b="1" dirty="0" smtClean="0">
                <a:effectLst>
                  <a:outerShdw blurRad="38100" dist="38100" dir="2700000" algn="tl">
                    <a:srgbClr val="000000">
                      <a:alpha val="43137"/>
                    </a:srgbClr>
                  </a:outerShdw>
                </a:effectLst>
              </a:rPr>
              <a:t>Thank you</a:t>
            </a:r>
          </a:p>
          <a:p>
            <a:pPr algn="ctr">
              <a:buNone/>
            </a:pPr>
            <a:endParaRPr lang="en-US" dirty="0" smtClean="0"/>
          </a:p>
          <a:p>
            <a:pPr algn="ctr">
              <a:spcBef>
                <a:spcPts val="0"/>
              </a:spcBef>
              <a:buNone/>
            </a:pPr>
            <a:r>
              <a:rPr lang="en-US" b="1" dirty="0" err="1" smtClean="0">
                <a:effectLst>
                  <a:outerShdw blurRad="38100" dist="38100" dir="2700000" algn="tl">
                    <a:srgbClr val="000000">
                      <a:alpha val="43137"/>
                    </a:srgbClr>
                  </a:outerShdw>
                </a:effectLst>
              </a:rPr>
              <a:t>Taiwo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Adewole</a:t>
            </a:r>
            <a:r>
              <a:rPr lang="en-US" b="1" dirty="0" smtClean="0">
                <a:effectLst>
                  <a:outerShdw blurRad="38100" dist="38100" dir="2700000" algn="tl">
                    <a:srgbClr val="000000">
                      <a:alpha val="43137"/>
                    </a:srgbClr>
                  </a:outerShdw>
                </a:effectLst>
              </a:rPr>
              <a:t> (B.sc, M.sc)</a:t>
            </a:r>
          </a:p>
          <a:p>
            <a:pPr algn="ctr">
              <a:spcBef>
                <a:spcPts val="0"/>
              </a:spcBef>
              <a:buNone/>
            </a:pPr>
            <a:r>
              <a:rPr lang="en-US" b="1" dirty="0" smtClean="0">
                <a:effectLst>
                  <a:outerShdw blurRad="38100" dist="38100" dir="2700000" algn="tl">
                    <a:srgbClr val="000000">
                      <a:alpha val="43137"/>
                    </a:srgbClr>
                  </a:outerShdw>
                </a:effectLst>
                <a:hlinkClick r:id="rId2"/>
              </a:rPr>
              <a:t>taiwoadewole@yahoo.com</a:t>
            </a:r>
            <a:endParaRPr lang="en-US" b="1" dirty="0" smtClean="0">
              <a:effectLst>
                <a:outerShdw blurRad="38100" dist="38100" dir="2700000" algn="tl">
                  <a:srgbClr val="000000">
                    <a:alpha val="43137"/>
                  </a:srgbClr>
                </a:outerShdw>
              </a:effectLst>
            </a:endParaRPr>
          </a:p>
          <a:p>
            <a:pPr algn="ctr">
              <a:spcBef>
                <a:spcPts val="0"/>
              </a:spcBef>
              <a:buNone/>
            </a:pPr>
            <a:r>
              <a:rPr lang="en-US" b="1" dirty="0" smtClean="0">
                <a:effectLst>
                  <a:outerShdw blurRad="38100" dist="38100" dir="2700000" algn="tl">
                    <a:srgbClr val="000000">
                      <a:alpha val="43137"/>
                    </a:srgbClr>
                  </a:outerShdw>
                </a:effectLst>
              </a:rPr>
              <a:t>+2348023354679,+23470672031060</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248400"/>
          </a:xfrm>
        </p:spPr>
        <p:txBody>
          <a:bodyPr>
            <a:normAutofit/>
          </a:bodyPr>
          <a:lstStyle/>
          <a:p>
            <a:pPr>
              <a:buNone/>
            </a:pPr>
            <a:r>
              <a:rPr lang="en-US" dirty="0" smtClean="0"/>
              <a:t>    According to Late </a:t>
            </a:r>
            <a:r>
              <a:rPr lang="en-US" dirty="0" err="1" smtClean="0"/>
              <a:t>Wangari</a:t>
            </a:r>
            <a:r>
              <a:rPr lang="en-US" dirty="0" smtClean="0"/>
              <a:t> </a:t>
            </a:r>
            <a:r>
              <a:rPr lang="en-US" dirty="0" err="1" smtClean="0"/>
              <a:t>Maathai</a:t>
            </a:r>
            <a:r>
              <a:rPr lang="en-US" dirty="0" smtClean="0"/>
              <a:t>, a Kenyan environmentalist and Nobel Peace Prize winner, She called on people around the world to plant 1 billion trees, which according to her is an effort in which an ordinary citizens can fight global warming. </a:t>
            </a:r>
          </a:p>
          <a:p>
            <a:pPr>
              <a:buNone/>
            </a:pPr>
            <a:r>
              <a:rPr lang="en-US" dirty="0" smtClean="0"/>
              <a:t>    Her major concern was that people should ensure the trees thrive long after they are planted, according to her “It’s one thing to plant a tree, it’s another to make it survive,” </a:t>
            </a:r>
          </a:p>
          <a:p>
            <a:pPr>
              <a:buNone/>
            </a:pPr>
            <a:r>
              <a:rPr lang="en-US" dirty="0" smtClean="0"/>
              <a:t>    The  main campaign is meant to inspire ordinary citizens to help the environment</a:t>
            </a:r>
          </a:p>
          <a:p>
            <a:pPr>
              <a:buNone/>
            </a:pP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DESERT ENCROACHMENT</a:t>
            </a:r>
            <a:r>
              <a:rPr lang="en-US" dirty="0" smtClean="0"/>
              <a:t> </a:t>
            </a:r>
            <a:endParaRPr lang="en-US" dirty="0"/>
          </a:p>
        </p:txBody>
      </p:sp>
      <p:sp>
        <p:nvSpPr>
          <p:cNvPr id="3" name="Content Placeholder 2"/>
          <p:cNvSpPr>
            <a:spLocks noGrp="1"/>
          </p:cNvSpPr>
          <p:nvPr>
            <p:ph idx="1"/>
          </p:nvPr>
        </p:nvSpPr>
        <p:spPr>
          <a:xfrm>
            <a:off x="152400" y="76200"/>
            <a:ext cx="8915400" cy="5410200"/>
          </a:xfrm>
        </p:spPr>
        <p:txBody>
          <a:bodyPr>
            <a:noAutofit/>
          </a:bodyPr>
          <a:lstStyle/>
          <a:p>
            <a:pPr>
              <a:buNone/>
            </a:pPr>
            <a:endParaRPr lang="en-US" sz="3100" dirty="0" smtClean="0"/>
          </a:p>
          <a:p>
            <a:pPr>
              <a:buNone/>
            </a:pPr>
            <a:r>
              <a:rPr lang="en-US" sz="3100" dirty="0" smtClean="0"/>
              <a:t>	Is a natural phenomenon which can also be caused by man through massive felling of trees.</a:t>
            </a:r>
          </a:p>
          <a:p>
            <a:pPr>
              <a:buNone/>
            </a:pPr>
            <a:r>
              <a:rPr lang="en-US" sz="3100" dirty="0" smtClean="0"/>
              <a:t>	Most states from northern Nigeria in swampy savannah and Sahel areas live under serious threats from desert encroachment and ecological problems. Those living in Sahel region are the most affected because the weather is harsher there.</a:t>
            </a:r>
          </a:p>
          <a:p>
            <a:pPr>
              <a:buNone/>
            </a:pPr>
            <a:r>
              <a:rPr lang="en-US" sz="3100" dirty="0" smtClean="0"/>
              <a:t>	Desertification in the north according to experts has been attributed largely to excessive exploitation of the forest resulting in the exposure of dry sandy soil, of the semi arid areas to strong winds during the dry season.</a:t>
            </a:r>
          </a:p>
          <a:p>
            <a:pPr>
              <a:buNone/>
            </a:pPr>
            <a:endParaRPr lang="en-US" sz="3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Typical desert encroachment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762000"/>
            <a:ext cx="8458200" cy="571499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Plant a Tree today!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609600"/>
            <a:ext cx="8229600" cy="5791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Catching them young on tree planting</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1219200"/>
            <a:ext cx="8153400" cy="5486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762000" y="914400"/>
            <a:ext cx="7619999" cy="5562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Advantages of Tree Planting</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533400"/>
            <a:ext cx="7848600" cy="5181600"/>
          </a:xfrm>
          <a:prstGeom prst="rect">
            <a:avLst/>
          </a:prstGeom>
          <a:noFill/>
          <a:ln w="9525">
            <a:noFill/>
            <a:miter lim="800000"/>
            <a:headEnd/>
            <a:tailEnd/>
          </a:ln>
          <a:effectLst/>
        </p:spPr>
      </p:pic>
      <p:sp>
        <p:nvSpPr>
          <p:cNvPr id="4" name="Rectangle 3"/>
          <p:cNvSpPr/>
          <p:nvPr/>
        </p:nvSpPr>
        <p:spPr>
          <a:xfrm>
            <a:off x="76200" y="5715000"/>
            <a:ext cx="8915400" cy="1015663"/>
          </a:xfrm>
          <a:prstGeom prst="rect">
            <a:avLst/>
          </a:prstGeom>
        </p:spPr>
        <p:txBody>
          <a:bodyPr wrap="square">
            <a:spAutoFit/>
          </a:bodyPr>
          <a:lstStyle/>
          <a:p>
            <a:r>
              <a:rPr lang="en-US" sz="2000" b="1" dirty="0" smtClean="0"/>
              <a:t>“One acre of forest absorbs six tons of carbon dioxide and puts out four tons of oxygen. This is enough to meet the annual needs of 18 people.” —U.S. Department of Agriculture</a:t>
            </a: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3614</TotalTime>
  <Words>783</Words>
  <Application>Microsoft Office PowerPoint</Application>
  <PresentationFormat>On-screen Show (4:3)</PresentationFormat>
  <Paragraphs>50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Importance of Tree Planting in Africa: The Role of African Youths</vt:lpstr>
      <vt:lpstr>Slide 2</vt:lpstr>
      <vt:lpstr>Slide 3</vt:lpstr>
      <vt:lpstr>DESERT ENCROACHMENT </vt:lpstr>
      <vt:lpstr>Typical desert encroachment </vt:lpstr>
      <vt:lpstr>Plant a Tree today!</vt:lpstr>
      <vt:lpstr>Catching them young on tree planting</vt:lpstr>
      <vt:lpstr>Slide 8</vt:lpstr>
      <vt:lpstr>Advantages of Tree Planting</vt:lpstr>
      <vt:lpstr>Planting trees greens and beautifies the areas in which they are planted.</vt:lpstr>
      <vt:lpstr>Slide 11</vt:lpstr>
      <vt:lpstr>Other benefit of tree planting</vt:lpstr>
      <vt:lpstr>Slide 13</vt:lpstr>
      <vt:lpstr>Case Study in Nigeria: The Neem tree:</vt:lpstr>
      <vt:lpstr>Slide 15</vt:lpstr>
      <vt:lpstr>AMUWO ODOFIN INITIATIVES</vt:lpstr>
      <vt:lpstr>Slide 17</vt:lpstr>
      <vt:lpstr>Slide 18</vt:lpstr>
      <vt:lpstr>  (SPECIAL FOCUS) Moringa Tree</vt:lpstr>
      <vt:lpstr>Slide 20</vt:lpstr>
      <vt:lpstr>Moringa seedlings after two weeks</vt:lpstr>
      <vt:lpstr>A road path with Moringa trees</vt:lpstr>
      <vt:lpstr>The Gorgeous and Green Benefit</vt:lpstr>
      <vt:lpstr>Slide 24</vt:lpstr>
      <vt:lpstr>Slide 25</vt:lpstr>
      <vt:lpstr>Slide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 Planting in Africa</dc:title>
  <dc:creator>Adewole taiwo</dc:creator>
  <cp:lastModifiedBy>Adewole taiwo</cp:lastModifiedBy>
  <cp:revision>46</cp:revision>
  <dcterms:created xsi:type="dcterms:W3CDTF">2012-11-23T15:11:43Z</dcterms:created>
  <dcterms:modified xsi:type="dcterms:W3CDTF">2013-01-24T16:41:22Z</dcterms:modified>
</cp:coreProperties>
</file>