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9"/>
  </p:notesMasterIdLst>
  <p:sldIdLst>
    <p:sldId id="281" r:id="rId3"/>
    <p:sldId id="289" r:id="rId4"/>
    <p:sldId id="292" r:id="rId5"/>
    <p:sldId id="293" r:id="rId6"/>
    <p:sldId id="294" r:id="rId7"/>
    <p:sldId id="29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12"/>
    <p:restoredTop sz="94655"/>
  </p:normalViewPr>
  <p:slideViewPr>
    <p:cSldViewPr snapToGrid="0" snapToObjects="1" showGuides="1">
      <p:cViewPr varScale="1">
        <p:scale>
          <a:sx n="81" d="100"/>
          <a:sy n="81" d="100"/>
        </p:scale>
        <p:origin x="216" y="5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211A2-54D8-7645-801B-2B6E41D260F4}" type="datetimeFigureOut">
              <a:rPr lang="en-US" smtClean="0"/>
              <a:t>1/30/19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A8151-7DD6-6046-A9A7-E91E25EC2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332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E751E3-5DE5-A64D-8CFD-B5FA996200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6616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venir Book"/>
                <a:cs typeface="Avenir Book"/>
              </a:rPr>
              <a:t>Need incentives for research community to engage policy community and vice versa</a:t>
            </a:r>
          </a:p>
          <a:p>
            <a:r>
              <a:rPr lang="en-US" dirty="0">
                <a:latin typeface="Avenir Book"/>
                <a:cs typeface="Avenir Book"/>
              </a:rPr>
              <a:t>Steep barriers to entry but great research opportunities</a:t>
            </a:r>
          </a:p>
          <a:p>
            <a:r>
              <a:rPr lang="en-US" dirty="0">
                <a:latin typeface="Avenir Book"/>
                <a:cs typeface="Avenir Book"/>
              </a:rPr>
              <a:t>Student engagement + training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E751E3-5DE5-A64D-8CFD-B5FA996200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024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1/30/19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567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1/30/19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873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1/30/19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200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4221D-D899-0047-97B2-3D12FE4C52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3EE1-7417-0F41-A769-BDB563639E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448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4221D-D899-0047-97B2-3D12FE4C52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3EE1-7417-0F41-A769-BDB563639E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785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4221D-D899-0047-97B2-3D12FE4C52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3EE1-7417-0F41-A769-BDB563639E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597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4221D-D899-0047-97B2-3D12FE4C52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3EE1-7417-0F41-A769-BDB563639E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655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4221D-D899-0047-97B2-3D12FE4C52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3EE1-7417-0F41-A769-BDB563639E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220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4221D-D899-0047-97B2-3D12FE4C52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3EE1-7417-0F41-A769-BDB563639E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2550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4221D-D899-0047-97B2-3D12FE4C52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3EE1-7417-0F41-A769-BDB563639E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56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4221D-D899-0047-97B2-3D12FE4C52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3EE1-7417-0F41-A769-BDB563639E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094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1/30/19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6999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4221D-D899-0047-97B2-3D12FE4C52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3EE1-7417-0F41-A769-BDB563639E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100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4221D-D899-0047-97B2-3D12FE4C52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3EE1-7417-0F41-A769-BDB563639E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4636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4221D-D899-0047-97B2-3D12FE4C52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3EE1-7417-0F41-A769-BDB563639E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234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1/30/19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173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1/30/19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391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1/30/19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952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1/30/19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89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1/30/19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446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1/30/19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422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1/30/19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89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1/30/19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862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4221D-D899-0047-97B2-3D12FE4C52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43EE1-7417-0F41-A769-BDB563639E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315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7828" y="604380"/>
            <a:ext cx="7315200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err="1"/>
              <a:t>Saleem</a:t>
            </a:r>
            <a:r>
              <a:rPr lang="en-US" sz="3600" b="1" dirty="0"/>
              <a:t> </a:t>
            </a:r>
            <a:r>
              <a:rPr lang="en-US" sz="3600" b="1" dirty="0" err="1"/>
              <a:t>Huq</a:t>
            </a:r>
            <a:endParaRPr lang="en-US" sz="3600" b="1" dirty="0"/>
          </a:p>
          <a:p>
            <a:r>
              <a:rPr lang="en-US" sz="3600" dirty="0"/>
              <a:t>Director, International Centre for Climate Change and Development</a:t>
            </a:r>
          </a:p>
          <a:p>
            <a:r>
              <a:rPr lang="en-US" sz="3600" dirty="0"/>
              <a:t>Senior Fellow, </a:t>
            </a:r>
            <a:r>
              <a:rPr lang="en-US" sz="3600" dirty="0">
                <a:ea typeface="Georgia" charset="0"/>
                <a:cs typeface="Georgia" charset="0"/>
              </a:rPr>
              <a:t>International Institute for Environment &amp; Development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35631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604380"/>
            <a:ext cx="7315200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Angel Hsu</a:t>
            </a:r>
          </a:p>
          <a:p>
            <a:r>
              <a:rPr lang="en-US" sz="3600" dirty="0"/>
              <a:t>Director of Data-Driven Yale</a:t>
            </a:r>
          </a:p>
          <a:p>
            <a:r>
              <a:rPr lang="en-US" sz="3600" dirty="0"/>
              <a:t>Assistant Professor of Environmental Studies, Yale University</a:t>
            </a:r>
          </a:p>
        </p:txBody>
      </p:sp>
    </p:spTree>
    <p:extLst>
      <p:ext uri="{BB962C8B-B14F-4D97-AF65-F5344CB8AC3E}">
        <p14:creationId xmlns:p14="http://schemas.microsoft.com/office/powerpoint/2010/main" val="1405866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4.jpg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93655"/>
            <a:ext cx="12192000" cy="812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777105"/>
            <a:ext cx="12192000" cy="1752600"/>
          </a:xfrm>
        </p:spPr>
        <p:txBody>
          <a:bodyPr>
            <a:noAutofit/>
          </a:bodyPr>
          <a:lstStyle/>
          <a:p>
            <a:r>
              <a:rPr lang="en-US" sz="2133" dirty="0">
                <a:solidFill>
                  <a:srgbClr val="FFFFFF"/>
                </a:solidFill>
                <a:latin typeface="Avenir Book"/>
                <a:cs typeface="Avenir Book"/>
              </a:rPr>
              <a:t>Angel Hsu</a:t>
            </a:r>
            <a:br>
              <a:rPr lang="en-US" sz="2133" dirty="0">
                <a:solidFill>
                  <a:srgbClr val="FFFFFF"/>
                </a:solidFill>
                <a:latin typeface="Avenir Book"/>
                <a:cs typeface="Avenir Book"/>
              </a:rPr>
            </a:br>
            <a:r>
              <a:rPr lang="en-US" sz="2133" dirty="0">
                <a:solidFill>
                  <a:srgbClr val="FFFFFF"/>
                </a:solidFill>
                <a:latin typeface="Avenir Book"/>
                <a:cs typeface="Avenir Book"/>
              </a:rPr>
              <a:t>Assistant Professor, Yale-NUS College</a:t>
            </a:r>
          </a:p>
          <a:p>
            <a:r>
              <a:rPr lang="en-US" sz="2133" dirty="0">
                <a:solidFill>
                  <a:srgbClr val="FFFFFF"/>
                </a:solidFill>
                <a:latin typeface="Avenir Book"/>
                <a:cs typeface="Avenir Book"/>
              </a:rPr>
              <a:t>COP-24 Katowice Climate Conference</a:t>
            </a:r>
          </a:p>
          <a:p>
            <a:r>
              <a:rPr lang="en-US" sz="2133" dirty="0">
                <a:solidFill>
                  <a:srgbClr val="FFFFFF"/>
                </a:solidFill>
                <a:latin typeface="Avenir Book"/>
                <a:cs typeface="Avenir Book"/>
              </a:rPr>
              <a:t>December 4, 2018</a:t>
            </a:r>
            <a:br>
              <a:rPr lang="en-US" sz="2133" dirty="0">
                <a:solidFill>
                  <a:srgbClr val="FFFFFF"/>
                </a:solidFill>
                <a:latin typeface="Avenir Book"/>
                <a:cs typeface="Avenir Book"/>
              </a:rPr>
            </a:br>
            <a:r>
              <a:rPr lang="en-US" sz="2133" dirty="0" err="1">
                <a:solidFill>
                  <a:srgbClr val="FFFFFF"/>
                </a:solidFill>
                <a:latin typeface="Avenir Book"/>
                <a:cs typeface="Avenir Book"/>
              </a:rPr>
              <a:t>angel.hsu@yale.edu</a:t>
            </a:r>
            <a:endParaRPr lang="en-US" sz="2133" dirty="0">
              <a:solidFill>
                <a:srgbClr val="FFFFFF"/>
              </a:solidFill>
              <a:latin typeface="Avenir Book"/>
              <a:cs typeface="Avenir Book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5239" y="-290936"/>
            <a:ext cx="10681719" cy="4113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Demi Bold"/>
              <a:ea typeface="+mn-ea"/>
              <a:cs typeface="Avenir Next Demi Bold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Demi Bold"/>
                <a:ea typeface="+mn-ea"/>
                <a:cs typeface="Avenir Next Demi Bold"/>
              </a:rPr>
              <a:t>NARROWING THE GAP: QUANTIFYING NON-STATE ACTOR CONTRIBUTIONS TO GLOBAL CLIMATE MITIGATION</a:t>
            </a:r>
            <a:endParaRPr kumimoji="0" lang="en-US" sz="37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Demi Bold"/>
              <a:ea typeface="+mn-ea"/>
              <a:cs typeface="Avenir Next Demi Bold"/>
            </a:endParaRPr>
          </a:p>
        </p:txBody>
      </p:sp>
      <p:pic>
        <p:nvPicPr>
          <p:cNvPr id="11" name="Picture 10" descr="white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2178" y="5234281"/>
            <a:ext cx="1941257" cy="194125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529706"/>
            <a:ext cx="7267989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Picture by Nikki </a:t>
            </a:r>
            <a:r>
              <a:rPr kumimoji="0" lang="en-US" sz="1067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Ritcher</a:t>
            </a:r>
            <a:r>
              <a:rPr kumimoji="0" lang="en-US" sz="10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 Photography, courtesy of the Global Climate Action Summit</a:t>
            </a:r>
          </a:p>
        </p:txBody>
      </p:sp>
    </p:spTree>
    <p:extLst>
      <p:ext uri="{BB962C8B-B14F-4D97-AF65-F5344CB8AC3E}">
        <p14:creationId xmlns:p14="http://schemas.microsoft.com/office/powerpoint/2010/main" val="2661970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FCCC4pillars-01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961" y="749300"/>
            <a:ext cx="10913383" cy="26532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373" y="51672"/>
            <a:ext cx="11843720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Demi Bold"/>
                <a:ea typeface="+mn-ea"/>
                <a:cs typeface="Avenir Next Demi Bold"/>
              </a:rPr>
              <a:t>FOUR PILLARS OF PARIS AGREEMENT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Donut 5"/>
          <p:cNvSpPr/>
          <p:nvPr/>
        </p:nvSpPr>
        <p:spPr>
          <a:xfrm>
            <a:off x="8258058" y="244004"/>
            <a:ext cx="3155285" cy="3158592"/>
          </a:xfrm>
          <a:prstGeom prst="donut">
            <a:avLst>
              <a:gd name="adj" fmla="val 5556"/>
            </a:avLst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5827" tIns="67913" rIns="135827" bIns="67913" spcCol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 descr="Screen-Shot-2015-12-05-at-12.18.47-21u1q2g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4867" y="3230238"/>
            <a:ext cx="6314652" cy="347380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694333" y="3076282"/>
            <a:ext cx="8497667" cy="3729628"/>
            <a:chOff x="2770750" y="2307211"/>
            <a:chExt cx="6373250" cy="2797221"/>
          </a:xfrm>
        </p:grpSpPr>
        <p:pic>
          <p:nvPicPr>
            <p:cNvPr id="9" name="Picture 8" descr="Screen-Shot-2016-04-22-at-4.43.27-PM-ust8e4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01647" y="2307211"/>
              <a:ext cx="2642050" cy="260535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770750" y="4858278"/>
              <a:ext cx="6373250" cy="246154"/>
            </a:xfrm>
            <a:prstGeom prst="rect">
              <a:avLst/>
            </a:prstGeom>
            <a:noFill/>
          </p:spPr>
          <p:txBody>
            <a:bodyPr wrap="square" lIns="121891" tIns="60947" rIns="121891" bIns="60947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Book"/>
                  <a:ea typeface="+mn-ea"/>
                  <a:cs typeface="Avenir Book"/>
                </a:rPr>
                <a:t>Source: Hsu et al., (2016). Track Climate Pledges of Cities and Companies. </a:t>
              </a:r>
              <a:r>
                <a:rPr kumimoji="0" lang="en-US" sz="1333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Book"/>
                  <a:ea typeface="+mn-ea"/>
                  <a:cs typeface="Avenir Book"/>
                </a:rPr>
                <a:t>Nature</a:t>
              </a:r>
              <a:r>
                <a:rPr kumimoji="0" lang="en-US" sz="13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Book"/>
                  <a:ea typeface="+mn-ea"/>
                  <a:cs typeface="Avenir Book"/>
                </a:rPr>
                <a:t>.</a:t>
              </a:r>
              <a:endParaRPr kumimoji="0" lang="en-US" sz="14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Avenir Boo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673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SFproposal_diagrams2-0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579" y="3115373"/>
            <a:ext cx="11550141" cy="37426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373" y="51672"/>
            <a:ext cx="11843720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Demi Bold"/>
                <a:ea typeface="+mn-ea"/>
                <a:cs typeface="Avenir Next Demi Bold"/>
              </a:rPr>
              <a:t>APPLIED DATA SCIENCE + MODELING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59990" y="1205876"/>
            <a:ext cx="3018629" cy="1746936"/>
            <a:chOff x="0" y="103434"/>
            <a:chExt cx="8709014" cy="5040066"/>
          </a:xfrm>
        </p:grpSpPr>
        <p:sp>
          <p:nvSpPr>
            <p:cNvPr id="7" name="Rectangle 6"/>
            <p:cNvSpPr/>
            <p:nvPr/>
          </p:nvSpPr>
          <p:spPr>
            <a:xfrm>
              <a:off x="4310102" y="3870936"/>
              <a:ext cx="1514455" cy="12139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8" name="Picture 7" descr="Screen Shot 2013-02-03 at 10.30.52 AM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467806"/>
              <a:ext cx="5570712" cy="4675694"/>
            </a:xfrm>
            <a:prstGeom prst="rect">
              <a:avLst/>
            </a:prstGeom>
          </p:spPr>
        </p:pic>
        <p:pic>
          <p:nvPicPr>
            <p:cNvPr id="9" name="Picture 8" descr="Screen Shot 2016-02-10 at 11.20.34 AM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43601" y="103434"/>
              <a:ext cx="2422400" cy="539182"/>
            </a:xfrm>
            <a:prstGeom prst="rect">
              <a:avLst/>
            </a:prstGeom>
          </p:spPr>
        </p:pic>
        <p:pic>
          <p:nvPicPr>
            <p:cNvPr id="10" name="Picture 9" descr="cdp_logo_rgb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01532" y="1823569"/>
              <a:ext cx="2058072" cy="880051"/>
            </a:xfrm>
            <a:prstGeom prst="rect">
              <a:avLst/>
            </a:prstGeom>
          </p:spPr>
        </p:pic>
        <p:pic>
          <p:nvPicPr>
            <p:cNvPr id="11" name="Picture 10" descr="We-Mean-Business-Logo1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1785" y="1470046"/>
              <a:ext cx="2133420" cy="707046"/>
            </a:xfrm>
            <a:prstGeom prst="rect">
              <a:avLst/>
            </a:prstGeom>
          </p:spPr>
        </p:pic>
        <p:pic>
          <p:nvPicPr>
            <p:cNvPr id="12" name="Picture 11" descr="gic_logo.jp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89545" y="2190183"/>
              <a:ext cx="1571694" cy="1257355"/>
            </a:xfrm>
            <a:prstGeom prst="rect">
              <a:avLst/>
            </a:prstGeom>
          </p:spPr>
        </p:pic>
        <p:pic>
          <p:nvPicPr>
            <p:cNvPr id="13" name="Picture 12" descr="ungc-logo.png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76462" y="3747864"/>
              <a:ext cx="1832552" cy="540895"/>
            </a:xfrm>
            <a:prstGeom prst="rect">
              <a:avLst/>
            </a:prstGeom>
          </p:spPr>
        </p:pic>
        <p:pic>
          <p:nvPicPr>
            <p:cNvPr id="14" name="Picture 13" descr="RTEmagicC_423cbc5ff4.jpg.jpg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14082" y="1187620"/>
              <a:ext cx="1947157" cy="810999"/>
            </a:xfrm>
            <a:prstGeom prst="rect">
              <a:avLst/>
            </a:prstGeom>
          </p:spPr>
        </p:pic>
        <p:pic>
          <p:nvPicPr>
            <p:cNvPr id="15" name="Picture 14" descr="gcom_logo.png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76462" y="194917"/>
              <a:ext cx="1832551" cy="630683"/>
            </a:xfrm>
            <a:prstGeom prst="rect">
              <a:avLst/>
            </a:prstGeom>
          </p:spPr>
        </p:pic>
        <p:pic>
          <p:nvPicPr>
            <p:cNvPr id="16" name="Picture 15" descr="re100.png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521" y="2198527"/>
              <a:ext cx="2712236" cy="1084895"/>
            </a:xfrm>
            <a:prstGeom prst="rect">
              <a:avLst/>
            </a:prstGeom>
          </p:spPr>
        </p:pic>
        <p:pic>
          <p:nvPicPr>
            <p:cNvPr id="17" name="Picture 16" descr="WASI_logo.png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4073" y="4414207"/>
              <a:ext cx="1340872" cy="517729"/>
            </a:xfrm>
            <a:prstGeom prst="rect">
              <a:avLst/>
            </a:prstGeom>
          </p:spPr>
        </p:pic>
        <p:pic>
          <p:nvPicPr>
            <p:cNvPr id="18" name="Picture 17" descr="COSR.png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86390" y="2734982"/>
              <a:ext cx="1151158" cy="1187620"/>
            </a:xfrm>
            <a:prstGeom prst="rect">
              <a:avLst/>
            </a:prstGeom>
          </p:spPr>
        </p:pic>
        <p:pic>
          <p:nvPicPr>
            <p:cNvPr id="19" name="Picture 18" descr="SBTI.png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55034" y="4254468"/>
              <a:ext cx="1306677" cy="747930"/>
            </a:xfrm>
            <a:prstGeom prst="rect">
              <a:avLst/>
            </a:prstGeom>
          </p:spPr>
        </p:pic>
      </p:grpSp>
      <p:pic>
        <p:nvPicPr>
          <p:cNvPr id="36" name="Picture 35" descr="data_flow.pn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1227" y="1098171"/>
            <a:ext cx="2795160" cy="2001971"/>
          </a:xfrm>
          <a:prstGeom prst="rect">
            <a:avLst/>
          </a:prstGeom>
        </p:spPr>
      </p:pic>
      <p:pic>
        <p:nvPicPr>
          <p:cNvPr id="38" name="Picture 37" descr="Pages from country_graphs.png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8453" y="1044351"/>
            <a:ext cx="3200671" cy="207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78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80829_Social Media_Figure 1_CA.png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1" y="-249338"/>
            <a:ext cx="8424132" cy="7107339"/>
          </a:xfrm>
          <a:prstGeom prst="rect">
            <a:avLst/>
          </a:prstGeom>
        </p:spPr>
      </p:pic>
      <p:pic>
        <p:nvPicPr>
          <p:cNvPr id="5" name="Picture 4" descr="20180829_Social Media_Figure 1_CA.png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6601" y="-255218"/>
            <a:ext cx="3280713" cy="710733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982467" y="1463597"/>
            <a:ext cx="10350979" cy="4202616"/>
            <a:chOff x="736850" y="1097698"/>
            <a:chExt cx="7763234" cy="3151962"/>
          </a:xfrm>
        </p:grpSpPr>
        <p:pic>
          <p:nvPicPr>
            <p:cNvPr id="6" name="Picture 5" descr="Screen Shot 2018-11-13 at 6.28.15 AM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6850" y="1097698"/>
              <a:ext cx="2434248" cy="3151962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pic>
          <p:nvPicPr>
            <p:cNvPr id="7" name="Picture 6" descr="Screen-Shot-2018-09-10-at-10.19.43-AM-2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76551" y="1097698"/>
              <a:ext cx="2232435" cy="3151962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pic>
          <p:nvPicPr>
            <p:cNvPr id="8" name="Picture 7" descr="Screen Shot 2018-12-03 at 10.30.10 AM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2698" y="1097698"/>
              <a:ext cx="2227386" cy="31519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9269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</Words>
  <Application>Microsoft Macintosh PowerPoint</Application>
  <PresentationFormat>Widescreen</PresentationFormat>
  <Paragraphs>21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Avenir Book</vt:lpstr>
      <vt:lpstr>Avenir Next Demi Bold</vt:lpstr>
      <vt:lpstr>Calibri</vt:lpstr>
      <vt:lpstr>Corbel</vt:lpstr>
      <vt:lpstr>Wingdings 2</vt:lpstr>
      <vt:lpstr>Frame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Husic, Diane</dc:creator>
  <cp:lastModifiedBy>Husic, Diane</cp:lastModifiedBy>
  <cp:revision>1</cp:revision>
  <dcterms:created xsi:type="dcterms:W3CDTF">2019-01-30T15:10:16Z</dcterms:created>
  <dcterms:modified xsi:type="dcterms:W3CDTF">2019-01-30T15:10:30Z</dcterms:modified>
</cp:coreProperties>
</file>