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18"/>
  </p:notesMasterIdLst>
  <p:handoutMasterIdLst>
    <p:handoutMasterId r:id="rId19"/>
  </p:handoutMasterIdLst>
  <p:sldIdLst>
    <p:sldId id="342" r:id="rId6"/>
    <p:sldId id="350" r:id="rId7"/>
    <p:sldId id="351" r:id="rId8"/>
    <p:sldId id="352" r:id="rId9"/>
    <p:sldId id="354" r:id="rId10"/>
    <p:sldId id="355" r:id="rId11"/>
    <p:sldId id="356" r:id="rId12"/>
    <p:sldId id="357" r:id="rId13"/>
    <p:sldId id="358" r:id="rId14"/>
    <p:sldId id="359" r:id="rId15"/>
    <p:sldId id="360" r:id="rId16"/>
    <p:sldId id="361" r:id="rId17"/>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Hagemann" initials="MH" lastIdx="7" clrIdx="0">
    <p:extLst/>
  </p:cmAuthor>
  <p:cmAuthor id="2" name="Markus Hagemann" initials="MH [2]"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113"/>
    <a:srgbClr val="6D8B95"/>
    <a:srgbClr val="FFFFFF"/>
    <a:srgbClr val="FFC599"/>
    <a:srgbClr val="FFA966"/>
    <a:srgbClr val="A7B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0053" autoAdjust="0"/>
  </p:normalViewPr>
  <p:slideViewPr>
    <p:cSldViewPr snapToGrid="0">
      <p:cViewPr>
        <p:scale>
          <a:sx n="70" d="100"/>
          <a:sy n="70" d="100"/>
        </p:scale>
        <p:origin x="-1284" y="48"/>
      </p:cViewPr>
      <p:guideLst>
        <p:guide orient="horz" pos="2160"/>
        <p:guide pos="2880"/>
      </p:guideLst>
    </p:cSldViewPr>
  </p:slideViewPr>
  <p:notesTextViewPr>
    <p:cViewPr>
      <p:scale>
        <a:sx n="1" d="1"/>
        <a:sy n="1" d="1"/>
      </p:scale>
      <p:origin x="0" y="21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374FCB3-E5FC-8345-8FCB-962D6444D162}" type="datetimeFigureOut">
              <a:rPr lang="en-US" smtClean="0"/>
              <a:t>11/6/2016</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79A49C7-6668-9646-976D-DB886CFA7149}" type="slidenum">
              <a:rPr lang="en-US" smtClean="0"/>
              <a:t>‹#›</a:t>
            </a:fld>
            <a:endParaRPr lang="en-US"/>
          </a:p>
        </p:txBody>
      </p:sp>
    </p:spTree>
    <p:extLst>
      <p:ext uri="{BB962C8B-B14F-4D97-AF65-F5344CB8AC3E}">
        <p14:creationId xmlns:p14="http://schemas.microsoft.com/office/powerpoint/2010/main" val="290347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17DB3CA-1107-427A-AFCC-FBC76164E69B}" type="datetimeFigureOut">
              <a:rPr lang="en-GB" smtClean="0"/>
              <a:t>06/11/2016</a:t>
            </a:fld>
            <a:endParaRPr lang="en-GB"/>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4649A8F-833A-463F-ABAC-BAD2A86304F3}" type="slidenum">
              <a:rPr lang="en-GB" smtClean="0"/>
              <a:t>‹#›</a:t>
            </a:fld>
            <a:endParaRPr lang="en-GB"/>
          </a:p>
        </p:txBody>
      </p:sp>
    </p:spTree>
    <p:extLst>
      <p:ext uri="{BB962C8B-B14F-4D97-AF65-F5344CB8AC3E}">
        <p14:creationId xmlns:p14="http://schemas.microsoft.com/office/powerpoint/2010/main" val="2957673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1</a:t>
            </a:fld>
            <a:endParaRPr lang="en-GB"/>
          </a:p>
        </p:txBody>
      </p:sp>
    </p:spTree>
    <p:extLst>
      <p:ext uri="{BB962C8B-B14F-4D97-AF65-F5344CB8AC3E}">
        <p14:creationId xmlns:p14="http://schemas.microsoft.com/office/powerpoint/2010/main" val="2295040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err="1" smtClean="0">
                <a:solidFill>
                  <a:schemeClr val="tx1"/>
                </a:solidFill>
                <a:effectLst/>
                <a:latin typeface="+mn-lt"/>
                <a:ea typeface="+mn-ea"/>
                <a:cs typeface="+mn-cs"/>
              </a:rPr>
              <a:t>This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raises</a:t>
            </a:r>
            <a:r>
              <a:rPr lang="nl-NL" sz="1200" kern="1200" dirty="0" smtClean="0">
                <a:solidFill>
                  <a:schemeClr val="tx1"/>
                </a:solidFill>
                <a:effectLst/>
                <a:latin typeface="+mn-lt"/>
                <a:ea typeface="+mn-ea"/>
                <a:cs typeface="+mn-cs"/>
              </a:rPr>
              <a:t> large </a:t>
            </a:r>
            <a:r>
              <a:rPr lang="nl-NL" sz="1200" kern="1200" dirty="0" err="1" smtClean="0">
                <a:solidFill>
                  <a:schemeClr val="tx1"/>
                </a:solidFill>
                <a:effectLst/>
                <a:latin typeface="+mn-lt"/>
                <a:ea typeface="+mn-ea"/>
                <a:cs typeface="+mn-cs"/>
              </a:rPr>
              <a:t>political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questions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regarding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financing</a:t>
            </a:r>
            <a:r>
              <a:rPr lang="nl-NL" sz="1200" kern="1200" dirty="0" smtClean="0">
                <a:solidFill>
                  <a:schemeClr val="tx1"/>
                </a:solidFill>
                <a:effectLst/>
                <a:latin typeface="+mn-lt"/>
                <a:ea typeface="+mn-ea"/>
                <a:cs typeface="+mn-cs"/>
              </a:rPr>
              <a:t> of these </a:t>
            </a:r>
            <a:r>
              <a:rPr lang="nl-NL" sz="1200" kern="1200" dirty="0" err="1" smtClean="0">
                <a:solidFill>
                  <a:schemeClr val="tx1"/>
                </a:solidFill>
                <a:effectLst/>
                <a:latin typeface="+mn-lt"/>
                <a:ea typeface="+mn-ea"/>
                <a:cs typeface="+mn-cs"/>
              </a:rPr>
              <a:t>emission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reductions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which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according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study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amount</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USD 183 </a:t>
            </a:r>
            <a:r>
              <a:rPr lang="nl-NL" sz="1200" kern="1200" dirty="0" err="1" smtClean="0">
                <a:solidFill>
                  <a:schemeClr val="tx1"/>
                </a:solidFill>
                <a:effectLst/>
                <a:latin typeface="+mn-lt"/>
                <a:ea typeface="+mn-ea"/>
                <a:cs typeface="+mn-cs"/>
              </a:rPr>
              <a:t>billion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by</a:t>
            </a:r>
            <a:r>
              <a:rPr lang="nl-NL" sz="1200" kern="1200" dirty="0" smtClean="0">
                <a:solidFill>
                  <a:schemeClr val="tx1"/>
                </a:solidFill>
                <a:effectLst/>
                <a:latin typeface="+mn-lt"/>
                <a:ea typeface="+mn-ea"/>
                <a:cs typeface="+mn-cs"/>
              </a:rPr>
              <a:t> 2030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these </a:t>
            </a:r>
            <a:r>
              <a:rPr lang="nl-NL" sz="1200" kern="1200" dirty="0" err="1" smtClean="0">
                <a:solidFill>
                  <a:schemeClr val="tx1"/>
                </a:solidFill>
                <a:effectLst/>
                <a:latin typeface="+mn-lt"/>
                <a:ea typeface="+mn-ea"/>
                <a:cs typeface="+mn-cs"/>
              </a:rPr>
              <a:t>three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countries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together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2</a:t>
            </a:r>
            <a:r>
              <a:rPr lang="nl-NL" sz="1200" kern="1200" baseline="3000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deg</a:t>
            </a:r>
            <a:r>
              <a:rPr lang="nl-NL" sz="1200" kern="1200" dirty="0" err="1" smtClean="0">
                <a:solidFill>
                  <a:schemeClr val="tx1"/>
                </a:solidFill>
                <a:effectLst/>
                <a:latin typeface="+mn-lt"/>
                <a:ea typeface="+mn-ea"/>
                <a:cs typeface="+mn-cs"/>
              </a:rPr>
              <a:t>ree</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The </a:t>
            </a:r>
            <a:r>
              <a:rPr lang="nl-NL" sz="1200" kern="1200" dirty="0" err="1" smtClean="0">
                <a:solidFill>
                  <a:schemeClr val="tx1"/>
                </a:solidFill>
                <a:effectLst/>
                <a:latin typeface="+mn-lt"/>
                <a:ea typeface="+mn-ea"/>
                <a:cs typeface="+mn-cs"/>
              </a:rPr>
              <a:t>costs</a:t>
            </a:r>
            <a:r>
              <a:rPr lang="nl-NL" sz="1200" kern="1200" dirty="0" smtClean="0">
                <a:solidFill>
                  <a:schemeClr val="tx1"/>
                </a:solidFill>
                <a:effectLst/>
                <a:latin typeface="+mn-lt"/>
                <a:ea typeface="+mn-ea"/>
                <a:cs typeface="+mn-cs"/>
              </a:rPr>
              <a:t> as % of GDP </a:t>
            </a:r>
            <a:r>
              <a:rPr lang="nl-NL" sz="1200" kern="1200" dirty="0" err="1" smtClean="0">
                <a:solidFill>
                  <a:schemeClr val="tx1"/>
                </a:solidFill>
                <a:effectLst/>
                <a:latin typeface="+mn-lt"/>
                <a:ea typeface="+mn-ea"/>
                <a:cs typeface="+mn-cs"/>
              </a:rPr>
              <a:t>increases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China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about</a:t>
            </a:r>
            <a:r>
              <a:rPr lang="nl-NL" sz="1200" kern="1200" dirty="0" smtClean="0">
                <a:solidFill>
                  <a:schemeClr val="tx1"/>
                </a:solidFill>
                <a:effectLst/>
                <a:latin typeface="+mn-lt"/>
                <a:ea typeface="+mn-ea"/>
                <a:cs typeface="+mn-cs"/>
              </a:rPr>
              <a:t> 0.6 % of GDP,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India of 0.9%</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and</a:t>
            </a:r>
            <a:r>
              <a:rPr lang="nl-NL" sz="1200" kern="1200" baseline="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Russia 1.% of GDP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dirty="0" err="1" smtClean="0"/>
              <a:t>Costs</a:t>
            </a:r>
            <a:r>
              <a:rPr lang="nl-NL" dirty="0" smtClean="0"/>
              <a:t> are as %-of GDP:</a:t>
            </a:r>
          </a:p>
          <a:p>
            <a:r>
              <a:rPr lang="nl-NL" dirty="0" smtClean="0"/>
              <a:t>China </a:t>
            </a:r>
            <a:r>
              <a:rPr lang="nl-NL" dirty="0" err="1" smtClean="0"/>
              <a:t>costs</a:t>
            </a:r>
            <a:r>
              <a:rPr lang="nl-NL" dirty="0" smtClean="0"/>
              <a:t> are 0.05 </a:t>
            </a:r>
            <a:r>
              <a:rPr lang="nl-NL" dirty="0" err="1" smtClean="0"/>
              <a:t>vs</a:t>
            </a:r>
            <a:r>
              <a:rPr lang="nl-NL" dirty="0" smtClean="0"/>
              <a:t> 0.55% </a:t>
            </a:r>
            <a:r>
              <a:rPr lang="nl-NL" dirty="0" err="1" smtClean="0"/>
              <a:t>and</a:t>
            </a:r>
            <a:r>
              <a:rPr lang="nl-NL" dirty="0" smtClean="0"/>
              <a:t> 0.9%</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EU </a:t>
            </a:r>
            <a:r>
              <a:rPr lang="nl-NL" dirty="0" err="1" smtClean="0"/>
              <a:t>costs</a:t>
            </a:r>
            <a:r>
              <a:rPr lang="nl-NL" dirty="0" smtClean="0"/>
              <a:t> are 0.15, 0.2% </a:t>
            </a:r>
            <a:r>
              <a:rPr lang="nl-NL" dirty="0" err="1" smtClean="0"/>
              <a:t>and</a:t>
            </a:r>
            <a:r>
              <a:rPr lang="nl-NL" dirty="0" smtClean="0"/>
              <a:t> 0.4%</a:t>
            </a:r>
          </a:p>
          <a:p>
            <a:r>
              <a:rPr lang="nl-NL" dirty="0" smtClean="0"/>
              <a:t>US </a:t>
            </a:r>
            <a:r>
              <a:rPr lang="nl-NL" dirty="0" err="1" smtClean="0"/>
              <a:t>costs</a:t>
            </a:r>
            <a:r>
              <a:rPr lang="nl-NL" dirty="0" smtClean="0"/>
              <a:t> 0.2, 0.3, 0.5%</a:t>
            </a:r>
          </a:p>
          <a:p>
            <a:r>
              <a:rPr lang="nl-NL" dirty="0" smtClean="0"/>
              <a:t>India</a:t>
            </a:r>
            <a:r>
              <a:rPr lang="nl-NL" baseline="0" dirty="0" smtClean="0"/>
              <a:t> </a:t>
            </a:r>
            <a:r>
              <a:rPr lang="nl-NL" baseline="0" dirty="0" err="1" smtClean="0"/>
              <a:t>costs</a:t>
            </a:r>
            <a:r>
              <a:rPr lang="nl-NL" baseline="0" dirty="0" smtClean="0"/>
              <a:t> 0.05%, 0.94% </a:t>
            </a:r>
            <a:r>
              <a:rPr lang="nl-NL" baseline="0" dirty="0" err="1" smtClean="0"/>
              <a:t>and</a:t>
            </a:r>
            <a:r>
              <a:rPr lang="nl-NL" baseline="0" dirty="0" smtClean="0"/>
              <a:t> 1.4%</a:t>
            </a:r>
            <a:endParaRPr lang="en-US" dirty="0" smtClean="0"/>
          </a:p>
          <a:p>
            <a:endParaRPr lang="nl-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C749CC-CB9B-4DC5-B7FE-9FFEAC9BFA00}" type="slidenum">
              <a:rPr lang="nl-NL" altLang="en-US" smtClean="0">
                <a:solidFill>
                  <a:prstClr val="black"/>
                </a:solidFill>
              </a:rPr>
              <a:pPr/>
              <a:t>10</a:t>
            </a:fld>
            <a:endParaRPr lang="nl-NL" altLang="en-US">
              <a:solidFill>
                <a:prstClr val="black"/>
              </a:solidFill>
            </a:endParaRPr>
          </a:p>
        </p:txBody>
      </p:sp>
    </p:spTree>
    <p:extLst>
      <p:ext uri="{BB962C8B-B14F-4D97-AF65-F5344CB8AC3E}">
        <p14:creationId xmlns:p14="http://schemas.microsoft.com/office/powerpoint/2010/main" val="35236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China </a:t>
            </a:r>
            <a:r>
              <a:rPr lang="nl-NL" dirty="0" err="1" smtClean="0"/>
              <a:t>costs</a:t>
            </a:r>
            <a:r>
              <a:rPr lang="nl-NL" dirty="0" smtClean="0"/>
              <a:t> are 0.05, 0.55% </a:t>
            </a:r>
            <a:r>
              <a:rPr lang="nl-NL" dirty="0" err="1" smtClean="0"/>
              <a:t>and</a:t>
            </a:r>
            <a:r>
              <a:rPr lang="nl-NL" dirty="0" smtClean="0"/>
              <a:t> 0.9%</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EU </a:t>
            </a:r>
            <a:r>
              <a:rPr lang="nl-NL" dirty="0" err="1" smtClean="0"/>
              <a:t>costs</a:t>
            </a:r>
            <a:r>
              <a:rPr lang="nl-NL" dirty="0" smtClean="0"/>
              <a:t> are 0.15, 0.2% </a:t>
            </a:r>
            <a:r>
              <a:rPr lang="nl-NL" dirty="0" err="1" smtClean="0"/>
              <a:t>and</a:t>
            </a:r>
            <a:r>
              <a:rPr lang="nl-NL" dirty="0" smtClean="0"/>
              <a:t> 0.4%</a:t>
            </a:r>
          </a:p>
          <a:p>
            <a:r>
              <a:rPr lang="nl-NL" dirty="0" smtClean="0"/>
              <a:t>US </a:t>
            </a:r>
            <a:r>
              <a:rPr lang="nl-NL" dirty="0" err="1" smtClean="0"/>
              <a:t>costs</a:t>
            </a:r>
            <a:r>
              <a:rPr lang="nl-NL" dirty="0" smtClean="0"/>
              <a:t> 0.2, 0.3, 0.5%</a:t>
            </a:r>
          </a:p>
          <a:p>
            <a:r>
              <a:rPr lang="nl-NL" dirty="0" smtClean="0"/>
              <a:t>India</a:t>
            </a:r>
            <a:r>
              <a:rPr lang="nl-NL" baseline="0" dirty="0" smtClean="0"/>
              <a:t> </a:t>
            </a:r>
            <a:r>
              <a:rPr lang="nl-NL" baseline="0" dirty="0" err="1" smtClean="0"/>
              <a:t>costs</a:t>
            </a:r>
            <a:r>
              <a:rPr lang="nl-NL" baseline="0" dirty="0" smtClean="0"/>
              <a:t> 0.05%, 0.94% </a:t>
            </a:r>
            <a:r>
              <a:rPr lang="nl-NL" baseline="0" dirty="0" err="1" smtClean="0"/>
              <a:t>and</a:t>
            </a:r>
            <a:r>
              <a:rPr lang="nl-NL" baseline="0" dirty="0" smtClean="0"/>
              <a:t> 1.4%</a:t>
            </a:r>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11</a:t>
            </a:fld>
            <a:endParaRPr lang="en-GB"/>
          </a:p>
        </p:txBody>
      </p:sp>
    </p:spTree>
    <p:extLst>
      <p:ext uri="{BB962C8B-B14F-4D97-AF65-F5344CB8AC3E}">
        <p14:creationId xmlns:p14="http://schemas.microsoft.com/office/powerpoint/2010/main" val="33220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649A8F-833A-463F-ABAC-BAD2A86304F3}" type="slidenum">
              <a:rPr lang="en-GB" smtClean="0"/>
              <a:t>12</a:t>
            </a:fld>
            <a:endParaRPr lang="en-GB"/>
          </a:p>
        </p:txBody>
      </p:sp>
    </p:spTree>
    <p:extLst>
      <p:ext uri="{BB962C8B-B14F-4D97-AF65-F5344CB8AC3E}">
        <p14:creationId xmlns:p14="http://schemas.microsoft.com/office/powerpoint/2010/main" val="5355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China has pledged to peak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emissions around 2030, to achieve 20% share of non-fossil energy sources in total primary energy consumption by 2030, and to reduce the carbon intensity of its GDP by 60-65% compared to 2005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Current policy projections, which take the latest renewable capacity targets into account, as well as a cap on coal consumption, indicate that China’s policies are more or less in line with what the NDC targets would mean for overall emissions, which will keep rising until 2030 but with a much slower growth rate than in the previous decade, reaching 13.0 to 14.5 GtCO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e/</a:t>
            </a:r>
            <a:r>
              <a:rPr lang="en-GB" sz="1200" kern="1200" dirty="0" err="1" smtClean="0">
                <a:solidFill>
                  <a:schemeClr val="tx1"/>
                </a:solidFill>
                <a:effectLst/>
                <a:latin typeface="+mn-lt"/>
                <a:ea typeface="+mn-ea"/>
                <a:cs typeface="+mn-cs"/>
              </a:rPr>
              <a:t>yr</a:t>
            </a:r>
            <a:r>
              <a:rPr lang="en-GB" sz="1200" kern="1200" dirty="0" smtClean="0">
                <a:solidFill>
                  <a:schemeClr val="tx1"/>
                </a:solidFill>
                <a:effectLst/>
                <a:latin typeface="+mn-lt"/>
                <a:ea typeface="+mn-ea"/>
                <a:cs typeface="+mn-cs"/>
              </a:rPr>
              <a:t> in 2030.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2</a:t>
            </a:fld>
            <a:endParaRPr lang="en-GB"/>
          </a:p>
        </p:txBody>
      </p:sp>
    </p:spTree>
    <p:extLst>
      <p:ext uri="{BB962C8B-B14F-4D97-AF65-F5344CB8AC3E}">
        <p14:creationId xmlns:p14="http://schemas.microsoft.com/office/powerpoint/2010/main" val="55456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United States of America submitted its NDC to reduce its GHG emissions by 26-28% from 2005 levels (20-24% from 2010 levels) by 2025, and ratified the Paris Agreement in September 2016. </a:t>
            </a:r>
          </a:p>
          <a:p>
            <a:r>
              <a:rPr lang="en-GB" sz="1200" kern="1200" dirty="0" smtClean="0">
                <a:solidFill>
                  <a:schemeClr val="tx1"/>
                </a:solidFill>
                <a:effectLst/>
                <a:latin typeface="+mn-lt"/>
                <a:ea typeface="+mn-ea"/>
                <a:cs typeface="+mn-cs"/>
              </a:rPr>
              <a:t>The government also sets a 2020 pledge of a 17% reduction from 2005 levels (13% from 2010 levels). </a:t>
            </a:r>
          </a:p>
          <a:p>
            <a:r>
              <a:rPr lang="en-GB" sz="1200" kern="1200" dirty="0" smtClean="0">
                <a:solidFill>
                  <a:schemeClr val="tx1"/>
                </a:solidFill>
                <a:effectLst/>
                <a:latin typeface="+mn-lt"/>
                <a:ea typeface="+mn-ea"/>
                <a:cs typeface="+mn-cs"/>
              </a:rPr>
              <a:t>The main federal level mitigation-related policies implemented to date include the Clean Air Act, vehicle fuel efficiency standards (CAFE), and the Clean Power Plan (the legal status of which is under dispute in the courts). There are also various state or regional-level policies such as renewable portfolio standards (RPS) and regional emissions trading schemes.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PBL and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calculations indicate that the United States is not on track to meet its 2020 and 2030 targets with currently implemented policies alone, excluding the impact of the Clean Power Plan. </a:t>
            </a:r>
          </a:p>
          <a:p>
            <a:r>
              <a:rPr lang="en-GB" sz="1200" kern="1200" dirty="0" smtClean="0">
                <a:solidFill>
                  <a:schemeClr val="tx1"/>
                </a:solidFill>
                <a:effectLst/>
                <a:latin typeface="+mn-lt"/>
                <a:ea typeface="+mn-ea"/>
                <a:cs typeface="+mn-cs"/>
              </a:rPr>
              <a:t>2020 emission levels are projected to be 4% below to 5% above 2010 levels, and 2025 emissions levels to be 4% below to 6% above 2010 levels. </a:t>
            </a:r>
          </a:p>
          <a:p>
            <a:r>
              <a:rPr lang="en-GB" sz="1200" kern="1200" dirty="0" smtClean="0">
                <a:solidFill>
                  <a:schemeClr val="tx1"/>
                </a:solidFill>
                <a:effectLst/>
                <a:latin typeface="+mn-lt"/>
                <a:ea typeface="+mn-ea"/>
                <a:cs typeface="+mn-cs"/>
              </a:rPr>
              <a:t>The successful implementation of the Clean Power Plan will be key to achieving the 2020 and 2030 targets. </a:t>
            </a:r>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3</a:t>
            </a:fld>
            <a:endParaRPr lang="en-GB"/>
          </a:p>
        </p:txBody>
      </p:sp>
    </p:spTree>
    <p:extLst>
      <p:ext uri="{BB962C8B-B14F-4D97-AF65-F5344CB8AC3E}">
        <p14:creationId xmlns:p14="http://schemas.microsoft.com/office/powerpoint/2010/main" val="114506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 all countries on track to achieve targets set in INDCs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25 countries and regions studied here, seven are (roughly) (THE GREEN ONES) on track to  achieve their self-determined (unconditional) 2025 and/or 2030 targets with currently implemented policies. </a:t>
            </a:r>
          </a:p>
          <a:p>
            <a:r>
              <a:rPr lang="en-US" sz="1200" kern="1200" dirty="0" smtClean="0">
                <a:solidFill>
                  <a:schemeClr val="tx1"/>
                </a:solidFill>
                <a:effectLst/>
                <a:latin typeface="+mn-lt"/>
                <a:ea typeface="+mn-ea"/>
                <a:cs typeface="+mn-cs"/>
              </a:rPr>
              <a:t>These include Brazil, Chile, China, India, the Russian Federation, Turkey, and Ukraine.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ones ORANGE AND 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Argentina, </a:t>
            </a:r>
            <a:r>
              <a:rPr lang="en-US" sz="1200" b="1" kern="1200" dirty="0" smtClean="0">
                <a:solidFill>
                  <a:schemeClr val="tx1"/>
                </a:solidFill>
                <a:effectLst/>
                <a:latin typeface="+mn-lt"/>
                <a:ea typeface="+mn-ea"/>
                <a:cs typeface="+mn-cs"/>
              </a:rPr>
              <a:t>Australia</a:t>
            </a:r>
            <a:r>
              <a:rPr lang="en-US" sz="1200" kern="1200" dirty="0" smtClean="0">
                <a:solidFill>
                  <a:schemeClr val="tx1"/>
                </a:solidFill>
                <a:effectLst/>
                <a:latin typeface="+mn-lt"/>
                <a:ea typeface="+mn-ea"/>
                <a:cs typeface="+mn-cs"/>
              </a:rPr>
              <a:t>, Canada, Colombia, Democratic Republic of the Congo, Ethiopia, the </a:t>
            </a:r>
            <a:r>
              <a:rPr lang="en-US" sz="1200" b="1" kern="1200" dirty="0"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Indonesia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Japan</a:t>
            </a:r>
            <a:r>
              <a:rPr lang="en-US" sz="1200" kern="1200" dirty="0" smtClean="0">
                <a:solidFill>
                  <a:schemeClr val="tx1"/>
                </a:solidFill>
                <a:effectLst/>
                <a:latin typeface="+mn-lt"/>
                <a:ea typeface="+mn-ea"/>
                <a:cs typeface="+mn-cs"/>
              </a:rPr>
              <a:t>, Kazakhstan, Mexico, Morocco, Republic of Korea, Saudi Arabia, South Africa, Thailand, the Philippines, and the United States) would require additional measures to achieve their 2025/2030 targets.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It should be noted that a country being likely to meet its targets does not necessarily mean that it undertakes more stringent action on mitigation than a country that is not on track, because it depends on the ambition of the nationally determined target and countries have different policy-making approaches.</a:t>
            </a:r>
          </a:p>
          <a:p>
            <a:endParaRPr lang="nl-NL" sz="1200" dirty="0" smtClean="0"/>
          </a:p>
          <a:p>
            <a:r>
              <a:rPr lang="en-US" sz="1200" b="1" kern="1200" dirty="0" smtClean="0">
                <a:solidFill>
                  <a:schemeClr val="tx1"/>
                </a:solidFill>
                <a:effectLst/>
                <a:latin typeface="+mn-lt"/>
                <a:ea typeface="+mn-ea"/>
                <a:cs typeface="+mn-cs"/>
              </a:rPr>
              <a:t>Progress on cutting down greenhouse gas emissions also varies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researchers also found that in some countries, such as Australia, China, India, Mexico, Saudi Arabia, and Turkey, currently implemented policies  do not stop emissions from increasing until 2030 (above 2010 levels), mainly due to these countries’ projected high economic growth. Greenhouse gas emissions in other countries are projected to remain stable at approximately current levels, or decrease further, under current policies. </a:t>
            </a:r>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4</a:t>
            </a:fld>
            <a:endParaRPr lang="en-GB"/>
          </a:p>
        </p:txBody>
      </p:sp>
    </p:spTree>
    <p:extLst>
      <p:ext uri="{BB962C8B-B14F-4D97-AF65-F5344CB8AC3E}">
        <p14:creationId xmlns:p14="http://schemas.microsoft.com/office/powerpoint/2010/main" val="255215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5</a:t>
            </a:fld>
            <a:endParaRPr lang="en-GB"/>
          </a:p>
        </p:txBody>
      </p:sp>
    </p:spTree>
    <p:extLst>
      <p:ext uri="{BB962C8B-B14F-4D97-AF65-F5344CB8AC3E}">
        <p14:creationId xmlns:p14="http://schemas.microsoft.com/office/powerpoint/2010/main" val="395021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Bef>
                <a:spcPts val="600"/>
              </a:spcBef>
              <a:spcAft>
                <a:spcPts val="600"/>
              </a:spcAft>
              <a:buFont typeface="+mj-lt"/>
              <a:buNone/>
            </a:pPr>
            <a:r>
              <a:rPr lang="nl-NL" dirty="0" err="1" smtClean="0"/>
              <a:t>Main</a:t>
            </a:r>
            <a:r>
              <a:rPr lang="nl-NL" dirty="0" smtClean="0"/>
              <a:t> research </a:t>
            </a:r>
            <a:r>
              <a:rPr lang="nl-NL" dirty="0" err="1" smtClean="0"/>
              <a:t>questions</a:t>
            </a:r>
            <a:endParaRPr lang="en-GB" dirty="0" smtClean="0"/>
          </a:p>
          <a:p>
            <a:pPr marL="457200" lvl="0" indent="-457200">
              <a:lnSpc>
                <a:spcPct val="150000"/>
              </a:lnSpc>
              <a:spcBef>
                <a:spcPts val="600"/>
              </a:spcBef>
              <a:spcAft>
                <a:spcPts val="600"/>
              </a:spcAft>
              <a:buFont typeface="+mj-lt"/>
              <a:buAutoNum type="arabicPeriod"/>
            </a:pPr>
            <a:r>
              <a:rPr lang="en-GB" dirty="0" smtClean="0"/>
              <a:t>What would be the abatement costs and financial flows for reaching the INDCs? What would be the impact of emission trading? </a:t>
            </a:r>
            <a:endParaRPr lang="en-US" dirty="0" smtClean="0"/>
          </a:p>
          <a:p>
            <a:pPr marL="457200" indent="-457200">
              <a:lnSpc>
                <a:spcPct val="150000"/>
              </a:lnSpc>
              <a:spcBef>
                <a:spcPts val="600"/>
              </a:spcBef>
              <a:spcAft>
                <a:spcPts val="600"/>
              </a:spcAft>
              <a:buFont typeface="+mj-lt"/>
              <a:buAutoNum type="arabicPeriod"/>
            </a:pPr>
            <a:r>
              <a:rPr lang="en-GB" dirty="0" smtClean="0"/>
              <a:t>What would be the abatement costs if countries would take measures to achieve enhanced reduction targets in line with keeping global temperature increase to below 2 °C or 1.5 °C, assuming a least</a:t>
            </a:r>
            <a:r>
              <a:rPr lang="en-GB" baseline="0" dirty="0" smtClean="0"/>
              <a:t> costs implementation, thus </a:t>
            </a:r>
            <a:r>
              <a:rPr lang="en-GB" dirty="0" smtClean="0"/>
              <a:t>measures are taken wherever it is cheapest to do so ?</a:t>
            </a:r>
          </a:p>
          <a:p>
            <a:r>
              <a:rPr lang="nl-NL" dirty="0" err="1" smtClean="0"/>
              <a:t>Integrated</a:t>
            </a:r>
            <a:r>
              <a:rPr lang="nl-NL" dirty="0" smtClean="0"/>
              <a:t> Assessment Model IMAGE is </a:t>
            </a:r>
            <a:r>
              <a:rPr lang="nl-NL" dirty="0" err="1" smtClean="0"/>
              <a:t>used</a:t>
            </a:r>
            <a:r>
              <a:rPr lang="nl-NL" dirty="0" smtClean="0"/>
              <a:t>, </a:t>
            </a:r>
            <a:r>
              <a:rPr lang="nl-NL" dirty="0" err="1" smtClean="0"/>
              <a:t>including</a:t>
            </a:r>
            <a:r>
              <a:rPr lang="nl-NL" dirty="0" smtClean="0"/>
              <a:t> </a:t>
            </a:r>
            <a:r>
              <a:rPr lang="nl-NL" dirty="0" err="1" smtClean="0"/>
              <a:t>an</a:t>
            </a:r>
            <a:r>
              <a:rPr lang="nl-NL" dirty="0" smtClean="0"/>
              <a:t> energy- , </a:t>
            </a:r>
            <a:r>
              <a:rPr lang="nl-NL" dirty="0" err="1" smtClean="0"/>
              <a:t>climate</a:t>
            </a:r>
            <a:r>
              <a:rPr lang="nl-NL" dirty="0" smtClean="0"/>
              <a:t> policy- </a:t>
            </a:r>
            <a:r>
              <a:rPr lang="nl-NL" dirty="0" err="1" smtClean="0"/>
              <a:t>and</a:t>
            </a:r>
            <a:r>
              <a:rPr lang="nl-NL" dirty="0" smtClean="0"/>
              <a:t> land </a:t>
            </a:r>
            <a:r>
              <a:rPr lang="nl-NL" dirty="0" err="1" smtClean="0"/>
              <a:t>use</a:t>
            </a:r>
            <a:r>
              <a:rPr lang="nl-NL" dirty="0" smtClean="0"/>
              <a:t>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54C749CC-CB9B-4DC5-B7FE-9FFEAC9BFA00}" type="slidenum">
              <a:rPr lang="nl-NL" altLang="en-US" smtClean="0">
                <a:solidFill>
                  <a:prstClr val="black"/>
                </a:solidFill>
              </a:rPr>
              <a:pPr/>
              <a:t>6</a:t>
            </a:fld>
            <a:endParaRPr lang="nl-NL" altLang="en-US">
              <a:solidFill>
                <a:prstClr val="black"/>
              </a:solidFill>
            </a:endParaRPr>
          </a:p>
        </p:txBody>
      </p:sp>
    </p:spTree>
    <p:extLst>
      <p:ext uri="{BB962C8B-B14F-4D97-AF65-F5344CB8AC3E}">
        <p14:creationId xmlns:p14="http://schemas.microsoft.com/office/powerpoint/2010/main" val="292241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dirty="0" err="1" smtClean="0"/>
              <a:t>Starting</a:t>
            </a:r>
            <a:r>
              <a:rPr lang="nl-NL" baseline="0" dirty="0" smtClean="0"/>
              <a:t> point of </a:t>
            </a:r>
            <a:r>
              <a:rPr lang="nl-NL" baseline="0" dirty="0" err="1" smtClean="0"/>
              <a:t>our</a:t>
            </a:r>
            <a:r>
              <a:rPr lang="nl-NL" baseline="0" dirty="0" smtClean="0"/>
              <a:t> analysis are </a:t>
            </a:r>
            <a:r>
              <a:rPr lang="nl-NL" baseline="0" dirty="0" err="1" smtClean="0"/>
              <a:t>the</a:t>
            </a:r>
            <a:r>
              <a:rPr lang="nl-NL" baseline="0" dirty="0" smtClean="0"/>
              <a:t> IMAGE </a:t>
            </a:r>
            <a:r>
              <a:rPr lang="nl-NL" baseline="0" dirty="0" err="1" smtClean="0"/>
              <a:t>implementation</a:t>
            </a:r>
            <a:r>
              <a:rPr lang="nl-NL" baseline="0" dirty="0" smtClean="0"/>
              <a:t> of </a:t>
            </a:r>
            <a:r>
              <a:rPr lang="nl-NL" baseline="0" dirty="0" err="1" smtClean="0"/>
              <a:t>the</a:t>
            </a:r>
            <a:r>
              <a:rPr lang="nl-NL" baseline="0" dirty="0" smtClean="0"/>
              <a:t> SSP 1, SSP2 </a:t>
            </a:r>
            <a:r>
              <a:rPr lang="nl-NL" baseline="0" dirty="0" err="1" smtClean="0"/>
              <a:t>and</a:t>
            </a:r>
            <a:r>
              <a:rPr lang="nl-NL" baseline="0" dirty="0" smtClean="0"/>
              <a:t> SSP3 </a:t>
            </a:r>
            <a:r>
              <a:rPr lang="nl-NL" baseline="0" dirty="0" err="1" smtClean="0"/>
              <a:t>scenarios</a:t>
            </a:r>
            <a:r>
              <a:rPr lang="nl-NL" baseline="0" dirty="0" smtClean="0"/>
              <a:t>.</a:t>
            </a:r>
          </a:p>
          <a:p>
            <a:pPr marL="171450" indent="-171450">
              <a:buFont typeface="Arial" panose="020B0604020202020204" pitchFamily="34" charset="0"/>
              <a:buChar char="•"/>
            </a:pPr>
            <a:r>
              <a:rPr lang="nl-NL" baseline="0" dirty="0" smtClean="0"/>
              <a:t>We </a:t>
            </a:r>
            <a:r>
              <a:rPr lang="nl-NL" baseline="0" dirty="0" err="1" smtClean="0"/>
              <a:t>assume</a:t>
            </a:r>
            <a:r>
              <a:rPr lang="nl-NL" baseline="0" dirty="0" smtClean="0"/>
              <a:t> </a:t>
            </a:r>
            <a:r>
              <a:rPr lang="nl-NL" baseline="0" dirty="0" err="1" smtClean="0"/>
              <a:t>the</a:t>
            </a:r>
            <a:r>
              <a:rPr lang="nl-NL" baseline="0" dirty="0" smtClean="0"/>
              <a:t> </a:t>
            </a:r>
            <a:r>
              <a:rPr lang="nl-NL" baseline="0" dirty="0" err="1" smtClean="0"/>
              <a:t>emission</a:t>
            </a:r>
            <a:r>
              <a:rPr lang="nl-NL" baseline="0" dirty="0" smtClean="0"/>
              <a:t> </a:t>
            </a:r>
            <a:r>
              <a:rPr lang="nl-NL" baseline="0" dirty="0" err="1" smtClean="0"/>
              <a:t>projections</a:t>
            </a:r>
            <a:r>
              <a:rPr lang="nl-NL" baseline="0" dirty="0" smtClean="0"/>
              <a:t> of </a:t>
            </a:r>
            <a:r>
              <a:rPr lang="nl-NL" baseline="0" dirty="0" err="1" smtClean="0"/>
              <a:t>the</a:t>
            </a:r>
            <a:r>
              <a:rPr lang="nl-NL" baseline="0" dirty="0" smtClean="0"/>
              <a:t> full </a:t>
            </a:r>
            <a:r>
              <a:rPr lang="nl-NL" baseline="0" dirty="0" err="1" smtClean="0"/>
              <a:t>implementation</a:t>
            </a:r>
            <a:r>
              <a:rPr lang="nl-NL" baseline="0" dirty="0" smtClean="0"/>
              <a:t> of </a:t>
            </a:r>
            <a:r>
              <a:rPr lang="nl-NL" baseline="0" dirty="0" err="1" smtClean="0"/>
              <a:t>the</a:t>
            </a:r>
            <a:r>
              <a:rPr lang="nl-NL" baseline="0" dirty="0" smtClean="0"/>
              <a:t> </a:t>
            </a:r>
            <a:r>
              <a:rPr lang="nl-NL" baseline="0" dirty="0" err="1" smtClean="0"/>
              <a:t>INDCs</a:t>
            </a:r>
            <a:endParaRPr lang="nl-NL" baseline="0" dirty="0" smtClean="0"/>
          </a:p>
          <a:p>
            <a:pPr marL="171450" indent="-171450">
              <a:buFont typeface="Arial" panose="020B0604020202020204" pitchFamily="34" charset="0"/>
              <a:buChar char="•"/>
            </a:pPr>
            <a:r>
              <a:rPr lang="nl-NL" baseline="0" dirty="0" smtClean="0"/>
              <a:t>We </a:t>
            </a:r>
            <a:r>
              <a:rPr lang="nl-NL" baseline="0" dirty="0" err="1" smtClean="0"/>
              <a:t>consider</a:t>
            </a:r>
            <a:r>
              <a:rPr lang="nl-NL" baseline="0" dirty="0" smtClean="0"/>
              <a:t> </a:t>
            </a:r>
            <a:r>
              <a:rPr lang="nl-NL" baseline="0" dirty="0" err="1" smtClean="0"/>
              <a:t>two</a:t>
            </a:r>
            <a:r>
              <a:rPr lang="nl-NL" baseline="0" dirty="0" smtClean="0"/>
              <a:t> </a:t>
            </a:r>
            <a:r>
              <a:rPr lang="nl-NL" baseline="0" dirty="0" err="1" smtClean="0"/>
              <a:t>scenarios</a:t>
            </a:r>
            <a:r>
              <a:rPr lang="nl-NL" baseline="0" dirty="0" smtClean="0"/>
              <a:t>: </a:t>
            </a:r>
            <a:r>
              <a:rPr lang="nl-NL" baseline="0" dirty="0" err="1" smtClean="0"/>
              <a:t>an</a:t>
            </a:r>
            <a:r>
              <a:rPr lang="nl-NL" baseline="0" dirty="0" smtClean="0"/>
              <a:t> </a:t>
            </a:r>
            <a:r>
              <a:rPr lang="nl-NL" baseline="0" dirty="0" err="1" smtClean="0"/>
              <a:t>unconditional</a:t>
            </a:r>
            <a:r>
              <a:rPr lang="nl-NL" baseline="0" dirty="0" smtClean="0"/>
              <a:t> INDC scenario </a:t>
            </a:r>
            <a:r>
              <a:rPr lang="nl-NL" baseline="0" dirty="0" err="1" smtClean="0"/>
              <a:t>and</a:t>
            </a:r>
            <a:r>
              <a:rPr lang="nl-NL" baseline="0" dirty="0" smtClean="0"/>
              <a:t> a </a:t>
            </a:r>
            <a:r>
              <a:rPr lang="nl-NL" baseline="0" dirty="0" err="1" smtClean="0"/>
              <a:t>conditional</a:t>
            </a:r>
            <a:r>
              <a:rPr lang="nl-NL" baseline="0" dirty="0" smtClean="0"/>
              <a:t> INDC scenario</a:t>
            </a:r>
          </a:p>
          <a:p>
            <a:pPr marL="171450" indent="-171450">
              <a:buFont typeface="Arial" panose="020B0604020202020204" pitchFamily="34" charset="0"/>
              <a:buChar char="•"/>
            </a:pPr>
            <a:r>
              <a:rPr lang="nl-NL" baseline="0" dirty="0" err="1" smtClean="0"/>
              <a:t>Explain</a:t>
            </a:r>
            <a:r>
              <a:rPr lang="nl-NL" baseline="0" dirty="0" smtClean="0"/>
              <a:t> </a:t>
            </a:r>
            <a:r>
              <a:rPr lang="nl-NL" baseline="0" dirty="0" err="1" smtClean="0"/>
              <a:t>figure</a:t>
            </a:r>
            <a:r>
              <a:rPr lang="nl-NL" baseline="0" dirty="0" smtClean="0"/>
              <a:t> </a:t>
            </a:r>
            <a:r>
              <a:rPr lang="nl-NL" baseline="0" dirty="0" err="1" smtClean="0"/>
              <a:t>lower</a:t>
            </a:r>
            <a:r>
              <a:rPr lang="nl-NL" baseline="0" dirty="0" smtClean="0"/>
              <a:t> end</a:t>
            </a:r>
          </a:p>
          <a:p>
            <a:pPr marL="171450" indent="-171450">
              <a:buFont typeface="Arial" panose="020B0604020202020204" pitchFamily="34" charset="0"/>
              <a:buChar char="•"/>
            </a:pPr>
            <a:r>
              <a:rPr lang="nl-NL" baseline="0" dirty="0" err="1" smtClean="0"/>
              <a:t>Explain</a:t>
            </a:r>
            <a:r>
              <a:rPr lang="nl-NL" baseline="0" dirty="0" smtClean="0"/>
              <a:t> </a:t>
            </a:r>
            <a:r>
              <a:rPr lang="nl-NL" baseline="0" dirty="0" err="1" smtClean="0"/>
              <a:t>figure</a:t>
            </a:r>
            <a:r>
              <a:rPr lang="nl-NL" baseline="0" dirty="0" smtClean="0"/>
              <a:t> </a:t>
            </a:r>
            <a:r>
              <a:rPr lang="nl-NL" baseline="0" dirty="0" err="1" smtClean="0"/>
              <a:t>higher</a:t>
            </a:r>
            <a:r>
              <a:rPr lang="nl-NL" baseline="0" dirty="0" smtClean="0"/>
              <a:t> end</a:t>
            </a:r>
          </a:p>
          <a:p>
            <a:pPr marL="0" indent="0">
              <a:buFont typeface="Arial" panose="020B0604020202020204" pitchFamily="34" charset="0"/>
              <a:buNone/>
            </a:pPr>
            <a:r>
              <a:rPr lang="nl-NL" baseline="0" dirty="0" err="1" smtClean="0"/>
              <a:t>Conclusions</a:t>
            </a:r>
            <a:endParaRPr lang="nl-NL" baseline="0" dirty="0" smtClean="0"/>
          </a:p>
          <a:p>
            <a:pPr marL="171450" indent="-171450">
              <a:buFont typeface="Arial" panose="020B0604020202020204" pitchFamily="34" charset="0"/>
              <a:buChar char="•"/>
            </a:pPr>
            <a:r>
              <a:rPr lang="en-US" sz="1200" dirty="0" smtClean="0"/>
              <a:t>INDCs lead to a 10% to 17% greenhouse gas emission reduction, relative to the baseline</a:t>
            </a:r>
          </a:p>
          <a:p>
            <a:pPr marL="171450" indent="-171450">
              <a:buFont typeface="Arial" panose="020B0604020202020204" pitchFamily="34" charset="0"/>
              <a:buChar char="•"/>
            </a:pPr>
            <a:r>
              <a:rPr lang="en-US" dirty="0" smtClean="0"/>
              <a:t>the conditional INDCs will lead to higher reduction targets for OECD90 countries (22% to 29% relative to the baseline) than non-OECD90 countries (9% to 14% relative to the baseline)</a:t>
            </a:r>
            <a:endParaRPr lang="nl-NL"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C749CC-CB9B-4DC5-B7FE-9FFEAC9BFA00}" type="slidenum">
              <a:rPr lang="nl-NL" altLang="en-US" smtClean="0">
                <a:solidFill>
                  <a:prstClr val="black"/>
                </a:solidFill>
              </a:rPr>
              <a:pPr/>
              <a:t>7</a:t>
            </a:fld>
            <a:endParaRPr lang="nl-NL" altLang="en-US">
              <a:solidFill>
                <a:prstClr val="black"/>
              </a:solidFill>
            </a:endParaRPr>
          </a:p>
        </p:txBody>
      </p:sp>
    </p:spTree>
    <p:extLst>
      <p:ext uri="{BB962C8B-B14F-4D97-AF65-F5344CB8AC3E}">
        <p14:creationId xmlns:p14="http://schemas.microsoft.com/office/powerpoint/2010/main" val="352369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Now</a:t>
            </a:r>
            <a:r>
              <a:rPr lang="nl-NL" baseline="0" dirty="0" smtClean="0"/>
              <a:t> we </a:t>
            </a:r>
            <a:r>
              <a:rPr lang="nl-NL" baseline="0" dirty="0" err="1" smtClean="0"/>
              <a:t>calculate</a:t>
            </a:r>
            <a:r>
              <a:rPr lang="nl-NL" baseline="0" dirty="0" smtClean="0"/>
              <a:t> </a:t>
            </a:r>
            <a:r>
              <a:rPr lang="nl-NL" baseline="0" dirty="0" err="1" smtClean="0"/>
              <a:t>the</a:t>
            </a:r>
            <a:r>
              <a:rPr lang="nl-NL" baseline="0" dirty="0" smtClean="0"/>
              <a:t> </a:t>
            </a:r>
            <a:r>
              <a:rPr lang="nl-NL" baseline="0" dirty="0" err="1" smtClean="0"/>
              <a:t>abatement</a:t>
            </a:r>
            <a:r>
              <a:rPr lang="nl-NL" baseline="0" dirty="0" smtClean="0"/>
              <a:t> </a:t>
            </a:r>
            <a:r>
              <a:rPr lang="nl-NL" baseline="0" dirty="0" err="1" smtClean="0"/>
              <a:t>costs</a:t>
            </a:r>
            <a:endParaRPr lang="nl-NL" baseline="0" dirty="0" smtClean="0"/>
          </a:p>
          <a:p>
            <a:r>
              <a:rPr lang="nl-NL" baseline="0" dirty="0" err="1" smtClean="0"/>
              <a:t>Main</a:t>
            </a:r>
            <a:r>
              <a:rPr lang="nl-NL" baseline="0" dirty="0" smtClean="0"/>
              <a:t> </a:t>
            </a:r>
            <a:r>
              <a:rPr lang="nl-NL" baseline="0" dirty="0" err="1" smtClean="0"/>
              <a:t>findings</a:t>
            </a:r>
            <a:r>
              <a:rPr lang="nl-NL" baseline="0" dirty="0" smtClean="0"/>
              <a:t>:</a:t>
            </a:r>
          </a:p>
          <a:p>
            <a:pPr marL="171450" indent="-171450">
              <a:buFont typeface="Arial" panose="020B0604020202020204" pitchFamily="34" charset="0"/>
              <a:buChar char="•"/>
            </a:pPr>
            <a:r>
              <a:rPr lang="nl-NL" baseline="0" dirty="0" err="1" smtClean="0"/>
              <a:t>There</a:t>
            </a:r>
            <a:r>
              <a:rPr lang="nl-NL" baseline="0" dirty="0" smtClean="0"/>
              <a:t> are </a:t>
            </a:r>
            <a:r>
              <a:rPr lang="nl-NL" baseline="0" dirty="0" err="1" smtClean="0"/>
              <a:t>quite</a:t>
            </a:r>
            <a:r>
              <a:rPr lang="nl-NL" baseline="0" dirty="0" smtClean="0"/>
              <a:t> </a:t>
            </a:r>
            <a:r>
              <a:rPr lang="nl-NL" baseline="0" dirty="0" err="1" smtClean="0"/>
              <a:t>some</a:t>
            </a:r>
            <a:r>
              <a:rPr lang="nl-NL" baseline="0" dirty="0" smtClean="0"/>
              <a:t> </a:t>
            </a:r>
            <a:r>
              <a:rPr lang="nl-NL" baseline="0" dirty="0" err="1" smtClean="0"/>
              <a:t>differences</a:t>
            </a:r>
            <a:r>
              <a:rPr lang="nl-NL" baseline="0" dirty="0" smtClean="0"/>
              <a:t> in </a:t>
            </a:r>
            <a:r>
              <a:rPr lang="nl-NL" baseline="0" dirty="0" err="1" smtClean="0"/>
              <a:t>the</a:t>
            </a:r>
            <a:r>
              <a:rPr lang="nl-NL" baseline="0" dirty="0" smtClean="0"/>
              <a:t> </a:t>
            </a:r>
            <a:r>
              <a:rPr lang="nl-NL" baseline="0" dirty="0" err="1" smtClean="0"/>
              <a:t>abatament</a:t>
            </a:r>
            <a:r>
              <a:rPr lang="nl-NL" baseline="0" dirty="0" smtClean="0"/>
              <a:t> </a:t>
            </a:r>
            <a:r>
              <a:rPr lang="nl-NL" baseline="0" dirty="0" err="1" smtClean="0"/>
              <a:t>costs</a:t>
            </a:r>
            <a:r>
              <a:rPr lang="nl-NL" baseline="0" dirty="0" smtClean="0"/>
              <a:t> as percentage of GDP, as </a:t>
            </a:r>
            <a:r>
              <a:rPr lang="nl-NL" baseline="0" dirty="0" err="1" smtClean="0"/>
              <a:t>this</a:t>
            </a:r>
            <a:r>
              <a:rPr lang="nl-NL" baseline="0" dirty="0" smtClean="0"/>
              <a:t> </a:t>
            </a:r>
            <a:r>
              <a:rPr lang="nl-NL" baseline="0" dirty="0" err="1" smtClean="0"/>
              <a:t>figure</a:t>
            </a:r>
            <a:r>
              <a:rPr lang="nl-NL" baseline="0" dirty="0" smtClean="0"/>
              <a:t> shows.</a:t>
            </a:r>
          </a:p>
          <a:p>
            <a:pPr marL="171450" indent="-171450">
              <a:buFont typeface="Arial" panose="020B0604020202020204" pitchFamily="34" charset="0"/>
              <a:buChar char="•"/>
            </a:pPr>
            <a:r>
              <a:rPr lang="nl-NL" baseline="0" dirty="0" smtClean="0"/>
              <a:t>For </a:t>
            </a:r>
            <a:r>
              <a:rPr lang="nl-NL" baseline="0" dirty="0" err="1" smtClean="0"/>
              <a:t>exampl</a:t>
            </a:r>
            <a:r>
              <a:rPr lang="nl-NL" baseline="0" dirty="0" smtClean="0"/>
              <a:t>, Brazil: </a:t>
            </a:r>
            <a:r>
              <a:rPr lang="nl-NL" baseline="0" dirty="0" err="1" smtClean="0"/>
              <a:t>central</a:t>
            </a:r>
            <a:r>
              <a:rPr lang="nl-NL" baseline="0" dirty="0" smtClean="0"/>
              <a:t> </a:t>
            </a:r>
            <a:r>
              <a:rPr lang="nl-NL" baseline="0" dirty="0" err="1" smtClean="0"/>
              <a:t>value</a:t>
            </a:r>
            <a:r>
              <a:rPr lang="nl-NL" baseline="0" dirty="0" smtClean="0"/>
              <a:t> are </a:t>
            </a:r>
            <a:r>
              <a:rPr lang="nl-NL" baseline="0" dirty="0" err="1" smtClean="0"/>
              <a:t>the</a:t>
            </a:r>
            <a:r>
              <a:rPr lang="nl-NL" baseline="0" dirty="0" smtClean="0"/>
              <a:t> </a:t>
            </a:r>
            <a:r>
              <a:rPr lang="nl-NL" baseline="0" dirty="0" err="1" smtClean="0"/>
              <a:t>costs</a:t>
            </a:r>
            <a:r>
              <a:rPr lang="nl-NL" baseline="0" dirty="0" smtClean="0"/>
              <a:t> </a:t>
            </a:r>
            <a:r>
              <a:rPr lang="nl-NL" baseline="0" dirty="0" err="1" smtClean="0"/>
              <a:t>for</a:t>
            </a:r>
            <a:r>
              <a:rPr lang="nl-NL" baseline="0" dirty="0" smtClean="0"/>
              <a:t> </a:t>
            </a:r>
            <a:r>
              <a:rPr lang="nl-NL" baseline="0" dirty="0" err="1" smtClean="0"/>
              <a:t>the</a:t>
            </a:r>
            <a:r>
              <a:rPr lang="nl-NL" baseline="0" dirty="0" smtClean="0"/>
              <a:t> SSP2 scenario (medium scenario), </a:t>
            </a:r>
            <a:r>
              <a:rPr lang="nl-NL" baseline="0" dirty="0" err="1" smtClean="0"/>
              <a:t>with</a:t>
            </a:r>
            <a:r>
              <a:rPr lang="nl-NL" baseline="0" dirty="0" smtClean="0"/>
              <a:t> </a:t>
            </a:r>
            <a:r>
              <a:rPr lang="nl-NL" baseline="0" dirty="0" err="1" smtClean="0"/>
              <a:t>costs</a:t>
            </a:r>
            <a:r>
              <a:rPr lang="nl-NL" baseline="0" dirty="0" smtClean="0"/>
              <a:t> </a:t>
            </a:r>
            <a:r>
              <a:rPr lang="nl-NL" baseline="0" dirty="0" err="1" smtClean="0"/>
              <a:t>for</a:t>
            </a:r>
            <a:r>
              <a:rPr lang="nl-NL" baseline="0" dirty="0" smtClean="0"/>
              <a:t>  Brazil in </a:t>
            </a:r>
            <a:r>
              <a:rPr lang="nl-NL" baseline="0" dirty="0" err="1" smtClean="0"/>
              <a:t>the</a:t>
            </a:r>
            <a:r>
              <a:rPr lang="nl-NL" baseline="0" dirty="0" smtClean="0"/>
              <a:t> order of 0.35%, but </a:t>
            </a:r>
            <a:r>
              <a:rPr lang="nl-NL" baseline="0" dirty="0" err="1" smtClean="0"/>
              <a:t>there</a:t>
            </a:r>
            <a:r>
              <a:rPr lang="nl-NL" baseline="0" dirty="0" smtClean="0"/>
              <a:t> </a:t>
            </a:r>
            <a:r>
              <a:rPr lang="nl-NL" baseline="0" dirty="0" err="1" smtClean="0"/>
              <a:t>us</a:t>
            </a:r>
            <a:r>
              <a:rPr lang="nl-NL" baseline="0" dirty="0" smtClean="0"/>
              <a:t> a range in </a:t>
            </a:r>
            <a:r>
              <a:rPr lang="nl-NL" baseline="0" dirty="0" err="1" smtClean="0"/>
              <a:t>costs</a:t>
            </a:r>
            <a:r>
              <a:rPr lang="nl-NL" baseline="0" dirty="0" smtClean="0"/>
              <a:t> </a:t>
            </a:r>
            <a:r>
              <a:rPr lang="nl-NL" baseline="0" dirty="0" err="1" smtClean="0"/>
              <a:t>projections</a:t>
            </a:r>
            <a:r>
              <a:rPr lang="nl-NL" baseline="0" dirty="0" smtClean="0"/>
              <a:t> </a:t>
            </a:r>
            <a:r>
              <a:rPr lang="nl-NL" baseline="0" dirty="0" err="1" smtClean="0"/>
              <a:t>due</a:t>
            </a:r>
            <a:r>
              <a:rPr lang="nl-NL" baseline="0" dirty="0" smtClean="0"/>
              <a:t> </a:t>
            </a:r>
            <a:r>
              <a:rPr lang="nl-NL" baseline="0" dirty="0" err="1" smtClean="0"/>
              <a:t>to</a:t>
            </a:r>
            <a:r>
              <a:rPr lang="nl-NL" baseline="0" dirty="0" smtClean="0"/>
              <a:t> </a:t>
            </a:r>
            <a:r>
              <a:rPr lang="nl-NL" baseline="0" dirty="0" err="1" smtClean="0"/>
              <a:t>diffeering</a:t>
            </a:r>
            <a:r>
              <a:rPr lang="nl-NL" baseline="0" dirty="0" smtClean="0"/>
              <a:t> </a:t>
            </a:r>
            <a:r>
              <a:rPr lang="nl-NL" baseline="0" dirty="0" err="1" smtClean="0"/>
              <a:t>the</a:t>
            </a:r>
            <a:r>
              <a:rPr lang="nl-NL" baseline="0" dirty="0" smtClean="0"/>
              <a:t> baseline </a:t>
            </a:r>
            <a:r>
              <a:rPr lang="nl-NL" baseline="0" dirty="0" err="1" smtClean="0"/>
              <a:t>assumptions</a:t>
            </a:r>
            <a:r>
              <a:rPr lang="nl-NL" baseline="0" dirty="0" smtClean="0"/>
              <a:t> (SSP1, SSP2 </a:t>
            </a:r>
            <a:r>
              <a:rPr lang="nl-NL" baseline="0" dirty="0" err="1" smtClean="0"/>
              <a:t>and</a:t>
            </a:r>
            <a:r>
              <a:rPr lang="nl-NL" baseline="0" dirty="0" smtClean="0"/>
              <a:t> SSP3) of 0.05 </a:t>
            </a:r>
            <a:r>
              <a:rPr lang="nl-NL" baseline="0" dirty="0" err="1" smtClean="0"/>
              <a:t>and</a:t>
            </a:r>
            <a:r>
              <a:rPr lang="nl-NL" baseline="0" dirty="0" smtClean="0"/>
              <a:t> 0.75%.</a:t>
            </a:r>
            <a:endParaRPr lang="en-US" dirty="0"/>
          </a:p>
        </p:txBody>
      </p:sp>
      <p:sp>
        <p:nvSpPr>
          <p:cNvPr id="4" name="Slide Number Placeholder 3"/>
          <p:cNvSpPr>
            <a:spLocks noGrp="1"/>
          </p:cNvSpPr>
          <p:nvPr>
            <p:ph type="sldNum" sz="quarter" idx="10"/>
          </p:nvPr>
        </p:nvSpPr>
        <p:spPr/>
        <p:txBody>
          <a:bodyPr/>
          <a:lstStyle/>
          <a:p>
            <a:fld id="{54C749CC-CB9B-4DC5-B7FE-9FFEAC9BFA00}" type="slidenum">
              <a:rPr lang="nl-NL" altLang="en-US" smtClean="0">
                <a:solidFill>
                  <a:prstClr val="black"/>
                </a:solidFill>
              </a:rPr>
              <a:pPr/>
              <a:t>8</a:t>
            </a:fld>
            <a:endParaRPr lang="nl-NL" altLang="en-US">
              <a:solidFill>
                <a:prstClr val="black"/>
              </a:solidFill>
            </a:endParaRPr>
          </a:p>
        </p:txBody>
      </p:sp>
    </p:spTree>
    <p:extLst>
      <p:ext uri="{BB962C8B-B14F-4D97-AF65-F5344CB8AC3E}">
        <p14:creationId xmlns:p14="http://schemas.microsoft.com/office/powerpoint/2010/main" val="352369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749CC-CB9B-4DC5-B7FE-9FFEAC9BFA00}" type="slidenum">
              <a:rPr lang="nl-NL" altLang="en-US" smtClean="0">
                <a:solidFill>
                  <a:prstClr val="black"/>
                </a:solidFill>
              </a:rPr>
              <a:pPr/>
              <a:t>9</a:t>
            </a:fld>
            <a:endParaRPr lang="nl-NL" altLang="en-US">
              <a:solidFill>
                <a:prstClr val="black"/>
              </a:solidFill>
            </a:endParaRPr>
          </a:p>
        </p:txBody>
      </p:sp>
    </p:spTree>
    <p:extLst>
      <p:ext uri="{BB962C8B-B14F-4D97-AF65-F5344CB8AC3E}">
        <p14:creationId xmlns:p14="http://schemas.microsoft.com/office/powerpoint/2010/main" val="352369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9220" y="4561357"/>
            <a:ext cx="6858000" cy="1655762"/>
          </a:xfrm>
        </p:spPr>
        <p:txBody>
          <a:bodyPr/>
          <a:lstStyle>
            <a:lvl1pPr marL="0" indent="0" algn="l">
              <a:buNone/>
              <a:defRPr sz="2400" baseline="0">
                <a:solidFill>
                  <a:srgbClr val="6D8B95"/>
                </a:solidFill>
                <a:latin typeface="Merriweather" panose="020605030504060307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www.newclimate.org</a:t>
            </a:r>
            <a:endParaRPr lang="en-GB" dirty="0"/>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096" y="104458"/>
            <a:ext cx="3167716" cy="1851660"/>
          </a:xfrm>
          <a:prstGeom prst="rect">
            <a:avLst/>
          </a:prstGeom>
        </p:spPr>
      </p:pic>
      <p:sp>
        <p:nvSpPr>
          <p:cNvPr id="2" name="Title 1"/>
          <p:cNvSpPr>
            <a:spLocks noGrp="1"/>
          </p:cNvSpPr>
          <p:nvPr>
            <p:ph type="ctrTitle"/>
          </p:nvPr>
        </p:nvSpPr>
        <p:spPr>
          <a:xfrm>
            <a:off x="439220" y="2034525"/>
            <a:ext cx="7772400" cy="2387600"/>
          </a:xfrm>
        </p:spPr>
        <p:txBody>
          <a:bodyPr anchor="b"/>
          <a:lstStyle>
            <a:lvl1pPr algn="l">
              <a:defRPr sz="6000">
                <a:solidFill>
                  <a:srgbClr val="E75113"/>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42145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4675"/>
            <a:ext cx="40100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677AA51-2F38-459B-8A35-D9B0211B1294}"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141837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10DE17-03A4-479F-9554-CB967C8D5889}"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93900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298F1FD-93BB-4701-B426-D5BDBB349BA0}"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42366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C6E33B0-8570-455B-8E5A-0676B2143AD1}"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180983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29BFF4E-DD56-4AF4-8542-F63B255C3DF2}"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426192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428F164-76B4-4D09-AF5D-D20050BD61CA}"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1458565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0BD4337-B537-454C-9475-2C934DD98213}"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372578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284288"/>
            <a:ext cx="2043112" cy="484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1284288"/>
            <a:ext cx="5976938" cy="484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9C3B7F3-A983-40BF-B4B2-59BFA06F0E29}"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112023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025" y="41273"/>
            <a:ext cx="6470792" cy="1129772"/>
          </a:xfrm>
        </p:spPr>
        <p:txBody>
          <a:bodyPr>
            <a:noAutofit/>
          </a:bodyPr>
          <a:lstStyle>
            <a:lvl1pPr>
              <a:defRPr sz="3600">
                <a:solidFill>
                  <a:srgbClr val="6D8B95"/>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353" y="1542589"/>
            <a:ext cx="7886700" cy="4351338"/>
          </a:xfrm>
        </p:spPr>
        <p:txBody>
          <a:bodyPr/>
          <a:lstStyle>
            <a:lvl1pPr marL="228600" indent="-228600">
              <a:buFontTx/>
              <a:buBlip>
                <a:blip r:embed="rId2"/>
              </a:buBlip>
              <a:defRPr>
                <a:solidFill>
                  <a:srgbClr val="6D8B95"/>
                </a:solidFill>
                <a:latin typeface="Merriweather" panose="02060503050406030704" pitchFamily="18" charset="0"/>
              </a:defRPr>
            </a:lvl1pPr>
            <a:lvl2pPr marL="685800" indent="-228600">
              <a:buFontTx/>
              <a:buBlip>
                <a:blip r:embed="rId2"/>
              </a:buBlip>
              <a:defRPr>
                <a:solidFill>
                  <a:srgbClr val="6D8B95"/>
                </a:solidFill>
                <a:latin typeface="Merriweather" panose="02060503050406030704" pitchFamily="18" charset="0"/>
              </a:defRPr>
            </a:lvl2pPr>
            <a:lvl3pPr marL="1143000" indent="-228600">
              <a:buFontTx/>
              <a:buBlip>
                <a:blip r:embed="rId2"/>
              </a:buBlip>
              <a:defRPr>
                <a:solidFill>
                  <a:srgbClr val="6D8B95"/>
                </a:solidFill>
                <a:latin typeface="Merriweather" panose="02060503050406030704" pitchFamily="18" charset="0"/>
              </a:defRPr>
            </a:lvl3pPr>
            <a:lvl4pPr marL="1600200" indent="-228600">
              <a:buFontTx/>
              <a:buBlip>
                <a:blip r:embed="rId2"/>
              </a:buBlip>
              <a:defRPr>
                <a:solidFill>
                  <a:srgbClr val="6D8B95"/>
                </a:solidFill>
                <a:latin typeface="Merriweather" panose="02060503050406030704" pitchFamily="18" charset="0"/>
              </a:defRPr>
            </a:lvl4pPr>
            <a:lvl5pPr marL="2057400" indent="-228600">
              <a:buFontTx/>
              <a:buBlip>
                <a:blip r:embed="rId2"/>
              </a:buBlip>
              <a:defRPr>
                <a:solidFill>
                  <a:srgbClr val="6D8B95"/>
                </a:solidFill>
                <a:latin typeface="Merriweather" panose="020605030504060307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000" y="6226073"/>
            <a:ext cx="1232785" cy="720614"/>
          </a:xfrm>
          <a:prstGeom prst="rect">
            <a:avLst/>
          </a:prstGeom>
        </p:spPr>
      </p:pic>
      <p:cxnSp>
        <p:nvCxnSpPr>
          <p:cNvPr id="8" name="Straight Connector 7"/>
          <p:cNvCxnSpPr/>
          <p:nvPr userDrawn="1"/>
        </p:nvCxnSpPr>
        <p:spPr>
          <a:xfrm flipV="1">
            <a:off x="0" y="1253449"/>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6457950" y="6356351"/>
            <a:ext cx="2057400" cy="365125"/>
          </a:xfrm>
        </p:spPr>
        <p:txBody>
          <a:bodyPr/>
          <a:lstStyle/>
          <a:p>
            <a:fld id="{CD6F2A80-D20E-446C-B673-7986A757B4D1}" type="slidenum">
              <a:rPr lang="en-GB" smtClean="0"/>
              <a:t>‹#›</a:t>
            </a:fld>
            <a:endParaRPr lang="en-GB"/>
          </a:p>
        </p:txBody>
      </p:sp>
      <p:sp>
        <p:nvSpPr>
          <p:cNvPr id="10" name="Footer Placeholder 4"/>
          <p:cNvSpPr>
            <a:spLocks noGrp="1"/>
          </p:cNvSpPr>
          <p:nvPr>
            <p:ph type="ftr" sz="quarter" idx="11"/>
          </p:nvPr>
        </p:nvSpPr>
        <p:spPr>
          <a:xfrm>
            <a:off x="3028950" y="6356351"/>
            <a:ext cx="3086100" cy="365125"/>
          </a:xfrm>
        </p:spPr>
        <p:txBody>
          <a:bodyPr/>
          <a:lstStyle/>
          <a:p>
            <a:r>
              <a:rPr lang="en-GB" smtClean="0"/>
              <a:t>www.newclimate.org</a:t>
            </a:r>
            <a:endParaRPr lang="en-GB" dirty="0"/>
          </a:p>
        </p:txBody>
      </p:sp>
    </p:spTree>
    <p:extLst>
      <p:ext uri="{BB962C8B-B14F-4D97-AF65-F5344CB8AC3E}">
        <p14:creationId xmlns:p14="http://schemas.microsoft.com/office/powerpoint/2010/main" val="4178729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6D8B95"/>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A7BB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www.newclimate.org</a:t>
            </a:r>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5215" y="-111300"/>
            <a:ext cx="2349236" cy="1373225"/>
          </a:xfrm>
          <a:prstGeom prst="rect">
            <a:avLst/>
          </a:prstGeom>
        </p:spPr>
      </p:pic>
      <p:cxnSp>
        <p:nvCxnSpPr>
          <p:cNvPr id="8" name="Straight Connector 7"/>
          <p:cNvCxnSpPr/>
          <p:nvPr userDrawn="1"/>
        </p:nvCxnSpPr>
        <p:spPr>
          <a:xfrm flipV="1">
            <a:off x="0" y="6256995"/>
            <a:ext cx="9144000" cy="8476"/>
          </a:xfrm>
          <a:prstGeom prst="line">
            <a:avLst/>
          </a:prstGeom>
          <a:ln w="38100">
            <a:solidFill>
              <a:srgbClr val="E751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58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9162" y="934171"/>
            <a:ext cx="5485209" cy="806522"/>
          </a:xfrm>
        </p:spPr>
        <p:txBody>
          <a:bodyPr anchor="b"/>
          <a:lstStyle>
            <a:lvl1pPr>
              <a:defRPr sz="3200">
                <a:solidFill>
                  <a:srgbClr val="E75113"/>
                </a:solidFill>
                <a:latin typeface="Arial" panose="020B0604020202020204" pitchFamily="34" charset="0"/>
                <a:cs typeface="Arial" panose="020B0604020202020204" pitchFamily="34" charset="0"/>
              </a:defRPr>
            </a:lvl1pPr>
          </a:lstStyle>
          <a:p>
            <a:r>
              <a:rPr lang="en-US" dirty="0" smtClean="0"/>
              <a:t>Thank you for your attention!</a:t>
            </a:r>
            <a:endParaRPr lang="en-US" dirty="0"/>
          </a:p>
        </p:txBody>
      </p:sp>
      <p:sp>
        <p:nvSpPr>
          <p:cNvPr id="3" name="Picture Placeholder 2"/>
          <p:cNvSpPr>
            <a:spLocks noGrp="1" noChangeAspect="1"/>
          </p:cNvSpPr>
          <p:nvPr>
            <p:ph type="pic" idx="1"/>
          </p:nvPr>
        </p:nvSpPr>
        <p:spPr>
          <a:xfrm>
            <a:off x="4318905" y="1984375"/>
            <a:ext cx="3725760" cy="388461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79162" y="2020886"/>
            <a:ext cx="2949178" cy="3848101"/>
          </a:xfrm>
        </p:spPr>
        <p:txBody>
          <a:bodyPr/>
          <a:lstStyle>
            <a:lvl1pPr marL="0" indent="0">
              <a:buNone/>
              <a:defRPr sz="1600" baseline="0">
                <a:solidFill>
                  <a:srgbClr val="6D8B95"/>
                </a:solidFill>
                <a:latin typeface="Merriweather" panose="020605030504060307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smtClean="0"/>
          </a:p>
          <a:p>
            <a:pPr lvl="0"/>
            <a:r>
              <a:rPr lang="en-US" dirty="0" smtClean="0"/>
              <a:t>Contact details</a:t>
            </a:r>
          </a:p>
          <a:p>
            <a:pPr lvl="0"/>
            <a:r>
              <a:rPr lang="en-US" dirty="0" smtClean="0"/>
              <a:t>Name </a:t>
            </a:r>
            <a:r>
              <a:rPr lang="en-US" dirty="0" err="1" smtClean="0"/>
              <a:t>Name</a:t>
            </a:r>
            <a:endParaRPr lang="en-US" dirty="0" smtClean="0"/>
          </a:p>
          <a:p>
            <a:pPr lvl="0"/>
            <a:r>
              <a:rPr lang="en-US" dirty="0" smtClean="0"/>
              <a:t>E: XX@newclimate.org</a:t>
            </a:r>
          </a:p>
          <a:p>
            <a:pPr lvl="0"/>
            <a:r>
              <a:rPr lang="en-US" dirty="0" smtClean="0"/>
              <a:t>T:</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www.newclimate.org</a:t>
            </a:r>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427392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lvl1pPr>
              <a:defRPr>
                <a:solidFill>
                  <a:schemeClr val="accent3"/>
                </a:solidFill>
              </a:defRPr>
            </a:lvl1pPr>
          </a:lstStyle>
          <a:p>
            <a:r>
              <a:rPr lang="de-DE" noProof="0" dirty="0" smtClean="0"/>
              <a:t>Titelmasterformat durch Klicken bearbeiten</a:t>
            </a:r>
            <a:endParaRPr lang="en-GB" noProof="0" dirty="0"/>
          </a:p>
        </p:txBody>
      </p:sp>
      <p:sp>
        <p:nvSpPr>
          <p:cNvPr id="7" name="Inhaltsplatzhalter 2"/>
          <p:cNvSpPr>
            <a:spLocks noGrp="1"/>
          </p:cNvSpPr>
          <p:nvPr>
            <p:ph idx="1"/>
          </p:nvPr>
        </p:nvSpPr>
        <p:spPr>
          <a:xfrm>
            <a:off x="466725" y="1192213"/>
            <a:ext cx="8205788" cy="5148262"/>
          </a:xfrm>
        </p:spPr>
        <p:txBody>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8" name="Datumsplatzhalter 3"/>
          <p:cNvSpPr>
            <a:spLocks noGrp="1"/>
          </p:cNvSpPr>
          <p:nvPr>
            <p:ph type="dt" sz="half" idx="10"/>
          </p:nvPr>
        </p:nvSpPr>
        <p:spPr>
          <a:xfrm>
            <a:off x="1689789" y="6578600"/>
            <a:ext cx="652462" cy="133350"/>
          </a:xfrm>
        </p:spPr>
        <p:txBody>
          <a:bodyPr/>
          <a:lstStyle>
            <a:lvl1pPr>
              <a:defRPr/>
            </a:lvl1pPr>
          </a:lstStyle>
          <a:p>
            <a:endParaRPr lang="en-GB" dirty="0"/>
          </a:p>
        </p:txBody>
      </p:sp>
      <p:sp>
        <p:nvSpPr>
          <p:cNvPr id="9" name="Fußzeilenplatzhalter 4"/>
          <p:cNvSpPr>
            <a:spLocks noGrp="1"/>
          </p:cNvSpPr>
          <p:nvPr>
            <p:ph type="ftr" sz="quarter" idx="11"/>
          </p:nvPr>
        </p:nvSpPr>
        <p:spPr>
          <a:xfrm>
            <a:off x="2422525" y="6578600"/>
            <a:ext cx="3594100" cy="173038"/>
          </a:xfrm>
        </p:spPr>
        <p:txBody>
          <a:bodyPr/>
          <a:lstStyle>
            <a:lvl1pPr>
              <a:defRPr/>
            </a:lvl1pPr>
          </a:lstStyle>
          <a:p>
            <a:r>
              <a:rPr lang="en-GB" smtClean="0"/>
              <a:t>www.newclimate.org</a:t>
            </a:r>
            <a:endParaRPr lang="en-GB" dirty="0"/>
          </a:p>
        </p:txBody>
      </p:sp>
      <p:sp>
        <p:nvSpPr>
          <p:cNvPr id="10" name="Foliennummernplatzhalter 5"/>
          <p:cNvSpPr>
            <a:spLocks noGrp="1"/>
          </p:cNvSpPr>
          <p:nvPr>
            <p:ph type="sldNum" sz="quarter" idx="12"/>
          </p:nvPr>
        </p:nvSpPr>
        <p:spPr>
          <a:xfrm>
            <a:off x="0" y="6578600"/>
            <a:ext cx="1027113" cy="147638"/>
          </a:xfrm>
        </p:spPr>
        <p:txBody>
          <a:bodyPr/>
          <a:lstStyle>
            <a:lvl1pPr>
              <a:defRPr/>
            </a:lvl1pPr>
          </a:lstStyle>
          <a:p>
            <a:fld id="{9D907B81-93D0-4BED-B054-0068805B99D7}" type="slidenum">
              <a:rPr lang="en-GB"/>
              <a:pPr/>
              <a:t>‹#›</a:t>
            </a:fld>
            <a:endParaRPr lang="en-GB" dirty="0"/>
          </a:p>
        </p:txBody>
      </p:sp>
    </p:spTree>
    <p:extLst>
      <p:ext uri="{BB962C8B-B14F-4D97-AF65-F5344CB8AC3E}">
        <p14:creationId xmlns:p14="http://schemas.microsoft.com/office/powerpoint/2010/main" val="30489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6" name="Titel 1"/>
          <p:cNvSpPr>
            <a:spLocks noGrp="1"/>
          </p:cNvSpPr>
          <p:nvPr>
            <p:ph type="title"/>
          </p:nvPr>
        </p:nvSpPr>
        <p:spPr>
          <a:xfrm>
            <a:off x="466725" y="0"/>
            <a:ext cx="8205787" cy="846138"/>
          </a:xfrm>
        </p:spPr>
        <p:txBody>
          <a:bodyPr/>
          <a:lstStyle/>
          <a:p>
            <a:r>
              <a:rPr lang="de-DE" noProof="0" smtClean="0"/>
              <a:t>Titelmasterformat durch Klicken bearbeiten</a:t>
            </a:r>
            <a:endParaRPr lang="en-GB" noProof="0" dirty="0"/>
          </a:p>
        </p:txBody>
      </p:sp>
      <p:sp>
        <p:nvSpPr>
          <p:cNvPr id="7" name="Datumsplatzhalter 2"/>
          <p:cNvSpPr>
            <a:spLocks noGrp="1"/>
          </p:cNvSpPr>
          <p:nvPr>
            <p:ph type="dt" sz="half" idx="10"/>
          </p:nvPr>
        </p:nvSpPr>
        <p:spPr>
          <a:xfrm>
            <a:off x="1689789" y="6578600"/>
            <a:ext cx="652462" cy="133350"/>
          </a:xfrm>
        </p:spPr>
        <p:txBody>
          <a:bodyPr/>
          <a:lstStyle>
            <a:lvl1pPr>
              <a:defRPr/>
            </a:lvl1pPr>
          </a:lstStyle>
          <a:p>
            <a:endParaRPr lang="en-GB" dirty="0"/>
          </a:p>
        </p:txBody>
      </p:sp>
      <p:sp>
        <p:nvSpPr>
          <p:cNvPr id="8" name="Fußzeilenplatzhalter 3"/>
          <p:cNvSpPr>
            <a:spLocks noGrp="1"/>
          </p:cNvSpPr>
          <p:nvPr>
            <p:ph type="ftr" sz="quarter" idx="11"/>
          </p:nvPr>
        </p:nvSpPr>
        <p:spPr>
          <a:xfrm>
            <a:off x="2422525" y="6578600"/>
            <a:ext cx="3594100" cy="173038"/>
          </a:xfrm>
        </p:spPr>
        <p:txBody>
          <a:bodyPr/>
          <a:lstStyle>
            <a:lvl1pPr>
              <a:defRPr/>
            </a:lvl1pPr>
          </a:lstStyle>
          <a:p>
            <a:r>
              <a:rPr lang="en-GB" smtClean="0"/>
              <a:t>www.newclimate.org</a:t>
            </a:r>
            <a:endParaRPr lang="en-GB" dirty="0"/>
          </a:p>
        </p:txBody>
      </p:sp>
      <p:sp>
        <p:nvSpPr>
          <p:cNvPr id="9" name="Foliennummernplatzhalter 4"/>
          <p:cNvSpPr>
            <a:spLocks noGrp="1"/>
          </p:cNvSpPr>
          <p:nvPr>
            <p:ph type="sldNum" sz="quarter" idx="12"/>
          </p:nvPr>
        </p:nvSpPr>
        <p:spPr>
          <a:xfrm>
            <a:off x="0" y="6578600"/>
            <a:ext cx="1027113" cy="147638"/>
          </a:xfrm>
        </p:spPr>
        <p:txBody>
          <a:bodyPr/>
          <a:lstStyle>
            <a:lvl1pPr>
              <a:defRPr/>
            </a:lvl1pPr>
          </a:lstStyle>
          <a:p>
            <a:fld id="{08E42D2B-375E-4F2B-A7F5-7FE8BE77FF84}" type="slidenum">
              <a:rPr lang="en-GB"/>
              <a:pPr/>
              <a:t>‹#›</a:t>
            </a:fld>
            <a:endParaRPr lang="en-GB" dirty="0"/>
          </a:p>
        </p:txBody>
      </p:sp>
    </p:spTree>
    <p:extLst>
      <p:ext uri="{BB962C8B-B14F-4D97-AF65-F5344CB8AC3E}">
        <p14:creationId xmlns:p14="http://schemas.microsoft.com/office/powerpoint/2010/main" val="22930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69" descr="395_TH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hpKleurvlak"/>
          <p:cNvSpPr>
            <a:spLocks noChangeArrowheads="1"/>
          </p:cNvSpPr>
          <p:nvPr/>
        </p:nvSpPr>
        <p:spPr bwMode="auto">
          <a:xfrm>
            <a:off x="4572000" y="0"/>
            <a:ext cx="4572000" cy="6858000"/>
          </a:xfrm>
          <a:prstGeom prst="rect">
            <a:avLst/>
          </a:prstGeom>
          <a:solidFill>
            <a:srgbClr val="777C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fontAlgn="base">
              <a:spcBef>
                <a:spcPct val="0"/>
              </a:spcBef>
              <a:spcAft>
                <a:spcPct val="0"/>
              </a:spcAft>
              <a:defRPr>
                <a:solidFill>
                  <a:schemeClr val="tx1"/>
                </a:solidFill>
                <a:latin typeface="Verdana" pitchFamily="34" charset="0"/>
                <a:cs typeface="Arial" charset="0"/>
              </a:defRPr>
            </a:lvl6pPr>
            <a:lvl7pPr marL="2971800" indent="-228600" fontAlgn="base">
              <a:spcBef>
                <a:spcPct val="0"/>
              </a:spcBef>
              <a:spcAft>
                <a:spcPct val="0"/>
              </a:spcAft>
              <a:defRPr>
                <a:solidFill>
                  <a:schemeClr val="tx1"/>
                </a:solidFill>
                <a:latin typeface="Verdana" pitchFamily="34" charset="0"/>
                <a:cs typeface="Arial" charset="0"/>
              </a:defRPr>
            </a:lvl7pPr>
            <a:lvl8pPr marL="3429000" indent="-228600" fontAlgn="base">
              <a:spcBef>
                <a:spcPct val="0"/>
              </a:spcBef>
              <a:spcAft>
                <a:spcPct val="0"/>
              </a:spcAft>
              <a:defRPr>
                <a:solidFill>
                  <a:schemeClr val="tx1"/>
                </a:solidFill>
                <a:latin typeface="Verdana" pitchFamily="34" charset="0"/>
                <a:cs typeface="Arial" charset="0"/>
              </a:defRPr>
            </a:lvl8pPr>
            <a:lvl9pPr marL="3886200" indent="-228600" fontAlgn="base">
              <a:spcBef>
                <a:spcPct val="0"/>
              </a:spcBef>
              <a:spcAft>
                <a:spcPct val="0"/>
              </a:spcAft>
              <a:defRPr>
                <a:solidFill>
                  <a:schemeClr val="tx1"/>
                </a:solidFill>
                <a:latin typeface="Verdana" pitchFamily="34" charset="0"/>
                <a:cs typeface="Arial" charset="0"/>
              </a:defRPr>
            </a:lvl9pPr>
          </a:lstStyle>
          <a:p>
            <a:pPr algn="ctr" fontAlgn="base">
              <a:spcBef>
                <a:spcPct val="0"/>
              </a:spcBef>
              <a:spcAft>
                <a:spcPct val="0"/>
              </a:spcAft>
            </a:pPr>
            <a:endParaRPr lang="en-US" altLang="en-US">
              <a:solidFill>
                <a:srgbClr val="000000"/>
              </a:solidFill>
            </a:endParaRPr>
          </a:p>
        </p:txBody>
      </p:sp>
      <p:sp>
        <p:nvSpPr>
          <p:cNvPr id="3074" name="sTitle"/>
          <p:cNvSpPr>
            <a:spLocks noGrp="1" noChangeArrowheads="1"/>
          </p:cNvSpPr>
          <p:nvPr>
            <p:ph type="ctrTitle"/>
          </p:nvPr>
        </p:nvSpPr>
        <p:spPr>
          <a:xfrm>
            <a:off x="5002213" y="2097088"/>
            <a:ext cx="3656012" cy="1223962"/>
          </a:xfrm>
        </p:spPr>
        <p:txBody>
          <a:bodyPr anchor="b"/>
          <a:lstStyle>
            <a:lvl1pPr>
              <a:defRPr>
                <a:solidFill>
                  <a:schemeClr val="bg1"/>
                </a:solidFill>
              </a:defRPr>
            </a:lvl1pPr>
          </a:lstStyle>
          <a:p>
            <a:pPr lvl="0"/>
            <a:r>
              <a:rPr lang="en-US" altLang="en-US" noProof="0" smtClean="0"/>
              <a:t>Click to edit Master title style</a:t>
            </a:r>
            <a:endParaRPr lang="nl-NL" altLang="en-US" noProof="0" smtClean="0"/>
          </a:p>
        </p:txBody>
      </p:sp>
      <p:sp>
        <p:nvSpPr>
          <p:cNvPr id="3075" name="sSubtitle"/>
          <p:cNvSpPr>
            <a:spLocks noGrp="1" noChangeArrowheads="1"/>
          </p:cNvSpPr>
          <p:nvPr>
            <p:ph type="subTitle" idx="1"/>
          </p:nvPr>
        </p:nvSpPr>
        <p:spPr>
          <a:xfrm>
            <a:off x="5002213" y="3568700"/>
            <a:ext cx="3656012" cy="1516063"/>
          </a:xfrm>
        </p:spPr>
        <p:txBody>
          <a:bodyPr/>
          <a:lstStyle>
            <a:lvl1pPr marL="0" indent="0">
              <a:buFont typeface="Wingdings" pitchFamily="2" charset="2"/>
              <a:buNone/>
              <a:defRPr>
                <a:solidFill>
                  <a:schemeClr val="bg1"/>
                </a:solidFill>
              </a:defRPr>
            </a:lvl1pPr>
          </a:lstStyle>
          <a:p>
            <a:pPr lvl="0"/>
            <a:r>
              <a:rPr lang="en-US" altLang="en-US" noProof="0" smtClean="0"/>
              <a:t>Click to edit Master subtitle style</a:t>
            </a:r>
            <a:endParaRPr lang="nl-NL" altLang="en-US" noProof="0" smtClean="0"/>
          </a:p>
        </p:txBody>
      </p:sp>
      <p:sp>
        <p:nvSpPr>
          <p:cNvPr id="3076" name="sDateTime"/>
          <p:cNvSpPr>
            <a:spLocks noGrp="1" noChangeArrowheads="1"/>
          </p:cNvSpPr>
          <p:nvPr>
            <p:ph type="dt" sz="half" idx="2"/>
          </p:nvPr>
        </p:nvSpPr>
        <p:spPr>
          <a:xfrm>
            <a:off x="5002213" y="5157788"/>
            <a:ext cx="3656012" cy="431800"/>
          </a:xfrm>
        </p:spPr>
        <p:txBody>
          <a:bodyPr/>
          <a:lstStyle>
            <a:lvl1pPr>
              <a:defRPr sz="1400"/>
            </a:lvl1pPr>
          </a:lstStyle>
          <a:p>
            <a:r>
              <a:rPr lang="en-US" altLang="en-US" smtClean="0">
                <a:solidFill>
                  <a:srgbClr val="FFFFFF"/>
                </a:solidFill>
              </a:rPr>
              <a:t>COP20, Lima, 1 December 2014 | Andries Hof</a:t>
            </a:r>
            <a:endParaRPr lang="nl-NL" altLang="en-US">
              <a:solidFill>
                <a:srgbClr val="FFFFFF"/>
              </a:solidFill>
            </a:endParaRPr>
          </a:p>
        </p:txBody>
      </p:sp>
      <p:sp>
        <p:nvSpPr>
          <p:cNvPr id="3078" name="sSlideNumber"/>
          <p:cNvSpPr>
            <a:spLocks noGrp="1" noChangeArrowheads="1"/>
          </p:cNvSpPr>
          <p:nvPr>
            <p:ph type="sldNum" sz="quarter" idx="4"/>
          </p:nvPr>
        </p:nvSpPr>
        <p:spPr>
          <a:xfrm>
            <a:off x="485775" y="6405563"/>
            <a:ext cx="360363" cy="144462"/>
          </a:xfrm>
        </p:spPr>
        <p:txBody>
          <a:bodyPr/>
          <a:lstStyle>
            <a:lvl1pPr>
              <a:defRPr>
                <a:solidFill>
                  <a:schemeClr val="tx1"/>
                </a:solidFill>
              </a:defRPr>
            </a:lvl1pPr>
          </a:lstStyle>
          <a:p>
            <a:fld id="{BA3037BA-7002-41AE-9E49-31EAAE4FCEEF}" type="slidenum">
              <a:rPr lang="nl-NL" altLang="en-US">
                <a:solidFill>
                  <a:srgbClr val="000000"/>
                </a:solidFill>
              </a:rPr>
              <a:pPr/>
              <a:t>‹#›</a:t>
            </a:fld>
            <a:endParaRPr lang="nl-NL" altLang="en-US">
              <a:solidFill>
                <a:srgbClr val="000000"/>
              </a:solidFill>
            </a:endParaRPr>
          </a:p>
        </p:txBody>
      </p:sp>
      <p:pic>
        <p:nvPicPr>
          <p:cNvPr id="3135" name="Picture 63" descr="ROe_PL_Logo_Powerpoint_di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13"/>
            <a:ext cx="914400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76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0B9B19-7CE0-437A-A0D8-58469E52304D}"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215660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solidFill>
                  <a:srgbClr val="FFFFFF"/>
                </a:solidFill>
              </a:rPr>
              <a:t>COP20, Lima, 1 December 2014 | Andries Hof</a:t>
            </a:r>
            <a:endParaRPr lang="nl-NL"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3D7CBC-C3FC-4A28-9B21-67E725458C18}" type="slidenum">
              <a:rPr lang="nl-NL" altLang="en-US">
                <a:solidFill>
                  <a:srgbClr val="FFFFFF"/>
                </a:solidFill>
              </a:rPr>
              <a:pPr/>
              <a:t>‹#›</a:t>
            </a:fld>
            <a:endParaRPr lang="nl-NL" altLang="en-US">
              <a:solidFill>
                <a:srgbClr val="FFFFFF"/>
              </a:solidFill>
            </a:endParaRPr>
          </a:p>
        </p:txBody>
      </p:sp>
    </p:spTree>
    <p:extLst>
      <p:ext uri="{BB962C8B-B14F-4D97-AF65-F5344CB8AC3E}">
        <p14:creationId xmlns:p14="http://schemas.microsoft.com/office/powerpoint/2010/main" val="1407496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www.newclimate.org</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F2A80-D20E-446C-B673-7986A757B4D1}" type="slidenum">
              <a:rPr lang="en-GB" smtClean="0"/>
              <a:t>‹#›</a:t>
            </a:fld>
            <a:endParaRPr lang="en-GB"/>
          </a:p>
        </p:txBody>
      </p:sp>
    </p:spTree>
    <p:extLst>
      <p:ext uri="{BB962C8B-B14F-4D97-AF65-F5344CB8AC3E}">
        <p14:creationId xmlns:p14="http://schemas.microsoft.com/office/powerpoint/2010/main" val="102945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71" r:id="rId5"/>
    <p:sldLayoutId id="2147483672"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pTekst"/>
          <p:cNvSpPr>
            <a:spLocks noChangeArrowheads="1"/>
          </p:cNvSpPr>
          <p:nvPr/>
        </p:nvSpPr>
        <p:spPr bwMode="auto">
          <a:xfrm>
            <a:off x="0" y="0"/>
            <a:ext cx="9144000" cy="1071563"/>
          </a:xfrm>
          <a:prstGeom prst="rect">
            <a:avLst/>
          </a:prstGeom>
          <a:solidFill>
            <a:srgbClr val="777C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defRPr/>
            </a:pPr>
            <a:endParaRPr lang="nl-NL" dirty="0">
              <a:solidFill>
                <a:srgbClr val="FFFFFF"/>
              </a:solidFill>
            </a:endParaRPr>
          </a:p>
        </p:txBody>
      </p:sp>
      <p:sp>
        <p:nvSpPr>
          <p:cNvPr id="8" name="shpKleurvlakOnder"/>
          <p:cNvSpPr>
            <a:spLocks noChangeArrowheads="1"/>
          </p:cNvSpPr>
          <p:nvPr/>
        </p:nvSpPr>
        <p:spPr bwMode="auto">
          <a:xfrm>
            <a:off x="0" y="6318250"/>
            <a:ext cx="9144000" cy="539750"/>
          </a:xfrm>
          <a:prstGeom prst="rect">
            <a:avLst/>
          </a:prstGeom>
          <a:solidFill>
            <a:srgbClr val="777C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defRPr/>
            </a:pPr>
            <a:endParaRPr lang="nl-NL" dirty="0">
              <a:solidFill>
                <a:srgbClr val="FFFFFF"/>
              </a:solidFill>
            </a:endParaRPr>
          </a:p>
        </p:txBody>
      </p:sp>
      <p:sp>
        <p:nvSpPr>
          <p:cNvPr id="1026" name="sTitle"/>
          <p:cNvSpPr>
            <a:spLocks noGrp="1" noChangeArrowheads="1"/>
          </p:cNvSpPr>
          <p:nvPr>
            <p:ph type="title"/>
          </p:nvPr>
        </p:nvSpPr>
        <p:spPr bwMode="auto">
          <a:xfrm>
            <a:off x="485775" y="1284288"/>
            <a:ext cx="8172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en-US" smtClean="0"/>
              <a:t>Klik om het opmaakprofiel te bewerken</a:t>
            </a:r>
          </a:p>
        </p:txBody>
      </p:sp>
      <p:sp>
        <p:nvSpPr>
          <p:cNvPr id="1027" name="sContent"/>
          <p:cNvSpPr>
            <a:spLocks noGrp="1" noChangeArrowheads="1"/>
          </p:cNvSpPr>
          <p:nvPr>
            <p:ph type="body" idx="1"/>
          </p:nvPr>
        </p:nvSpPr>
        <p:spPr bwMode="auto">
          <a:xfrm>
            <a:off x="485775" y="1844675"/>
            <a:ext cx="817245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1028" name="sDateTime"/>
          <p:cNvSpPr>
            <a:spLocks noGrp="1" noChangeArrowheads="1"/>
          </p:cNvSpPr>
          <p:nvPr>
            <p:ph type="dt" sz="half" idx="2"/>
          </p:nvPr>
        </p:nvSpPr>
        <p:spPr bwMode="auto">
          <a:xfrm>
            <a:off x="4573588" y="6405563"/>
            <a:ext cx="4087812"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rPr>
              <a:t>COP20, Lima, 1 December 2014 | Andries Hof</a:t>
            </a:r>
            <a:endParaRPr lang="nl-NL" altLang="en-US">
              <a:solidFill>
                <a:srgbClr val="FFFFFF"/>
              </a:solidFill>
            </a:endParaRPr>
          </a:p>
        </p:txBody>
      </p:sp>
      <p:sp>
        <p:nvSpPr>
          <p:cNvPr id="1029" name="sFooter"/>
          <p:cNvSpPr>
            <a:spLocks noGrp="1" noChangeArrowheads="1"/>
          </p:cNvSpPr>
          <p:nvPr>
            <p:ph type="ftr" sz="quarter" idx="3"/>
          </p:nvPr>
        </p:nvSpPr>
        <p:spPr bwMode="auto">
          <a:xfrm>
            <a:off x="4573588" y="6588125"/>
            <a:ext cx="4087812"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rPr>
              <a:t>Long-term climate policy targets and implications for 2030</a:t>
            </a:r>
            <a:endParaRPr lang="nl-NL" altLang="en-US">
              <a:solidFill>
                <a:srgbClr val="FFFFFF"/>
              </a:solidFill>
            </a:endParaRPr>
          </a:p>
        </p:txBody>
      </p:sp>
      <p:sp>
        <p:nvSpPr>
          <p:cNvPr id="1030" name="sSlideNumber"/>
          <p:cNvSpPr>
            <a:spLocks noGrp="1" noChangeArrowheads="1"/>
          </p:cNvSpPr>
          <p:nvPr>
            <p:ph type="sldNum" sz="quarter" idx="4"/>
          </p:nvPr>
        </p:nvSpPr>
        <p:spPr bwMode="auto">
          <a:xfrm>
            <a:off x="485775" y="6407150"/>
            <a:ext cx="36036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fld id="{1D99FD13-7F56-4E29-B1F2-CD436F897598}" type="slidenum">
              <a:rPr lang="nl-NL" altLang="en-US">
                <a:solidFill>
                  <a:srgbClr val="FFFFFF"/>
                </a:solidFill>
              </a:rPr>
              <a:pPr fontAlgn="base">
                <a:spcBef>
                  <a:spcPct val="0"/>
                </a:spcBef>
                <a:spcAft>
                  <a:spcPct val="0"/>
                </a:spcAft>
              </a:pPr>
              <a:t>‹#›</a:t>
            </a:fld>
            <a:endParaRPr lang="nl-NL" altLang="en-US">
              <a:solidFill>
                <a:srgbClr val="FFFFFF"/>
              </a:solidFill>
            </a:endParaRPr>
          </a:p>
        </p:txBody>
      </p:sp>
      <p:pic>
        <p:nvPicPr>
          <p:cNvPr id="1044" name="Picture 20" descr="ROe_PL_Logo_Powerpoint_diap"/>
          <p:cNvPicPr>
            <a:picLocks noChangeAspect="1" noChangeArrowheads="1"/>
          </p:cNvPicPr>
          <p:nvPr/>
        </p:nvPicPr>
        <p:blipFill>
          <a:blip r:embed="rId13" cstate="print">
            <a:extLst>
              <a:ext uri="{28A0092B-C50C-407E-A947-70E740481C1C}">
                <a14:useLocalDpi xmlns:a14="http://schemas.microsoft.com/office/drawing/2010/main" val="0"/>
              </a:ext>
            </a:extLst>
          </a:blip>
          <a:srcRect t="14789" b="14084"/>
          <a:stretch>
            <a:fillRect/>
          </a:stretch>
        </p:blipFill>
        <p:spPr bwMode="auto">
          <a:xfrm>
            <a:off x="1477963" y="0"/>
            <a:ext cx="61849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rtl="0" eaLnBrk="1" fontAlgn="base" hangingPunct="1">
        <a:spcBef>
          <a:spcPct val="0"/>
        </a:spcBef>
        <a:spcAft>
          <a:spcPct val="0"/>
        </a:spcAft>
        <a:defRPr sz="2600">
          <a:solidFill>
            <a:srgbClr val="007BC7"/>
          </a:solidFill>
          <a:latin typeface="+mj-lt"/>
          <a:ea typeface="+mj-ea"/>
          <a:cs typeface="+mj-cs"/>
        </a:defRPr>
      </a:lvl1pPr>
      <a:lvl2pPr algn="l" rtl="0" eaLnBrk="1" fontAlgn="base" hangingPunct="1">
        <a:spcBef>
          <a:spcPct val="0"/>
        </a:spcBef>
        <a:spcAft>
          <a:spcPct val="0"/>
        </a:spcAft>
        <a:defRPr sz="2600">
          <a:solidFill>
            <a:srgbClr val="007BC7"/>
          </a:solidFill>
          <a:latin typeface="Verdana" pitchFamily="34" charset="0"/>
          <a:cs typeface="Arial" charset="0"/>
        </a:defRPr>
      </a:lvl2pPr>
      <a:lvl3pPr algn="l" rtl="0" eaLnBrk="1" fontAlgn="base" hangingPunct="1">
        <a:spcBef>
          <a:spcPct val="0"/>
        </a:spcBef>
        <a:spcAft>
          <a:spcPct val="0"/>
        </a:spcAft>
        <a:defRPr sz="2600">
          <a:solidFill>
            <a:srgbClr val="007BC7"/>
          </a:solidFill>
          <a:latin typeface="Verdana" pitchFamily="34" charset="0"/>
          <a:cs typeface="Arial" charset="0"/>
        </a:defRPr>
      </a:lvl3pPr>
      <a:lvl4pPr algn="l" rtl="0" eaLnBrk="1" fontAlgn="base" hangingPunct="1">
        <a:spcBef>
          <a:spcPct val="0"/>
        </a:spcBef>
        <a:spcAft>
          <a:spcPct val="0"/>
        </a:spcAft>
        <a:defRPr sz="2600">
          <a:solidFill>
            <a:srgbClr val="007BC7"/>
          </a:solidFill>
          <a:latin typeface="Verdana" pitchFamily="34" charset="0"/>
          <a:cs typeface="Arial" charset="0"/>
        </a:defRPr>
      </a:lvl4pPr>
      <a:lvl5pPr algn="l" rtl="0" eaLnBrk="1" fontAlgn="base" hangingPunct="1">
        <a:spcBef>
          <a:spcPct val="0"/>
        </a:spcBef>
        <a:spcAft>
          <a:spcPct val="0"/>
        </a:spcAft>
        <a:defRPr sz="2600">
          <a:solidFill>
            <a:srgbClr val="007BC7"/>
          </a:solidFill>
          <a:latin typeface="Verdana" pitchFamily="34" charset="0"/>
          <a:cs typeface="Arial" charset="0"/>
        </a:defRPr>
      </a:lvl5pPr>
      <a:lvl6pPr marL="457200" algn="l" rtl="0" eaLnBrk="1" fontAlgn="base" hangingPunct="1">
        <a:spcBef>
          <a:spcPct val="0"/>
        </a:spcBef>
        <a:spcAft>
          <a:spcPct val="0"/>
        </a:spcAft>
        <a:defRPr sz="2600">
          <a:solidFill>
            <a:srgbClr val="007BC7"/>
          </a:solidFill>
          <a:latin typeface="Verdana" pitchFamily="34" charset="0"/>
          <a:cs typeface="Arial" charset="0"/>
        </a:defRPr>
      </a:lvl6pPr>
      <a:lvl7pPr marL="914400" algn="l" rtl="0" eaLnBrk="1" fontAlgn="base" hangingPunct="1">
        <a:spcBef>
          <a:spcPct val="0"/>
        </a:spcBef>
        <a:spcAft>
          <a:spcPct val="0"/>
        </a:spcAft>
        <a:defRPr sz="2600">
          <a:solidFill>
            <a:srgbClr val="007BC7"/>
          </a:solidFill>
          <a:latin typeface="Verdana" pitchFamily="34" charset="0"/>
          <a:cs typeface="Arial" charset="0"/>
        </a:defRPr>
      </a:lvl7pPr>
      <a:lvl8pPr marL="1371600" algn="l" rtl="0" eaLnBrk="1" fontAlgn="base" hangingPunct="1">
        <a:spcBef>
          <a:spcPct val="0"/>
        </a:spcBef>
        <a:spcAft>
          <a:spcPct val="0"/>
        </a:spcAft>
        <a:defRPr sz="2600">
          <a:solidFill>
            <a:srgbClr val="007BC7"/>
          </a:solidFill>
          <a:latin typeface="Verdana" pitchFamily="34" charset="0"/>
          <a:cs typeface="Arial" charset="0"/>
        </a:defRPr>
      </a:lvl8pPr>
      <a:lvl9pPr marL="1828800" algn="l" rtl="0" eaLnBrk="1" fontAlgn="base" hangingPunct="1">
        <a:spcBef>
          <a:spcPct val="0"/>
        </a:spcBef>
        <a:spcAft>
          <a:spcPct val="0"/>
        </a:spcAft>
        <a:defRPr sz="2600">
          <a:solidFill>
            <a:srgbClr val="007BC7"/>
          </a:solidFill>
          <a:latin typeface="Verdana" pitchFamily="34" charset="0"/>
          <a:cs typeface="Arial" charset="0"/>
        </a:defRPr>
      </a:lvl9pPr>
    </p:titleStyle>
    <p:bodyStyle>
      <a:lvl1pPr marL="265113" indent="-265113" algn="l" rtl="0" eaLnBrk="1" fontAlgn="base" hangingPunct="1">
        <a:spcBef>
          <a:spcPct val="20000"/>
        </a:spcBef>
        <a:spcAft>
          <a:spcPct val="0"/>
        </a:spcAft>
        <a:buClr>
          <a:srgbClr val="007BC7"/>
        </a:buClr>
        <a:buFont typeface="Wingdings" pitchFamily="2" charset="2"/>
        <a:buChar char="§"/>
        <a:defRPr sz="2000">
          <a:solidFill>
            <a:schemeClr val="tx1"/>
          </a:solidFill>
          <a:latin typeface="+mn-lt"/>
          <a:ea typeface="+mn-ea"/>
          <a:cs typeface="+mn-cs"/>
        </a:defRPr>
      </a:lvl1pPr>
      <a:lvl2pPr marL="539750" indent="-273050" algn="l" rtl="0" eaLnBrk="1" fontAlgn="base" hangingPunct="1">
        <a:spcBef>
          <a:spcPct val="20000"/>
        </a:spcBef>
        <a:spcAft>
          <a:spcPct val="0"/>
        </a:spcAft>
        <a:buClr>
          <a:srgbClr val="007BC7"/>
        </a:buClr>
        <a:buFont typeface="Verdana" pitchFamily="34" charset="0"/>
        <a:buChar char="–"/>
        <a:defRPr>
          <a:solidFill>
            <a:schemeClr val="tx1"/>
          </a:solidFill>
          <a:latin typeface="+mn-lt"/>
          <a:cs typeface="+mn-cs"/>
        </a:defRPr>
      </a:lvl2pPr>
      <a:lvl3pPr marL="804863" indent="-263525" algn="l" rtl="0" eaLnBrk="1" fontAlgn="base" hangingPunct="1">
        <a:spcBef>
          <a:spcPct val="20000"/>
        </a:spcBef>
        <a:spcAft>
          <a:spcPct val="0"/>
        </a:spcAft>
        <a:buFont typeface="Verdana" pitchFamily="34" charset="0"/>
        <a:buChar char="›"/>
        <a:defRPr>
          <a:solidFill>
            <a:schemeClr val="tx1"/>
          </a:solidFill>
          <a:latin typeface="+mn-lt"/>
          <a:cs typeface="+mn-cs"/>
        </a:defRPr>
      </a:lvl3pPr>
      <a:lvl4pPr marL="1071563" indent="-265113" algn="l" rtl="0" eaLnBrk="1" fontAlgn="base" hangingPunct="1">
        <a:spcBef>
          <a:spcPct val="20000"/>
        </a:spcBef>
        <a:spcAft>
          <a:spcPct val="0"/>
        </a:spcAft>
        <a:buFont typeface="Verdana" pitchFamily="34" charset="0"/>
        <a:buChar char="●"/>
        <a:defRPr>
          <a:solidFill>
            <a:schemeClr val="tx1"/>
          </a:solidFill>
          <a:latin typeface="+mn-lt"/>
          <a:cs typeface="+mn-cs"/>
        </a:defRPr>
      </a:lvl4pPr>
      <a:lvl5pPr marL="13477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5pPr>
      <a:lvl6pPr marL="18049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6pPr>
      <a:lvl7pPr marL="22621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7pPr>
      <a:lvl8pPr marL="27193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8pPr>
      <a:lvl9pPr marL="3176588" indent="-274638" algn="l" rtl="0" eaLnBrk="1" fontAlgn="base" hangingPunct="1">
        <a:spcBef>
          <a:spcPct val="20000"/>
        </a:spcBef>
        <a:spcAft>
          <a:spcPct val="0"/>
        </a:spcAft>
        <a:buFont typeface="Verdana" pitchFamily="34"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hyperlink" Target="http://www.pbl.nl/en"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24" y="41273"/>
            <a:ext cx="7932979" cy="1129772"/>
          </a:xfrm>
        </p:spPr>
        <p:txBody>
          <a:bodyPr/>
          <a:lstStyle/>
          <a:p>
            <a:r>
              <a:rPr lang="en-US" dirty="0" smtClean="0">
                <a:solidFill>
                  <a:schemeClr val="tx1"/>
                </a:solidFill>
              </a:rPr>
              <a:t>Assessing progress – Part 2</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CD6F2A80-D20E-446C-B673-7986A757B4D1}" type="slidenum">
              <a:rPr lang="en-GB" smtClean="0"/>
              <a:t>1</a:t>
            </a:fld>
            <a:endParaRPr lang="en-GB"/>
          </a:p>
        </p:txBody>
      </p:sp>
      <p:sp>
        <p:nvSpPr>
          <p:cNvPr id="7" name="TextBox 6"/>
          <p:cNvSpPr txBox="1"/>
          <p:nvPr/>
        </p:nvSpPr>
        <p:spPr>
          <a:xfrm>
            <a:off x="8661791" y="1641487"/>
            <a:ext cx="184666" cy="369332"/>
          </a:xfrm>
          <a:prstGeom prst="rect">
            <a:avLst/>
          </a:prstGeom>
          <a:noFill/>
        </p:spPr>
        <p:txBody>
          <a:bodyPr wrap="none" rtlCol="0">
            <a:spAutoFit/>
          </a:bodyPr>
          <a:lstStyle/>
          <a:p>
            <a:endParaRPr lang="en-US" dirty="0"/>
          </a:p>
        </p:txBody>
      </p:sp>
      <p:pic>
        <p:nvPicPr>
          <p:cNvPr id="9" name="Picture 8"/>
          <p:cNvPicPr/>
          <p:nvPr/>
        </p:nvPicPr>
        <p:blipFill rotWithShape="1">
          <a:blip r:embed="rId3"/>
          <a:srcRect l="44600" t="3753" b="13925"/>
          <a:stretch/>
        </p:blipFill>
        <p:spPr bwMode="auto">
          <a:xfrm>
            <a:off x="2409844" y="6298745"/>
            <a:ext cx="2367149" cy="561017"/>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4"/>
          <a:stretch>
            <a:fillRect/>
          </a:stretch>
        </p:blipFill>
        <p:spPr>
          <a:xfrm>
            <a:off x="5723230" y="6326001"/>
            <a:ext cx="1294097" cy="483509"/>
          </a:xfrm>
          <a:prstGeom prst="rect">
            <a:avLst/>
          </a:prstGeom>
        </p:spPr>
      </p:pic>
      <p:sp>
        <p:nvSpPr>
          <p:cNvPr id="12" name="Content Placeholder 2"/>
          <p:cNvSpPr>
            <a:spLocks noGrp="1"/>
          </p:cNvSpPr>
          <p:nvPr>
            <p:ph idx="1"/>
          </p:nvPr>
        </p:nvSpPr>
        <p:spPr>
          <a:xfrm>
            <a:off x="366352" y="1542589"/>
            <a:ext cx="5018447" cy="4351338"/>
          </a:xfrm>
        </p:spPr>
        <p:txBody>
          <a:bodyPr>
            <a:normAutofit/>
          </a:bodyPr>
          <a:lstStyle/>
          <a:p>
            <a:pPr marL="0" indent="0">
              <a:lnSpc>
                <a:spcPct val="120000"/>
              </a:lnSpc>
              <a:buNone/>
            </a:pPr>
            <a:r>
              <a:rPr lang="nl-NL" b="1" dirty="0" smtClean="0">
                <a:solidFill>
                  <a:schemeClr val="tx1"/>
                </a:solidFill>
                <a:latin typeface="+mn-lt"/>
              </a:rPr>
              <a:t>Michel den Elzen</a:t>
            </a:r>
            <a:r>
              <a:rPr lang="nl-NL" dirty="0" smtClean="0">
                <a:solidFill>
                  <a:schemeClr val="tx1"/>
                </a:solidFill>
                <a:latin typeface="+mn-lt"/>
              </a:rPr>
              <a:t>, Mark Roelfsema </a:t>
            </a:r>
            <a:r>
              <a:rPr lang="nl-NL" dirty="0" err="1" smtClean="0">
                <a:solidFill>
                  <a:schemeClr val="tx1"/>
                </a:solidFill>
                <a:latin typeface="+mn-lt"/>
              </a:rPr>
              <a:t>and</a:t>
            </a:r>
            <a:r>
              <a:rPr lang="nl-NL" dirty="0" smtClean="0">
                <a:solidFill>
                  <a:schemeClr val="tx1"/>
                </a:solidFill>
                <a:latin typeface="+mn-lt"/>
              </a:rPr>
              <a:t> Heleen van Soest</a:t>
            </a:r>
          </a:p>
          <a:p>
            <a:pPr marL="0" indent="0">
              <a:lnSpc>
                <a:spcPct val="120000"/>
              </a:lnSpc>
              <a:buNone/>
            </a:pPr>
            <a:endParaRPr lang="nl-NL" dirty="0" smtClean="0">
              <a:solidFill>
                <a:schemeClr val="tx1"/>
              </a:solidFill>
              <a:latin typeface="+mn-lt"/>
            </a:endParaRPr>
          </a:p>
          <a:p>
            <a:pPr marL="0" indent="0">
              <a:lnSpc>
                <a:spcPct val="120000"/>
              </a:lnSpc>
              <a:buNone/>
            </a:pPr>
            <a:r>
              <a:rPr lang="nl-NL" dirty="0" smtClean="0">
                <a:solidFill>
                  <a:schemeClr val="tx1"/>
                </a:solidFill>
                <a:latin typeface="+mn-lt"/>
              </a:rPr>
              <a:t>PBL Netherlands </a:t>
            </a:r>
            <a:r>
              <a:rPr lang="nl-NL" dirty="0" err="1" smtClean="0">
                <a:solidFill>
                  <a:schemeClr val="tx1"/>
                </a:solidFill>
                <a:latin typeface="+mn-lt"/>
              </a:rPr>
              <a:t>Environmental</a:t>
            </a:r>
            <a:r>
              <a:rPr lang="nl-NL" dirty="0" smtClean="0">
                <a:solidFill>
                  <a:schemeClr val="tx1"/>
                </a:solidFill>
                <a:latin typeface="+mn-lt"/>
              </a:rPr>
              <a:t> Assessment Agency</a:t>
            </a:r>
            <a:endParaRPr lang="en-US" dirty="0">
              <a:solidFill>
                <a:schemeClr val="tx1"/>
              </a:solidFill>
              <a:latin typeface="+mn-lt"/>
            </a:endParaRPr>
          </a:p>
        </p:txBody>
      </p:sp>
      <p:sp>
        <p:nvSpPr>
          <p:cNvPr id="8" name="TextBox 7"/>
          <p:cNvSpPr txBox="1"/>
          <p:nvPr/>
        </p:nvSpPr>
        <p:spPr>
          <a:xfrm>
            <a:off x="84755" y="5276676"/>
            <a:ext cx="5306112" cy="923330"/>
          </a:xfrm>
          <a:prstGeom prst="rect">
            <a:avLst/>
          </a:prstGeom>
          <a:noFill/>
        </p:spPr>
        <p:txBody>
          <a:bodyPr wrap="square" rtlCol="0">
            <a:spAutoFit/>
          </a:bodyPr>
          <a:lstStyle/>
          <a:p>
            <a:r>
              <a:rPr lang="nl-NL" b="1" dirty="0" smtClean="0"/>
              <a:t>www.pbl.nl/en</a:t>
            </a:r>
          </a:p>
          <a:p>
            <a:r>
              <a:rPr lang="nl-NL" b="1" dirty="0" smtClean="0"/>
              <a:t>https</a:t>
            </a:r>
            <a:r>
              <a:rPr lang="nl-NL" b="1" dirty="0"/>
              <a:t>://newclimate.org/2016/11/04/greenhouse-gas-mitigation-scenarios-for-major-emitting-countries/</a:t>
            </a:r>
            <a:endParaRPr lang="en-US"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050" y="1170312"/>
            <a:ext cx="3544492" cy="502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3"/>
          <a:srcRect l="44600" t="3753" b="13925"/>
          <a:stretch/>
        </p:blipFill>
        <p:spPr bwMode="auto">
          <a:xfrm>
            <a:off x="6851176" y="329791"/>
            <a:ext cx="2524836" cy="5983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22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493956-9AC2-4605-9A9A-8BBEE71A7287}" type="slidenum">
              <a:rPr lang="nl-NL" altLang="en-US">
                <a:solidFill>
                  <a:srgbClr val="FFFFFF"/>
                </a:solidFill>
              </a:rPr>
              <a:pPr/>
              <a:t>10</a:t>
            </a:fld>
            <a:endParaRPr lang="nl-NL" altLang="en-US">
              <a:solidFill>
                <a:srgbClr val="FFFFFF"/>
              </a:solidFill>
            </a:endParaRPr>
          </a:p>
        </p:txBody>
      </p:sp>
      <p:sp>
        <p:nvSpPr>
          <p:cNvPr id="7" name="Date Placeholder 3"/>
          <p:cNvSpPr>
            <a:spLocks noGrp="1"/>
          </p:cNvSpPr>
          <p:nvPr>
            <p:ph type="dt" sz="half" idx="10"/>
          </p:nvPr>
        </p:nvSpPr>
        <p:spPr>
          <a:xfrm>
            <a:off x="4573588" y="6405563"/>
            <a:ext cx="4087812" cy="144462"/>
          </a:xfrm>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8"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2" b="14229"/>
          <a:stretch/>
        </p:blipFill>
        <p:spPr>
          <a:xfrm>
            <a:off x="-26779" y="0"/>
            <a:ext cx="8314097" cy="683327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86136" r="55545"/>
          <a:stretch/>
        </p:blipFill>
        <p:spPr>
          <a:xfrm>
            <a:off x="6071614" y="836712"/>
            <a:ext cx="3048715" cy="950794"/>
          </a:xfrm>
          <a:prstGeom prst="rect">
            <a:avLst/>
          </a:prstGeom>
        </p:spPr>
      </p:pic>
      <p:sp>
        <p:nvSpPr>
          <p:cNvPr id="2" name="Rectangle 1"/>
          <p:cNvSpPr/>
          <p:nvPr/>
        </p:nvSpPr>
        <p:spPr>
          <a:xfrm>
            <a:off x="6741994" y="2169700"/>
            <a:ext cx="2504364" cy="3416320"/>
          </a:xfrm>
          <a:prstGeom prst="rect">
            <a:avLst/>
          </a:prstGeom>
        </p:spPr>
        <p:txBody>
          <a:bodyPr wrap="square">
            <a:spAutoFit/>
          </a:bodyPr>
          <a:lstStyle/>
          <a:p>
            <a:r>
              <a:rPr lang="nl-NL" dirty="0"/>
              <a:t>The </a:t>
            </a:r>
            <a:r>
              <a:rPr lang="nl-NL" dirty="0" err="1"/>
              <a:t>largest</a:t>
            </a:r>
            <a:r>
              <a:rPr lang="nl-NL" dirty="0"/>
              <a:t> </a:t>
            </a:r>
            <a:r>
              <a:rPr lang="nl-NL" dirty="0" err="1"/>
              <a:t>increase</a:t>
            </a:r>
            <a:r>
              <a:rPr lang="nl-NL" dirty="0"/>
              <a:t> in </a:t>
            </a:r>
            <a:r>
              <a:rPr lang="nl-NL" dirty="0" err="1"/>
              <a:t>costs</a:t>
            </a:r>
            <a:r>
              <a:rPr lang="nl-NL" dirty="0"/>
              <a:t> in </a:t>
            </a:r>
            <a:r>
              <a:rPr lang="nl-NL" dirty="0" err="1"/>
              <a:t>such</a:t>
            </a:r>
            <a:r>
              <a:rPr lang="nl-NL" dirty="0"/>
              <a:t> </a:t>
            </a:r>
            <a:r>
              <a:rPr lang="nl-NL" dirty="0" err="1"/>
              <a:t>least-cost</a:t>
            </a:r>
            <a:r>
              <a:rPr lang="nl-NL" dirty="0"/>
              <a:t> </a:t>
            </a:r>
            <a:r>
              <a:rPr lang="nl-NL" dirty="0" err="1"/>
              <a:t>pathways</a:t>
            </a:r>
            <a:r>
              <a:rPr lang="nl-NL" dirty="0"/>
              <a:t> is in China, India, </a:t>
            </a:r>
            <a:r>
              <a:rPr lang="nl-NL" dirty="0" err="1"/>
              <a:t>and</a:t>
            </a:r>
            <a:r>
              <a:rPr lang="nl-NL" dirty="0"/>
              <a:t> Russia, as these </a:t>
            </a:r>
            <a:r>
              <a:rPr lang="nl-NL" dirty="0" err="1"/>
              <a:t>countries</a:t>
            </a:r>
            <a:r>
              <a:rPr lang="nl-NL" dirty="0"/>
              <a:t> are </a:t>
            </a:r>
            <a:r>
              <a:rPr lang="nl-NL" dirty="0" err="1"/>
              <a:t>projected</a:t>
            </a:r>
            <a:r>
              <a:rPr lang="nl-NL" dirty="0"/>
              <a:t> </a:t>
            </a:r>
            <a:r>
              <a:rPr lang="nl-NL" dirty="0" err="1"/>
              <a:t>to</a:t>
            </a:r>
            <a:r>
              <a:rPr lang="nl-NL" dirty="0"/>
              <a:t> have </a:t>
            </a:r>
            <a:r>
              <a:rPr lang="nl-NL" dirty="0" err="1"/>
              <a:t>the</a:t>
            </a:r>
            <a:r>
              <a:rPr lang="nl-NL" dirty="0"/>
              <a:t> </a:t>
            </a:r>
            <a:r>
              <a:rPr lang="nl-NL" dirty="0" err="1"/>
              <a:t>largest</a:t>
            </a:r>
            <a:r>
              <a:rPr lang="nl-NL" dirty="0"/>
              <a:t> </a:t>
            </a:r>
            <a:r>
              <a:rPr lang="nl-NL" dirty="0" err="1"/>
              <a:t>additional</a:t>
            </a:r>
            <a:r>
              <a:rPr lang="nl-NL" dirty="0"/>
              <a:t> </a:t>
            </a:r>
            <a:r>
              <a:rPr lang="nl-NL" dirty="0" err="1"/>
              <a:t>reduction</a:t>
            </a:r>
            <a:r>
              <a:rPr lang="nl-NL" dirty="0"/>
              <a:t> </a:t>
            </a:r>
            <a:r>
              <a:rPr lang="nl-NL" dirty="0" err="1"/>
              <a:t>potential</a:t>
            </a:r>
            <a:r>
              <a:rPr lang="nl-NL" dirty="0"/>
              <a:t> </a:t>
            </a:r>
            <a:r>
              <a:rPr lang="nl-NL" dirty="0" err="1"/>
              <a:t>relative</a:t>
            </a:r>
            <a:r>
              <a:rPr lang="nl-NL" dirty="0"/>
              <a:t> </a:t>
            </a:r>
            <a:r>
              <a:rPr lang="nl-NL" dirty="0" err="1"/>
              <a:t>to</a:t>
            </a:r>
            <a:r>
              <a:rPr lang="nl-NL" dirty="0"/>
              <a:t> </a:t>
            </a:r>
            <a:r>
              <a:rPr lang="nl-NL" dirty="0" err="1"/>
              <a:t>their</a:t>
            </a:r>
            <a:r>
              <a:rPr lang="nl-NL" dirty="0"/>
              <a:t> INDC targets.</a:t>
            </a:r>
            <a:endParaRPr lang="en-US" dirty="0"/>
          </a:p>
        </p:txBody>
      </p:sp>
    </p:spTree>
    <p:extLst>
      <p:ext uri="{BB962C8B-B14F-4D97-AF65-F5344CB8AC3E}">
        <p14:creationId xmlns:p14="http://schemas.microsoft.com/office/powerpoint/2010/main" val="48979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Abatement</a:t>
            </a:r>
            <a:r>
              <a:rPr lang="nl-NL" dirty="0" smtClean="0"/>
              <a:t> </a:t>
            </a:r>
            <a:r>
              <a:rPr lang="nl-NL" dirty="0" err="1" smtClean="0"/>
              <a:t>costs</a:t>
            </a:r>
            <a:r>
              <a:rPr lang="nl-NL" dirty="0" smtClean="0"/>
              <a:t> </a:t>
            </a:r>
            <a:r>
              <a:rPr lang="nl-NL" dirty="0" err="1" smtClean="0"/>
              <a:t>conditional</a:t>
            </a:r>
            <a:r>
              <a:rPr lang="nl-NL" dirty="0" smtClean="0"/>
              <a:t> </a:t>
            </a:r>
            <a:r>
              <a:rPr lang="nl-NL" dirty="0" err="1" smtClean="0"/>
              <a:t>INDCs</a:t>
            </a:r>
            <a:r>
              <a:rPr lang="nl-NL" dirty="0" smtClean="0"/>
              <a:t> vs. 2</a:t>
            </a:r>
            <a:r>
              <a:rPr lang="nl-NL" baseline="30000" dirty="0" smtClean="0"/>
              <a:t>o</a:t>
            </a:r>
            <a:r>
              <a:rPr lang="nl-NL" dirty="0" smtClean="0"/>
              <a:t>C</a:t>
            </a:r>
            <a:endParaRPr lang="en-US" dirty="0"/>
          </a:p>
        </p:txBody>
      </p:sp>
      <p:sp>
        <p:nvSpPr>
          <p:cNvPr id="4" name="Date Placeholder 3"/>
          <p:cNvSpPr>
            <a:spLocks noGrp="1"/>
          </p:cNvSpPr>
          <p:nvPr>
            <p:ph type="dt" sz="half" idx="10"/>
          </p:nvPr>
        </p:nvSpPr>
        <p:spPr/>
        <p:txBody>
          <a:bodyPr/>
          <a:lstStyle/>
          <a:p>
            <a:r>
              <a:rPr lang="en-US" altLang="en-US" smtClean="0">
                <a:solidFill>
                  <a:srgbClr val="FFFFFF"/>
                </a:solidFill>
              </a:rPr>
              <a:t>COP20, Lima, 1 December 2014 | Andries Hof</a:t>
            </a:r>
            <a:endParaRPr lang="nl-NL" altLang="en-US">
              <a:solidFill>
                <a:srgbClr val="FFFFFF"/>
              </a:solidFill>
            </a:endParaRPr>
          </a:p>
        </p:txBody>
      </p:sp>
      <p:sp>
        <p:nvSpPr>
          <p:cNvPr id="5" name="Footer Placeholder 4"/>
          <p:cNvSpPr>
            <a:spLocks noGrp="1"/>
          </p:cNvSpPr>
          <p:nvPr>
            <p:ph type="ftr" sz="quarter" idx="11"/>
          </p:nvPr>
        </p:nvSpPr>
        <p:spPr/>
        <p:txBody>
          <a:bodyPr/>
          <a:lstStyle/>
          <a:p>
            <a:r>
              <a:rPr lang="en-US" altLang="en-US" smtClean="0">
                <a:solidFill>
                  <a:srgbClr val="FFFFFF"/>
                </a:solidFill>
              </a:rPr>
              <a:t>Long-term climate policy targets and implications for 2030</a:t>
            </a:r>
            <a:endParaRPr lang="nl-NL" altLang="en-US">
              <a:solidFill>
                <a:srgbClr val="FFFFFF"/>
              </a:solidFill>
            </a:endParaRPr>
          </a:p>
        </p:txBody>
      </p:sp>
      <p:sp>
        <p:nvSpPr>
          <p:cNvPr id="6" name="Slide Number Placeholder 5"/>
          <p:cNvSpPr>
            <a:spLocks noGrp="1"/>
          </p:cNvSpPr>
          <p:nvPr>
            <p:ph type="sldNum" sz="quarter" idx="12"/>
          </p:nvPr>
        </p:nvSpPr>
        <p:spPr/>
        <p:txBody>
          <a:bodyPr/>
          <a:lstStyle/>
          <a:p>
            <a:fld id="{840B9B19-7CE0-437A-A0D8-58469E52304D}" type="slidenum">
              <a:rPr lang="nl-NL" altLang="en-US" smtClean="0">
                <a:solidFill>
                  <a:srgbClr val="FFFFFF"/>
                </a:solidFill>
              </a:rPr>
              <a:pPr/>
              <a:t>11</a:t>
            </a:fld>
            <a:endParaRPr lang="nl-NL" altLang="en-US">
              <a:solidFill>
                <a:srgbClr val="FFFFFF"/>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613" y="3140968"/>
            <a:ext cx="525938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59446"/>
            <a:ext cx="525938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42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124744"/>
            <a:ext cx="8172450" cy="444500"/>
          </a:xfrm>
        </p:spPr>
        <p:txBody>
          <a:bodyPr/>
          <a:lstStyle/>
          <a:p>
            <a:r>
              <a:rPr lang="nl-NL" dirty="0" err="1" smtClean="0"/>
              <a:t>Conclusions</a:t>
            </a:r>
            <a:endParaRPr lang="en-US" dirty="0"/>
          </a:p>
        </p:txBody>
      </p:sp>
      <p:sp>
        <p:nvSpPr>
          <p:cNvPr id="3" name="Content Placeholder 2"/>
          <p:cNvSpPr>
            <a:spLocks noGrp="1"/>
          </p:cNvSpPr>
          <p:nvPr>
            <p:ph idx="1"/>
          </p:nvPr>
        </p:nvSpPr>
        <p:spPr>
          <a:xfrm>
            <a:off x="179512" y="1685131"/>
            <a:ext cx="8784976" cy="4281488"/>
          </a:xfrm>
        </p:spPr>
        <p:txBody>
          <a:bodyPr/>
          <a:lstStyle/>
          <a:p>
            <a:pPr>
              <a:lnSpc>
                <a:spcPct val="150000"/>
              </a:lnSpc>
              <a:spcBef>
                <a:spcPts val="600"/>
              </a:spcBef>
            </a:pPr>
            <a:r>
              <a:rPr lang="en-US" dirty="0" smtClean="0"/>
              <a:t>Although </a:t>
            </a:r>
            <a:r>
              <a:rPr lang="en-US" dirty="0"/>
              <a:t>the conditional INDCs already would </a:t>
            </a:r>
            <a:r>
              <a:rPr lang="en-US" dirty="0" smtClean="0"/>
              <a:t>halve </a:t>
            </a:r>
            <a:r>
              <a:rPr lang="en-US" dirty="0"/>
              <a:t>the difference in global emission levels between baseline and least-cost pathways to 2 °C by 2030, the difference remains large in terms of abatement </a:t>
            </a:r>
            <a:r>
              <a:rPr lang="en-US" dirty="0" smtClean="0"/>
              <a:t>costs</a:t>
            </a:r>
          </a:p>
          <a:p>
            <a:pPr lvl="1">
              <a:lnSpc>
                <a:spcPct val="150000"/>
              </a:lnSpc>
              <a:spcBef>
                <a:spcPts val="600"/>
              </a:spcBef>
            </a:pPr>
            <a:r>
              <a:rPr lang="nl-NL" sz="2000" dirty="0" smtClean="0"/>
              <a:t>3 – 3.5 </a:t>
            </a:r>
            <a:r>
              <a:rPr lang="nl-NL" sz="2000" dirty="0" err="1" smtClean="0"/>
              <a:t>times</a:t>
            </a:r>
            <a:r>
              <a:rPr lang="nl-NL" sz="2000" dirty="0" smtClean="0"/>
              <a:t> as high </a:t>
            </a:r>
            <a:r>
              <a:rPr lang="nl-NL" sz="2000" dirty="0" err="1" smtClean="0"/>
              <a:t>for</a:t>
            </a:r>
            <a:r>
              <a:rPr lang="nl-NL" sz="2000" dirty="0" smtClean="0"/>
              <a:t> 2 </a:t>
            </a:r>
            <a:r>
              <a:rPr lang="nl-NL" sz="2000" baseline="30000" dirty="0" err="1" smtClean="0"/>
              <a:t>o</a:t>
            </a:r>
            <a:r>
              <a:rPr lang="nl-NL" sz="2000" dirty="0" err="1" smtClean="0"/>
              <a:t>C</a:t>
            </a:r>
            <a:endParaRPr lang="nl-NL" sz="2000" dirty="0" smtClean="0"/>
          </a:p>
          <a:p>
            <a:pPr lvl="1">
              <a:lnSpc>
                <a:spcPct val="150000"/>
              </a:lnSpc>
              <a:spcBef>
                <a:spcPts val="600"/>
              </a:spcBef>
            </a:pPr>
            <a:r>
              <a:rPr lang="nl-NL" sz="2000" dirty="0" smtClean="0"/>
              <a:t>5 </a:t>
            </a:r>
            <a:r>
              <a:rPr lang="nl-NL" sz="2000" dirty="0"/>
              <a:t>– </a:t>
            </a:r>
            <a:r>
              <a:rPr lang="nl-NL" sz="2000" dirty="0" smtClean="0"/>
              <a:t>6 </a:t>
            </a:r>
            <a:r>
              <a:rPr lang="nl-NL" sz="2000" dirty="0" err="1" smtClean="0"/>
              <a:t>times</a:t>
            </a:r>
            <a:r>
              <a:rPr lang="nl-NL" sz="2000" dirty="0" smtClean="0"/>
              <a:t> </a:t>
            </a:r>
            <a:r>
              <a:rPr lang="nl-NL" sz="2000" dirty="0"/>
              <a:t>as high </a:t>
            </a:r>
            <a:r>
              <a:rPr lang="nl-NL" sz="2000" dirty="0" err="1"/>
              <a:t>for</a:t>
            </a:r>
            <a:r>
              <a:rPr lang="nl-NL" sz="2000" dirty="0"/>
              <a:t> </a:t>
            </a:r>
            <a:r>
              <a:rPr lang="nl-NL" sz="2000" dirty="0" smtClean="0"/>
              <a:t>1.5 </a:t>
            </a:r>
            <a:r>
              <a:rPr lang="nl-NL" sz="2000" baseline="30000" dirty="0" err="1" smtClean="0"/>
              <a:t>o</a:t>
            </a:r>
            <a:r>
              <a:rPr lang="nl-NL" sz="2000" dirty="0" err="1" smtClean="0"/>
              <a:t>C</a:t>
            </a:r>
            <a:endParaRPr lang="nl-NL" sz="2000" dirty="0" smtClean="0"/>
          </a:p>
          <a:p>
            <a:pPr>
              <a:lnSpc>
                <a:spcPct val="150000"/>
              </a:lnSpc>
              <a:spcBef>
                <a:spcPts val="600"/>
              </a:spcBef>
            </a:pPr>
            <a:endParaRPr lang="en-GB" i="1" dirty="0" smtClean="0"/>
          </a:p>
          <a:p>
            <a:pPr>
              <a:spcBef>
                <a:spcPts val="600"/>
              </a:spcBef>
            </a:pPr>
            <a:r>
              <a:rPr lang="en-GB" dirty="0" smtClean="0"/>
              <a:t>Policy brief  can be downloaded: </a:t>
            </a:r>
            <a:r>
              <a:rPr lang="en-GB" dirty="0" smtClean="0">
                <a:hlinkClick r:id="rId3"/>
              </a:rPr>
              <a:t>www.pbl.nl/en</a:t>
            </a:r>
            <a:r>
              <a:rPr lang="en-GB" dirty="0" smtClean="0"/>
              <a:t>.  Hof et al (2016), </a:t>
            </a:r>
            <a:r>
              <a:rPr lang="en-GB" dirty="0"/>
              <a:t>Global and regional abatement costs of INDCs and of enhanced action to levels well below 2 °C and 1.5 °C. </a:t>
            </a:r>
            <a:r>
              <a:rPr lang="en-GB" dirty="0" smtClean="0"/>
              <a:t>PBL</a:t>
            </a:r>
            <a:endParaRPr lang="en-US" dirty="0"/>
          </a:p>
          <a:p>
            <a:pPr lvl="1">
              <a:lnSpc>
                <a:spcPct val="150000"/>
              </a:lnSpc>
              <a:spcBef>
                <a:spcPts val="600"/>
              </a:spcBef>
            </a:pPr>
            <a:r>
              <a:rPr lang="nl-NL" dirty="0" smtClean="0"/>
              <a:t>  </a:t>
            </a:r>
            <a:endParaRPr lang="en-US" dirty="0" smtClean="0"/>
          </a:p>
        </p:txBody>
      </p:sp>
      <p:sp>
        <p:nvSpPr>
          <p:cNvPr id="6" name="Slide Number Placeholder 5"/>
          <p:cNvSpPr>
            <a:spLocks noGrp="1"/>
          </p:cNvSpPr>
          <p:nvPr>
            <p:ph type="sldNum" sz="quarter" idx="12"/>
          </p:nvPr>
        </p:nvSpPr>
        <p:spPr/>
        <p:txBody>
          <a:bodyPr/>
          <a:lstStyle/>
          <a:p>
            <a:fld id="{840B9B19-7CE0-437A-A0D8-58469E52304D}" type="slidenum">
              <a:rPr lang="nl-NL" altLang="en-US" smtClean="0">
                <a:solidFill>
                  <a:srgbClr val="FFFFFF"/>
                </a:solidFill>
              </a:rPr>
              <a:pPr/>
              <a:t>12</a:t>
            </a:fld>
            <a:endParaRPr lang="nl-NL" altLang="en-US">
              <a:solidFill>
                <a:srgbClr val="FFFFFF"/>
              </a:solidFill>
            </a:endParaRPr>
          </a:p>
        </p:txBody>
      </p:sp>
      <p:sp>
        <p:nvSpPr>
          <p:cNvPr id="7" name="Date Placeholder 3"/>
          <p:cNvSpPr>
            <a:spLocks noGrp="1"/>
          </p:cNvSpPr>
          <p:nvPr>
            <p:ph type="dt" sz="half" idx="10"/>
          </p:nvPr>
        </p:nvSpPr>
        <p:spPr>
          <a:xfrm>
            <a:off x="4573588" y="6405563"/>
            <a:ext cx="4087812" cy="144462"/>
          </a:xfrm>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8"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spTree>
    <p:extLst>
      <p:ext uri="{BB962C8B-B14F-4D97-AF65-F5344CB8AC3E}">
        <p14:creationId xmlns:p14="http://schemas.microsoft.com/office/powerpoint/2010/main" val="2090648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44600" t="3753" b="13925"/>
          <a:stretch/>
        </p:blipFill>
        <p:spPr bwMode="auto">
          <a:xfrm>
            <a:off x="6851176" y="329791"/>
            <a:ext cx="2524836" cy="59838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89896" y="41273"/>
            <a:ext cx="7296753" cy="1129772"/>
          </a:xfrm>
        </p:spPr>
        <p:txBody>
          <a:bodyPr/>
          <a:lstStyle/>
          <a:p>
            <a:r>
              <a:rPr lang="en-US" dirty="0" smtClean="0">
                <a:solidFill>
                  <a:schemeClr val="tx1"/>
                </a:solidFill>
              </a:rPr>
              <a:t>China: a lower growth rate in emissions until 2030 than before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CD6F2A80-D20E-446C-B673-7986A757B4D1}" type="slidenum">
              <a:rPr lang="en-GB" smtClean="0"/>
              <a:t>2</a:t>
            </a:fld>
            <a:endParaRPr lang="en-GB"/>
          </a:p>
        </p:txBody>
      </p:sp>
      <p:sp>
        <p:nvSpPr>
          <p:cNvPr id="13" name="Content Placeholder 2"/>
          <p:cNvSpPr txBox="1">
            <a:spLocks/>
          </p:cNvSpPr>
          <p:nvPr/>
        </p:nvSpPr>
        <p:spPr>
          <a:xfrm>
            <a:off x="-13650" y="1315879"/>
            <a:ext cx="5138100" cy="2212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4"/>
              </a:buBlip>
              <a:defRPr sz="2800" kern="1200">
                <a:solidFill>
                  <a:srgbClr val="6D8B95"/>
                </a:solidFill>
                <a:latin typeface="Merriweather" panose="02060503050406030704" pitchFamily="18" charset="0"/>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6D8B95"/>
                </a:solidFill>
                <a:latin typeface="Merriweather" panose="02060503050406030704" pitchFamily="18" charset="0"/>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rgbClr val="6D8B95"/>
                </a:solidFill>
                <a:latin typeface="Merriweather" panose="02060503050406030704" pitchFamily="18" charset="0"/>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rgbClr val="6D8B95"/>
                </a:solidFill>
                <a:latin typeface="Merriweather" panose="02060503050406030704" pitchFamily="18" charset="0"/>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rgbClr val="6D8B95"/>
                </a:solidFill>
                <a:latin typeface="Merriweather" panose="020605030504060307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b="1" dirty="0" smtClean="0">
                <a:solidFill>
                  <a:schemeClr val="tx1"/>
                </a:solidFill>
                <a:latin typeface="+mn-lt"/>
              </a:rPr>
              <a:t>Current policies: Economy-wide</a:t>
            </a:r>
          </a:p>
          <a:p>
            <a:pPr>
              <a:lnSpc>
                <a:spcPct val="120000"/>
              </a:lnSpc>
              <a:spcBef>
                <a:spcPts val="0"/>
              </a:spcBef>
              <a:buFont typeface="Arial" panose="020B0604020202020204" pitchFamily="34" charset="0"/>
              <a:buChar char="•"/>
            </a:pPr>
            <a:r>
              <a:rPr lang="en-US" sz="1800" dirty="0" smtClean="0">
                <a:solidFill>
                  <a:schemeClr val="tx1"/>
                </a:solidFill>
                <a:latin typeface="+mn-lt"/>
              </a:rPr>
              <a:t>Cap </a:t>
            </a:r>
            <a:r>
              <a:rPr lang="en-US" sz="1800" dirty="0">
                <a:solidFill>
                  <a:schemeClr val="tx1"/>
                </a:solidFill>
                <a:latin typeface="+mn-lt"/>
              </a:rPr>
              <a:t>on coal consumption from 2020 onwards</a:t>
            </a:r>
          </a:p>
          <a:p>
            <a:pPr>
              <a:lnSpc>
                <a:spcPct val="120000"/>
              </a:lnSpc>
              <a:spcBef>
                <a:spcPts val="0"/>
              </a:spcBef>
              <a:buFont typeface="Arial" panose="020B0604020202020204" pitchFamily="34" charset="0"/>
              <a:buChar char="•"/>
            </a:pPr>
            <a:r>
              <a:rPr lang="en-US" sz="1800" dirty="0">
                <a:solidFill>
                  <a:schemeClr val="tx1"/>
                </a:solidFill>
                <a:latin typeface="+mn-lt"/>
              </a:rPr>
              <a:t>10% </a:t>
            </a:r>
            <a:r>
              <a:rPr lang="en-US" sz="1800" dirty="0" smtClean="0">
                <a:solidFill>
                  <a:schemeClr val="tx1"/>
                </a:solidFill>
                <a:latin typeface="+mn-lt"/>
              </a:rPr>
              <a:t>target share </a:t>
            </a:r>
            <a:r>
              <a:rPr lang="en-US" sz="1800" dirty="0">
                <a:solidFill>
                  <a:schemeClr val="tx1"/>
                </a:solidFill>
                <a:latin typeface="+mn-lt"/>
              </a:rPr>
              <a:t>of gas in primary energy supply in 2020</a:t>
            </a:r>
          </a:p>
          <a:p>
            <a:pPr>
              <a:lnSpc>
                <a:spcPct val="120000"/>
              </a:lnSpc>
              <a:spcBef>
                <a:spcPts val="0"/>
              </a:spcBef>
              <a:buFont typeface="Arial" panose="020B0604020202020204" pitchFamily="34" charset="0"/>
              <a:buChar char="•"/>
            </a:pPr>
            <a:r>
              <a:rPr lang="en-US" sz="1800" dirty="0" smtClean="0">
                <a:solidFill>
                  <a:schemeClr val="tx1"/>
                </a:solidFill>
                <a:latin typeface="+mn-lt"/>
              </a:rPr>
              <a:t>Cap </a:t>
            </a:r>
            <a:r>
              <a:rPr lang="en-US" sz="1800" dirty="0">
                <a:solidFill>
                  <a:schemeClr val="tx1"/>
                </a:solidFill>
                <a:latin typeface="+mn-lt"/>
              </a:rPr>
              <a:t>on total primary energy use in </a:t>
            </a:r>
            <a:r>
              <a:rPr lang="en-US" sz="1800" dirty="0" smtClean="0">
                <a:solidFill>
                  <a:schemeClr val="tx1"/>
                </a:solidFill>
                <a:latin typeface="+mn-lt"/>
              </a:rPr>
              <a:t>2020</a:t>
            </a:r>
            <a:endParaRPr lang="en-US" sz="1800" dirty="0">
              <a:solidFill>
                <a:schemeClr val="tx1"/>
              </a:solidFill>
              <a:latin typeface="+mn-lt"/>
            </a:endParaRPr>
          </a:p>
          <a:p>
            <a:pPr marL="0" indent="0">
              <a:lnSpc>
                <a:spcPct val="120000"/>
              </a:lnSpc>
              <a:spcBef>
                <a:spcPts val="0"/>
              </a:spcBef>
              <a:buNone/>
            </a:pPr>
            <a:r>
              <a:rPr lang="en-US" sz="1800" b="1" dirty="0">
                <a:solidFill>
                  <a:schemeClr val="tx1"/>
                </a:solidFill>
                <a:latin typeface="+mn-lt"/>
              </a:rPr>
              <a:t>Energy supply</a:t>
            </a:r>
            <a:endParaRPr lang="en-US" sz="1800" b="1" dirty="0" smtClean="0">
              <a:solidFill>
                <a:schemeClr val="tx1"/>
              </a:solidFill>
              <a:latin typeface="+mn-lt"/>
            </a:endParaRPr>
          </a:p>
          <a:p>
            <a:pPr>
              <a:lnSpc>
                <a:spcPct val="120000"/>
              </a:lnSpc>
              <a:spcBef>
                <a:spcPts val="0"/>
              </a:spcBef>
              <a:buFont typeface="Arial" panose="020B0604020202020204" pitchFamily="34" charset="0"/>
              <a:buChar char="•"/>
            </a:pPr>
            <a:r>
              <a:rPr lang="en-US" sz="1800" dirty="0" smtClean="0">
                <a:solidFill>
                  <a:schemeClr val="tx1"/>
                </a:solidFill>
                <a:latin typeface="+mn-lt"/>
              </a:rPr>
              <a:t>Renewable </a:t>
            </a:r>
            <a:r>
              <a:rPr lang="en-US" sz="1800" dirty="0">
                <a:solidFill>
                  <a:schemeClr val="tx1"/>
                </a:solidFill>
                <a:latin typeface="+mn-lt"/>
              </a:rPr>
              <a:t>electricity: 350 GW hydropower excl. pumped storage, 200 GW wind, 100 GW solar, 30 GW </a:t>
            </a:r>
            <a:r>
              <a:rPr lang="en-US" sz="1800" dirty="0" smtClean="0">
                <a:solidFill>
                  <a:schemeClr val="tx1"/>
                </a:solidFill>
                <a:latin typeface="+mn-lt"/>
              </a:rPr>
              <a:t>biomass for 2020</a:t>
            </a:r>
          </a:p>
          <a:p>
            <a:pPr>
              <a:lnSpc>
                <a:spcPct val="120000"/>
              </a:lnSpc>
              <a:spcBef>
                <a:spcPts val="0"/>
              </a:spcBef>
              <a:buFont typeface="Arial" panose="020B0604020202020204" pitchFamily="34" charset="0"/>
              <a:buChar char="•"/>
            </a:pPr>
            <a:r>
              <a:rPr lang="en-US" sz="1800" dirty="0" smtClean="0">
                <a:solidFill>
                  <a:schemeClr val="tx1"/>
                </a:solidFill>
                <a:latin typeface="+mn-lt"/>
              </a:rPr>
              <a:t>58 </a:t>
            </a:r>
            <a:r>
              <a:rPr lang="en-US" sz="1800" dirty="0">
                <a:solidFill>
                  <a:schemeClr val="tx1"/>
                </a:solidFill>
                <a:latin typeface="+mn-lt"/>
              </a:rPr>
              <a:t>GW nuclear power (150 GW by 2030</a:t>
            </a:r>
            <a:r>
              <a:rPr lang="en-US" sz="1800" dirty="0" smtClean="0">
                <a:solidFill>
                  <a:schemeClr val="tx1"/>
                </a:solidFill>
                <a:latin typeface="+mn-lt"/>
              </a:rPr>
              <a:t>)</a:t>
            </a:r>
          </a:p>
          <a:p>
            <a:pPr marL="0" indent="0">
              <a:lnSpc>
                <a:spcPct val="120000"/>
              </a:lnSpc>
              <a:spcBef>
                <a:spcPts val="0"/>
              </a:spcBef>
              <a:buNone/>
            </a:pPr>
            <a:r>
              <a:rPr lang="nl-NL" sz="1800" b="1" dirty="0" smtClean="0">
                <a:solidFill>
                  <a:schemeClr val="tx1"/>
                </a:solidFill>
                <a:latin typeface="+mn-lt"/>
              </a:rPr>
              <a:t>Transport</a:t>
            </a:r>
            <a:endParaRPr lang="en-US" sz="1800" b="1" dirty="0" smtClean="0">
              <a:solidFill>
                <a:schemeClr val="tx1"/>
              </a:solidFill>
              <a:latin typeface="+mn-lt"/>
            </a:endParaRPr>
          </a:p>
          <a:p>
            <a:pPr>
              <a:lnSpc>
                <a:spcPct val="120000"/>
              </a:lnSpc>
              <a:spcBef>
                <a:spcPts val="0"/>
              </a:spcBef>
              <a:buFont typeface="Arial" panose="020B0604020202020204" pitchFamily="34" charset="0"/>
              <a:buChar char="•"/>
            </a:pPr>
            <a:r>
              <a:rPr lang="en-US" sz="1800" dirty="0" smtClean="0">
                <a:solidFill>
                  <a:schemeClr val="tx1"/>
                </a:solidFill>
                <a:latin typeface="+mn-lt"/>
              </a:rPr>
              <a:t>5 </a:t>
            </a:r>
            <a:r>
              <a:rPr lang="en-US" sz="1800" dirty="0" err="1">
                <a:solidFill>
                  <a:schemeClr val="tx1"/>
                </a:solidFill>
                <a:latin typeface="+mn-lt"/>
              </a:rPr>
              <a:t>litres</a:t>
            </a:r>
            <a:r>
              <a:rPr lang="en-US" sz="1800" dirty="0">
                <a:solidFill>
                  <a:schemeClr val="tx1"/>
                </a:solidFill>
                <a:latin typeface="+mn-lt"/>
              </a:rPr>
              <a:t>/100km for new cars (20 km/l) by </a:t>
            </a:r>
            <a:r>
              <a:rPr lang="en-US" sz="1800" dirty="0" smtClean="0">
                <a:solidFill>
                  <a:schemeClr val="tx1"/>
                </a:solidFill>
                <a:latin typeface="+mn-lt"/>
              </a:rPr>
              <a:t>2020</a:t>
            </a:r>
          </a:p>
          <a:p>
            <a:pPr marL="0" indent="0">
              <a:lnSpc>
                <a:spcPct val="120000"/>
              </a:lnSpc>
              <a:spcBef>
                <a:spcPts val="0"/>
              </a:spcBef>
              <a:buNone/>
            </a:pPr>
            <a:r>
              <a:rPr lang="nl-NL" sz="1800" b="1" dirty="0" err="1">
                <a:solidFill>
                  <a:schemeClr val="tx1"/>
                </a:solidFill>
                <a:latin typeface="+mn-lt"/>
              </a:rPr>
              <a:t>Forestry</a:t>
            </a:r>
            <a:r>
              <a:rPr lang="nl-NL" sz="1800" b="1" dirty="0">
                <a:solidFill>
                  <a:schemeClr val="tx1"/>
                </a:solidFill>
                <a:latin typeface="+mn-lt"/>
              </a:rPr>
              <a:t> policy</a:t>
            </a:r>
            <a:endParaRPr lang="en-US" sz="1800" b="1" dirty="0" smtClean="0">
              <a:solidFill>
                <a:schemeClr val="tx1"/>
              </a:solidFill>
              <a:latin typeface="+mn-lt"/>
            </a:endParaRPr>
          </a:p>
          <a:p>
            <a:pPr>
              <a:lnSpc>
                <a:spcPct val="120000"/>
              </a:lnSpc>
              <a:spcBef>
                <a:spcPts val="0"/>
              </a:spcBef>
              <a:buFont typeface="Arial" panose="020B0604020202020204" pitchFamily="34" charset="0"/>
              <a:buChar char="•"/>
            </a:pPr>
            <a:r>
              <a:rPr lang="en-US" sz="1800" dirty="0" smtClean="0">
                <a:solidFill>
                  <a:schemeClr val="tx1"/>
                </a:solidFill>
                <a:latin typeface="+mn-lt"/>
              </a:rPr>
              <a:t>Increasing forest </a:t>
            </a:r>
            <a:r>
              <a:rPr lang="en-US" sz="1800" dirty="0">
                <a:solidFill>
                  <a:schemeClr val="tx1"/>
                </a:solidFill>
                <a:latin typeface="+mn-lt"/>
              </a:rPr>
              <a:t>area by 40 </a:t>
            </a:r>
            <a:r>
              <a:rPr lang="en-US" sz="1800" dirty="0" err="1" smtClean="0">
                <a:solidFill>
                  <a:schemeClr val="tx1"/>
                </a:solidFill>
                <a:latin typeface="+mn-lt"/>
              </a:rPr>
              <a:t>Mha</a:t>
            </a:r>
            <a:r>
              <a:rPr lang="en-US" sz="1800" dirty="0">
                <a:solidFill>
                  <a:schemeClr val="tx1"/>
                </a:solidFill>
                <a:latin typeface="+mn-lt"/>
              </a:rPr>
              <a:t> </a:t>
            </a:r>
            <a:r>
              <a:rPr lang="en-US" sz="1800" dirty="0" smtClean="0">
                <a:solidFill>
                  <a:schemeClr val="tx1"/>
                </a:solidFill>
                <a:latin typeface="+mn-lt"/>
              </a:rPr>
              <a:t>&amp; forest </a:t>
            </a:r>
            <a:r>
              <a:rPr lang="en-US" sz="1800" dirty="0">
                <a:solidFill>
                  <a:schemeClr val="tx1"/>
                </a:solidFill>
                <a:latin typeface="+mn-lt"/>
              </a:rPr>
              <a:t>stock volume by 1.3 billion m3 from 2005 levels by 2020.</a:t>
            </a:r>
            <a:endParaRPr lang="en-US" sz="1800" dirty="0" smtClean="0">
              <a:solidFill>
                <a:schemeClr val="tx1"/>
              </a:solidFill>
              <a:latin typeface="+mn-lt"/>
            </a:endParaRPr>
          </a:p>
        </p:txBody>
      </p:sp>
      <p:sp>
        <p:nvSpPr>
          <p:cNvPr id="14"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smtClean="0"/>
              <a:pPr/>
              <a:t>2</a:t>
            </a:fld>
            <a:endParaRPr lang="en-GB"/>
          </a:p>
        </p:txBody>
      </p:sp>
      <p:pic>
        <p:nvPicPr>
          <p:cNvPr id="12" name="Picture 11"/>
          <p:cNvPicPr/>
          <p:nvPr/>
        </p:nvPicPr>
        <p:blipFill rotWithShape="1">
          <a:blip r:embed="rId3"/>
          <a:srcRect l="44600" t="3753" b="13925"/>
          <a:stretch/>
        </p:blipFill>
        <p:spPr bwMode="auto">
          <a:xfrm>
            <a:off x="2409844" y="6298745"/>
            <a:ext cx="2367149" cy="561017"/>
          </a:xfrm>
          <a:prstGeom prst="rect">
            <a:avLst/>
          </a:prstGeom>
          <a:ln>
            <a:noFill/>
          </a:ln>
          <a:extLst>
            <a:ext uri="{53640926-AAD7-44D8-BBD7-CCE9431645EC}">
              <a14:shadowObscured xmlns:a14="http://schemas.microsoft.com/office/drawing/2010/main"/>
            </a:ext>
          </a:extLst>
        </p:spPr>
      </p:pic>
      <p:pic>
        <p:nvPicPr>
          <p:cNvPr id="20" name="Picture 19"/>
          <p:cNvPicPr/>
          <p:nvPr/>
        </p:nvPicPr>
        <p:blipFill>
          <a:blip r:embed="rId5"/>
          <a:stretch>
            <a:fillRect/>
          </a:stretch>
        </p:blipFill>
        <p:spPr>
          <a:xfrm>
            <a:off x="5723230" y="6326001"/>
            <a:ext cx="1294097" cy="483509"/>
          </a:xfrm>
          <a:prstGeom prst="rect">
            <a:avLst/>
          </a:prstGeom>
        </p:spPr>
      </p:pic>
      <p:pic>
        <p:nvPicPr>
          <p:cNvPr id="21" name="Picture 20" descr="C:\Users\User\AppData\Local\Microsoft\Windows\INetCacheContent.Word\006g_mec16.png"/>
          <p:cNvPicPr>
            <a:picLocks noChangeAspect="1"/>
          </p:cNvPicPr>
          <p:nvPr/>
        </p:nvPicPr>
        <p:blipFill rotWithShape="1">
          <a:blip r:embed="rId6">
            <a:extLst>
              <a:ext uri="{28A0092B-C50C-407E-A947-70E740481C1C}">
                <a14:useLocalDpi xmlns:a14="http://schemas.microsoft.com/office/drawing/2010/main" val="0"/>
              </a:ext>
            </a:extLst>
          </a:blip>
          <a:srcRect t="6776" r="57938" b="7486"/>
          <a:stretch/>
        </p:blipFill>
        <p:spPr bwMode="auto">
          <a:xfrm>
            <a:off x="4995082" y="1630890"/>
            <a:ext cx="4130154" cy="5207195"/>
          </a:xfrm>
          <a:prstGeom prst="rect">
            <a:avLst/>
          </a:prstGeom>
          <a:noFill/>
          <a:ln>
            <a:noFill/>
          </a:ln>
        </p:spPr>
      </p:pic>
      <p:pic>
        <p:nvPicPr>
          <p:cNvPr id="22" name="Picture 21" descr="C:\Users\User\AppData\Local\Microsoft\Windows\INetCacheContent.Word\006g_mec16.png"/>
          <p:cNvPicPr/>
          <p:nvPr/>
        </p:nvPicPr>
        <p:blipFill rotWithShape="1">
          <a:blip r:embed="rId6" cstate="print">
            <a:extLst>
              <a:ext uri="{28A0092B-C50C-407E-A947-70E740481C1C}">
                <a14:useLocalDpi xmlns:a14="http://schemas.microsoft.com/office/drawing/2010/main" val="0"/>
              </a:ext>
            </a:extLst>
          </a:blip>
          <a:srcRect r="38575" b="94461"/>
          <a:stretch/>
        </p:blipFill>
        <p:spPr bwMode="auto">
          <a:xfrm>
            <a:off x="5124450" y="1343175"/>
            <a:ext cx="3705225" cy="197305"/>
          </a:xfrm>
          <a:prstGeom prst="rect">
            <a:avLst/>
          </a:prstGeom>
          <a:noFill/>
          <a:ln>
            <a:noFill/>
          </a:ln>
        </p:spPr>
      </p:pic>
      <p:sp>
        <p:nvSpPr>
          <p:cNvPr id="11" name="TextBox 10"/>
          <p:cNvSpPr txBox="1"/>
          <p:nvPr/>
        </p:nvSpPr>
        <p:spPr>
          <a:xfrm>
            <a:off x="6908823" y="3629371"/>
            <a:ext cx="2216413" cy="1384995"/>
          </a:xfrm>
          <a:prstGeom prst="rect">
            <a:avLst/>
          </a:prstGeom>
          <a:noFill/>
        </p:spPr>
        <p:txBody>
          <a:bodyPr wrap="square" rtlCol="0">
            <a:spAutoFit/>
          </a:bodyPr>
          <a:lstStyle/>
          <a:p>
            <a:r>
              <a:rPr lang="en-US" sz="1400" b="1" dirty="0"/>
              <a:t>NDC: 60-65% reduction of CO</a:t>
            </a:r>
            <a:r>
              <a:rPr lang="en-US" sz="1400" b="1" baseline="-25000" dirty="0"/>
              <a:t>2</a:t>
            </a:r>
            <a:r>
              <a:rPr lang="en-US" sz="1400" b="1" dirty="0"/>
              <a:t> intensity, 20% non-fossil share in energy consumption, peak </a:t>
            </a:r>
            <a:r>
              <a:rPr lang="en-US" sz="1400" b="1" dirty="0" smtClean="0"/>
              <a:t>before </a:t>
            </a:r>
            <a:r>
              <a:rPr lang="en-US" sz="1400" b="1" dirty="0"/>
              <a:t>2030;  </a:t>
            </a:r>
          </a:p>
          <a:p>
            <a:endParaRPr lang="en-GB" sz="1400" b="1" dirty="0"/>
          </a:p>
        </p:txBody>
      </p:sp>
    </p:spTree>
    <p:extLst>
      <p:ext uri="{BB962C8B-B14F-4D97-AF65-F5344CB8AC3E}">
        <p14:creationId xmlns:p14="http://schemas.microsoft.com/office/powerpoint/2010/main" val="268788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4" y="41273"/>
            <a:ext cx="6774172" cy="1129772"/>
          </a:xfrm>
        </p:spPr>
        <p:txBody>
          <a:bodyPr/>
          <a:lstStyle/>
          <a:p>
            <a:r>
              <a:rPr lang="en-US" dirty="0" smtClean="0">
                <a:solidFill>
                  <a:schemeClr val="tx1"/>
                </a:solidFill>
              </a:rPr>
              <a:t>US: additional measures needed to  achieve the targets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CD6F2A80-D20E-446C-B673-7986A757B4D1}" type="slidenum">
              <a:rPr lang="en-GB" smtClean="0"/>
              <a:t>3</a:t>
            </a:fld>
            <a:endParaRPr lang="en-GB"/>
          </a:p>
        </p:txBody>
      </p:sp>
      <p:sp>
        <p:nvSpPr>
          <p:cNvPr id="13" name="Content Placeholder 2"/>
          <p:cNvSpPr txBox="1">
            <a:spLocks/>
          </p:cNvSpPr>
          <p:nvPr/>
        </p:nvSpPr>
        <p:spPr>
          <a:xfrm>
            <a:off x="227132" y="1562566"/>
            <a:ext cx="4293194" cy="4398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rgbClr val="6D8B95"/>
                </a:solidFill>
                <a:latin typeface="Merriweather" panose="02060503050406030704" pitchFamily="18" charset="0"/>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rgbClr val="6D8B95"/>
                </a:solidFill>
                <a:latin typeface="Merriweather" panose="02060503050406030704" pitchFamily="18" charset="0"/>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rgbClr val="6D8B95"/>
                </a:solidFill>
                <a:latin typeface="Merriweather" panose="02060503050406030704" pitchFamily="18" charset="0"/>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rgbClr val="6D8B95"/>
                </a:solidFill>
                <a:latin typeface="Merriweather" panose="02060503050406030704" pitchFamily="18" charset="0"/>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6D8B95"/>
                </a:solidFill>
                <a:latin typeface="Merriweather" panose="020605030504060307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b="1" dirty="0" smtClean="0">
                <a:solidFill>
                  <a:schemeClr val="tx1"/>
                </a:solidFill>
                <a:latin typeface="+mn-lt"/>
              </a:rPr>
              <a:t>Current policies: Economy wide</a:t>
            </a:r>
          </a:p>
          <a:p>
            <a:pPr>
              <a:lnSpc>
                <a:spcPct val="120000"/>
              </a:lnSpc>
              <a:spcBef>
                <a:spcPts val="0"/>
              </a:spcBef>
              <a:buFont typeface="Arial" panose="020B0604020202020204" pitchFamily="34" charset="0"/>
              <a:buChar char="•"/>
            </a:pPr>
            <a:r>
              <a:rPr lang="en-US" sz="1800" dirty="0">
                <a:solidFill>
                  <a:schemeClr val="tx1"/>
                </a:solidFill>
                <a:latin typeface="+mn-lt"/>
              </a:rPr>
              <a:t>Clean Air </a:t>
            </a:r>
            <a:r>
              <a:rPr lang="en-US" sz="1800" dirty="0" smtClean="0">
                <a:solidFill>
                  <a:schemeClr val="tx1"/>
                </a:solidFill>
                <a:latin typeface="+mn-lt"/>
              </a:rPr>
              <a:t>Act</a:t>
            </a:r>
          </a:p>
          <a:p>
            <a:pPr marL="0" indent="0">
              <a:lnSpc>
                <a:spcPct val="120000"/>
              </a:lnSpc>
              <a:spcBef>
                <a:spcPts val="0"/>
              </a:spcBef>
              <a:buNone/>
            </a:pPr>
            <a:r>
              <a:rPr lang="en-US" sz="1800" b="1" dirty="0">
                <a:solidFill>
                  <a:schemeClr val="tx1"/>
                </a:solidFill>
                <a:latin typeface="+mn-lt"/>
              </a:rPr>
              <a:t>Energy </a:t>
            </a:r>
            <a:r>
              <a:rPr lang="en-US" sz="1800" b="1" dirty="0" smtClean="0">
                <a:solidFill>
                  <a:schemeClr val="tx1"/>
                </a:solidFill>
                <a:latin typeface="+mn-lt"/>
              </a:rPr>
              <a:t>supply</a:t>
            </a:r>
            <a:endParaRPr lang="en-US" sz="1800" dirty="0" smtClean="0">
              <a:solidFill>
                <a:schemeClr val="tx1"/>
              </a:solidFill>
              <a:latin typeface="+mn-lt"/>
            </a:endParaRPr>
          </a:p>
          <a:p>
            <a:pPr>
              <a:lnSpc>
                <a:spcPct val="120000"/>
              </a:lnSpc>
              <a:spcBef>
                <a:spcPts val="0"/>
              </a:spcBef>
              <a:buFont typeface="Arial" panose="020B0604020202020204" pitchFamily="34" charset="0"/>
              <a:buChar char="•"/>
            </a:pPr>
            <a:r>
              <a:rPr lang="en-US" sz="1800" dirty="0" smtClean="0">
                <a:solidFill>
                  <a:schemeClr val="tx1"/>
                </a:solidFill>
                <a:latin typeface="+mn-lt"/>
              </a:rPr>
              <a:t>Reduction </a:t>
            </a:r>
            <a:r>
              <a:rPr lang="en-US" sz="1800" dirty="0">
                <a:solidFill>
                  <a:schemeClr val="tx1"/>
                </a:solidFill>
                <a:latin typeface="+mn-lt"/>
              </a:rPr>
              <a:t>in CH4 emissions from oil and gas </a:t>
            </a:r>
            <a:r>
              <a:rPr lang="en-US" sz="1800" dirty="0" smtClean="0">
                <a:solidFill>
                  <a:schemeClr val="tx1"/>
                </a:solidFill>
                <a:latin typeface="+mn-lt"/>
              </a:rPr>
              <a:t>production</a:t>
            </a:r>
          </a:p>
          <a:p>
            <a:pPr marL="0" indent="0">
              <a:lnSpc>
                <a:spcPct val="120000"/>
              </a:lnSpc>
              <a:spcBef>
                <a:spcPts val="0"/>
              </a:spcBef>
              <a:buNone/>
            </a:pPr>
            <a:r>
              <a:rPr lang="nl-NL" sz="1800" b="1" dirty="0" smtClean="0">
                <a:solidFill>
                  <a:schemeClr val="tx1"/>
                </a:solidFill>
                <a:latin typeface="+mn-lt"/>
              </a:rPr>
              <a:t>Transport</a:t>
            </a:r>
            <a:endParaRPr lang="en-US" sz="1800" b="1" dirty="0">
              <a:solidFill>
                <a:schemeClr val="tx1"/>
              </a:solidFill>
              <a:latin typeface="+mn-lt"/>
            </a:endParaRPr>
          </a:p>
          <a:p>
            <a:pPr>
              <a:lnSpc>
                <a:spcPct val="120000"/>
              </a:lnSpc>
              <a:spcBef>
                <a:spcPts val="0"/>
              </a:spcBef>
              <a:buFont typeface="Arial" panose="020B0604020202020204" pitchFamily="34" charset="0"/>
              <a:buChar char="•"/>
            </a:pPr>
            <a:r>
              <a:rPr lang="en-US" sz="1800" dirty="0" smtClean="0">
                <a:solidFill>
                  <a:schemeClr val="tx1"/>
                </a:solidFill>
                <a:latin typeface="+mn-lt"/>
              </a:rPr>
              <a:t>vehicle </a:t>
            </a:r>
            <a:r>
              <a:rPr lang="en-US" sz="1800" dirty="0">
                <a:solidFill>
                  <a:schemeClr val="tx1"/>
                </a:solidFill>
                <a:latin typeface="+mn-lt"/>
              </a:rPr>
              <a:t>fuel efficiency standards </a:t>
            </a:r>
            <a:r>
              <a:rPr lang="en-US" sz="1800" dirty="0" smtClean="0">
                <a:solidFill>
                  <a:schemeClr val="tx1"/>
                </a:solidFill>
                <a:latin typeface="+mn-lt"/>
              </a:rPr>
              <a:t>(</a:t>
            </a:r>
            <a:r>
              <a:rPr lang="en-US" sz="1800" dirty="0">
                <a:solidFill>
                  <a:schemeClr val="tx1"/>
                </a:solidFill>
                <a:latin typeface="+mn-lt"/>
              </a:rPr>
              <a:t>CAFE</a:t>
            </a:r>
            <a:r>
              <a:rPr lang="en-US" sz="1800" dirty="0" smtClean="0">
                <a:solidFill>
                  <a:schemeClr val="tx1"/>
                </a:solidFill>
                <a:latin typeface="+mn-lt"/>
              </a:rPr>
              <a:t>)</a:t>
            </a:r>
          </a:p>
          <a:p>
            <a:pPr>
              <a:lnSpc>
                <a:spcPct val="120000"/>
              </a:lnSpc>
              <a:spcBef>
                <a:spcPts val="0"/>
              </a:spcBef>
              <a:buFont typeface="Arial" panose="020B0604020202020204" pitchFamily="34" charset="0"/>
              <a:buChar char="•"/>
            </a:pPr>
            <a:r>
              <a:rPr lang="en-US" sz="1800" dirty="0" smtClean="0">
                <a:solidFill>
                  <a:schemeClr val="tx1"/>
                </a:solidFill>
                <a:latin typeface="+mn-lt"/>
              </a:rPr>
              <a:t>State renewable energy targets</a:t>
            </a:r>
          </a:p>
          <a:p>
            <a:pPr>
              <a:lnSpc>
                <a:spcPct val="120000"/>
              </a:lnSpc>
              <a:spcBef>
                <a:spcPts val="0"/>
              </a:spcBef>
              <a:buFont typeface="Arial" panose="020B0604020202020204" pitchFamily="34" charset="0"/>
              <a:buChar char="•"/>
            </a:pPr>
            <a:r>
              <a:rPr lang="en-US" sz="1800" dirty="0" smtClean="0">
                <a:solidFill>
                  <a:schemeClr val="tx1"/>
                </a:solidFill>
                <a:latin typeface="+mn-lt"/>
              </a:rPr>
              <a:t>Biofuel target</a:t>
            </a:r>
          </a:p>
          <a:p>
            <a:pPr marL="0" lvl="0" indent="0">
              <a:lnSpc>
                <a:spcPct val="120000"/>
              </a:lnSpc>
              <a:spcBef>
                <a:spcPts val="0"/>
              </a:spcBef>
              <a:buNone/>
            </a:pPr>
            <a:r>
              <a:rPr lang="en-US" sz="1800" b="1" dirty="0" smtClean="0">
                <a:solidFill>
                  <a:prstClr val="black"/>
                </a:solidFill>
                <a:latin typeface="+mn-lt"/>
              </a:rPr>
              <a:t>Industry</a:t>
            </a:r>
            <a:endParaRPr lang="en-US" sz="1800" b="1" dirty="0">
              <a:solidFill>
                <a:prstClr val="black"/>
              </a:solidFill>
              <a:latin typeface="+mn-lt"/>
            </a:endParaRPr>
          </a:p>
          <a:p>
            <a:pPr marL="285750" lvl="0" indent="-285750">
              <a:lnSpc>
                <a:spcPct val="120000"/>
              </a:lnSpc>
              <a:spcBef>
                <a:spcPts val="0"/>
              </a:spcBef>
              <a:buFont typeface="Arial" panose="020B0604020202020204" pitchFamily="34" charset="0"/>
              <a:buChar char="•"/>
            </a:pPr>
            <a:r>
              <a:rPr lang="en-US" sz="1800" dirty="0" smtClean="0">
                <a:solidFill>
                  <a:prstClr val="black"/>
                </a:solidFill>
                <a:latin typeface="+mn-lt"/>
              </a:rPr>
              <a:t>Reducing HFC emissions </a:t>
            </a:r>
          </a:p>
          <a:p>
            <a:pPr marL="0" lvl="0" indent="0">
              <a:lnSpc>
                <a:spcPct val="120000"/>
              </a:lnSpc>
              <a:spcBef>
                <a:spcPts val="0"/>
              </a:spcBef>
              <a:buNone/>
            </a:pPr>
            <a:r>
              <a:rPr lang="en-US" sz="1800" b="1" dirty="0" smtClean="0">
                <a:solidFill>
                  <a:prstClr val="black"/>
                </a:solidFill>
                <a:latin typeface="+mn-lt"/>
              </a:rPr>
              <a:t>Other</a:t>
            </a:r>
            <a:endParaRPr lang="en-US" sz="1800" b="1" dirty="0">
              <a:solidFill>
                <a:prstClr val="black"/>
              </a:solidFill>
              <a:latin typeface="+mn-lt"/>
            </a:endParaRPr>
          </a:p>
          <a:p>
            <a:pPr marL="285750" lvl="0" indent="-285750">
              <a:lnSpc>
                <a:spcPct val="120000"/>
              </a:lnSpc>
              <a:spcBef>
                <a:spcPts val="0"/>
              </a:spcBef>
              <a:buFont typeface="Arial" panose="020B0604020202020204" pitchFamily="34" charset="0"/>
              <a:buChar char="•"/>
            </a:pPr>
            <a:r>
              <a:rPr lang="en-US" sz="1800" dirty="0" smtClean="0">
                <a:solidFill>
                  <a:prstClr val="black"/>
                </a:solidFill>
                <a:latin typeface="+mn-lt"/>
              </a:rPr>
              <a:t>ETS California</a:t>
            </a:r>
            <a:endParaRPr lang="en-US" sz="1800" dirty="0" smtClean="0">
              <a:solidFill>
                <a:schemeClr val="tx1"/>
              </a:solidFill>
              <a:latin typeface="+mn-lt"/>
            </a:endParaRPr>
          </a:p>
          <a:p>
            <a:pPr>
              <a:lnSpc>
                <a:spcPct val="120000"/>
              </a:lnSpc>
              <a:spcBef>
                <a:spcPts val="0"/>
              </a:spcBef>
            </a:pPr>
            <a:endParaRPr lang="en-US" sz="1800" dirty="0">
              <a:solidFill>
                <a:schemeClr val="tx1"/>
              </a:solidFill>
              <a:latin typeface="+mn-lt"/>
            </a:endParaRPr>
          </a:p>
        </p:txBody>
      </p:sp>
      <p:sp>
        <p:nvSpPr>
          <p:cNvPr id="12"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smtClean="0"/>
              <a:pPr/>
              <a:t>3</a:t>
            </a:fld>
            <a:endParaRPr lang="en-GB"/>
          </a:p>
        </p:txBody>
      </p:sp>
      <p:sp>
        <p:nvSpPr>
          <p:cNvPr id="5" name="Rectangle 4"/>
          <p:cNvSpPr/>
          <p:nvPr/>
        </p:nvSpPr>
        <p:spPr>
          <a:xfrm>
            <a:off x="3437230" y="1625633"/>
            <a:ext cx="4392094" cy="350865"/>
          </a:xfrm>
          <a:prstGeom prst="rect">
            <a:avLst/>
          </a:prstGeom>
        </p:spPr>
        <p:txBody>
          <a:bodyPr wrap="square">
            <a:spAutoFit/>
          </a:bodyPr>
          <a:lstStyle/>
          <a:p>
            <a:pPr>
              <a:lnSpc>
                <a:spcPct val="120000"/>
              </a:lnSpc>
            </a:pPr>
            <a:endParaRPr lang="en-US" sz="1500" dirty="0"/>
          </a:p>
        </p:txBody>
      </p:sp>
      <p:pic>
        <p:nvPicPr>
          <p:cNvPr id="20" name="Picture 19"/>
          <p:cNvPicPr/>
          <p:nvPr/>
        </p:nvPicPr>
        <p:blipFill rotWithShape="1">
          <a:blip r:embed="rId4"/>
          <a:srcRect l="44600" t="3753" b="13925"/>
          <a:stretch/>
        </p:blipFill>
        <p:spPr bwMode="auto">
          <a:xfrm>
            <a:off x="2409844" y="6298745"/>
            <a:ext cx="2367149" cy="561017"/>
          </a:xfrm>
          <a:prstGeom prst="rect">
            <a:avLst/>
          </a:prstGeom>
          <a:ln>
            <a:noFill/>
          </a:ln>
          <a:extLst>
            <a:ext uri="{53640926-AAD7-44D8-BBD7-CCE9431645EC}">
              <a14:shadowObscured xmlns:a14="http://schemas.microsoft.com/office/drawing/2010/main"/>
            </a:ext>
          </a:extLst>
        </p:spPr>
      </p:pic>
      <p:pic>
        <p:nvPicPr>
          <p:cNvPr id="21" name="Picture 20"/>
          <p:cNvPicPr/>
          <p:nvPr/>
        </p:nvPicPr>
        <p:blipFill>
          <a:blip r:embed="rId5"/>
          <a:stretch>
            <a:fillRect/>
          </a:stretch>
        </p:blipFill>
        <p:spPr>
          <a:xfrm>
            <a:off x="5723230" y="6326001"/>
            <a:ext cx="1294097" cy="483509"/>
          </a:xfrm>
          <a:prstGeom prst="rect">
            <a:avLst/>
          </a:prstGeom>
        </p:spPr>
      </p:pic>
      <p:pic>
        <p:nvPicPr>
          <p:cNvPr id="22" name="Picture 21" descr="C:\Users\User\AppData\Local\Microsoft\Windows\INetCacheContent.Word\024g_mec16.png"/>
          <p:cNvPicPr>
            <a:picLocks noChangeAspect="1"/>
          </p:cNvPicPr>
          <p:nvPr/>
        </p:nvPicPr>
        <p:blipFill rotWithShape="1">
          <a:blip r:embed="rId6" cstate="print">
            <a:extLst>
              <a:ext uri="{28A0092B-C50C-407E-A947-70E740481C1C}">
                <a14:useLocalDpi xmlns:a14="http://schemas.microsoft.com/office/drawing/2010/main" val="0"/>
              </a:ext>
            </a:extLst>
          </a:blip>
          <a:srcRect t="6718" r="66420" b="21603"/>
          <a:stretch/>
        </p:blipFill>
        <p:spPr bwMode="auto">
          <a:xfrm>
            <a:off x="5576032" y="1481357"/>
            <a:ext cx="3261852" cy="4306568"/>
          </a:xfrm>
          <a:prstGeom prst="rect">
            <a:avLst/>
          </a:prstGeom>
          <a:noFill/>
          <a:ln>
            <a:noFill/>
          </a:ln>
        </p:spPr>
      </p:pic>
      <p:pic>
        <p:nvPicPr>
          <p:cNvPr id="10" name="Picture 9"/>
          <p:cNvPicPr>
            <a:picLocks noChangeAspect="1"/>
          </p:cNvPicPr>
          <p:nvPr/>
        </p:nvPicPr>
        <p:blipFill rotWithShape="1">
          <a:blip r:embed="rId4"/>
          <a:srcRect l="44600" t="3753" b="13925"/>
          <a:stretch/>
        </p:blipFill>
        <p:spPr bwMode="auto">
          <a:xfrm>
            <a:off x="6851176" y="329791"/>
            <a:ext cx="2524836" cy="598389"/>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254433" y="3582370"/>
            <a:ext cx="2728806" cy="307777"/>
          </a:xfrm>
          <a:prstGeom prst="rect">
            <a:avLst/>
          </a:prstGeom>
        </p:spPr>
        <p:txBody>
          <a:bodyPr wrap="square">
            <a:spAutoFit/>
          </a:bodyPr>
          <a:lstStyle/>
          <a:p>
            <a:r>
              <a:rPr lang="en-GB" sz="1400" b="1" dirty="0"/>
              <a:t>26-28% from 2005 levels </a:t>
            </a:r>
            <a:r>
              <a:rPr lang="en-GB" sz="1400" b="1" dirty="0" smtClean="0"/>
              <a:t>by </a:t>
            </a:r>
            <a:r>
              <a:rPr lang="en-GB" sz="1400" b="1" dirty="0"/>
              <a:t>2025</a:t>
            </a:r>
            <a:endParaRPr lang="en-US" sz="1400" b="1" dirty="0"/>
          </a:p>
        </p:txBody>
      </p:sp>
      <p:pic>
        <p:nvPicPr>
          <p:cNvPr id="14" name="Picture 13" descr="C:\Users\User\AppData\Local\Microsoft\Windows\INetCacheContent.Word\024g_mec16.png"/>
          <p:cNvPicPr/>
          <p:nvPr/>
        </p:nvPicPr>
        <p:blipFill rotWithShape="1">
          <a:blip r:embed="rId6" cstate="print">
            <a:extLst>
              <a:ext uri="{28A0092B-C50C-407E-A947-70E740481C1C}">
                <a14:useLocalDpi xmlns:a14="http://schemas.microsoft.com/office/drawing/2010/main" val="0"/>
              </a:ext>
            </a:extLst>
          </a:blip>
          <a:srcRect r="19020" b="94482"/>
          <a:stretch/>
        </p:blipFill>
        <p:spPr bwMode="auto">
          <a:xfrm>
            <a:off x="4370198" y="1284772"/>
            <a:ext cx="4663988" cy="196585"/>
          </a:xfrm>
          <a:prstGeom prst="rect">
            <a:avLst/>
          </a:prstGeom>
          <a:noFill/>
          <a:ln>
            <a:noFill/>
          </a:ln>
        </p:spPr>
      </p:pic>
      <p:pic>
        <p:nvPicPr>
          <p:cNvPr id="15" name="Picture 14" descr="C:\Users\User\AppData\Local\Microsoft\Windows\INetCacheContent.Word\024g_mec16.png"/>
          <p:cNvPicPr/>
          <p:nvPr/>
        </p:nvPicPr>
        <p:blipFill rotWithShape="1">
          <a:blip r:embed="rId6" cstate="print">
            <a:extLst>
              <a:ext uri="{28A0092B-C50C-407E-A947-70E740481C1C}">
                <a14:useLocalDpi xmlns:a14="http://schemas.microsoft.com/office/drawing/2010/main" val="0"/>
              </a:ext>
            </a:extLst>
          </a:blip>
          <a:srcRect l="1" t="81702" r="46748" b="7073"/>
          <a:stretch/>
        </p:blipFill>
        <p:spPr bwMode="auto">
          <a:xfrm>
            <a:off x="5685889" y="5781675"/>
            <a:ext cx="3066930" cy="399868"/>
          </a:xfrm>
          <a:prstGeom prst="rect">
            <a:avLst/>
          </a:prstGeom>
          <a:noFill/>
          <a:ln>
            <a:noFill/>
          </a:ln>
        </p:spPr>
      </p:pic>
    </p:spTree>
    <p:extLst>
      <p:ext uri="{BB962C8B-B14F-4D97-AF65-F5344CB8AC3E}">
        <p14:creationId xmlns:p14="http://schemas.microsoft.com/office/powerpoint/2010/main" val="257221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44600" t="3753" b="13925"/>
          <a:stretch/>
        </p:blipFill>
        <p:spPr bwMode="auto">
          <a:xfrm>
            <a:off x="6851176" y="329791"/>
            <a:ext cx="2524836" cy="59838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3415" y="41273"/>
            <a:ext cx="7589325" cy="1129772"/>
          </a:xfrm>
        </p:spPr>
        <p:txBody>
          <a:bodyPr/>
          <a:lstStyle/>
          <a:p>
            <a:r>
              <a:rPr lang="en-US" dirty="0" smtClean="0">
                <a:solidFill>
                  <a:schemeClr val="tx1"/>
                </a:solidFill>
              </a:rPr>
              <a:t>Main finding</a:t>
            </a:r>
            <a:r>
              <a:rPr lang="en-US" dirty="0">
                <a:solidFill>
                  <a:schemeClr val="tx1"/>
                </a:solidFill>
              </a:rPr>
              <a:t>: a third of </a:t>
            </a:r>
            <a:r>
              <a:rPr lang="en-US" dirty="0" smtClean="0">
                <a:solidFill>
                  <a:schemeClr val="tx1"/>
                </a:solidFill>
              </a:rPr>
              <a:t>the countries </a:t>
            </a:r>
            <a:r>
              <a:rPr lang="en-US" dirty="0">
                <a:solidFill>
                  <a:schemeClr val="tx1"/>
                </a:solidFill>
              </a:rPr>
              <a:t>are on track to achieve the </a:t>
            </a:r>
            <a:r>
              <a:rPr lang="en-US" dirty="0" smtClean="0">
                <a:solidFill>
                  <a:schemeClr val="tx1"/>
                </a:solidFill>
              </a:rPr>
              <a:t>INDCs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CD6F2A80-D20E-446C-B673-7986A757B4D1}" type="slidenum">
              <a:rPr lang="en-GB" smtClean="0"/>
              <a:t>4</a:t>
            </a:fld>
            <a:endParaRPr lang="en-GB"/>
          </a:p>
        </p:txBody>
      </p:sp>
      <p:sp>
        <p:nvSpPr>
          <p:cNvPr id="12"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F2A80-D20E-446C-B673-7986A757B4D1}" type="slidenum">
              <a:rPr lang="en-GB" smtClean="0"/>
              <a:pPr/>
              <a:t>4</a:t>
            </a:fld>
            <a:endParaRPr lang="en-GB"/>
          </a:p>
        </p:txBody>
      </p:sp>
      <p:pic>
        <p:nvPicPr>
          <p:cNvPr id="20" name="Picture 19"/>
          <p:cNvPicPr/>
          <p:nvPr/>
        </p:nvPicPr>
        <p:blipFill rotWithShape="1">
          <a:blip r:embed="rId3"/>
          <a:srcRect l="44600" t="3753" b="13925"/>
          <a:stretch/>
        </p:blipFill>
        <p:spPr bwMode="auto">
          <a:xfrm>
            <a:off x="2409844" y="6298745"/>
            <a:ext cx="2367149" cy="561017"/>
          </a:xfrm>
          <a:prstGeom prst="rect">
            <a:avLst/>
          </a:prstGeom>
          <a:ln>
            <a:noFill/>
          </a:ln>
          <a:extLst>
            <a:ext uri="{53640926-AAD7-44D8-BBD7-CCE9431645EC}">
              <a14:shadowObscured xmlns:a14="http://schemas.microsoft.com/office/drawing/2010/main"/>
            </a:ext>
          </a:extLst>
        </p:spPr>
      </p:pic>
      <p:pic>
        <p:nvPicPr>
          <p:cNvPr id="21" name="Picture 20"/>
          <p:cNvPicPr/>
          <p:nvPr/>
        </p:nvPicPr>
        <p:blipFill>
          <a:blip r:embed="rId4"/>
          <a:stretch>
            <a:fillRect/>
          </a:stretch>
        </p:blipFill>
        <p:spPr>
          <a:xfrm>
            <a:off x="5723230" y="6326001"/>
            <a:ext cx="1294097" cy="483509"/>
          </a:xfrm>
          <a:prstGeom prst="rect">
            <a:avLst/>
          </a:prstGeom>
        </p:spPr>
      </p:pic>
      <p:sp>
        <p:nvSpPr>
          <p:cNvPr id="3" name="Content Placeholder 2"/>
          <p:cNvSpPr>
            <a:spLocks noGrp="1"/>
          </p:cNvSpPr>
          <p:nvPr>
            <p:ph idx="1"/>
          </p:nvPr>
        </p:nvSpPr>
        <p:spPr/>
        <p:txBody>
          <a:bodyPr/>
          <a:lstStyle/>
          <a:p>
            <a:endParaRPr lang="en-US"/>
          </a:p>
        </p:txBody>
      </p:sp>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20674" y="1493837"/>
            <a:ext cx="8594726" cy="4716463"/>
          </a:xfrm>
          <a:prstGeom prst="rect">
            <a:avLst/>
          </a:prstGeom>
        </p:spPr>
      </p:pic>
      <p:pic>
        <p:nvPicPr>
          <p:cNvPr id="16" name="Picture 15"/>
          <p:cNvPicPr/>
          <p:nvPr/>
        </p:nvPicPr>
        <p:blipFill rotWithShape="1">
          <a:blip r:embed="rId6" cstate="print">
            <a:extLst>
              <a:ext uri="{28A0092B-C50C-407E-A947-70E740481C1C}">
                <a14:useLocalDpi xmlns:a14="http://schemas.microsoft.com/office/drawing/2010/main" val="0"/>
              </a:ext>
            </a:extLst>
          </a:blip>
          <a:srcRect t="60619" r="85150"/>
          <a:stretch/>
        </p:blipFill>
        <p:spPr>
          <a:xfrm>
            <a:off x="0" y="3743325"/>
            <a:ext cx="2019300" cy="2447925"/>
          </a:xfrm>
          <a:prstGeom prst="rect">
            <a:avLst/>
          </a:prstGeom>
        </p:spPr>
      </p:pic>
      <p:sp>
        <p:nvSpPr>
          <p:cNvPr id="6" name="Rectangle 5"/>
          <p:cNvSpPr/>
          <p:nvPr/>
        </p:nvSpPr>
        <p:spPr>
          <a:xfrm>
            <a:off x="2981324" y="5610225"/>
            <a:ext cx="6162675" cy="1200329"/>
          </a:xfrm>
          <a:prstGeom prst="rect">
            <a:avLst/>
          </a:prstGeom>
          <a:solidFill>
            <a:schemeClr val="bg1"/>
          </a:solidFill>
        </p:spPr>
        <p:txBody>
          <a:bodyPr wrap="square">
            <a:spAutoFit/>
          </a:bodyPr>
          <a:lstStyle/>
          <a:p>
            <a:r>
              <a:rPr lang="en-US" dirty="0"/>
              <a:t>It should be noted that a country being likely to meet its targets does not necessarily mean that it undertakes more stringent action </a:t>
            </a:r>
            <a:r>
              <a:rPr lang="en-US" dirty="0" smtClean="0"/>
              <a:t>than </a:t>
            </a:r>
            <a:r>
              <a:rPr lang="en-US" dirty="0"/>
              <a:t>a country that is not on track, because it depends on the ambition of the nationally determined </a:t>
            </a:r>
            <a:r>
              <a:rPr lang="en-US" dirty="0" smtClean="0"/>
              <a:t>target</a:t>
            </a:r>
            <a:endParaRPr lang="en-US" dirty="0"/>
          </a:p>
        </p:txBody>
      </p:sp>
    </p:spTree>
    <p:extLst>
      <p:ext uri="{BB962C8B-B14F-4D97-AF65-F5344CB8AC3E}">
        <p14:creationId xmlns:p14="http://schemas.microsoft.com/office/powerpoint/2010/main" val="141774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002213" y="2817589"/>
            <a:ext cx="3656012" cy="1223962"/>
          </a:xfrm>
        </p:spPr>
        <p:txBody>
          <a:bodyPr/>
          <a:lstStyle/>
          <a:p>
            <a:r>
              <a:rPr lang="en-US" altLang="en-US" dirty="0"/>
              <a:t>Global and regional abatement costs of INDCs and of enhanced action to levels well below 2 °C and 1.5 °C</a:t>
            </a:r>
          </a:p>
        </p:txBody>
      </p:sp>
      <p:sp>
        <p:nvSpPr>
          <p:cNvPr id="6" name="Subtitle 5"/>
          <p:cNvSpPr>
            <a:spLocks noGrp="1"/>
          </p:cNvSpPr>
          <p:nvPr>
            <p:ph type="subTitle" idx="1"/>
          </p:nvPr>
        </p:nvSpPr>
        <p:spPr>
          <a:xfrm>
            <a:off x="5002213" y="4289201"/>
            <a:ext cx="3656012" cy="1516063"/>
          </a:xfrm>
        </p:spPr>
        <p:txBody>
          <a:bodyPr/>
          <a:lstStyle/>
          <a:p>
            <a:endParaRPr lang="nl-NL" dirty="0"/>
          </a:p>
          <a:p>
            <a:r>
              <a:rPr lang="nl-NL" dirty="0" smtClean="0"/>
              <a:t>COP22, Marrakesh</a:t>
            </a:r>
          </a:p>
          <a:p>
            <a:r>
              <a:rPr lang="nl-NL" dirty="0" smtClean="0"/>
              <a:t>7 November 2016</a:t>
            </a:r>
          </a:p>
          <a:p>
            <a:endParaRPr lang="nl-NL" dirty="0"/>
          </a:p>
          <a:p>
            <a:r>
              <a:rPr lang="nl-NL" dirty="0" smtClean="0"/>
              <a:t>Michel den Elzen</a:t>
            </a:r>
          </a:p>
          <a:p>
            <a:r>
              <a:rPr lang="nl-NL" dirty="0" smtClean="0"/>
              <a:t>Andries </a:t>
            </a:r>
            <a:r>
              <a:rPr lang="nl-NL" dirty="0"/>
              <a:t>Hof</a:t>
            </a:r>
          </a:p>
          <a:p>
            <a:endParaRPr lang="en-US" dirty="0"/>
          </a:p>
        </p:txBody>
      </p:sp>
    </p:spTree>
    <p:extLst>
      <p:ext uri="{BB962C8B-B14F-4D97-AF65-F5344CB8AC3E}">
        <p14:creationId xmlns:p14="http://schemas.microsoft.com/office/powerpoint/2010/main" val="273731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12292"/>
            <a:ext cx="8172450" cy="444500"/>
          </a:xfrm>
        </p:spPr>
        <p:txBody>
          <a:bodyPr/>
          <a:lstStyle/>
          <a:p>
            <a:r>
              <a:rPr lang="nl-NL" dirty="0" err="1" smtClean="0"/>
              <a:t>Main</a:t>
            </a:r>
            <a:r>
              <a:rPr lang="nl-NL" dirty="0" smtClean="0"/>
              <a:t> research </a:t>
            </a:r>
            <a:r>
              <a:rPr lang="nl-NL" dirty="0" err="1" smtClean="0"/>
              <a:t>questions</a:t>
            </a:r>
            <a:endParaRPr lang="en-US" dirty="0"/>
          </a:p>
        </p:txBody>
      </p:sp>
      <p:sp>
        <p:nvSpPr>
          <p:cNvPr id="3" name="Content Placeholder 2"/>
          <p:cNvSpPr>
            <a:spLocks noGrp="1"/>
          </p:cNvSpPr>
          <p:nvPr>
            <p:ph idx="1"/>
          </p:nvPr>
        </p:nvSpPr>
        <p:spPr>
          <a:xfrm>
            <a:off x="485775" y="1541115"/>
            <a:ext cx="8172450" cy="4281488"/>
          </a:xfrm>
        </p:spPr>
        <p:txBody>
          <a:bodyPr/>
          <a:lstStyle/>
          <a:p>
            <a:pPr marL="457200" lvl="0" indent="-457200">
              <a:lnSpc>
                <a:spcPct val="150000"/>
              </a:lnSpc>
              <a:spcBef>
                <a:spcPts val="600"/>
              </a:spcBef>
              <a:spcAft>
                <a:spcPts val="600"/>
              </a:spcAft>
              <a:buFont typeface="+mj-lt"/>
              <a:buAutoNum type="arabicPeriod"/>
            </a:pPr>
            <a:r>
              <a:rPr lang="en-GB" dirty="0"/>
              <a:t>What would be the abatement costs and financial flows for reaching the </a:t>
            </a:r>
            <a:r>
              <a:rPr lang="en-GB" dirty="0" smtClean="0"/>
              <a:t>INDCs</a:t>
            </a:r>
            <a:r>
              <a:rPr lang="en-GB" dirty="0"/>
              <a:t>? What would be the impact of emission trading? </a:t>
            </a:r>
            <a:endParaRPr lang="en-US" dirty="0"/>
          </a:p>
          <a:p>
            <a:pPr marL="457200" indent="-457200">
              <a:lnSpc>
                <a:spcPct val="150000"/>
              </a:lnSpc>
              <a:spcBef>
                <a:spcPts val="600"/>
              </a:spcBef>
              <a:spcAft>
                <a:spcPts val="600"/>
              </a:spcAft>
              <a:buFont typeface="+mj-lt"/>
              <a:buAutoNum type="arabicPeriod"/>
            </a:pPr>
            <a:r>
              <a:rPr lang="en-GB" dirty="0"/>
              <a:t>What would be the abatement costs if countries would take measures to achieve enhanced reduction targets in line with keeping global temperature increase to below 2 °C or 1.5 °C, assuming </a:t>
            </a:r>
            <a:r>
              <a:rPr lang="en-GB" dirty="0" smtClean="0"/>
              <a:t>a costs-optimal implementation?</a:t>
            </a:r>
          </a:p>
          <a:p>
            <a:r>
              <a:rPr lang="nl-NL" dirty="0" err="1" smtClean="0"/>
              <a:t>Integrated</a:t>
            </a:r>
            <a:r>
              <a:rPr lang="nl-NL" dirty="0" smtClean="0"/>
              <a:t> Assessment Model IMAGE is </a:t>
            </a:r>
            <a:r>
              <a:rPr lang="nl-NL" dirty="0" err="1" smtClean="0"/>
              <a:t>used</a:t>
            </a:r>
            <a:r>
              <a:rPr lang="nl-NL" dirty="0" smtClean="0"/>
              <a:t>, </a:t>
            </a:r>
            <a:r>
              <a:rPr lang="nl-NL" dirty="0" err="1" smtClean="0"/>
              <a:t>including</a:t>
            </a:r>
            <a:r>
              <a:rPr lang="nl-NL" dirty="0" smtClean="0"/>
              <a:t> </a:t>
            </a:r>
            <a:r>
              <a:rPr lang="nl-NL" dirty="0" err="1" smtClean="0"/>
              <a:t>an</a:t>
            </a:r>
            <a:r>
              <a:rPr lang="nl-NL" dirty="0" smtClean="0"/>
              <a:t> energy- , </a:t>
            </a:r>
            <a:r>
              <a:rPr lang="nl-NL" dirty="0" err="1" smtClean="0"/>
              <a:t>climate</a:t>
            </a:r>
            <a:r>
              <a:rPr lang="nl-NL" dirty="0" smtClean="0"/>
              <a:t> policy- </a:t>
            </a:r>
            <a:r>
              <a:rPr lang="nl-NL" dirty="0" err="1" smtClean="0"/>
              <a:t>and</a:t>
            </a:r>
            <a:r>
              <a:rPr lang="nl-NL" dirty="0" smtClean="0"/>
              <a:t> land </a:t>
            </a:r>
            <a:r>
              <a:rPr lang="nl-NL" dirty="0" err="1" smtClean="0"/>
              <a:t>use</a:t>
            </a:r>
            <a:r>
              <a:rPr lang="nl-NL" dirty="0" smtClean="0"/>
              <a:t> model</a:t>
            </a:r>
            <a:endParaRPr lang="en-US" dirty="0"/>
          </a:p>
        </p:txBody>
      </p:sp>
      <p:sp>
        <p:nvSpPr>
          <p:cNvPr id="4" name="Date Placeholder 3"/>
          <p:cNvSpPr>
            <a:spLocks noGrp="1"/>
          </p:cNvSpPr>
          <p:nvPr>
            <p:ph type="dt" sz="half" idx="10"/>
          </p:nvPr>
        </p:nvSpPr>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5"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sp>
        <p:nvSpPr>
          <p:cNvPr id="6" name="Slide Number Placeholder 5"/>
          <p:cNvSpPr>
            <a:spLocks noGrp="1"/>
          </p:cNvSpPr>
          <p:nvPr>
            <p:ph type="sldNum" sz="quarter" idx="12"/>
          </p:nvPr>
        </p:nvSpPr>
        <p:spPr/>
        <p:txBody>
          <a:bodyPr/>
          <a:lstStyle/>
          <a:p>
            <a:fld id="{840B9B19-7CE0-437A-A0D8-58469E52304D}" type="slidenum">
              <a:rPr lang="nl-NL" altLang="en-US" smtClean="0">
                <a:solidFill>
                  <a:srgbClr val="FFFFFF"/>
                </a:solidFill>
              </a:rPr>
              <a:pPr/>
              <a:t>6</a:t>
            </a:fld>
            <a:endParaRPr lang="nl-NL" altLang="en-US">
              <a:solidFill>
                <a:srgbClr val="FFFFFF"/>
              </a:solidFill>
            </a:endParaRPr>
          </a:p>
        </p:txBody>
      </p:sp>
    </p:spTree>
    <p:extLst>
      <p:ext uri="{BB962C8B-B14F-4D97-AF65-F5344CB8AC3E}">
        <p14:creationId xmlns:p14="http://schemas.microsoft.com/office/powerpoint/2010/main" val="5353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493956-9AC2-4605-9A9A-8BBEE71A7287}" type="slidenum">
              <a:rPr lang="nl-NL" altLang="en-US">
                <a:solidFill>
                  <a:srgbClr val="FFFFFF"/>
                </a:solidFill>
              </a:rPr>
              <a:pPr/>
              <a:t>7</a:t>
            </a:fld>
            <a:endParaRPr lang="nl-NL" altLang="en-US">
              <a:solidFill>
                <a:srgbClr val="FFFFFF"/>
              </a:solidFill>
            </a:endParaRPr>
          </a:p>
        </p:txBody>
      </p:sp>
      <p:sp>
        <p:nvSpPr>
          <p:cNvPr id="7" name="Date Placeholder 3"/>
          <p:cNvSpPr>
            <a:spLocks noGrp="1"/>
          </p:cNvSpPr>
          <p:nvPr>
            <p:ph type="dt" sz="half" idx="10"/>
          </p:nvPr>
        </p:nvSpPr>
        <p:spPr>
          <a:xfrm>
            <a:off x="4573588" y="6405563"/>
            <a:ext cx="4087812" cy="144462"/>
          </a:xfrm>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8"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470" b="8307"/>
          <a:stretch/>
        </p:blipFill>
        <p:spPr>
          <a:xfrm>
            <a:off x="0" y="1844824"/>
            <a:ext cx="8028384" cy="4562502"/>
          </a:xfrm>
          <a:prstGeom prst="rect">
            <a:avLst/>
          </a:prstGeom>
        </p:spPr>
      </p:pic>
      <p:sp>
        <p:nvSpPr>
          <p:cNvPr id="40964" name="Rectangle 4"/>
          <p:cNvSpPr>
            <a:spLocks noGrp="1" noChangeArrowheads="1"/>
          </p:cNvSpPr>
          <p:nvPr>
            <p:ph type="title"/>
          </p:nvPr>
        </p:nvSpPr>
        <p:spPr>
          <a:xfrm>
            <a:off x="20492" y="908720"/>
            <a:ext cx="9150804" cy="444500"/>
          </a:xfrm>
          <a:solidFill>
            <a:schemeClr val="bg1"/>
          </a:solidFill>
        </p:spPr>
        <p:txBody>
          <a:bodyPr/>
          <a:lstStyle/>
          <a:p>
            <a:r>
              <a:rPr lang="en-US" sz="2500" dirty="0"/>
              <a:t>INDCs lead to a 10% to 17% greenhouse gas emission reduction, relative to the baseline</a:t>
            </a:r>
            <a:endParaRPr lang="en-US" altLang="en-US" sz="25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838" b="90366"/>
          <a:stretch/>
        </p:blipFill>
        <p:spPr>
          <a:xfrm>
            <a:off x="35496" y="1628800"/>
            <a:ext cx="8028384" cy="283369"/>
          </a:xfrm>
          <a:prstGeom prst="rect">
            <a:avLst/>
          </a:prstGeom>
        </p:spPr>
      </p:pic>
      <p:sp>
        <p:nvSpPr>
          <p:cNvPr id="11" name="Rectangle 10"/>
          <p:cNvSpPr/>
          <p:nvPr/>
        </p:nvSpPr>
        <p:spPr>
          <a:xfrm>
            <a:off x="4283968" y="4555422"/>
            <a:ext cx="4860032" cy="1754326"/>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dirty="0">
                <a:solidFill>
                  <a:srgbClr val="000000"/>
                </a:solidFill>
              </a:rPr>
              <a:t>the conditional INDCs will lead to higher reduction targets for OECD90 countries (22% to 29% relative to the baseline) than non-OECD90 countries (9% to 14% relative to the baseline)</a:t>
            </a:r>
            <a:endParaRPr lang="en-GB" dirty="0" smtClean="0">
              <a:solidFill>
                <a:srgbClr val="000000"/>
              </a:solidFill>
            </a:endParaRPr>
          </a:p>
        </p:txBody>
      </p:sp>
    </p:spTree>
    <p:extLst>
      <p:ext uri="{BB962C8B-B14F-4D97-AF65-F5344CB8AC3E}">
        <p14:creationId xmlns:p14="http://schemas.microsoft.com/office/powerpoint/2010/main" val="264213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493956-9AC2-4605-9A9A-8BBEE71A7287}" type="slidenum">
              <a:rPr lang="nl-NL" altLang="en-US">
                <a:solidFill>
                  <a:srgbClr val="FFFFFF"/>
                </a:solidFill>
              </a:rPr>
              <a:pPr/>
              <a:t>8</a:t>
            </a:fld>
            <a:endParaRPr lang="nl-NL" altLang="en-US">
              <a:solidFill>
                <a:srgbClr val="FFFFFF"/>
              </a:solidFill>
            </a:endParaRPr>
          </a:p>
        </p:txBody>
      </p:sp>
      <p:sp>
        <p:nvSpPr>
          <p:cNvPr id="7" name="Date Placeholder 3"/>
          <p:cNvSpPr>
            <a:spLocks noGrp="1"/>
          </p:cNvSpPr>
          <p:nvPr>
            <p:ph type="dt" sz="half" idx="10"/>
          </p:nvPr>
        </p:nvSpPr>
        <p:spPr>
          <a:xfrm>
            <a:off x="4573588" y="6405563"/>
            <a:ext cx="4087812" cy="144462"/>
          </a:xfrm>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8"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sp>
        <p:nvSpPr>
          <p:cNvPr id="40964" name="Rectangle 4"/>
          <p:cNvSpPr>
            <a:spLocks noGrp="1" noChangeArrowheads="1"/>
          </p:cNvSpPr>
          <p:nvPr>
            <p:ph type="title"/>
          </p:nvPr>
        </p:nvSpPr>
        <p:spPr>
          <a:xfrm>
            <a:off x="59797" y="1052736"/>
            <a:ext cx="9092155" cy="444500"/>
          </a:xfrm>
        </p:spPr>
        <p:txBody>
          <a:bodyPr/>
          <a:lstStyle/>
          <a:p>
            <a:r>
              <a:rPr lang="en-US" sz="2400" dirty="0" smtClean="0"/>
              <a:t>Abatement costs: 0.05-0.15% of GDP for implementation unconditional INDCs, 0.1-0.2% of GDP conditional INDCs. </a:t>
            </a:r>
            <a:endParaRPr lang="en-US" alt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123" b="4555"/>
          <a:stretch/>
        </p:blipFill>
        <p:spPr>
          <a:xfrm>
            <a:off x="0" y="1967745"/>
            <a:ext cx="8284310" cy="4701615"/>
          </a:xfrm>
          <a:prstGeom prst="rect">
            <a:avLst/>
          </a:prstGeom>
        </p:spPr>
      </p:pic>
      <p:sp>
        <p:nvSpPr>
          <p:cNvPr id="4" name="Rectangle 3"/>
          <p:cNvSpPr/>
          <p:nvPr/>
        </p:nvSpPr>
        <p:spPr>
          <a:xfrm>
            <a:off x="4142155" y="3933056"/>
            <a:ext cx="5001845" cy="2751522"/>
          </a:xfrm>
          <a:prstGeom prst="rect">
            <a:avLst/>
          </a:prstGeom>
        </p:spPr>
        <p:txBody>
          <a:bodyPr wrap="square">
            <a:spAutoFit/>
          </a:bodyPr>
          <a:lstStyle/>
          <a:p>
            <a:pPr marL="285750" indent="-285750" fontAlgn="base">
              <a:lnSpc>
                <a:spcPct val="120000"/>
              </a:lnSpc>
              <a:spcBef>
                <a:spcPct val="0"/>
              </a:spcBef>
              <a:spcAft>
                <a:spcPct val="0"/>
              </a:spcAft>
              <a:buFont typeface="Arial" panose="020B0604020202020204" pitchFamily="34" charset="0"/>
              <a:buChar char="•"/>
            </a:pPr>
            <a:r>
              <a:rPr lang="en-GB" dirty="0" smtClean="0">
                <a:solidFill>
                  <a:srgbClr val="000000"/>
                </a:solidFill>
              </a:rPr>
              <a:t>Global </a:t>
            </a:r>
            <a:r>
              <a:rPr lang="en-GB" dirty="0">
                <a:solidFill>
                  <a:srgbClr val="000000"/>
                </a:solidFill>
              </a:rPr>
              <a:t>abatement costs for implementing the unconditional INDCs are </a:t>
            </a:r>
            <a:r>
              <a:rPr lang="en-GB" dirty="0" smtClean="0">
                <a:solidFill>
                  <a:srgbClr val="000000"/>
                </a:solidFill>
              </a:rPr>
              <a:t>USD 60 to </a:t>
            </a:r>
            <a:r>
              <a:rPr lang="en-GB" dirty="0">
                <a:solidFill>
                  <a:srgbClr val="000000"/>
                </a:solidFill>
              </a:rPr>
              <a:t>135 billion by 2030, depending on baseline </a:t>
            </a:r>
            <a:r>
              <a:rPr lang="en-GB" dirty="0" smtClean="0">
                <a:solidFill>
                  <a:srgbClr val="000000"/>
                </a:solidFill>
              </a:rPr>
              <a:t>(70% in OECD).</a:t>
            </a:r>
          </a:p>
          <a:p>
            <a:pPr marL="285750" indent="-285750" fontAlgn="base">
              <a:lnSpc>
                <a:spcPct val="120000"/>
              </a:lnSpc>
              <a:spcBef>
                <a:spcPct val="0"/>
              </a:spcBef>
              <a:spcAft>
                <a:spcPct val="0"/>
              </a:spcAft>
              <a:buFont typeface="Arial" panose="020B0604020202020204" pitchFamily="34" charset="0"/>
              <a:buChar char="•"/>
            </a:pPr>
            <a:r>
              <a:rPr lang="en-GB" dirty="0" smtClean="0">
                <a:solidFill>
                  <a:srgbClr val="000000"/>
                </a:solidFill>
              </a:rPr>
              <a:t> </a:t>
            </a:r>
            <a:r>
              <a:rPr lang="en-GB" dirty="0">
                <a:solidFill>
                  <a:srgbClr val="000000"/>
                </a:solidFill>
              </a:rPr>
              <a:t>For achieving the conditional INDCs, costs are estimated at USD </a:t>
            </a:r>
            <a:r>
              <a:rPr lang="en-GB" dirty="0" smtClean="0">
                <a:solidFill>
                  <a:srgbClr val="000000"/>
                </a:solidFill>
              </a:rPr>
              <a:t>100 </a:t>
            </a:r>
            <a:r>
              <a:rPr lang="en-GB" dirty="0">
                <a:solidFill>
                  <a:srgbClr val="000000"/>
                </a:solidFill>
              </a:rPr>
              <a:t>to </a:t>
            </a:r>
            <a:r>
              <a:rPr lang="en-GB" dirty="0" smtClean="0">
                <a:solidFill>
                  <a:srgbClr val="000000"/>
                </a:solidFill>
              </a:rPr>
              <a:t>190 </a:t>
            </a:r>
            <a:r>
              <a:rPr lang="en-GB" dirty="0">
                <a:solidFill>
                  <a:srgbClr val="000000"/>
                </a:solidFill>
              </a:rPr>
              <a:t>billion by </a:t>
            </a:r>
            <a:r>
              <a:rPr lang="en-GB" dirty="0" smtClean="0">
                <a:solidFill>
                  <a:srgbClr val="000000"/>
                </a:solidFill>
              </a:rPr>
              <a:t>2030 (50-60% in OECD).</a:t>
            </a:r>
          </a:p>
          <a:p>
            <a:pPr fontAlgn="base">
              <a:lnSpc>
                <a:spcPct val="120000"/>
              </a:lnSpc>
              <a:spcBef>
                <a:spcPct val="0"/>
              </a:spcBef>
              <a:spcAft>
                <a:spcPct val="0"/>
              </a:spcAft>
            </a:pPr>
            <a:endParaRPr lang="en-US" dirty="0">
              <a:solidFill>
                <a:srgbClr val="000000"/>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839" r="47655" b="90731"/>
          <a:stretch/>
        </p:blipFill>
        <p:spPr>
          <a:xfrm>
            <a:off x="30920" y="1772816"/>
            <a:ext cx="4336364" cy="259307"/>
          </a:xfrm>
          <a:prstGeom prst="rect">
            <a:avLst/>
          </a:prstGeom>
        </p:spPr>
      </p:pic>
    </p:spTree>
    <p:extLst>
      <p:ext uri="{BB962C8B-B14F-4D97-AF65-F5344CB8AC3E}">
        <p14:creationId xmlns:p14="http://schemas.microsoft.com/office/powerpoint/2010/main" val="2879515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493956-9AC2-4605-9A9A-8BBEE71A7287}" type="slidenum">
              <a:rPr lang="nl-NL" altLang="en-US">
                <a:solidFill>
                  <a:srgbClr val="FFFFFF"/>
                </a:solidFill>
              </a:rPr>
              <a:pPr/>
              <a:t>9</a:t>
            </a:fld>
            <a:endParaRPr lang="nl-NL" altLang="en-US">
              <a:solidFill>
                <a:srgbClr val="FFFFFF"/>
              </a:solidFill>
            </a:endParaRPr>
          </a:p>
        </p:txBody>
      </p:sp>
      <p:sp>
        <p:nvSpPr>
          <p:cNvPr id="7" name="Date Placeholder 3"/>
          <p:cNvSpPr>
            <a:spLocks noGrp="1"/>
          </p:cNvSpPr>
          <p:nvPr>
            <p:ph type="dt" sz="half" idx="10"/>
          </p:nvPr>
        </p:nvSpPr>
        <p:spPr>
          <a:xfrm>
            <a:off x="4573588" y="6405563"/>
            <a:ext cx="4087812" cy="144462"/>
          </a:xfrm>
        </p:spPr>
        <p:txBody>
          <a:bodyPr/>
          <a:lstStyle/>
          <a:p>
            <a:r>
              <a:rPr lang="en-US" altLang="en-US" dirty="0" smtClean="0">
                <a:solidFill>
                  <a:srgbClr val="FFFFFF"/>
                </a:solidFill>
              </a:rPr>
              <a:t>COP22, Marrakesh, 7 November | Michel den Elzen</a:t>
            </a:r>
            <a:endParaRPr lang="nl-NL" altLang="en-US" dirty="0">
              <a:solidFill>
                <a:srgbClr val="FFFFFF"/>
              </a:solidFill>
            </a:endParaRPr>
          </a:p>
        </p:txBody>
      </p:sp>
      <p:sp>
        <p:nvSpPr>
          <p:cNvPr id="8" name="Footer Placeholder 4"/>
          <p:cNvSpPr>
            <a:spLocks noGrp="1"/>
          </p:cNvSpPr>
          <p:nvPr>
            <p:ph type="ftr" sz="quarter" idx="11"/>
          </p:nvPr>
        </p:nvSpPr>
        <p:spPr>
          <a:xfrm>
            <a:off x="4573588" y="6606132"/>
            <a:ext cx="4462908" cy="279252"/>
          </a:xfrm>
        </p:spPr>
        <p:txBody>
          <a:bodyPr/>
          <a:lstStyle/>
          <a:p>
            <a:r>
              <a:rPr lang="en-US" altLang="en-US" dirty="0">
                <a:solidFill>
                  <a:srgbClr val="FFFFFF"/>
                </a:solidFill>
              </a:rPr>
              <a:t>Abatement costs of INDCs and of </a:t>
            </a:r>
            <a:r>
              <a:rPr lang="en-US" altLang="en-US" dirty="0" smtClean="0">
                <a:solidFill>
                  <a:srgbClr val="FFFFFF"/>
                </a:solidFill>
              </a:rPr>
              <a:t>actions towards </a:t>
            </a:r>
            <a:r>
              <a:rPr lang="en-US" altLang="en-US" dirty="0">
                <a:solidFill>
                  <a:srgbClr val="FFFFFF"/>
                </a:solidFill>
              </a:rPr>
              <a:t>2 °C and 1.5 °C</a:t>
            </a:r>
            <a:endParaRPr lang="nl-NL" altLang="en-US" dirty="0">
              <a:solidFill>
                <a:srgbClr val="FFFFFF"/>
              </a:solidFill>
            </a:endParaRPr>
          </a:p>
        </p:txBody>
      </p:sp>
      <p:sp>
        <p:nvSpPr>
          <p:cNvPr id="40964" name="Rectangle 4"/>
          <p:cNvSpPr>
            <a:spLocks noGrp="1" noChangeArrowheads="1"/>
          </p:cNvSpPr>
          <p:nvPr>
            <p:ph type="title"/>
          </p:nvPr>
        </p:nvSpPr>
        <p:spPr>
          <a:xfrm>
            <a:off x="85725" y="1112292"/>
            <a:ext cx="9252520" cy="444500"/>
          </a:xfrm>
        </p:spPr>
        <p:txBody>
          <a:bodyPr/>
          <a:lstStyle/>
          <a:p>
            <a:r>
              <a:rPr lang="en-US" sz="2500" dirty="0" smtClean="0"/>
              <a:t>Costs of achieving 2030 targets consistent with least-costs pathway for 2</a:t>
            </a:r>
            <a:r>
              <a:rPr lang="en-US" sz="2500" baseline="30000" dirty="0" smtClean="0"/>
              <a:t>o</a:t>
            </a:r>
            <a:r>
              <a:rPr lang="en-US" sz="2500" dirty="0" smtClean="0"/>
              <a:t>C are 3-3.5 times higher by 2030 than costs for conditional INDCs. For 1.5</a:t>
            </a:r>
            <a:r>
              <a:rPr lang="en-US" sz="2500" baseline="30000" dirty="0" smtClean="0"/>
              <a:t>o</a:t>
            </a:r>
            <a:r>
              <a:rPr lang="en-US" sz="2500" dirty="0" smtClean="0"/>
              <a:t>C 5-6 times.</a:t>
            </a:r>
            <a:endParaRPr lang="en-US" altLang="en-US" sz="25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311" b="10709"/>
          <a:stretch/>
        </p:blipFill>
        <p:spPr>
          <a:xfrm>
            <a:off x="0" y="2850078"/>
            <a:ext cx="9144000" cy="353125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63" t="6420" r="1763" b="87769"/>
          <a:stretch/>
        </p:blipFill>
        <p:spPr>
          <a:xfrm>
            <a:off x="0" y="2492896"/>
            <a:ext cx="9144000" cy="297496"/>
          </a:xfrm>
          <a:prstGeom prst="rect">
            <a:avLst/>
          </a:prstGeom>
        </p:spPr>
      </p:pic>
    </p:spTree>
    <p:extLst>
      <p:ext uri="{BB962C8B-B14F-4D97-AF65-F5344CB8AC3E}">
        <p14:creationId xmlns:p14="http://schemas.microsoft.com/office/powerpoint/2010/main" val="1981823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bahrein">
  <a:themeElements>
    <a:clrScheme name="PBL-nl-gras2 1">
      <a:dk1>
        <a:srgbClr val="000000"/>
      </a:dk1>
      <a:lt1>
        <a:srgbClr val="FFFFFF"/>
      </a:lt1>
      <a:dk2>
        <a:srgbClr val="007BC7"/>
      </a:dk2>
      <a:lt2>
        <a:srgbClr val="8FCAE7"/>
      </a:lt2>
      <a:accent1>
        <a:srgbClr val="777C00"/>
      </a:accent1>
      <a:accent2>
        <a:srgbClr val="A90061"/>
      </a:accent2>
      <a:accent3>
        <a:srgbClr val="FFFFFF"/>
      </a:accent3>
      <a:accent4>
        <a:srgbClr val="000000"/>
      </a:accent4>
      <a:accent5>
        <a:srgbClr val="BDBFAA"/>
      </a:accent5>
      <a:accent6>
        <a:srgbClr val="990057"/>
      </a:accent6>
      <a:hlink>
        <a:srgbClr val="FFB612"/>
      </a:hlink>
      <a:folHlink>
        <a:srgbClr val="42145F"/>
      </a:folHlink>
    </a:clrScheme>
    <a:fontScheme name="PBL-nl-gras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BL-nl-gras2 1">
        <a:dk1>
          <a:srgbClr val="000000"/>
        </a:dk1>
        <a:lt1>
          <a:srgbClr val="FFFFFF"/>
        </a:lt1>
        <a:dk2>
          <a:srgbClr val="007BC7"/>
        </a:dk2>
        <a:lt2>
          <a:srgbClr val="8FCAE7"/>
        </a:lt2>
        <a:accent1>
          <a:srgbClr val="777C00"/>
        </a:accent1>
        <a:accent2>
          <a:srgbClr val="A90061"/>
        </a:accent2>
        <a:accent3>
          <a:srgbClr val="FFFFFF"/>
        </a:accent3>
        <a:accent4>
          <a:srgbClr val="000000"/>
        </a:accent4>
        <a:accent5>
          <a:srgbClr val="BDBFAA"/>
        </a:accent5>
        <a:accent6>
          <a:srgbClr val="990057"/>
        </a:accent6>
        <a:hlink>
          <a:srgbClr val="FFB612"/>
        </a:hlink>
        <a:folHlink>
          <a:srgbClr val="4214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C8D9452B29D1488D8E0A3CF5D9D14A" ma:contentTypeVersion="0" ma:contentTypeDescription="Create a new document." ma:contentTypeScope="" ma:versionID="eedadee5b82b02c3e9ec352ea83c2c1b">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FA2C07-E2EF-4EF1-ABC1-3FC4F7214658}">
  <ds:schemaRefs>
    <ds:schemaRef ds:uri="http://schemas.microsoft.com/sharepoint/v3/contenttype/forms"/>
  </ds:schemaRefs>
</ds:datastoreItem>
</file>

<file path=customXml/itemProps2.xml><?xml version="1.0" encoding="utf-8"?>
<ds:datastoreItem xmlns:ds="http://schemas.openxmlformats.org/officeDocument/2006/customXml" ds:itemID="{66BDA465-86A7-472C-8F25-4545B23C3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A1863A-CEAB-4C90-AFD2-D9336D3E4605}">
  <ds:schemaRef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3351</TotalTime>
  <Words>1885</Words>
  <Application>Microsoft Office PowerPoint</Application>
  <PresentationFormat>On-screen Show (4:3)</PresentationFormat>
  <Paragraphs>147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uk-bahrein</vt:lpstr>
      <vt:lpstr>Assessing progress – Part 2</vt:lpstr>
      <vt:lpstr>China: a lower growth rate in emissions until 2030 than before</vt:lpstr>
      <vt:lpstr>US: additional measures needed to  achieve the targets</vt:lpstr>
      <vt:lpstr>Main finding: a third of the countries are on track to achieve the INDCs</vt:lpstr>
      <vt:lpstr>Global and regional abatement costs of INDCs and of enhanced action to levels well below 2 °C and 1.5 °C</vt:lpstr>
      <vt:lpstr>Main research questions</vt:lpstr>
      <vt:lpstr>INDCs lead to a 10% to 17% greenhouse gas emission reduction, relative to the baseline</vt:lpstr>
      <vt:lpstr>Abatement costs: 0.05-0.15% of GDP for implementation unconditional INDCs, 0.1-0.2% of GDP conditional INDCs. </vt:lpstr>
      <vt:lpstr>Costs of achieving 2030 targets consistent with least-costs pathway for 2oC are 3-3.5 times higher by 2030 than costs for conditional INDCs. For 1.5oC 5-6 times.</vt:lpstr>
      <vt:lpstr>PowerPoint Presentation</vt:lpstr>
      <vt:lpstr>Abatement costs conditional INDCs vs. 2oC</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Fekete</dc:creator>
  <cp:lastModifiedBy>Elzen, den Michel</cp:lastModifiedBy>
  <cp:revision>220</cp:revision>
  <cp:lastPrinted>2016-11-04T16:39:28Z</cp:lastPrinted>
  <dcterms:created xsi:type="dcterms:W3CDTF">2014-10-28T23:14:19Z</dcterms:created>
  <dcterms:modified xsi:type="dcterms:W3CDTF">2016-11-06T18:55:17Z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0x01010025C8D9452B29D1488D8E0A3CF5D9D14A</vt:lpwstr>
  </property>
</Properties>
</file>