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Lst>
  <p:notesMasterIdLst>
    <p:notesMasterId r:id="rId39"/>
  </p:notesMasterIdLst>
  <p:sldIdLst>
    <p:sldId id="372" r:id="rId4"/>
    <p:sldId id="370" r:id="rId5"/>
    <p:sldId id="347" r:id="rId6"/>
    <p:sldId id="371" r:id="rId7"/>
    <p:sldId id="374" r:id="rId8"/>
    <p:sldId id="373" r:id="rId9"/>
    <p:sldId id="385" r:id="rId10"/>
    <p:sldId id="377" r:id="rId11"/>
    <p:sldId id="378" r:id="rId12"/>
    <p:sldId id="379" r:id="rId13"/>
    <p:sldId id="376" r:id="rId14"/>
    <p:sldId id="375" r:id="rId15"/>
    <p:sldId id="380" r:id="rId16"/>
    <p:sldId id="383" r:id="rId17"/>
    <p:sldId id="257" r:id="rId18"/>
    <p:sldId id="359" r:id="rId19"/>
    <p:sldId id="366" r:id="rId20"/>
    <p:sldId id="360" r:id="rId21"/>
    <p:sldId id="369" r:id="rId22"/>
    <p:sldId id="353" r:id="rId23"/>
    <p:sldId id="364" r:id="rId24"/>
    <p:sldId id="352" r:id="rId25"/>
    <p:sldId id="263" r:id="rId26"/>
    <p:sldId id="365" r:id="rId27"/>
    <p:sldId id="338" r:id="rId28"/>
    <p:sldId id="339" r:id="rId29"/>
    <p:sldId id="340" r:id="rId30"/>
    <p:sldId id="361" r:id="rId31"/>
    <p:sldId id="350" r:id="rId32"/>
    <p:sldId id="357" r:id="rId33"/>
    <p:sldId id="351" r:id="rId34"/>
    <p:sldId id="368" r:id="rId35"/>
    <p:sldId id="348" r:id="rId36"/>
    <p:sldId id="344" r:id="rId37"/>
    <p:sldId id="38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nhard Mechler" initials="RM" lastIdx="1" clrIdx="0"/>
  <p:cmAuthor id="1" name="schinko" initials="s" lastIdx="13" clrIdx="1"/>
  <p:cmAuthor id="2" name="Thomas" initials="T" lastIdx="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72" autoAdjust="0"/>
    <p:restoredTop sz="99828" autoAdjust="0"/>
  </p:normalViewPr>
  <p:slideViewPr>
    <p:cSldViewPr snapToGrid="0" snapToObjects="1">
      <p:cViewPr varScale="1">
        <p:scale>
          <a:sx n="177" d="100"/>
          <a:sy n="177" d="100"/>
        </p:scale>
        <p:origin x="139" y="101"/>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89417-88D0-9844-982E-069A497F35E1}" type="datetimeFigureOut">
              <a:rPr lang="en-US" smtClean="0"/>
              <a:pPr/>
              <a:t>5/26/2016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76AB5-490D-134C-86A4-36D9E8095387}" type="slidenum">
              <a:rPr lang="en-US" smtClean="0"/>
              <a:pPr/>
              <a:t>‹#›</a:t>
            </a:fld>
            <a:endParaRPr lang="en-US" dirty="0"/>
          </a:p>
        </p:txBody>
      </p:sp>
    </p:spTree>
    <p:extLst>
      <p:ext uri="{BB962C8B-B14F-4D97-AF65-F5344CB8AC3E}">
        <p14:creationId xmlns:p14="http://schemas.microsoft.com/office/powerpoint/2010/main" val="31809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63F8F-859B-4C09-9EAD-8C714C249F6C}" type="slidenum">
              <a:rPr lang="en-GB" smtClean="0">
                <a:solidFill>
                  <a:srgbClr val="000000"/>
                </a:solidFill>
              </a:rPr>
              <a:pPr eaLnBrk="1" hangingPunct="1"/>
              <a:t>7</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dirty="0" smtClean="0">
                <a:latin typeface="Arial" pitchFamily="34" charset="0"/>
                <a:cs typeface="Arial" pitchFamily="34" charset="0"/>
              </a:rPr>
              <a:t>To change the colour of the slide click Format/Slide design and choose from the options in the task pane on the right</a:t>
            </a:r>
          </a:p>
          <a:p>
            <a:pPr eaLnBrk="1" hangingPunct="1"/>
            <a:endParaRPr lang="en-GB" dirty="0" smtClean="0"/>
          </a:p>
          <a:p>
            <a:pPr eaLnBrk="1" hangingPunct="1"/>
            <a:r>
              <a:rPr lang="en-GB" dirty="0" smtClean="0"/>
              <a:t>A selection of pictures that will fit into this space are available here</a:t>
            </a:r>
          </a:p>
        </p:txBody>
      </p:sp>
    </p:spTree>
    <p:extLst>
      <p:ext uri="{BB962C8B-B14F-4D97-AF65-F5344CB8AC3E}">
        <p14:creationId xmlns:p14="http://schemas.microsoft.com/office/powerpoint/2010/main" val="29143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makers face a multitude</a:t>
            </a:r>
            <a:r>
              <a:rPr lang="en-US" baseline="0" dirty="0" smtClean="0"/>
              <a:t> of information sources. Heterogeneity of data sources: different formats, different ways of collecting the data and with different quality. Also often the information is a few weeks old and not timely or lacks local geospatial detail. How to integrate the data? So on the one hand we have information overload and on the other hand an information gap. </a:t>
            </a:r>
            <a:endParaRPr lang="en-US" dirty="0"/>
          </a:p>
        </p:txBody>
      </p:sp>
      <p:sp>
        <p:nvSpPr>
          <p:cNvPr id="4" name="Slide Number Placeholder 3"/>
          <p:cNvSpPr>
            <a:spLocks noGrp="1"/>
          </p:cNvSpPr>
          <p:nvPr>
            <p:ph type="sldNum" sz="quarter" idx="10"/>
          </p:nvPr>
        </p:nvSpPr>
        <p:spPr/>
        <p:txBody>
          <a:bodyPr/>
          <a:lstStyle/>
          <a:p>
            <a:fld id="{BD77CD30-270B-4044-BB76-6946061CCD3D}" type="slidenum">
              <a:rPr lang="nl-NL" smtClean="0"/>
              <a:t>12</a:t>
            </a:fld>
            <a:endParaRPr lang="nl-NL"/>
          </a:p>
        </p:txBody>
      </p:sp>
    </p:spTree>
    <p:extLst>
      <p:ext uri="{BB962C8B-B14F-4D97-AF65-F5344CB8AC3E}">
        <p14:creationId xmlns:p14="http://schemas.microsoft.com/office/powerpoint/2010/main" val="232061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xfrm>
            <a:off x="1147763" y="701675"/>
            <a:ext cx="4597400" cy="3448050"/>
          </a:xfrm>
          <a:ln/>
        </p:spPr>
      </p:sp>
      <p:sp>
        <p:nvSpPr>
          <p:cNvPr id="49155" name="Notizenplatzhalter 2"/>
          <p:cNvSpPr>
            <a:spLocks noGrp="1"/>
          </p:cNvSpPr>
          <p:nvPr>
            <p:ph type="body" idx="1"/>
          </p:nvPr>
        </p:nvSpPr>
        <p:spPr>
          <a:xfrm>
            <a:off x="929355" y="4358602"/>
            <a:ext cx="5032939" cy="407358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298" tIns="43648" rIns="87298" bIns="43648" anchor="ctr"/>
          <a:lstStyle/>
          <a:p>
            <a:pPr defTabSz="914400"/>
            <a:endParaRPr lang="de-AT" dirty="0">
              <a:latin typeface="Calibri" charset="0"/>
              <a:ea typeface="MS PGothic" charset="0"/>
            </a:endParaRPr>
          </a:p>
        </p:txBody>
      </p:sp>
      <p:sp>
        <p:nvSpPr>
          <p:cNvPr id="49156" name="Foliennummernplatzhalter 3"/>
          <p:cNvSpPr txBox="1">
            <a:spLocks noGrp="1"/>
          </p:cNvSpPr>
          <p:nvPr/>
        </p:nvSpPr>
        <p:spPr bwMode="auto">
          <a:xfrm>
            <a:off x="3874449" y="8715741"/>
            <a:ext cx="3018802" cy="420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298" tIns="43648" rIns="87298" bIns="43648" anchor="b"/>
          <a:lstStyle>
            <a:lvl1pPr defTabSz="871538" eaLnBrk="0" hangingPunct="0">
              <a:defRPr>
                <a:solidFill>
                  <a:schemeClr val="tx1"/>
                </a:solidFill>
                <a:latin typeface="Arial" charset="0"/>
                <a:ea typeface="MS PGothic" charset="0"/>
                <a:cs typeface="MS PGothic" charset="0"/>
              </a:defRPr>
            </a:lvl1pPr>
            <a:lvl2pPr marL="742950" indent="-285750" defTabSz="871538" eaLnBrk="0" hangingPunct="0">
              <a:defRPr>
                <a:solidFill>
                  <a:schemeClr val="tx1"/>
                </a:solidFill>
                <a:latin typeface="Arial" charset="0"/>
                <a:ea typeface="MS PGothic" charset="0"/>
                <a:cs typeface="MS PGothic" charset="0"/>
              </a:defRPr>
            </a:lvl2pPr>
            <a:lvl3pPr marL="1143000" indent="-228600" defTabSz="871538" eaLnBrk="0" hangingPunct="0">
              <a:defRPr>
                <a:solidFill>
                  <a:schemeClr val="tx1"/>
                </a:solidFill>
                <a:latin typeface="Arial" charset="0"/>
                <a:ea typeface="MS PGothic" charset="0"/>
                <a:cs typeface="MS PGothic" charset="0"/>
              </a:defRPr>
            </a:lvl3pPr>
            <a:lvl4pPr marL="1600200" indent="-228600" defTabSz="871538" eaLnBrk="0" hangingPunct="0">
              <a:defRPr>
                <a:solidFill>
                  <a:schemeClr val="tx1"/>
                </a:solidFill>
                <a:latin typeface="Arial" charset="0"/>
                <a:ea typeface="MS PGothic" charset="0"/>
                <a:cs typeface="MS PGothic" charset="0"/>
              </a:defRPr>
            </a:lvl4pPr>
            <a:lvl5pPr marL="2057400" indent="-228600" defTabSz="871538" eaLnBrk="0" hangingPunct="0">
              <a:defRPr>
                <a:solidFill>
                  <a:schemeClr val="tx1"/>
                </a:solidFill>
                <a:latin typeface="Arial" charset="0"/>
                <a:ea typeface="MS PGothic" charset="0"/>
                <a:cs typeface="MS PGothic" charset="0"/>
              </a:defRPr>
            </a:lvl5pPr>
            <a:lvl6pPr marL="2514600" indent="-228600" defTabSz="87153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7153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7153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71538" eaLnBrk="0" fontAlgn="base" hangingPunct="0">
              <a:spcBef>
                <a:spcPct val="0"/>
              </a:spcBef>
              <a:spcAft>
                <a:spcPct val="0"/>
              </a:spcAft>
              <a:defRPr>
                <a:solidFill>
                  <a:schemeClr val="tx1"/>
                </a:solidFill>
                <a:latin typeface="Arial" charset="0"/>
                <a:ea typeface="MS PGothic" charset="0"/>
                <a:cs typeface="MS PGothic" charset="0"/>
              </a:defRPr>
            </a:lvl9pPr>
          </a:lstStyle>
          <a:p>
            <a:pPr algn="r">
              <a:lnSpc>
                <a:spcPct val="90000"/>
              </a:lnSpc>
            </a:pPr>
            <a:fld id="{9204EE95-E8CB-4048-B760-A762468E21BE}" type="slidenum">
              <a:rPr lang="en-US" sz="1000">
                <a:solidFill>
                  <a:srgbClr val="0033CC"/>
                </a:solidFill>
                <a:latin typeface="Times New Roman" charset="0"/>
              </a:rPr>
              <a:pPr algn="r">
                <a:lnSpc>
                  <a:spcPct val="90000"/>
                </a:lnSpc>
              </a:pPr>
              <a:t>23</a:t>
            </a:fld>
            <a:endParaRPr lang="en-US" sz="1000" dirty="0">
              <a:solidFill>
                <a:srgbClr val="0033CC"/>
              </a:solidFill>
              <a:latin typeface="Times New Roman" charset="0"/>
            </a:endParaRPr>
          </a:p>
        </p:txBody>
      </p:sp>
    </p:spTree>
    <p:extLst>
      <p:ext uri="{BB962C8B-B14F-4D97-AF65-F5344CB8AC3E}">
        <p14:creationId xmlns:p14="http://schemas.microsoft.com/office/powerpoint/2010/main" val="23422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xfrm>
            <a:off x="1147763" y="701675"/>
            <a:ext cx="4597400" cy="3448050"/>
          </a:xfrm>
          <a:ln/>
        </p:spPr>
      </p:sp>
      <p:sp>
        <p:nvSpPr>
          <p:cNvPr id="49155" name="Notizenplatzhalter 2"/>
          <p:cNvSpPr>
            <a:spLocks noGrp="1"/>
          </p:cNvSpPr>
          <p:nvPr>
            <p:ph type="body" idx="1"/>
          </p:nvPr>
        </p:nvSpPr>
        <p:spPr>
          <a:xfrm>
            <a:off x="929355" y="4358602"/>
            <a:ext cx="5032939" cy="407358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298" tIns="43648" rIns="87298" bIns="43648" anchor="ctr"/>
          <a:lstStyle/>
          <a:p>
            <a:pPr defTabSz="914400"/>
            <a:endParaRPr lang="de-AT" dirty="0">
              <a:latin typeface="Calibri" charset="0"/>
              <a:ea typeface="MS PGothic" charset="0"/>
            </a:endParaRPr>
          </a:p>
        </p:txBody>
      </p:sp>
      <p:sp>
        <p:nvSpPr>
          <p:cNvPr id="49156" name="Foliennummernplatzhalter 3"/>
          <p:cNvSpPr txBox="1">
            <a:spLocks noGrp="1"/>
          </p:cNvSpPr>
          <p:nvPr/>
        </p:nvSpPr>
        <p:spPr bwMode="auto">
          <a:xfrm>
            <a:off x="3874449" y="8715741"/>
            <a:ext cx="3018802" cy="420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298" tIns="43648" rIns="87298" bIns="43648" anchor="b"/>
          <a:lstStyle>
            <a:lvl1pPr defTabSz="871538" eaLnBrk="0" hangingPunct="0">
              <a:defRPr>
                <a:solidFill>
                  <a:schemeClr val="tx1"/>
                </a:solidFill>
                <a:latin typeface="Arial" charset="0"/>
                <a:ea typeface="MS PGothic" charset="0"/>
                <a:cs typeface="MS PGothic" charset="0"/>
              </a:defRPr>
            </a:lvl1pPr>
            <a:lvl2pPr marL="742950" indent="-285750" defTabSz="871538" eaLnBrk="0" hangingPunct="0">
              <a:defRPr>
                <a:solidFill>
                  <a:schemeClr val="tx1"/>
                </a:solidFill>
                <a:latin typeface="Arial" charset="0"/>
                <a:ea typeface="MS PGothic" charset="0"/>
                <a:cs typeface="MS PGothic" charset="0"/>
              </a:defRPr>
            </a:lvl2pPr>
            <a:lvl3pPr marL="1143000" indent="-228600" defTabSz="871538" eaLnBrk="0" hangingPunct="0">
              <a:defRPr>
                <a:solidFill>
                  <a:schemeClr val="tx1"/>
                </a:solidFill>
                <a:latin typeface="Arial" charset="0"/>
                <a:ea typeface="MS PGothic" charset="0"/>
                <a:cs typeface="MS PGothic" charset="0"/>
              </a:defRPr>
            </a:lvl3pPr>
            <a:lvl4pPr marL="1600200" indent="-228600" defTabSz="871538" eaLnBrk="0" hangingPunct="0">
              <a:defRPr>
                <a:solidFill>
                  <a:schemeClr val="tx1"/>
                </a:solidFill>
                <a:latin typeface="Arial" charset="0"/>
                <a:ea typeface="MS PGothic" charset="0"/>
                <a:cs typeface="MS PGothic" charset="0"/>
              </a:defRPr>
            </a:lvl4pPr>
            <a:lvl5pPr marL="2057400" indent="-228600" defTabSz="871538" eaLnBrk="0" hangingPunct="0">
              <a:defRPr>
                <a:solidFill>
                  <a:schemeClr val="tx1"/>
                </a:solidFill>
                <a:latin typeface="Arial" charset="0"/>
                <a:ea typeface="MS PGothic" charset="0"/>
                <a:cs typeface="MS PGothic" charset="0"/>
              </a:defRPr>
            </a:lvl5pPr>
            <a:lvl6pPr marL="2514600" indent="-228600" defTabSz="87153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7153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7153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71538" eaLnBrk="0" fontAlgn="base" hangingPunct="0">
              <a:spcBef>
                <a:spcPct val="0"/>
              </a:spcBef>
              <a:spcAft>
                <a:spcPct val="0"/>
              </a:spcAft>
              <a:defRPr>
                <a:solidFill>
                  <a:schemeClr val="tx1"/>
                </a:solidFill>
                <a:latin typeface="Arial" charset="0"/>
                <a:ea typeface="MS PGothic" charset="0"/>
                <a:cs typeface="MS PGothic" charset="0"/>
              </a:defRPr>
            </a:lvl9pPr>
          </a:lstStyle>
          <a:p>
            <a:pPr algn="r">
              <a:lnSpc>
                <a:spcPct val="90000"/>
              </a:lnSpc>
            </a:pPr>
            <a:fld id="{9204EE95-E8CB-4048-B760-A762468E21BE}" type="slidenum">
              <a:rPr lang="en-US" sz="1000">
                <a:solidFill>
                  <a:srgbClr val="0033CC"/>
                </a:solidFill>
                <a:latin typeface="Times New Roman" charset="0"/>
              </a:rPr>
              <a:pPr algn="r">
                <a:lnSpc>
                  <a:spcPct val="90000"/>
                </a:lnSpc>
              </a:pPr>
              <a:t>24</a:t>
            </a:fld>
            <a:endParaRPr lang="en-US" sz="1000" dirty="0">
              <a:solidFill>
                <a:srgbClr val="0033CC"/>
              </a:solidFill>
              <a:latin typeface="Times New Roman" charset="0"/>
            </a:endParaRPr>
          </a:p>
        </p:txBody>
      </p:sp>
    </p:spTree>
    <p:extLst>
      <p:ext uri="{BB962C8B-B14F-4D97-AF65-F5344CB8AC3E}">
        <p14:creationId xmlns:p14="http://schemas.microsoft.com/office/powerpoint/2010/main" val="234226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Reviewer 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Generally the figure is helpful, however, as it stands the technical and physical limit to adaptation does not overlap with intolerable risk - couldn't there be risks which are intolerable (action is required regardless of cost) but where there are no options available (e.g. in the case of SLR)? It would be very interesting to explore this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RM: </a:t>
            </a:r>
            <a:r>
              <a:rPr lang="en-US" sz="1200" b="0" dirty="0" smtClean="0">
                <a:solidFill>
                  <a:srgbClr val="000090"/>
                </a:solidFill>
              </a:rPr>
              <a:t>Technically and physically feasible muss </a:t>
            </a:r>
            <a:r>
              <a:rPr lang="en-US" sz="1200" b="0" dirty="0" err="1" smtClean="0">
                <a:solidFill>
                  <a:srgbClr val="000090"/>
                </a:solidFill>
              </a:rPr>
              <a:t>irgendwie</a:t>
            </a:r>
            <a:r>
              <a:rPr lang="en-US" sz="1200" b="0" baseline="0" dirty="0" smtClean="0">
                <a:solidFill>
                  <a:srgbClr val="000090"/>
                </a:solidFill>
              </a:rPr>
              <a:t> </a:t>
            </a:r>
            <a:r>
              <a:rPr lang="en-US" sz="1200" b="0" baseline="0" dirty="0" err="1" smtClean="0">
                <a:solidFill>
                  <a:srgbClr val="000090"/>
                </a:solidFill>
              </a:rPr>
              <a:t>auch</a:t>
            </a:r>
            <a:r>
              <a:rPr lang="en-US" sz="1200" b="0" baseline="0" dirty="0" smtClean="0">
                <a:solidFill>
                  <a:srgbClr val="000090"/>
                </a:solidFill>
              </a:rPr>
              <a:t> in den intolerable risk space </a:t>
            </a:r>
            <a:r>
              <a:rPr lang="en-US" sz="1200" b="0" baseline="0" dirty="0" err="1" smtClean="0">
                <a:solidFill>
                  <a:srgbClr val="000090"/>
                </a:solidFill>
              </a:rPr>
              <a:t>hinein</a:t>
            </a:r>
            <a:r>
              <a:rPr lang="en-US" sz="1200" b="0" baseline="0" dirty="0" smtClean="0">
                <a:solidFill>
                  <a:srgbClr val="000090"/>
                </a:solidFill>
              </a:rPr>
              <a:t>, </a:t>
            </a:r>
            <a:r>
              <a:rPr lang="en-US" sz="1200" b="0" baseline="0" dirty="0" err="1" smtClean="0">
                <a:solidFill>
                  <a:srgbClr val="000090"/>
                </a:solidFill>
              </a:rPr>
              <a:t>damit</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der compensation space </a:t>
            </a:r>
            <a:r>
              <a:rPr lang="en-US" sz="1200" b="0" baseline="0" dirty="0" err="1" smtClean="0">
                <a:solidFill>
                  <a:srgbClr val="000090"/>
                </a:solidFill>
              </a:rPr>
              <a:t>zumindest</a:t>
            </a:r>
            <a:r>
              <a:rPr lang="en-US" sz="1200" b="0" baseline="0" dirty="0" smtClean="0">
                <a:solidFill>
                  <a:srgbClr val="000090"/>
                </a:solidFill>
              </a:rPr>
              <a:t> </a:t>
            </a:r>
            <a:r>
              <a:rPr lang="en-US" sz="1200" b="0" baseline="0" dirty="0" err="1" smtClean="0">
                <a:solidFill>
                  <a:srgbClr val="000090"/>
                </a:solidFill>
              </a:rPr>
              <a:t>teilweise</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Bereicht</a:t>
            </a:r>
            <a:r>
              <a:rPr lang="en-US" sz="1200" b="0" baseline="0" dirty="0" smtClean="0">
                <a:solidFill>
                  <a:srgbClr val="000090"/>
                </a:solidFill>
              </a:rPr>
              <a:t> </a:t>
            </a:r>
            <a:r>
              <a:rPr lang="en-US" sz="1200" b="0" baseline="0" dirty="0" err="1" smtClean="0">
                <a:solidFill>
                  <a:srgbClr val="000090"/>
                </a:solidFill>
              </a:rPr>
              <a:t>ist</a:t>
            </a: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Wir</a:t>
            </a:r>
            <a:r>
              <a:rPr lang="en-US" sz="1200" b="0" baseline="0" dirty="0" smtClean="0">
                <a:solidFill>
                  <a:srgbClr val="000090"/>
                </a:solidFill>
              </a:rPr>
              <a:t> </a:t>
            </a:r>
            <a:r>
              <a:rPr lang="en-US" sz="1200" b="0" baseline="0" dirty="0" err="1" smtClean="0">
                <a:solidFill>
                  <a:srgbClr val="000090"/>
                </a:solidFill>
              </a:rPr>
              <a:t>ja</a:t>
            </a:r>
            <a:r>
              <a:rPr lang="en-US" sz="1200" b="0" baseline="0" dirty="0" smtClean="0">
                <a:solidFill>
                  <a:srgbClr val="000090"/>
                </a:solidFill>
              </a:rPr>
              <a:t>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dass</a:t>
            </a:r>
            <a:r>
              <a:rPr lang="en-US" sz="1200" b="0" baseline="0" dirty="0" smtClean="0">
                <a:solidFill>
                  <a:srgbClr val="000090"/>
                </a:solidFill>
              </a:rPr>
              <a:t> der intolerable </a:t>
            </a:r>
            <a:r>
              <a:rPr lang="en-US" sz="1200" b="0" baseline="0" dirty="0" err="1" smtClean="0">
                <a:solidFill>
                  <a:srgbClr val="000090"/>
                </a:solidFill>
              </a:rPr>
              <a:t>Bereich</a:t>
            </a:r>
            <a:r>
              <a:rPr lang="en-US" sz="1200" b="0" baseline="0" dirty="0" smtClean="0">
                <a:solidFill>
                  <a:srgbClr val="000090"/>
                </a:solidFill>
              </a:rPr>
              <a:t> </a:t>
            </a:r>
            <a:r>
              <a:rPr lang="en-US" sz="1200" b="0" baseline="0" dirty="0" err="1" smtClean="0">
                <a:solidFill>
                  <a:srgbClr val="000090"/>
                </a:solidFill>
              </a:rPr>
              <a:t>durch</a:t>
            </a:r>
            <a:r>
              <a:rPr lang="en-US" sz="1200" b="0" baseline="0" dirty="0" smtClean="0">
                <a:solidFill>
                  <a:srgbClr val="000090"/>
                </a:solidFill>
              </a:rPr>
              <a:t> </a:t>
            </a:r>
            <a:r>
              <a:rPr lang="en-US" sz="1200" b="0" baseline="0" dirty="0" err="1" smtClean="0">
                <a:solidFill>
                  <a:srgbClr val="000090"/>
                </a:solidFill>
              </a:rPr>
              <a:t>soziale</a:t>
            </a:r>
            <a:r>
              <a:rPr lang="en-US" sz="1200" b="0" baseline="0" dirty="0" smtClean="0">
                <a:solidFill>
                  <a:srgbClr val="000090"/>
                </a:solidFill>
              </a:rPr>
              <a:t> und </a:t>
            </a:r>
            <a:r>
              <a:rPr lang="en-US" sz="1200" b="0" baseline="0" dirty="0" err="1" smtClean="0">
                <a:solidFill>
                  <a:srgbClr val="000090"/>
                </a:solidFill>
              </a:rPr>
              <a:t>physische</a:t>
            </a:r>
            <a:r>
              <a:rPr lang="en-US" sz="1200" b="0" baseline="0" dirty="0" smtClean="0">
                <a:solidFill>
                  <a:srgbClr val="000090"/>
                </a:solidFill>
              </a:rPr>
              <a:t> </a:t>
            </a:r>
            <a:r>
              <a:rPr lang="en-US" sz="1200" b="0" baseline="0" dirty="0" err="1" smtClean="0">
                <a:solidFill>
                  <a:srgbClr val="000090"/>
                </a:solidFill>
              </a:rPr>
              <a:t>Determinanten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Interessantes</a:t>
            </a:r>
            <a:r>
              <a:rPr lang="en-US" sz="1200" b="0" baseline="0" dirty="0" smtClean="0">
                <a:solidFill>
                  <a:srgbClr val="000090"/>
                </a:solidFill>
              </a:rPr>
              <a:t> </a:t>
            </a:r>
            <a:r>
              <a:rPr lang="en-US" sz="1200" b="0" baseline="0" dirty="0" err="1" smtClean="0">
                <a:solidFill>
                  <a:srgbClr val="000090"/>
                </a:solidFill>
              </a:rPr>
              <a:t>Beispiel</a:t>
            </a:r>
            <a:r>
              <a:rPr lang="en-US" sz="1200" b="0" baseline="0" dirty="0" smtClean="0">
                <a:solidFill>
                  <a:srgbClr val="000090"/>
                </a:solidFill>
              </a:rPr>
              <a:t>, welches </a:t>
            </a:r>
            <a:r>
              <a:rPr lang="en-US" sz="1200" b="0" baseline="0" dirty="0" err="1" smtClean="0">
                <a:solidFill>
                  <a:srgbClr val="000090"/>
                </a:solidFill>
              </a:rPr>
              <a:t>mir</a:t>
            </a:r>
            <a:r>
              <a:rPr lang="en-US" sz="1200" b="0" baseline="0" dirty="0" smtClean="0">
                <a:solidFill>
                  <a:srgbClr val="000090"/>
                </a:solidFill>
              </a:rPr>
              <a:t> </a:t>
            </a:r>
            <a:r>
              <a:rPr lang="en-US" sz="1200" b="0" baseline="0" dirty="0" err="1" smtClean="0">
                <a:solidFill>
                  <a:srgbClr val="000090"/>
                </a:solidFill>
              </a:rPr>
              <a:t>Verhandlerin</a:t>
            </a:r>
            <a:r>
              <a:rPr lang="en-US" sz="1200" b="0" baseline="0" dirty="0" smtClean="0">
                <a:solidFill>
                  <a:srgbClr val="000090"/>
                </a:solidFill>
              </a:rPr>
              <a:t> von Tuvalu </a:t>
            </a:r>
            <a:r>
              <a:rPr lang="en-US" sz="1200" b="0" baseline="0" dirty="0" err="1" smtClean="0">
                <a:solidFill>
                  <a:srgbClr val="000090"/>
                </a:solidFill>
              </a:rPr>
              <a:t>erklaerte</a:t>
            </a:r>
            <a:r>
              <a:rPr lang="en-US" sz="1200" b="0" baseline="0" dirty="0" smtClean="0">
                <a:solidFill>
                  <a:srgbClr val="000090"/>
                </a:solidFill>
              </a:rPr>
              <a:t>: Kiribati hat auf Fiji Land </a:t>
            </a:r>
            <a:r>
              <a:rPr lang="en-US" sz="1200" b="0" baseline="0" dirty="0" err="1" smtClean="0">
                <a:solidFill>
                  <a:srgbClr val="000090"/>
                </a:solidFill>
              </a:rPr>
              <a:t>gekauft</a:t>
            </a:r>
            <a:r>
              <a:rPr lang="en-US" sz="1200" b="0" baseline="0" dirty="0" smtClean="0">
                <a:solidFill>
                  <a:srgbClr val="000090"/>
                </a:solidFill>
              </a:rPr>
              <a:t>, da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infolge</a:t>
            </a:r>
            <a:r>
              <a:rPr lang="en-US" sz="1200" b="0" baseline="0" dirty="0" smtClean="0">
                <a:solidFill>
                  <a:srgbClr val="000090"/>
                </a:solidFill>
              </a:rPr>
              <a:t> von </a:t>
            </a:r>
            <a:r>
              <a:rPr lang="en-US" sz="1200" b="0" baseline="0" dirty="0" err="1" smtClean="0">
                <a:solidFill>
                  <a:srgbClr val="000090"/>
                </a:solidFill>
              </a:rPr>
              <a:t>Versalzung</a:t>
            </a:r>
            <a:r>
              <a:rPr lang="en-US" sz="1200" b="0" baseline="0" dirty="0" smtClean="0">
                <a:solidFill>
                  <a:srgbClr val="000090"/>
                </a:solidFill>
              </a:rPr>
              <a:t> </a:t>
            </a:r>
            <a:r>
              <a:rPr lang="en-US" sz="1200" b="0" baseline="0" dirty="0" err="1" smtClean="0">
                <a:solidFill>
                  <a:srgbClr val="000090"/>
                </a:solidFill>
              </a:rPr>
              <a:t>keine</a:t>
            </a:r>
            <a:r>
              <a:rPr lang="en-US" sz="1200" b="0" baseline="0" dirty="0" smtClean="0">
                <a:solidFill>
                  <a:srgbClr val="000090"/>
                </a:solidFill>
              </a:rPr>
              <a:t> </a:t>
            </a:r>
            <a:r>
              <a:rPr lang="en-US" sz="1200" b="0" baseline="0" dirty="0" err="1" smtClean="0">
                <a:solidFill>
                  <a:srgbClr val="000090"/>
                </a:solidFill>
              </a:rPr>
              <a:t>grossflaechige</a:t>
            </a:r>
            <a:r>
              <a:rPr lang="en-US" sz="1200" b="0" baseline="0" dirty="0" smtClean="0">
                <a:solidFill>
                  <a:srgbClr val="000090"/>
                </a:solidFill>
              </a:rPr>
              <a:t> </a:t>
            </a:r>
            <a:r>
              <a:rPr lang="en-US" sz="1200" b="0" baseline="0" dirty="0" err="1" smtClean="0">
                <a:solidFill>
                  <a:srgbClr val="000090"/>
                </a:solidFill>
              </a:rPr>
              <a:t>Landwirtschaft</a:t>
            </a:r>
            <a:r>
              <a:rPr lang="en-US" sz="1200" b="0" baseline="0" dirty="0" smtClean="0">
                <a:solidFill>
                  <a:srgbClr val="000090"/>
                </a:solidFill>
              </a:rPr>
              <a:t> </a:t>
            </a:r>
            <a:r>
              <a:rPr lang="en-US" sz="1200" b="0" baseline="0" dirty="0" err="1" smtClean="0">
                <a:solidFill>
                  <a:srgbClr val="000090"/>
                </a:solidFill>
              </a:rPr>
              <a:t>mehr</a:t>
            </a:r>
            <a:r>
              <a:rPr lang="en-US" sz="1200" b="0" baseline="0" dirty="0" smtClean="0">
                <a:solidFill>
                  <a:srgbClr val="000090"/>
                </a:solidFill>
              </a:rPr>
              <a:t> </a:t>
            </a:r>
            <a:r>
              <a:rPr lang="en-US" sz="1200" b="0" baseline="0" dirty="0" err="1" smtClean="0">
                <a:solidFill>
                  <a:srgbClr val="000090"/>
                </a:solidFill>
              </a:rPr>
              <a:t>betrieben</a:t>
            </a:r>
            <a:r>
              <a:rPr lang="en-US" sz="1200" b="0" baseline="0" dirty="0" smtClean="0">
                <a:solidFill>
                  <a:srgbClr val="000090"/>
                </a:solidFill>
              </a:rPr>
              <a:t> </a:t>
            </a:r>
            <a:r>
              <a:rPr lang="en-US" sz="1200" b="0" baseline="0" dirty="0" err="1" smtClean="0">
                <a:solidFill>
                  <a:srgbClr val="000090"/>
                </a:solidFill>
              </a:rPr>
              <a:t>koennen</a:t>
            </a:r>
            <a:r>
              <a:rPr lang="en-US" sz="1200" b="0" baseline="0" dirty="0" smtClean="0">
                <a:solidFill>
                  <a:srgbClr val="000090"/>
                </a:solidFill>
              </a:rPr>
              <a:t>. </a:t>
            </a:r>
            <a:r>
              <a:rPr lang="en-US" sz="1200" b="0" baseline="0" dirty="0" err="1" smtClean="0">
                <a:solidFill>
                  <a:srgbClr val="000090"/>
                </a:solidFill>
              </a:rPr>
              <a:t>Es</a:t>
            </a:r>
            <a:r>
              <a:rPr lang="en-US" sz="1200" b="0" baseline="0" dirty="0" smtClean="0">
                <a:solidFill>
                  <a:srgbClr val="000090"/>
                </a:solidFill>
              </a:rPr>
              <a:t> </a:t>
            </a:r>
            <a:r>
              <a:rPr lang="en-US" sz="1200" b="0" baseline="0" dirty="0" err="1" smtClean="0">
                <a:solidFill>
                  <a:srgbClr val="000090"/>
                </a:solidFill>
              </a:rPr>
              <a:t>gibt</a:t>
            </a:r>
            <a:r>
              <a:rPr lang="en-US" sz="1200" b="0" baseline="0" dirty="0" smtClean="0">
                <a:solidFill>
                  <a:srgbClr val="000090"/>
                </a:solidFill>
              </a:rPr>
              <a:t> also </a:t>
            </a:r>
            <a:r>
              <a:rPr lang="en-US" sz="1200" b="0" baseline="0" dirty="0" err="1" smtClean="0">
                <a:solidFill>
                  <a:srgbClr val="000090"/>
                </a:solidFill>
              </a:rPr>
              <a:t>ein</a:t>
            </a:r>
            <a:r>
              <a:rPr lang="en-US" sz="1200" b="0" baseline="0" dirty="0" smtClean="0">
                <a:solidFill>
                  <a:srgbClr val="000090"/>
                </a:solidFill>
              </a:rPr>
              <a:t> </a:t>
            </a:r>
            <a:r>
              <a:rPr lang="en-US" sz="1200" b="0" baseline="0" dirty="0" err="1" smtClean="0">
                <a:solidFill>
                  <a:srgbClr val="000090"/>
                </a:solidFill>
              </a:rPr>
              <a:t>Substitut</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hohen</a:t>
            </a:r>
            <a:r>
              <a:rPr lang="en-US" sz="1200" b="0" baseline="0" dirty="0" smtClean="0">
                <a:solidFill>
                  <a:srgbClr val="000090"/>
                </a:solidFill>
              </a:rPr>
              <a:t> </a:t>
            </a:r>
            <a:r>
              <a:rPr lang="en-US" sz="1200" b="0" baseline="0" dirty="0" err="1" smtClean="0">
                <a:solidFill>
                  <a:srgbClr val="000090"/>
                </a:solidFill>
              </a:rPr>
              <a:t>Kosten</a:t>
            </a:r>
            <a:r>
              <a:rPr lang="en-US" sz="1200" b="0" baseline="0" dirty="0" smtClean="0">
                <a:solidFill>
                  <a:srgbClr val="000090"/>
                </a:solidFill>
              </a:rPr>
              <a:t> (</a:t>
            </a:r>
            <a:r>
              <a:rPr lang="en-US" sz="1200" b="0" baseline="0" dirty="0" err="1" smtClean="0">
                <a:solidFill>
                  <a:srgbClr val="000090"/>
                </a:solidFill>
              </a:rPr>
              <a:t>Gueter</a:t>
            </a:r>
            <a:r>
              <a:rPr lang="en-US" sz="1200" b="0" baseline="0" dirty="0" smtClean="0">
                <a:solidFill>
                  <a:srgbClr val="000090"/>
                </a:solidFill>
              </a:rPr>
              <a:t> </a:t>
            </a:r>
            <a:r>
              <a:rPr lang="en-US" sz="1200" b="0" baseline="0" dirty="0" err="1" smtClean="0">
                <a:solidFill>
                  <a:srgbClr val="000090"/>
                </a:solidFill>
              </a:rPr>
              <a:t>muessen</a:t>
            </a:r>
            <a:r>
              <a:rPr lang="en-US" sz="1200" b="0" baseline="0" dirty="0" smtClean="0">
                <a:solidFill>
                  <a:srgbClr val="000090"/>
                </a:solidFill>
              </a:rPr>
              <a:t> 3 </a:t>
            </a:r>
            <a:r>
              <a:rPr lang="en-US" sz="1200" b="0" baseline="0" dirty="0" err="1" smtClean="0">
                <a:solidFill>
                  <a:srgbClr val="000090"/>
                </a:solidFill>
              </a:rPr>
              <a:t>Tage</a:t>
            </a:r>
            <a:r>
              <a:rPr lang="en-US" sz="1200" b="0" baseline="0" dirty="0" smtClean="0">
                <a:solidFill>
                  <a:srgbClr val="000090"/>
                </a:solidFill>
              </a:rPr>
              <a:t> per Schiff </a:t>
            </a:r>
            <a:r>
              <a:rPr lang="en-US" sz="1200" b="0" baseline="0" dirty="0" err="1" smtClean="0">
                <a:solidFill>
                  <a:srgbClr val="000090"/>
                </a:solidFill>
              </a:rPr>
              <a:t>gesandt</a:t>
            </a:r>
            <a:r>
              <a:rPr lang="en-US" sz="1200" b="0" baseline="0" dirty="0" smtClean="0">
                <a:solidFill>
                  <a:srgbClr val="000090"/>
                </a:solidFill>
              </a:rPr>
              <a:t> </a:t>
            </a:r>
            <a:r>
              <a:rPr lang="en-US" sz="1200" b="0" baseline="0" dirty="0" err="1" smtClean="0">
                <a:solidFill>
                  <a:srgbClr val="000090"/>
                </a:solidFill>
              </a:rPr>
              <a:t>werden</a:t>
            </a:r>
            <a:r>
              <a:rPr lang="en-US" sz="1200" b="0" baseline="0" dirty="0" smtClean="0">
                <a:solidFill>
                  <a:srgbClr val="000090"/>
                </a:solidFill>
              </a:rPr>
              <a:t>), man </a:t>
            </a:r>
            <a:r>
              <a:rPr lang="en-US" sz="1200" b="0" baseline="0" dirty="0" err="1" smtClean="0">
                <a:solidFill>
                  <a:srgbClr val="000090"/>
                </a:solidFill>
              </a:rPr>
              <a:t>koennte</a:t>
            </a:r>
            <a:r>
              <a:rPr lang="en-US" sz="1200" b="0" baseline="0" dirty="0" smtClean="0">
                <a:solidFill>
                  <a:srgbClr val="000090"/>
                </a:solidFill>
              </a:rPr>
              <a:t> also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tolerabel</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a:t>
            </a:r>
            <a:r>
              <a:rPr lang="en-US" sz="1200" b="0" baseline="0" dirty="0" err="1" smtClean="0">
                <a:solidFill>
                  <a:srgbClr val="000090"/>
                </a:solidFill>
              </a:rPr>
              <a:t>wenn</a:t>
            </a:r>
            <a:r>
              <a:rPr lang="en-US" sz="1200" b="0" baseline="0" dirty="0" smtClean="0">
                <a:solidFill>
                  <a:srgbClr val="000090"/>
                </a:solidFill>
              </a:rPr>
              <a:t> SLR </a:t>
            </a:r>
            <a:r>
              <a:rPr lang="en-US" sz="1200" b="0" baseline="0" dirty="0" err="1" smtClean="0">
                <a:solidFill>
                  <a:srgbClr val="000090"/>
                </a:solidFill>
              </a:rPr>
              <a:t>weitergeht</a:t>
            </a:r>
            <a:r>
              <a:rPr lang="en-US" sz="1200" b="0" baseline="0" dirty="0" smtClean="0">
                <a:solidFill>
                  <a:srgbClr val="000090"/>
                </a:solidFill>
              </a:rPr>
              <a:t>, </a:t>
            </a:r>
            <a:r>
              <a:rPr lang="en-US" sz="1200" b="0" baseline="0" dirty="0" err="1" smtClean="0">
                <a:solidFill>
                  <a:srgbClr val="000090"/>
                </a:solidFill>
              </a:rPr>
              <a:t>muessten</a:t>
            </a:r>
            <a:r>
              <a:rPr lang="en-US" sz="1200" b="0" baseline="0" dirty="0" smtClean="0">
                <a:solidFill>
                  <a:srgbClr val="000090"/>
                </a:solidFill>
              </a:rPr>
              <a:t>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irgendiwie</a:t>
            </a:r>
            <a:r>
              <a:rPr lang="en-US" sz="1200" b="0" baseline="0" dirty="0" smtClean="0">
                <a:solidFill>
                  <a:srgbClr val="000090"/>
                </a:solidFill>
              </a:rPr>
              <a:t> </a:t>
            </a:r>
            <a:r>
              <a:rPr lang="en-US" sz="1200" b="0" baseline="0" dirty="0" err="1" smtClean="0">
                <a:solidFill>
                  <a:srgbClr val="000090"/>
                </a:solidFill>
              </a:rPr>
              <a:t>umsiedeln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intolerable. Compensation space also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etwas</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tolerablen</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vor</a:t>
            </a:r>
            <a:r>
              <a:rPr lang="en-US" sz="1200" b="0" baseline="0" dirty="0" smtClean="0">
                <a:solidFill>
                  <a:srgbClr val="000090"/>
                </a:solidFill>
              </a:rPr>
              <a:t> </a:t>
            </a:r>
            <a:r>
              <a:rPr lang="en-US" sz="1200" b="0" baseline="0" dirty="0" err="1" smtClean="0">
                <a:solidFill>
                  <a:srgbClr val="000090"/>
                </a:solidFill>
              </a:rPr>
              <a:t>allem</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90"/>
                </a:solidFill>
              </a:rPr>
              <a:t>Hast Du </a:t>
            </a:r>
            <a:r>
              <a:rPr lang="en-US" sz="1200" b="0" baseline="0" dirty="0" err="1" smtClean="0">
                <a:solidFill>
                  <a:srgbClr val="000090"/>
                </a:solidFill>
              </a:rPr>
              <a:t>eine</a:t>
            </a:r>
            <a:r>
              <a:rPr lang="en-US" sz="1200" b="0" baseline="0" dirty="0" smtClean="0">
                <a:solidFill>
                  <a:srgbClr val="000090"/>
                </a:solidFill>
              </a:rPr>
              <a:t> </a:t>
            </a:r>
            <a:r>
              <a:rPr lang="en-US" sz="1200" b="0" baseline="0" dirty="0" err="1" smtClean="0">
                <a:solidFill>
                  <a:srgbClr val="000090"/>
                </a:solidFill>
              </a:rPr>
              <a:t>Idee</a:t>
            </a:r>
            <a:r>
              <a:rPr lang="en-US" sz="1200" b="0" baseline="0" dirty="0" smtClean="0">
                <a:solidFill>
                  <a:srgbClr val="000090"/>
                </a:solidFill>
              </a:rPr>
              <a:t>, </a:t>
            </a:r>
            <a:r>
              <a:rPr lang="en-US" sz="1200" b="0" baseline="0" dirty="0" err="1" smtClean="0">
                <a:solidFill>
                  <a:srgbClr val="000090"/>
                </a:solidFill>
              </a:rPr>
              <a:t>wie</a:t>
            </a:r>
            <a:r>
              <a:rPr lang="en-US" sz="1200" b="0" baseline="0" dirty="0" smtClean="0">
                <a:solidFill>
                  <a:srgbClr val="000090"/>
                </a:solidFill>
              </a:rPr>
              <a:t> das </a:t>
            </a:r>
            <a:r>
              <a:rPr lang="en-US" sz="1200" b="0" baseline="0" dirty="0" err="1" smtClean="0">
                <a:solidFill>
                  <a:srgbClr val="000090"/>
                </a:solidFill>
              </a:rPr>
              <a:t>graphisch</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machen</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endParaRPr lang="en-US" sz="1200" b="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DD962EFD-4970-2840-9DF1-CA7F34D4A253}" type="slidenum">
              <a:rPr lang="en-US" smtClean="0"/>
              <a:pPr/>
              <a:t>25</a:t>
            </a:fld>
            <a:endParaRPr lang="en-US"/>
          </a:p>
        </p:txBody>
      </p:sp>
    </p:spTree>
    <p:extLst>
      <p:ext uri="{BB962C8B-B14F-4D97-AF65-F5344CB8AC3E}">
        <p14:creationId xmlns:p14="http://schemas.microsoft.com/office/powerpoint/2010/main" val="389154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Reviewer 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Generally the figure is helpful, however, as it stands the technical and physical limit to adaptation does not overlap with intolerable risk - couldn't there be risks which are intolerable (action is required regardless of cost) but where there are no options available (e.g. in the case of SLR)? It would be very interesting to explore this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RM: </a:t>
            </a:r>
            <a:r>
              <a:rPr lang="en-US" sz="1200" b="0" dirty="0" smtClean="0">
                <a:solidFill>
                  <a:srgbClr val="000090"/>
                </a:solidFill>
              </a:rPr>
              <a:t>Technically and physically feasible muss </a:t>
            </a:r>
            <a:r>
              <a:rPr lang="en-US" sz="1200" b="0" dirty="0" err="1" smtClean="0">
                <a:solidFill>
                  <a:srgbClr val="000090"/>
                </a:solidFill>
              </a:rPr>
              <a:t>irgendwie</a:t>
            </a:r>
            <a:r>
              <a:rPr lang="en-US" sz="1200" b="0" baseline="0" dirty="0" smtClean="0">
                <a:solidFill>
                  <a:srgbClr val="000090"/>
                </a:solidFill>
              </a:rPr>
              <a:t> </a:t>
            </a:r>
            <a:r>
              <a:rPr lang="en-US" sz="1200" b="0" baseline="0" dirty="0" err="1" smtClean="0">
                <a:solidFill>
                  <a:srgbClr val="000090"/>
                </a:solidFill>
              </a:rPr>
              <a:t>auch</a:t>
            </a:r>
            <a:r>
              <a:rPr lang="en-US" sz="1200" b="0" baseline="0" dirty="0" smtClean="0">
                <a:solidFill>
                  <a:srgbClr val="000090"/>
                </a:solidFill>
              </a:rPr>
              <a:t> in den intolerable risk space </a:t>
            </a:r>
            <a:r>
              <a:rPr lang="en-US" sz="1200" b="0" baseline="0" dirty="0" err="1" smtClean="0">
                <a:solidFill>
                  <a:srgbClr val="000090"/>
                </a:solidFill>
              </a:rPr>
              <a:t>hinein</a:t>
            </a:r>
            <a:r>
              <a:rPr lang="en-US" sz="1200" b="0" baseline="0" dirty="0" smtClean="0">
                <a:solidFill>
                  <a:srgbClr val="000090"/>
                </a:solidFill>
              </a:rPr>
              <a:t>, </a:t>
            </a:r>
            <a:r>
              <a:rPr lang="en-US" sz="1200" b="0" baseline="0" dirty="0" err="1" smtClean="0">
                <a:solidFill>
                  <a:srgbClr val="000090"/>
                </a:solidFill>
              </a:rPr>
              <a:t>damit</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der compensation space </a:t>
            </a:r>
            <a:r>
              <a:rPr lang="en-US" sz="1200" b="0" baseline="0" dirty="0" err="1" smtClean="0">
                <a:solidFill>
                  <a:srgbClr val="000090"/>
                </a:solidFill>
              </a:rPr>
              <a:t>zumindest</a:t>
            </a:r>
            <a:r>
              <a:rPr lang="en-US" sz="1200" b="0" baseline="0" dirty="0" smtClean="0">
                <a:solidFill>
                  <a:srgbClr val="000090"/>
                </a:solidFill>
              </a:rPr>
              <a:t> </a:t>
            </a:r>
            <a:r>
              <a:rPr lang="en-US" sz="1200" b="0" baseline="0" dirty="0" err="1" smtClean="0">
                <a:solidFill>
                  <a:srgbClr val="000090"/>
                </a:solidFill>
              </a:rPr>
              <a:t>teilweise</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Bereicht</a:t>
            </a:r>
            <a:r>
              <a:rPr lang="en-US" sz="1200" b="0" baseline="0" dirty="0" smtClean="0">
                <a:solidFill>
                  <a:srgbClr val="000090"/>
                </a:solidFill>
              </a:rPr>
              <a:t> </a:t>
            </a:r>
            <a:r>
              <a:rPr lang="en-US" sz="1200" b="0" baseline="0" dirty="0" err="1" smtClean="0">
                <a:solidFill>
                  <a:srgbClr val="000090"/>
                </a:solidFill>
              </a:rPr>
              <a:t>ist</a:t>
            </a: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Wir</a:t>
            </a:r>
            <a:r>
              <a:rPr lang="en-US" sz="1200" b="0" baseline="0" dirty="0" smtClean="0">
                <a:solidFill>
                  <a:srgbClr val="000090"/>
                </a:solidFill>
              </a:rPr>
              <a:t> </a:t>
            </a:r>
            <a:r>
              <a:rPr lang="en-US" sz="1200" b="0" baseline="0" dirty="0" err="1" smtClean="0">
                <a:solidFill>
                  <a:srgbClr val="000090"/>
                </a:solidFill>
              </a:rPr>
              <a:t>ja</a:t>
            </a:r>
            <a:r>
              <a:rPr lang="en-US" sz="1200" b="0" baseline="0" dirty="0" smtClean="0">
                <a:solidFill>
                  <a:srgbClr val="000090"/>
                </a:solidFill>
              </a:rPr>
              <a:t>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dass</a:t>
            </a:r>
            <a:r>
              <a:rPr lang="en-US" sz="1200" b="0" baseline="0" dirty="0" smtClean="0">
                <a:solidFill>
                  <a:srgbClr val="000090"/>
                </a:solidFill>
              </a:rPr>
              <a:t> der intolerable </a:t>
            </a:r>
            <a:r>
              <a:rPr lang="en-US" sz="1200" b="0" baseline="0" dirty="0" err="1" smtClean="0">
                <a:solidFill>
                  <a:srgbClr val="000090"/>
                </a:solidFill>
              </a:rPr>
              <a:t>Bereich</a:t>
            </a:r>
            <a:r>
              <a:rPr lang="en-US" sz="1200" b="0" baseline="0" dirty="0" smtClean="0">
                <a:solidFill>
                  <a:srgbClr val="000090"/>
                </a:solidFill>
              </a:rPr>
              <a:t> </a:t>
            </a:r>
            <a:r>
              <a:rPr lang="en-US" sz="1200" b="0" baseline="0" dirty="0" err="1" smtClean="0">
                <a:solidFill>
                  <a:srgbClr val="000090"/>
                </a:solidFill>
              </a:rPr>
              <a:t>durch</a:t>
            </a:r>
            <a:r>
              <a:rPr lang="en-US" sz="1200" b="0" baseline="0" dirty="0" smtClean="0">
                <a:solidFill>
                  <a:srgbClr val="000090"/>
                </a:solidFill>
              </a:rPr>
              <a:t> </a:t>
            </a:r>
            <a:r>
              <a:rPr lang="en-US" sz="1200" b="0" baseline="0" dirty="0" err="1" smtClean="0">
                <a:solidFill>
                  <a:srgbClr val="000090"/>
                </a:solidFill>
              </a:rPr>
              <a:t>soziale</a:t>
            </a:r>
            <a:r>
              <a:rPr lang="en-US" sz="1200" b="0" baseline="0" dirty="0" smtClean="0">
                <a:solidFill>
                  <a:srgbClr val="000090"/>
                </a:solidFill>
              </a:rPr>
              <a:t> und </a:t>
            </a:r>
            <a:r>
              <a:rPr lang="en-US" sz="1200" b="0" baseline="0" dirty="0" err="1" smtClean="0">
                <a:solidFill>
                  <a:srgbClr val="000090"/>
                </a:solidFill>
              </a:rPr>
              <a:t>physische</a:t>
            </a:r>
            <a:r>
              <a:rPr lang="en-US" sz="1200" b="0" baseline="0" dirty="0" smtClean="0">
                <a:solidFill>
                  <a:srgbClr val="000090"/>
                </a:solidFill>
              </a:rPr>
              <a:t> </a:t>
            </a:r>
            <a:r>
              <a:rPr lang="en-US" sz="1200" b="0" baseline="0" dirty="0" err="1" smtClean="0">
                <a:solidFill>
                  <a:srgbClr val="000090"/>
                </a:solidFill>
              </a:rPr>
              <a:t>Determinanten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Interessantes</a:t>
            </a:r>
            <a:r>
              <a:rPr lang="en-US" sz="1200" b="0" baseline="0" dirty="0" smtClean="0">
                <a:solidFill>
                  <a:srgbClr val="000090"/>
                </a:solidFill>
              </a:rPr>
              <a:t> </a:t>
            </a:r>
            <a:r>
              <a:rPr lang="en-US" sz="1200" b="0" baseline="0" dirty="0" err="1" smtClean="0">
                <a:solidFill>
                  <a:srgbClr val="000090"/>
                </a:solidFill>
              </a:rPr>
              <a:t>Beispiel</a:t>
            </a:r>
            <a:r>
              <a:rPr lang="en-US" sz="1200" b="0" baseline="0" dirty="0" smtClean="0">
                <a:solidFill>
                  <a:srgbClr val="000090"/>
                </a:solidFill>
              </a:rPr>
              <a:t>, welches </a:t>
            </a:r>
            <a:r>
              <a:rPr lang="en-US" sz="1200" b="0" baseline="0" dirty="0" err="1" smtClean="0">
                <a:solidFill>
                  <a:srgbClr val="000090"/>
                </a:solidFill>
              </a:rPr>
              <a:t>mir</a:t>
            </a:r>
            <a:r>
              <a:rPr lang="en-US" sz="1200" b="0" baseline="0" dirty="0" smtClean="0">
                <a:solidFill>
                  <a:srgbClr val="000090"/>
                </a:solidFill>
              </a:rPr>
              <a:t> </a:t>
            </a:r>
            <a:r>
              <a:rPr lang="en-US" sz="1200" b="0" baseline="0" dirty="0" err="1" smtClean="0">
                <a:solidFill>
                  <a:srgbClr val="000090"/>
                </a:solidFill>
              </a:rPr>
              <a:t>Verhandlerin</a:t>
            </a:r>
            <a:r>
              <a:rPr lang="en-US" sz="1200" b="0" baseline="0" dirty="0" smtClean="0">
                <a:solidFill>
                  <a:srgbClr val="000090"/>
                </a:solidFill>
              </a:rPr>
              <a:t> von Tuvalu </a:t>
            </a:r>
            <a:r>
              <a:rPr lang="en-US" sz="1200" b="0" baseline="0" dirty="0" err="1" smtClean="0">
                <a:solidFill>
                  <a:srgbClr val="000090"/>
                </a:solidFill>
              </a:rPr>
              <a:t>erklaerte</a:t>
            </a:r>
            <a:r>
              <a:rPr lang="en-US" sz="1200" b="0" baseline="0" dirty="0" smtClean="0">
                <a:solidFill>
                  <a:srgbClr val="000090"/>
                </a:solidFill>
              </a:rPr>
              <a:t>: Kiribati hat auf Fiji Land </a:t>
            </a:r>
            <a:r>
              <a:rPr lang="en-US" sz="1200" b="0" baseline="0" dirty="0" err="1" smtClean="0">
                <a:solidFill>
                  <a:srgbClr val="000090"/>
                </a:solidFill>
              </a:rPr>
              <a:t>gekauft</a:t>
            </a:r>
            <a:r>
              <a:rPr lang="en-US" sz="1200" b="0" baseline="0" dirty="0" smtClean="0">
                <a:solidFill>
                  <a:srgbClr val="000090"/>
                </a:solidFill>
              </a:rPr>
              <a:t>, da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infolge</a:t>
            </a:r>
            <a:r>
              <a:rPr lang="en-US" sz="1200" b="0" baseline="0" dirty="0" smtClean="0">
                <a:solidFill>
                  <a:srgbClr val="000090"/>
                </a:solidFill>
              </a:rPr>
              <a:t> von </a:t>
            </a:r>
            <a:r>
              <a:rPr lang="en-US" sz="1200" b="0" baseline="0" dirty="0" err="1" smtClean="0">
                <a:solidFill>
                  <a:srgbClr val="000090"/>
                </a:solidFill>
              </a:rPr>
              <a:t>Versalzung</a:t>
            </a:r>
            <a:r>
              <a:rPr lang="en-US" sz="1200" b="0" baseline="0" dirty="0" smtClean="0">
                <a:solidFill>
                  <a:srgbClr val="000090"/>
                </a:solidFill>
              </a:rPr>
              <a:t> </a:t>
            </a:r>
            <a:r>
              <a:rPr lang="en-US" sz="1200" b="0" baseline="0" dirty="0" err="1" smtClean="0">
                <a:solidFill>
                  <a:srgbClr val="000090"/>
                </a:solidFill>
              </a:rPr>
              <a:t>keine</a:t>
            </a:r>
            <a:r>
              <a:rPr lang="en-US" sz="1200" b="0" baseline="0" dirty="0" smtClean="0">
                <a:solidFill>
                  <a:srgbClr val="000090"/>
                </a:solidFill>
              </a:rPr>
              <a:t> </a:t>
            </a:r>
            <a:r>
              <a:rPr lang="en-US" sz="1200" b="0" baseline="0" dirty="0" err="1" smtClean="0">
                <a:solidFill>
                  <a:srgbClr val="000090"/>
                </a:solidFill>
              </a:rPr>
              <a:t>grossflaechige</a:t>
            </a:r>
            <a:r>
              <a:rPr lang="en-US" sz="1200" b="0" baseline="0" dirty="0" smtClean="0">
                <a:solidFill>
                  <a:srgbClr val="000090"/>
                </a:solidFill>
              </a:rPr>
              <a:t> </a:t>
            </a:r>
            <a:r>
              <a:rPr lang="en-US" sz="1200" b="0" baseline="0" dirty="0" err="1" smtClean="0">
                <a:solidFill>
                  <a:srgbClr val="000090"/>
                </a:solidFill>
              </a:rPr>
              <a:t>Landwirtschaft</a:t>
            </a:r>
            <a:r>
              <a:rPr lang="en-US" sz="1200" b="0" baseline="0" dirty="0" smtClean="0">
                <a:solidFill>
                  <a:srgbClr val="000090"/>
                </a:solidFill>
              </a:rPr>
              <a:t> </a:t>
            </a:r>
            <a:r>
              <a:rPr lang="en-US" sz="1200" b="0" baseline="0" dirty="0" err="1" smtClean="0">
                <a:solidFill>
                  <a:srgbClr val="000090"/>
                </a:solidFill>
              </a:rPr>
              <a:t>mehr</a:t>
            </a:r>
            <a:r>
              <a:rPr lang="en-US" sz="1200" b="0" baseline="0" dirty="0" smtClean="0">
                <a:solidFill>
                  <a:srgbClr val="000090"/>
                </a:solidFill>
              </a:rPr>
              <a:t> </a:t>
            </a:r>
            <a:r>
              <a:rPr lang="en-US" sz="1200" b="0" baseline="0" dirty="0" err="1" smtClean="0">
                <a:solidFill>
                  <a:srgbClr val="000090"/>
                </a:solidFill>
              </a:rPr>
              <a:t>betrieben</a:t>
            </a:r>
            <a:r>
              <a:rPr lang="en-US" sz="1200" b="0" baseline="0" dirty="0" smtClean="0">
                <a:solidFill>
                  <a:srgbClr val="000090"/>
                </a:solidFill>
              </a:rPr>
              <a:t> </a:t>
            </a:r>
            <a:r>
              <a:rPr lang="en-US" sz="1200" b="0" baseline="0" dirty="0" err="1" smtClean="0">
                <a:solidFill>
                  <a:srgbClr val="000090"/>
                </a:solidFill>
              </a:rPr>
              <a:t>koennen</a:t>
            </a:r>
            <a:r>
              <a:rPr lang="en-US" sz="1200" b="0" baseline="0" dirty="0" smtClean="0">
                <a:solidFill>
                  <a:srgbClr val="000090"/>
                </a:solidFill>
              </a:rPr>
              <a:t>. </a:t>
            </a:r>
            <a:r>
              <a:rPr lang="en-US" sz="1200" b="0" baseline="0" dirty="0" err="1" smtClean="0">
                <a:solidFill>
                  <a:srgbClr val="000090"/>
                </a:solidFill>
              </a:rPr>
              <a:t>Es</a:t>
            </a:r>
            <a:r>
              <a:rPr lang="en-US" sz="1200" b="0" baseline="0" dirty="0" smtClean="0">
                <a:solidFill>
                  <a:srgbClr val="000090"/>
                </a:solidFill>
              </a:rPr>
              <a:t> </a:t>
            </a:r>
            <a:r>
              <a:rPr lang="en-US" sz="1200" b="0" baseline="0" dirty="0" err="1" smtClean="0">
                <a:solidFill>
                  <a:srgbClr val="000090"/>
                </a:solidFill>
              </a:rPr>
              <a:t>gibt</a:t>
            </a:r>
            <a:r>
              <a:rPr lang="en-US" sz="1200" b="0" baseline="0" dirty="0" smtClean="0">
                <a:solidFill>
                  <a:srgbClr val="000090"/>
                </a:solidFill>
              </a:rPr>
              <a:t> also </a:t>
            </a:r>
            <a:r>
              <a:rPr lang="en-US" sz="1200" b="0" baseline="0" dirty="0" err="1" smtClean="0">
                <a:solidFill>
                  <a:srgbClr val="000090"/>
                </a:solidFill>
              </a:rPr>
              <a:t>ein</a:t>
            </a:r>
            <a:r>
              <a:rPr lang="en-US" sz="1200" b="0" baseline="0" dirty="0" smtClean="0">
                <a:solidFill>
                  <a:srgbClr val="000090"/>
                </a:solidFill>
              </a:rPr>
              <a:t> </a:t>
            </a:r>
            <a:r>
              <a:rPr lang="en-US" sz="1200" b="0" baseline="0" dirty="0" err="1" smtClean="0">
                <a:solidFill>
                  <a:srgbClr val="000090"/>
                </a:solidFill>
              </a:rPr>
              <a:t>Substitut</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hohen</a:t>
            </a:r>
            <a:r>
              <a:rPr lang="en-US" sz="1200" b="0" baseline="0" dirty="0" smtClean="0">
                <a:solidFill>
                  <a:srgbClr val="000090"/>
                </a:solidFill>
              </a:rPr>
              <a:t> </a:t>
            </a:r>
            <a:r>
              <a:rPr lang="en-US" sz="1200" b="0" baseline="0" dirty="0" err="1" smtClean="0">
                <a:solidFill>
                  <a:srgbClr val="000090"/>
                </a:solidFill>
              </a:rPr>
              <a:t>Kosten</a:t>
            </a:r>
            <a:r>
              <a:rPr lang="en-US" sz="1200" b="0" baseline="0" dirty="0" smtClean="0">
                <a:solidFill>
                  <a:srgbClr val="000090"/>
                </a:solidFill>
              </a:rPr>
              <a:t> (</a:t>
            </a:r>
            <a:r>
              <a:rPr lang="en-US" sz="1200" b="0" baseline="0" dirty="0" err="1" smtClean="0">
                <a:solidFill>
                  <a:srgbClr val="000090"/>
                </a:solidFill>
              </a:rPr>
              <a:t>Gueter</a:t>
            </a:r>
            <a:r>
              <a:rPr lang="en-US" sz="1200" b="0" baseline="0" dirty="0" smtClean="0">
                <a:solidFill>
                  <a:srgbClr val="000090"/>
                </a:solidFill>
              </a:rPr>
              <a:t> </a:t>
            </a:r>
            <a:r>
              <a:rPr lang="en-US" sz="1200" b="0" baseline="0" dirty="0" err="1" smtClean="0">
                <a:solidFill>
                  <a:srgbClr val="000090"/>
                </a:solidFill>
              </a:rPr>
              <a:t>muessen</a:t>
            </a:r>
            <a:r>
              <a:rPr lang="en-US" sz="1200" b="0" baseline="0" dirty="0" smtClean="0">
                <a:solidFill>
                  <a:srgbClr val="000090"/>
                </a:solidFill>
              </a:rPr>
              <a:t> 3 </a:t>
            </a:r>
            <a:r>
              <a:rPr lang="en-US" sz="1200" b="0" baseline="0" dirty="0" err="1" smtClean="0">
                <a:solidFill>
                  <a:srgbClr val="000090"/>
                </a:solidFill>
              </a:rPr>
              <a:t>Tage</a:t>
            </a:r>
            <a:r>
              <a:rPr lang="en-US" sz="1200" b="0" baseline="0" dirty="0" smtClean="0">
                <a:solidFill>
                  <a:srgbClr val="000090"/>
                </a:solidFill>
              </a:rPr>
              <a:t> per Schiff </a:t>
            </a:r>
            <a:r>
              <a:rPr lang="en-US" sz="1200" b="0" baseline="0" dirty="0" err="1" smtClean="0">
                <a:solidFill>
                  <a:srgbClr val="000090"/>
                </a:solidFill>
              </a:rPr>
              <a:t>gesandt</a:t>
            </a:r>
            <a:r>
              <a:rPr lang="en-US" sz="1200" b="0" baseline="0" dirty="0" smtClean="0">
                <a:solidFill>
                  <a:srgbClr val="000090"/>
                </a:solidFill>
              </a:rPr>
              <a:t> </a:t>
            </a:r>
            <a:r>
              <a:rPr lang="en-US" sz="1200" b="0" baseline="0" dirty="0" err="1" smtClean="0">
                <a:solidFill>
                  <a:srgbClr val="000090"/>
                </a:solidFill>
              </a:rPr>
              <a:t>werden</a:t>
            </a:r>
            <a:r>
              <a:rPr lang="en-US" sz="1200" b="0" baseline="0" dirty="0" smtClean="0">
                <a:solidFill>
                  <a:srgbClr val="000090"/>
                </a:solidFill>
              </a:rPr>
              <a:t>), man </a:t>
            </a:r>
            <a:r>
              <a:rPr lang="en-US" sz="1200" b="0" baseline="0" dirty="0" err="1" smtClean="0">
                <a:solidFill>
                  <a:srgbClr val="000090"/>
                </a:solidFill>
              </a:rPr>
              <a:t>koennte</a:t>
            </a:r>
            <a:r>
              <a:rPr lang="en-US" sz="1200" b="0" baseline="0" dirty="0" smtClean="0">
                <a:solidFill>
                  <a:srgbClr val="000090"/>
                </a:solidFill>
              </a:rPr>
              <a:t> also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tolerabel</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a:t>
            </a:r>
            <a:r>
              <a:rPr lang="en-US" sz="1200" b="0" baseline="0" dirty="0" err="1" smtClean="0">
                <a:solidFill>
                  <a:srgbClr val="000090"/>
                </a:solidFill>
              </a:rPr>
              <a:t>wenn</a:t>
            </a:r>
            <a:r>
              <a:rPr lang="en-US" sz="1200" b="0" baseline="0" dirty="0" smtClean="0">
                <a:solidFill>
                  <a:srgbClr val="000090"/>
                </a:solidFill>
              </a:rPr>
              <a:t> SLR </a:t>
            </a:r>
            <a:r>
              <a:rPr lang="en-US" sz="1200" b="0" baseline="0" dirty="0" err="1" smtClean="0">
                <a:solidFill>
                  <a:srgbClr val="000090"/>
                </a:solidFill>
              </a:rPr>
              <a:t>weitergeht</a:t>
            </a:r>
            <a:r>
              <a:rPr lang="en-US" sz="1200" b="0" baseline="0" dirty="0" smtClean="0">
                <a:solidFill>
                  <a:srgbClr val="000090"/>
                </a:solidFill>
              </a:rPr>
              <a:t>, </a:t>
            </a:r>
            <a:r>
              <a:rPr lang="en-US" sz="1200" b="0" baseline="0" dirty="0" err="1" smtClean="0">
                <a:solidFill>
                  <a:srgbClr val="000090"/>
                </a:solidFill>
              </a:rPr>
              <a:t>muessten</a:t>
            </a:r>
            <a:r>
              <a:rPr lang="en-US" sz="1200" b="0" baseline="0" dirty="0" smtClean="0">
                <a:solidFill>
                  <a:srgbClr val="000090"/>
                </a:solidFill>
              </a:rPr>
              <a:t>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irgendiwie</a:t>
            </a:r>
            <a:r>
              <a:rPr lang="en-US" sz="1200" b="0" baseline="0" dirty="0" smtClean="0">
                <a:solidFill>
                  <a:srgbClr val="000090"/>
                </a:solidFill>
              </a:rPr>
              <a:t> </a:t>
            </a:r>
            <a:r>
              <a:rPr lang="en-US" sz="1200" b="0" baseline="0" dirty="0" err="1" smtClean="0">
                <a:solidFill>
                  <a:srgbClr val="000090"/>
                </a:solidFill>
              </a:rPr>
              <a:t>umsiedeln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intolerable. Compensation space also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etwas</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tolerablen</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vor</a:t>
            </a:r>
            <a:r>
              <a:rPr lang="en-US" sz="1200" b="0" baseline="0" dirty="0" smtClean="0">
                <a:solidFill>
                  <a:srgbClr val="000090"/>
                </a:solidFill>
              </a:rPr>
              <a:t> </a:t>
            </a:r>
            <a:r>
              <a:rPr lang="en-US" sz="1200" b="0" baseline="0" dirty="0" err="1" smtClean="0">
                <a:solidFill>
                  <a:srgbClr val="000090"/>
                </a:solidFill>
              </a:rPr>
              <a:t>allem</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90"/>
                </a:solidFill>
              </a:rPr>
              <a:t>Hast Du </a:t>
            </a:r>
            <a:r>
              <a:rPr lang="en-US" sz="1200" b="0" baseline="0" dirty="0" err="1" smtClean="0">
                <a:solidFill>
                  <a:srgbClr val="000090"/>
                </a:solidFill>
              </a:rPr>
              <a:t>eine</a:t>
            </a:r>
            <a:r>
              <a:rPr lang="en-US" sz="1200" b="0" baseline="0" dirty="0" smtClean="0">
                <a:solidFill>
                  <a:srgbClr val="000090"/>
                </a:solidFill>
              </a:rPr>
              <a:t> </a:t>
            </a:r>
            <a:r>
              <a:rPr lang="en-US" sz="1200" b="0" baseline="0" dirty="0" err="1" smtClean="0">
                <a:solidFill>
                  <a:srgbClr val="000090"/>
                </a:solidFill>
              </a:rPr>
              <a:t>Idee</a:t>
            </a:r>
            <a:r>
              <a:rPr lang="en-US" sz="1200" b="0" baseline="0" dirty="0" smtClean="0">
                <a:solidFill>
                  <a:srgbClr val="000090"/>
                </a:solidFill>
              </a:rPr>
              <a:t>, </a:t>
            </a:r>
            <a:r>
              <a:rPr lang="en-US" sz="1200" b="0" baseline="0" dirty="0" err="1" smtClean="0">
                <a:solidFill>
                  <a:srgbClr val="000090"/>
                </a:solidFill>
              </a:rPr>
              <a:t>wie</a:t>
            </a:r>
            <a:r>
              <a:rPr lang="en-US" sz="1200" b="0" baseline="0" dirty="0" smtClean="0">
                <a:solidFill>
                  <a:srgbClr val="000090"/>
                </a:solidFill>
              </a:rPr>
              <a:t> das </a:t>
            </a:r>
            <a:r>
              <a:rPr lang="en-US" sz="1200" b="0" baseline="0" dirty="0" err="1" smtClean="0">
                <a:solidFill>
                  <a:srgbClr val="000090"/>
                </a:solidFill>
              </a:rPr>
              <a:t>graphisch</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machen</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endParaRPr lang="en-US" sz="1200" b="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DD962EFD-4970-2840-9DF1-CA7F34D4A253}" type="slidenum">
              <a:rPr lang="en-US" smtClean="0"/>
              <a:pPr/>
              <a:t>26</a:t>
            </a:fld>
            <a:endParaRPr lang="en-US"/>
          </a:p>
        </p:txBody>
      </p:sp>
    </p:spTree>
    <p:extLst>
      <p:ext uri="{BB962C8B-B14F-4D97-AF65-F5344CB8AC3E}">
        <p14:creationId xmlns:p14="http://schemas.microsoft.com/office/powerpoint/2010/main" val="389154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Reviewer 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Generally the figure is helpful, however, as it stands the technical and physical limit to adaptation does not overlap with intolerable risk - couldn't there be risks which are intolerable (action is required regardless of cost) but where there are no options available (e.g. in the case of SLR)? It would be very interesting to explore this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RM: </a:t>
            </a:r>
            <a:r>
              <a:rPr lang="en-US" sz="1200" b="0" dirty="0" smtClean="0">
                <a:solidFill>
                  <a:srgbClr val="000090"/>
                </a:solidFill>
              </a:rPr>
              <a:t>Technically and physically feasible muss </a:t>
            </a:r>
            <a:r>
              <a:rPr lang="en-US" sz="1200" b="0" dirty="0" err="1" smtClean="0">
                <a:solidFill>
                  <a:srgbClr val="000090"/>
                </a:solidFill>
              </a:rPr>
              <a:t>irgendwie</a:t>
            </a:r>
            <a:r>
              <a:rPr lang="en-US" sz="1200" b="0" baseline="0" dirty="0" smtClean="0">
                <a:solidFill>
                  <a:srgbClr val="000090"/>
                </a:solidFill>
              </a:rPr>
              <a:t> </a:t>
            </a:r>
            <a:r>
              <a:rPr lang="en-US" sz="1200" b="0" baseline="0" dirty="0" err="1" smtClean="0">
                <a:solidFill>
                  <a:srgbClr val="000090"/>
                </a:solidFill>
              </a:rPr>
              <a:t>auch</a:t>
            </a:r>
            <a:r>
              <a:rPr lang="en-US" sz="1200" b="0" baseline="0" dirty="0" smtClean="0">
                <a:solidFill>
                  <a:srgbClr val="000090"/>
                </a:solidFill>
              </a:rPr>
              <a:t> in den intolerable risk space </a:t>
            </a:r>
            <a:r>
              <a:rPr lang="en-US" sz="1200" b="0" baseline="0" dirty="0" err="1" smtClean="0">
                <a:solidFill>
                  <a:srgbClr val="000090"/>
                </a:solidFill>
              </a:rPr>
              <a:t>hinein</a:t>
            </a:r>
            <a:r>
              <a:rPr lang="en-US" sz="1200" b="0" baseline="0" dirty="0" smtClean="0">
                <a:solidFill>
                  <a:srgbClr val="000090"/>
                </a:solidFill>
              </a:rPr>
              <a:t>, </a:t>
            </a:r>
            <a:r>
              <a:rPr lang="en-US" sz="1200" b="0" baseline="0" dirty="0" err="1" smtClean="0">
                <a:solidFill>
                  <a:srgbClr val="000090"/>
                </a:solidFill>
              </a:rPr>
              <a:t>damit</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der compensation space </a:t>
            </a:r>
            <a:r>
              <a:rPr lang="en-US" sz="1200" b="0" baseline="0" dirty="0" err="1" smtClean="0">
                <a:solidFill>
                  <a:srgbClr val="000090"/>
                </a:solidFill>
              </a:rPr>
              <a:t>zumindest</a:t>
            </a:r>
            <a:r>
              <a:rPr lang="en-US" sz="1200" b="0" baseline="0" dirty="0" smtClean="0">
                <a:solidFill>
                  <a:srgbClr val="000090"/>
                </a:solidFill>
              </a:rPr>
              <a:t> </a:t>
            </a:r>
            <a:r>
              <a:rPr lang="en-US" sz="1200" b="0" baseline="0" dirty="0" err="1" smtClean="0">
                <a:solidFill>
                  <a:srgbClr val="000090"/>
                </a:solidFill>
              </a:rPr>
              <a:t>teilweise</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Bereicht</a:t>
            </a:r>
            <a:r>
              <a:rPr lang="en-US" sz="1200" b="0" baseline="0" dirty="0" smtClean="0">
                <a:solidFill>
                  <a:srgbClr val="000090"/>
                </a:solidFill>
              </a:rPr>
              <a:t> </a:t>
            </a:r>
            <a:r>
              <a:rPr lang="en-US" sz="1200" b="0" baseline="0" dirty="0" err="1" smtClean="0">
                <a:solidFill>
                  <a:srgbClr val="000090"/>
                </a:solidFill>
              </a:rPr>
              <a:t>ist</a:t>
            </a: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Wir</a:t>
            </a:r>
            <a:r>
              <a:rPr lang="en-US" sz="1200" b="0" baseline="0" dirty="0" smtClean="0">
                <a:solidFill>
                  <a:srgbClr val="000090"/>
                </a:solidFill>
              </a:rPr>
              <a:t> </a:t>
            </a:r>
            <a:r>
              <a:rPr lang="en-US" sz="1200" b="0" baseline="0" dirty="0" err="1" smtClean="0">
                <a:solidFill>
                  <a:srgbClr val="000090"/>
                </a:solidFill>
              </a:rPr>
              <a:t>ja</a:t>
            </a:r>
            <a:r>
              <a:rPr lang="en-US" sz="1200" b="0" baseline="0" dirty="0" smtClean="0">
                <a:solidFill>
                  <a:srgbClr val="000090"/>
                </a:solidFill>
              </a:rPr>
              <a:t>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dass</a:t>
            </a:r>
            <a:r>
              <a:rPr lang="en-US" sz="1200" b="0" baseline="0" dirty="0" smtClean="0">
                <a:solidFill>
                  <a:srgbClr val="000090"/>
                </a:solidFill>
              </a:rPr>
              <a:t> der intolerable </a:t>
            </a:r>
            <a:r>
              <a:rPr lang="en-US" sz="1200" b="0" baseline="0" dirty="0" err="1" smtClean="0">
                <a:solidFill>
                  <a:srgbClr val="000090"/>
                </a:solidFill>
              </a:rPr>
              <a:t>Bereich</a:t>
            </a:r>
            <a:r>
              <a:rPr lang="en-US" sz="1200" b="0" baseline="0" dirty="0" smtClean="0">
                <a:solidFill>
                  <a:srgbClr val="000090"/>
                </a:solidFill>
              </a:rPr>
              <a:t> </a:t>
            </a:r>
            <a:r>
              <a:rPr lang="en-US" sz="1200" b="0" baseline="0" dirty="0" err="1" smtClean="0">
                <a:solidFill>
                  <a:srgbClr val="000090"/>
                </a:solidFill>
              </a:rPr>
              <a:t>durch</a:t>
            </a:r>
            <a:r>
              <a:rPr lang="en-US" sz="1200" b="0" baseline="0" dirty="0" smtClean="0">
                <a:solidFill>
                  <a:srgbClr val="000090"/>
                </a:solidFill>
              </a:rPr>
              <a:t> </a:t>
            </a:r>
            <a:r>
              <a:rPr lang="en-US" sz="1200" b="0" baseline="0" dirty="0" err="1" smtClean="0">
                <a:solidFill>
                  <a:srgbClr val="000090"/>
                </a:solidFill>
              </a:rPr>
              <a:t>soziale</a:t>
            </a:r>
            <a:r>
              <a:rPr lang="en-US" sz="1200" b="0" baseline="0" dirty="0" smtClean="0">
                <a:solidFill>
                  <a:srgbClr val="000090"/>
                </a:solidFill>
              </a:rPr>
              <a:t> und </a:t>
            </a:r>
            <a:r>
              <a:rPr lang="en-US" sz="1200" b="0" baseline="0" dirty="0" err="1" smtClean="0">
                <a:solidFill>
                  <a:srgbClr val="000090"/>
                </a:solidFill>
              </a:rPr>
              <a:t>physische</a:t>
            </a:r>
            <a:r>
              <a:rPr lang="en-US" sz="1200" b="0" baseline="0" dirty="0" smtClean="0">
                <a:solidFill>
                  <a:srgbClr val="000090"/>
                </a:solidFill>
              </a:rPr>
              <a:t> </a:t>
            </a:r>
            <a:r>
              <a:rPr lang="en-US" sz="1200" b="0" baseline="0" dirty="0" err="1" smtClean="0">
                <a:solidFill>
                  <a:srgbClr val="000090"/>
                </a:solidFill>
              </a:rPr>
              <a:t>Determinanten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err="1" smtClean="0">
                <a:solidFill>
                  <a:srgbClr val="000090"/>
                </a:solidFill>
              </a:rPr>
              <a:t>Interessantes</a:t>
            </a:r>
            <a:r>
              <a:rPr lang="en-US" sz="1200" b="0" baseline="0" dirty="0" smtClean="0">
                <a:solidFill>
                  <a:srgbClr val="000090"/>
                </a:solidFill>
              </a:rPr>
              <a:t> </a:t>
            </a:r>
            <a:r>
              <a:rPr lang="en-US" sz="1200" b="0" baseline="0" dirty="0" err="1" smtClean="0">
                <a:solidFill>
                  <a:srgbClr val="000090"/>
                </a:solidFill>
              </a:rPr>
              <a:t>Beispiel</a:t>
            </a:r>
            <a:r>
              <a:rPr lang="en-US" sz="1200" b="0" baseline="0" dirty="0" smtClean="0">
                <a:solidFill>
                  <a:srgbClr val="000090"/>
                </a:solidFill>
              </a:rPr>
              <a:t>, welches </a:t>
            </a:r>
            <a:r>
              <a:rPr lang="en-US" sz="1200" b="0" baseline="0" dirty="0" err="1" smtClean="0">
                <a:solidFill>
                  <a:srgbClr val="000090"/>
                </a:solidFill>
              </a:rPr>
              <a:t>mir</a:t>
            </a:r>
            <a:r>
              <a:rPr lang="en-US" sz="1200" b="0" baseline="0" dirty="0" smtClean="0">
                <a:solidFill>
                  <a:srgbClr val="000090"/>
                </a:solidFill>
              </a:rPr>
              <a:t> </a:t>
            </a:r>
            <a:r>
              <a:rPr lang="en-US" sz="1200" b="0" baseline="0" dirty="0" err="1" smtClean="0">
                <a:solidFill>
                  <a:srgbClr val="000090"/>
                </a:solidFill>
              </a:rPr>
              <a:t>Verhandlerin</a:t>
            </a:r>
            <a:r>
              <a:rPr lang="en-US" sz="1200" b="0" baseline="0" dirty="0" smtClean="0">
                <a:solidFill>
                  <a:srgbClr val="000090"/>
                </a:solidFill>
              </a:rPr>
              <a:t> von Tuvalu </a:t>
            </a:r>
            <a:r>
              <a:rPr lang="en-US" sz="1200" b="0" baseline="0" dirty="0" err="1" smtClean="0">
                <a:solidFill>
                  <a:srgbClr val="000090"/>
                </a:solidFill>
              </a:rPr>
              <a:t>erklaerte</a:t>
            </a:r>
            <a:r>
              <a:rPr lang="en-US" sz="1200" b="0" baseline="0" dirty="0" smtClean="0">
                <a:solidFill>
                  <a:srgbClr val="000090"/>
                </a:solidFill>
              </a:rPr>
              <a:t>: Kiribati hat auf Fiji Land </a:t>
            </a:r>
            <a:r>
              <a:rPr lang="en-US" sz="1200" b="0" baseline="0" dirty="0" err="1" smtClean="0">
                <a:solidFill>
                  <a:srgbClr val="000090"/>
                </a:solidFill>
              </a:rPr>
              <a:t>gekauft</a:t>
            </a:r>
            <a:r>
              <a:rPr lang="en-US" sz="1200" b="0" baseline="0" dirty="0" smtClean="0">
                <a:solidFill>
                  <a:srgbClr val="000090"/>
                </a:solidFill>
              </a:rPr>
              <a:t>, da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infolge</a:t>
            </a:r>
            <a:r>
              <a:rPr lang="en-US" sz="1200" b="0" baseline="0" dirty="0" smtClean="0">
                <a:solidFill>
                  <a:srgbClr val="000090"/>
                </a:solidFill>
              </a:rPr>
              <a:t> von </a:t>
            </a:r>
            <a:r>
              <a:rPr lang="en-US" sz="1200" b="0" baseline="0" dirty="0" err="1" smtClean="0">
                <a:solidFill>
                  <a:srgbClr val="000090"/>
                </a:solidFill>
              </a:rPr>
              <a:t>Versalzung</a:t>
            </a:r>
            <a:r>
              <a:rPr lang="en-US" sz="1200" b="0" baseline="0" dirty="0" smtClean="0">
                <a:solidFill>
                  <a:srgbClr val="000090"/>
                </a:solidFill>
              </a:rPr>
              <a:t> </a:t>
            </a:r>
            <a:r>
              <a:rPr lang="en-US" sz="1200" b="0" baseline="0" dirty="0" err="1" smtClean="0">
                <a:solidFill>
                  <a:srgbClr val="000090"/>
                </a:solidFill>
              </a:rPr>
              <a:t>keine</a:t>
            </a:r>
            <a:r>
              <a:rPr lang="en-US" sz="1200" b="0" baseline="0" dirty="0" smtClean="0">
                <a:solidFill>
                  <a:srgbClr val="000090"/>
                </a:solidFill>
              </a:rPr>
              <a:t> </a:t>
            </a:r>
            <a:r>
              <a:rPr lang="en-US" sz="1200" b="0" baseline="0" dirty="0" err="1" smtClean="0">
                <a:solidFill>
                  <a:srgbClr val="000090"/>
                </a:solidFill>
              </a:rPr>
              <a:t>grossflaechige</a:t>
            </a:r>
            <a:r>
              <a:rPr lang="en-US" sz="1200" b="0" baseline="0" dirty="0" smtClean="0">
                <a:solidFill>
                  <a:srgbClr val="000090"/>
                </a:solidFill>
              </a:rPr>
              <a:t> </a:t>
            </a:r>
            <a:r>
              <a:rPr lang="en-US" sz="1200" b="0" baseline="0" dirty="0" err="1" smtClean="0">
                <a:solidFill>
                  <a:srgbClr val="000090"/>
                </a:solidFill>
              </a:rPr>
              <a:t>Landwirtschaft</a:t>
            </a:r>
            <a:r>
              <a:rPr lang="en-US" sz="1200" b="0" baseline="0" dirty="0" smtClean="0">
                <a:solidFill>
                  <a:srgbClr val="000090"/>
                </a:solidFill>
              </a:rPr>
              <a:t> </a:t>
            </a:r>
            <a:r>
              <a:rPr lang="en-US" sz="1200" b="0" baseline="0" dirty="0" err="1" smtClean="0">
                <a:solidFill>
                  <a:srgbClr val="000090"/>
                </a:solidFill>
              </a:rPr>
              <a:t>mehr</a:t>
            </a:r>
            <a:r>
              <a:rPr lang="en-US" sz="1200" b="0" baseline="0" dirty="0" smtClean="0">
                <a:solidFill>
                  <a:srgbClr val="000090"/>
                </a:solidFill>
              </a:rPr>
              <a:t> </a:t>
            </a:r>
            <a:r>
              <a:rPr lang="en-US" sz="1200" b="0" baseline="0" dirty="0" err="1" smtClean="0">
                <a:solidFill>
                  <a:srgbClr val="000090"/>
                </a:solidFill>
              </a:rPr>
              <a:t>betrieben</a:t>
            </a:r>
            <a:r>
              <a:rPr lang="en-US" sz="1200" b="0" baseline="0" dirty="0" smtClean="0">
                <a:solidFill>
                  <a:srgbClr val="000090"/>
                </a:solidFill>
              </a:rPr>
              <a:t> </a:t>
            </a:r>
            <a:r>
              <a:rPr lang="en-US" sz="1200" b="0" baseline="0" dirty="0" err="1" smtClean="0">
                <a:solidFill>
                  <a:srgbClr val="000090"/>
                </a:solidFill>
              </a:rPr>
              <a:t>koennen</a:t>
            </a:r>
            <a:r>
              <a:rPr lang="en-US" sz="1200" b="0" baseline="0" dirty="0" smtClean="0">
                <a:solidFill>
                  <a:srgbClr val="000090"/>
                </a:solidFill>
              </a:rPr>
              <a:t>. </a:t>
            </a:r>
            <a:r>
              <a:rPr lang="en-US" sz="1200" b="0" baseline="0" dirty="0" err="1" smtClean="0">
                <a:solidFill>
                  <a:srgbClr val="000090"/>
                </a:solidFill>
              </a:rPr>
              <a:t>Es</a:t>
            </a:r>
            <a:r>
              <a:rPr lang="en-US" sz="1200" b="0" baseline="0" dirty="0" smtClean="0">
                <a:solidFill>
                  <a:srgbClr val="000090"/>
                </a:solidFill>
              </a:rPr>
              <a:t> </a:t>
            </a:r>
            <a:r>
              <a:rPr lang="en-US" sz="1200" b="0" baseline="0" dirty="0" err="1" smtClean="0">
                <a:solidFill>
                  <a:srgbClr val="000090"/>
                </a:solidFill>
              </a:rPr>
              <a:t>gibt</a:t>
            </a:r>
            <a:r>
              <a:rPr lang="en-US" sz="1200" b="0" baseline="0" dirty="0" smtClean="0">
                <a:solidFill>
                  <a:srgbClr val="000090"/>
                </a:solidFill>
              </a:rPr>
              <a:t> also </a:t>
            </a:r>
            <a:r>
              <a:rPr lang="en-US" sz="1200" b="0" baseline="0" dirty="0" err="1" smtClean="0">
                <a:solidFill>
                  <a:srgbClr val="000090"/>
                </a:solidFill>
              </a:rPr>
              <a:t>ein</a:t>
            </a:r>
            <a:r>
              <a:rPr lang="en-US" sz="1200" b="0" baseline="0" dirty="0" smtClean="0">
                <a:solidFill>
                  <a:srgbClr val="000090"/>
                </a:solidFill>
              </a:rPr>
              <a:t> </a:t>
            </a:r>
            <a:r>
              <a:rPr lang="en-US" sz="1200" b="0" baseline="0" dirty="0" err="1" smtClean="0">
                <a:solidFill>
                  <a:srgbClr val="000090"/>
                </a:solidFill>
              </a:rPr>
              <a:t>Substitut</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hohen</a:t>
            </a:r>
            <a:r>
              <a:rPr lang="en-US" sz="1200" b="0" baseline="0" dirty="0" smtClean="0">
                <a:solidFill>
                  <a:srgbClr val="000090"/>
                </a:solidFill>
              </a:rPr>
              <a:t> </a:t>
            </a:r>
            <a:r>
              <a:rPr lang="en-US" sz="1200" b="0" baseline="0" dirty="0" err="1" smtClean="0">
                <a:solidFill>
                  <a:srgbClr val="000090"/>
                </a:solidFill>
              </a:rPr>
              <a:t>Kosten</a:t>
            </a:r>
            <a:r>
              <a:rPr lang="en-US" sz="1200" b="0" baseline="0" dirty="0" smtClean="0">
                <a:solidFill>
                  <a:srgbClr val="000090"/>
                </a:solidFill>
              </a:rPr>
              <a:t> (</a:t>
            </a:r>
            <a:r>
              <a:rPr lang="en-US" sz="1200" b="0" baseline="0" dirty="0" err="1" smtClean="0">
                <a:solidFill>
                  <a:srgbClr val="000090"/>
                </a:solidFill>
              </a:rPr>
              <a:t>Gueter</a:t>
            </a:r>
            <a:r>
              <a:rPr lang="en-US" sz="1200" b="0" baseline="0" dirty="0" smtClean="0">
                <a:solidFill>
                  <a:srgbClr val="000090"/>
                </a:solidFill>
              </a:rPr>
              <a:t> </a:t>
            </a:r>
            <a:r>
              <a:rPr lang="en-US" sz="1200" b="0" baseline="0" dirty="0" err="1" smtClean="0">
                <a:solidFill>
                  <a:srgbClr val="000090"/>
                </a:solidFill>
              </a:rPr>
              <a:t>muessen</a:t>
            </a:r>
            <a:r>
              <a:rPr lang="en-US" sz="1200" b="0" baseline="0" dirty="0" smtClean="0">
                <a:solidFill>
                  <a:srgbClr val="000090"/>
                </a:solidFill>
              </a:rPr>
              <a:t> 3 </a:t>
            </a:r>
            <a:r>
              <a:rPr lang="en-US" sz="1200" b="0" baseline="0" dirty="0" err="1" smtClean="0">
                <a:solidFill>
                  <a:srgbClr val="000090"/>
                </a:solidFill>
              </a:rPr>
              <a:t>Tage</a:t>
            </a:r>
            <a:r>
              <a:rPr lang="en-US" sz="1200" b="0" baseline="0" dirty="0" smtClean="0">
                <a:solidFill>
                  <a:srgbClr val="000090"/>
                </a:solidFill>
              </a:rPr>
              <a:t> per Schiff </a:t>
            </a:r>
            <a:r>
              <a:rPr lang="en-US" sz="1200" b="0" baseline="0" dirty="0" err="1" smtClean="0">
                <a:solidFill>
                  <a:srgbClr val="000090"/>
                </a:solidFill>
              </a:rPr>
              <a:t>gesandt</a:t>
            </a:r>
            <a:r>
              <a:rPr lang="en-US" sz="1200" b="0" baseline="0" dirty="0" smtClean="0">
                <a:solidFill>
                  <a:srgbClr val="000090"/>
                </a:solidFill>
              </a:rPr>
              <a:t> </a:t>
            </a:r>
            <a:r>
              <a:rPr lang="en-US" sz="1200" b="0" baseline="0" dirty="0" err="1" smtClean="0">
                <a:solidFill>
                  <a:srgbClr val="000090"/>
                </a:solidFill>
              </a:rPr>
              <a:t>werden</a:t>
            </a:r>
            <a:r>
              <a:rPr lang="en-US" sz="1200" b="0" baseline="0" dirty="0" smtClean="0">
                <a:solidFill>
                  <a:srgbClr val="000090"/>
                </a:solidFill>
              </a:rPr>
              <a:t>), man </a:t>
            </a:r>
            <a:r>
              <a:rPr lang="en-US" sz="1200" b="0" baseline="0" dirty="0" err="1" smtClean="0">
                <a:solidFill>
                  <a:srgbClr val="000090"/>
                </a:solidFill>
              </a:rPr>
              <a:t>koennte</a:t>
            </a:r>
            <a:r>
              <a:rPr lang="en-US" sz="1200" b="0" baseline="0" dirty="0" smtClean="0">
                <a:solidFill>
                  <a:srgbClr val="000090"/>
                </a:solidFill>
              </a:rPr>
              <a:t> also </a:t>
            </a:r>
            <a:r>
              <a:rPr lang="en-US" sz="1200" b="0" baseline="0" dirty="0" err="1" smtClean="0">
                <a:solidFill>
                  <a:srgbClr val="000090"/>
                </a:solidFill>
              </a:rPr>
              <a:t>sagen</a:t>
            </a:r>
            <a:r>
              <a:rPr lang="en-US" sz="1200" b="0" baseline="0" dirty="0" smtClean="0">
                <a:solidFill>
                  <a:srgbClr val="000090"/>
                </a:solidFill>
              </a:rPr>
              <a:t>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tolerabel</a:t>
            </a:r>
            <a:r>
              <a:rPr lang="en-US" sz="1200" b="0" baseline="0" dirty="0" smtClean="0">
                <a:solidFill>
                  <a:srgbClr val="000090"/>
                </a:solidFill>
              </a:rPr>
              <a:t>. </a:t>
            </a:r>
            <a:r>
              <a:rPr lang="en-US" sz="1200" b="0" baseline="0" dirty="0" err="1" smtClean="0">
                <a:solidFill>
                  <a:srgbClr val="000090"/>
                </a:solidFill>
              </a:rPr>
              <a:t>Dann</a:t>
            </a:r>
            <a:r>
              <a:rPr lang="en-US" sz="1200" b="0" baseline="0" dirty="0" smtClean="0">
                <a:solidFill>
                  <a:srgbClr val="000090"/>
                </a:solidFill>
              </a:rPr>
              <a:t> </a:t>
            </a:r>
            <a:r>
              <a:rPr lang="en-US" sz="1200" b="0" baseline="0" dirty="0" err="1" smtClean="0">
                <a:solidFill>
                  <a:srgbClr val="000090"/>
                </a:solidFill>
              </a:rPr>
              <a:t>wenn</a:t>
            </a:r>
            <a:r>
              <a:rPr lang="en-US" sz="1200" b="0" baseline="0" dirty="0" smtClean="0">
                <a:solidFill>
                  <a:srgbClr val="000090"/>
                </a:solidFill>
              </a:rPr>
              <a:t> SLR </a:t>
            </a:r>
            <a:r>
              <a:rPr lang="en-US" sz="1200" b="0" baseline="0" dirty="0" err="1" smtClean="0">
                <a:solidFill>
                  <a:srgbClr val="000090"/>
                </a:solidFill>
              </a:rPr>
              <a:t>weitergeht</a:t>
            </a:r>
            <a:r>
              <a:rPr lang="en-US" sz="1200" b="0" baseline="0" dirty="0" smtClean="0">
                <a:solidFill>
                  <a:srgbClr val="000090"/>
                </a:solidFill>
              </a:rPr>
              <a:t>, </a:t>
            </a:r>
            <a:r>
              <a:rPr lang="en-US" sz="1200" b="0" baseline="0" dirty="0" err="1" smtClean="0">
                <a:solidFill>
                  <a:srgbClr val="000090"/>
                </a:solidFill>
              </a:rPr>
              <a:t>muessten</a:t>
            </a:r>
            <a:r>
              <a:rPr lang="en-US" sz="1200" b="0" baseline="0" dirty="0" smtClean="0">
                <a:solidFill>
                  <a:srgbClr val="000090"/>
                </a:solidFill>
              </a:rPr>
              <a:t> </a:t>
            </a:r>
            <a:r>
              <a:rPr lang="en-US" sz="1200" b="0" baseline="0" dirty="0" err="1" smtClean="0">
                <a:solidFill>
                  <a:srgbClr val="000090"/>
                </a:solidFill>
              </a:rPr>
              <a:t>sie</a:t>
            </a:r>
            <a:r>
              <a:rPr lang="en-US" sz="1200" b="0" baseline="0" dirty="0" smtClean="0">
                <a:solidFill>
                  <a:srgbClr val="000090"/>
                </a:solidFill>
              </a:rPr>
              <a:t> </a:t>
            </a:r>
            <a:r>
              <a:rPr lang="en-US" sz="1200" b="0" baseline="0" dirty="0" err="1" smtClean="0">
                <a:solidFill>
                  <a:srgbClr val="000090"/>
                </a:solidFill>
              </a:rPr>
              <a:t>irgendiwie</a:t>
            </a:r>
            <a:r>
              <a:rPr lang="en-US" sz="1200" b="0" baseline="0" dirty="0" smtClean="0">
                <a:solidFill>
                  <a:srgbClr val="000090"/>
                </a:solidFill>
              </a:rPr>
              <a:t> </a:t>
            </a:r>
            <a:r>
              <a:rPr lang="en-US" sz="1200" b="0" baseline="0" dirty="0" err="1" smtClean="0">
                <a:solidFill>
                  <a:srgbClr val="000090"/>
                </a:solidFill>
              </a:rPr>
              <a:t>umsiedeln</a:t>
            </a:r>
            <a:r>
              <a:rPr lang="en-US" sz="1200" b="0" baseline="0" dirty="0" smtClean="0">
                <a:solidFill>
                  <a:srgbClr val="000090"/>
                </a:solidFill>
              </a:rPr>
              <a:t>, </a:t>
            </a:r>
            <a:r>
              <a:rPr lang="en-US" sz="1200" b="0" baseline="0" dirty="0" err="1" smtClean="0">
                <a:solidFill>
                  <a:srgbClr val="000090"/>
                </a:solidFill>
              </a:rPr>
              <a:t>bestimmt</a:t>
            </a:r>
            <a:r>
              <a:rPr lang="en-US" sz="1200" b="0" baseline="0" dirty="0" smtClean="0">
                <a:solidFill>
                  <a:srgbClr val="000090"/>
                </a:solidFill>
              </a:rPr>
              <a:t> intolerable. Compensation space also </a:t>
            </a:r>
            <a:r>
              <a:rPr lang="en-US" sz="1200" b="0" baseline="0" dirty="0" err="1" smtClean="0">
                <a:solidFill>
                  <a:srgbClr val="000090"/>
                </a:solidFill>
              </a:rPr>
              <a:t>noch</a:t>
            </a:r>
            <a:r>
              <a:rPr lang="en-US" sz="1200" b="0" baseline="0" dirty="0" smtClean="0">
                <a:solidFill>
                  <a:srgbClr val="000090"/>
                </a:solidFill>
              </a:rPr>
              <a:t> </a:t>
            </a:r>
            <a:r>
              <a:rPr lang="en-US" sz="1200" b="0" baseline="0" dirty="0" err="1" smtClean="0">
                <a:solidFill>
                  <a:srgbClr val="000090"/>
                </a:solidFill>
              </a:rPr>
              <a:t>etwas</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tolerablen</a:t>
            </a:r>
            <a:r>
              <a:rPr lang="en-US" sz="1200" b="0" baseline="0" dirty="0" smtClean="0">
                <a:solidFill>
                  <a:srgbClr val="000090"/>
                </a:solidFill>
              </a:rPr>
              <a:t>, </a:t>
            </a:r>
            <a:r>
              <a:rPr lang="en-US" sz="1200" b="0" baseline="0" dirty="0" err="1" smtClean="0">
                <a:solidFill>
                  <a:srgbClr val="000090"/>
                </a:solidFill>
              </a:rPr>
              <a:t>aber</a:t>
            </a:r>
            <a:r>
              <a:rPr lang="en-US" sz="1200" b="0" baseline="0" dirty="0" smtClean="0">
                <a:solidFill>
                  <a:srgbClr val="000090"/>
                </a:solidFill>
              </a:rPr>
              <a:t> </a:t>
            </a:r>
            <a:r>
              <a:rPr lang="en-US" sz="1200" b="0" baseline="0" dirty="0" err="1" smtClean="0">
                <a:solidFill>
                  <a:srgbClr val="000090"/>
                </a:solidFill>
              </a:rPr>
              <a:t>vor</a:t>
            </a:r>
            <a:r>
              <a:rPr lang="en-US" sz="1200" b="0" baseline="0" dirty="0" smtClean="0">
                <a:solidFill>
                  <a:srgbClr val="000090"/>
                </a:solidFill>
              </a:rPr>
              <a:t> </a:t>
            </a:r>
            <a:r>
              <a:rPr lang="en-US" sz="1200" b="0" baseline="0" dirty="0" err="1" smtClean="0">
                <a:solidFill>
                  <a:srgbClr val="000090"/>
                </a:solidFill>
              </a:rPr>
              <a:t>allem</a:t>
            </a:r>
            <a:r>
              <a:rPr lang="en-US" sz="1200" b="0" baseline="0" dirty="0" smtClean="0">
                <a:solidFill>
                  <a:srgbClr val="000090"/>
                </a:solidFill>
              </a:rPr>
              <a:t> </a:t>
            </a:r>
            <a:r>
              <a:rPr lang="en-US" sz="1200" b="0" baseline="0" dirty="0" err="1" smtClean="0">
                <a:solidFill>
                  <a:srgbClr val="000090"/>
                </a:solidFill>
              </a:rPr>
              <a:t>im</a:t>
            </a:r>
            <a:r>
              <a:rPr lang="en-US" sz="1200" b="0" baseline="0" dirty="0" smtClean="0">
                <a:solidFill>
                  <a:srgbClr val="000090"/>
                </a:solidFill>
              </a:rPr>
              <a:t> </a:t>
            </a:r>
            <a:r>
              <a:rPr lang="en-US" sz="1200" b="0" baseline="0" dirty="0" err="1" smtClean="0">
                <a:solidFill>
                  <a:srgbClr val="000090"/>
                </a:solidFill>
              </a:rPr>
              <a:t>intolerablen</a:t>
            </a:r>
            <a:r>
              <a:rPr lang="en-US" sz="1200" b="0" baseline="0" dirty="0" smtClean="0">
                <a:solidFill>
                  <a:srgbClr val="000090"/>
                </a:solidFill>
              </a:rPr>
              <a:t> </a:t>
            </a:r>
            <a:r>
              <a:rPr lang="en-US" sz="1200" b="0" baseline="0" dirty="0" err="1" smtClean="0">
                <a:solidFill>
                  <a:srgbClr val="000090"/>
                </a:solidFill>
              </a:rPr>
              <a:t>Bereich</a:t>
            </a:r>
            <a:r>
              <a:rPr lang="en-US" sz="1200" b="0" baseline="0" dirty="0" smtClean="0">
                <a:solidFill>
                  <a:srgbClr val="000090"/>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90"/>
                </a:solidFill>
              </a:rPr>
              <a:t>Hast Du </a:t>
            </a:r>
            <a:r>
              <a:rPr lang="en-US" sz="1200" b="0" baseline="0" dirty="0" err="1" smtClean="0">
                <a:solidFill>
                  <a:srgbClr val="000090"/>
                </a:solidFill>
              </a:rPr>
              <a:t>eine</a:t>
            </a:r>
            <a:r>
              <a:rPr lang="en-US" sz="1200" b="0" baseline="0" dirty="0" smtClean="0">
                <a:solidFill>
                  <a:srgbClr val="000090"/>
                </a:solidFill>
              </a:rPr>
              <a:t> </a:t>
            </a:r>
            <a:r>
              <a:rPr lang="en-US" sz="1200" b="0" baseline="0" dirty="0" err="1" smtClean="0">
                <a:solidFill>
                  <a:srgbClr val="000090"/>
                </a:solidFill>
              </a:rPr>
              <a:t>Idee</a:t>
            </a:r>
            <a:r>
              <a:rPr lang="en-US" sz="1200" b="0" baseline="0" dirty="0" smtClean="0">
                <a:solidFill>
                  <a:srgbClr val="000090"/>
                </a:solidFill>
              </a:rPr>
              <a:t>, </a:t>
            </a:r>
            <a:r>
              <a:rPr lang="en-US" sz="1200" b="0" baseline="0" dirty="0" err="1" smtClean="0">
                <a:solidFill>
                  <a:srgbClr val="000090"/>
                </a:solidFill>
              </a:rPr>
              <a:t>wie</a:t>
            </a:r>
            <a:r>
              <a:rPr lang="en-US" sz="1200" b="0" baseline="0" dirty="0" smtClean="0">
                <a:solidFill>
                  <a:srgbClr val="000090"/>
                </a:solidFill>
              </a:rPr>
              <a:t> das </a:t>
            </a:r>
            <a:r>
              <a:rPr lang="en-US" sz="1200" b="0" baseline="0" dirty="0" err="1" smtClean="0">
                <a:solidFill>
                  <a:srgbClr val="000090"/>
                </a:solidFill>
              </a:rPr>
              <a:t>graphisch</a:t>
            </a:r>
            <a:r>
              <a:rPr lang="en-US" sz="1200" b="0" baseline="0" dirty="0" smtClean="0">
                <a:solidFill>
                  <a:srgbClr val="000090"/>
                </a:solidFill>
              </a:rPr>
              <a:t> </a:t>
            </a:r>
            <a:r>
              <a:rPr lang="en-US" sz="1200" b="0" baseline="0" dirty="0" err="1" smtClean="0">
                <a:solidFill>
                  <a:srgbClr val="000090"/>
                </a:solidFill>
              </a:rPr>
              <a:t>zu</a:t>
            </a:r>
            <a:r>
              <a:rPr lang="en-US" sz="1200" b="0" baseline="0" dirty="0" smtClean="0">
                <a:solidFill>
                  <a:srgbClr val="000090"/>
                </a:solidFill>
              </a:rPr>
              <a:t> </a:t>
            </a:r>
            <a:r>
              <a:rPr lang="en-US" sz="1200" b="0" baseline="0" dirty="0" err="1" smtClean="0">
                <a:solidFill>
                  <a:srgbClr val="000090"/>
                </a:solidFill>
              </a:rPr>
              <a:t>machen</a:t>
            </a:r>
            <a:r>
              <a:rPr lang="en-US" sz="1200" b="0" baseline="0" dirty="0" smtClean="0">
                <a:solidFill>
                  <a:srgbClr val="000090"/>
                </a:solidFill>
              </a:rPr>
              <a:t> </a:t>
            </a:r>
            <a:r>
              <a:rPr lang="en-US" sz="1200" b="0" baseline="0" dirty="0" err="1" smtClean="0">
                <a:solidFill>
                  <a:srgbClr val="000090"/>
                </a:solidFill>
              </a:rPr>
              <a:t>ist</a:t>
            </a:r>
            <a:r>
              <a:rPr lang="en-US" sz="1200" b="0" baseline="0" dirty="0" smtClean="0">
                <a:solidFill>
                  <a:srgbClr val="000090"/>
                </a:solidFill>
              </a:rPr>
              <a:t>??</a:t>
            </a:r>
            <a:endParaRPr lang="en-US" sz="1200" b="0" dirty="0" smtClean="0">
              <a:solidFill>
                <a:srgbClr val="00009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DD962EFD-4970-2840-9DF1-CA7F34D4A253}" type="slidenum">
              <a:rPr lang="en-US" smtClean="0"/>
              <a:pPr/>
              <a:t>27</a:t>
            </a:fld>
            <a:endParaRPr lang="en-US"/>
          </a:p>
        </p:txBody>
      </p:sp>
    </p:spTree>
    <p:extLst>
      <p:ext uri="{BB962C8B-B14F-4D97-AF65-F5344CB8AC3E}">
        <p14:creationId xmlns:p14="http://schemas.microsoft.com/office/powerpoint/2010/main" val="389154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FB4D2F98-B027-4876-91D7-2B8339BC54D8}" type="slidenum">
              <a:rPr lang="de-DE" smtClean="0"/>
              <a:pPr/>
              <a:t>32</a:t>
            </a:fld>
            <a:endParaRPr lang="de-DE"/>
          </a:p>
        </p:txBody>
      </p:sp>
    </p:spTree>
    <p:extLst>
      <p:ext uri="{BB962C8B-B14F-4D97-AF65-F5344CB8AC3E}">
        <p14:creationId xmlns:p14="http://schemas.microsoft.com/office/powerpoint/2010/main" val="2354250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03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7157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997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89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612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062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70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70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0926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231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31496"/>
            <a:ext cx="7997825" cy="1143000"/>
          </a:xfr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dirty="0"/>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3394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6812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7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5277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0039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71322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429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8888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8597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189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dirty="0"/>
              <a:t>, date</a:t>
            </a:r>
          </a:p>
        </p:txBody>
      </p:sp>
      <p:sp>
        <p:nvSpPr>
          <p:cNvPr id="5" name="Title 1"/>
          <p:cNvSpPr>
            <a:spLocks noGrp="1"/>
          </p:cNvSpPr>
          <p:nvPr>
            <p:ph type="title"/>
          </p:nvPr>
        </p:nvSpPr>
        <p:spPr>
          <a:xfrm>
            <a:off x="684213" y="231496"/>
            <a:ext cx="7997825" cy="1143000"/>
          </a:xfrm>
        </p:spPr>
        <p:txBody>
          <a:bodyPr/>
          <a:lstStyle>
            <a:lvl1pPr>
              <a:defRPr sz="32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3571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smtClean="0"/>
          </a:p>
        </p:txBody>
      </p:sp>
    </p:spTree>
    <p:extLst>
      <p:ext uri="{BB962C8B-B14F-4D97-AF65-F5344CB8AC3E}">
        <p14:creationId xmlns:p14="http://schemas.microsoft.com/office/powerpoint/2010/main" val="3132737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448425"/>
            <a:ext cx="3683000" cy="395288"/>
          </a:xfrm>
          <a:prstGeom prst="rect">
            <a:avLst/>
          </a:prstGeom>
        </p:spPr>
        <p:txBody>
          <a:bodyPr/>
          <a:lstStyle>
            <a:lvl1pPr>
              <a:defRPr/>
            </a:lvl1pPr>
          </a:lstStyle>
          <a:p>
            <a:pPr defTabSz="914400" fontAlgn="base">
              <a:spcBef>
                <a:spcPct val="0"/>
              </a:spcBef>
              <a:spcAft>
                <a:spcPct val="0"/>
              </a:spcAft>
            </a:pPr>
            <a:r>
              <a:rPr lang="en-GB">
                <a:solidFill>
                  <a:srgbClr val="000000"/>
                </a:solidFill>
                <a:latin typeface="Arial" charset="0"/>
              </a:rPr>
              <a:t>Your name	 | Date | </a:t>
            </a:r>
            <a:fld id="{4E0B1B44-8B8B-4949-93A0-8BCC24101AA8}" type="slidenum">
              <a:rPr lang="en-GB">
                <a:solidFill>
                  <a:srgbClr val="000000"/>
                </a:solidFill>
                <a:latin typeface="Arial" charset="0"/>
              </a:rPr>
              <a:pPr defTabSz="914400" fontAlgn="base">
                <a:spcBef>
                  <a:spcPct val="0"/>
                </a:spcBef>
                <a:spcAft>
                  <a:spcPct val="0"/>
                </a:spcAft>
              </a:pPr>
              <a:t>‹#›</a:t>
            </a:fld>
            <a:endParaRPr lang="en-GB">
              <a:solidFill>
                <a:srgbClr val="000000"/>
              </a:solidFill>
              <a:latin typeface="Arial" charset="0"/>
            </a:endParaRPr>
          </a:p>
        </p:txBody>
      </p:sp>
    </p:spTree>
    <p:extLst>
      <p:ext uri="{BB962C8B-B14F-4D97-AF65-F5344CB8AC3E}">
        <p14:creationId xmlns:p14="http://schemas.microsoft.com/office/powerpoint/2010/main" val="336096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dirty="0"/>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dirty="0"/>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
          <p:cNvGrpSpPr/>
          <p:nvPr userDrawn="1"/>
        </p:nvGrpSpPr>
        <p:grpSpPr>
          <a:xfrm>
            <a:off x="6734865" y="6172200"/>
            <a:ext cx="2077348" cy="423894"/>
            <a:chOff x="6575425" y="4506095"/>
            <a:chExt cx="2236788" cy="456429"/>
          </a:xfrm>
          <a:solidFill>
            <a:srgbClr val="5492CD"/>
          </a:solidFill>
        </p:grpSpPr>
        <p:sp>
          <p:nvSpPr>
            <p:cNvPr id="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4" name="Rectangle 43"/>
          <p:cNvSpPr/>
          <p:nvPr userDrawn="1"/>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Rectangle 44"/>
          <p:cNvSpPr/>
          <p:nvPr userDrawn="1"/>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319339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7644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Arial Black" pitchFamily="34" charset="0"/>
              </a:defRPr>
            </a:lvl1pPr>
          </a:lstStyle>
          <a:p>
            <a:r>
              <a:rPr lang="nl-NL" dirty="0" smtClean="0"/>
              <a:t>Klik om de stijl te bewerken</a:t>
            </a:r>
            <a:endParaRPr lang="nl-NL" dirty="0"/>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0" y="1734364"/>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p:cNvSpPr>
            <a:spLocks noGrp="1"/>
          </p:cNvSpPr>
          <p:nvPr>
            <p:ph type="body" sz="quarter" idx="13" hasCustomPrompt="1"/>
          </p:nvPr>
        </p:nvSpPr>
        <p:spPr>
          <a:xfrm>
            <a:off x="353591" y="1290102"/>
            <a:ext cx="8280400" cy="338698"/>
          </a:xfrm>
        </p:spPr>
        <p:txBody>
          <a:bodyPr/>
          <a:lstStyle>
            <a:lvl1pPr marL="0" indent="0">
              <a:buNone/>
              <a:defRPr sz="1400" baseline="0">
                <a:solidFill>
                  <a:srgbClr val="EF3A4F"/>
                </a:solidFill>
                <a:latin typeface="Arial Black"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smtClean="0"/>
              <a:t>Subtitle</a:t>
            </a:r>
            <a:endParaRPr lang="nl-NL" dirty="0" smtClean="0"/>
          </a:p>
        </p:txBody>
      </p:sp>
      <p:sp>
        <p:nvSpPr>
          <p:cNvPr id="12" name="Tijdelijke aanduiding voor tekst 3"/>
          <p:cNvSpPr>
            <a:spLocks noGrp="1"/>
          </p:cNvSpPr>
          <p:nvPr>
            <p:ph type="body" sz="quarter" idx="15"/>
          </p:nvPr>
        </p:nvSpPr>
        <p:spPr>
          <a:xfrm>
            <a:off x="353989" y="2205312"/>
            <a:ext cx="82800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Arial Black" pitchFamily="34" charset="0"/>
                <a:ea typeface="+mn-ea"/>
                <a:cs typeface="+mn-cs"/>
              </a:defRPr>
            </a:lvl4pPr>
            <a:lvl5pPr marL="0" indent="0">
              <a:buFontTx/>
              <a:buNone/>
              <a:defRPr lang="nl-NL" sz="1500" kern="1200" dirty="0">
                <a:solidFill>
                  <a:schemeClr val="tx1"/>
                </a:solidFill>
                <a:latin typeface="Arial Black" pitchFamily="34" charset="0"/>
                <a:ea typeface="+mn-ea"/>
                <a:cs typeface="+mn-cs"/>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2743667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CC1B4F-D6C5-4C2E-B8B4-B93C41914C54}" type="datetimeFigureOut">
              <a:rPr lang="en-GB" smtClean="0">
                <a:solidFill>
                  <a:prstClr val="black">
                    <a:tint val="75000"/>
                  </a:prstClr>
                </a:solidFill>
              </a:rPr>
              <a:pPr/>
              <a:t>26/05/2016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C4D4C-816C-46BE-B679-DFAF44F4E8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010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0"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defTabSz="914400" fontAlgn="base">
              <a:spcBef>
                <a:spcPct val="0"/>
              </a:spcBef>
              <a:spcAft>
                <a:spcPct val="0"/>
              </a:spcAft>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defTabSz="914400" fontAlgn="base">
              <a:spcBef>
                <a:spcPct val="0"/>
              </a:spcBef>
              <a:spcAft>
                <a:spcPct val="0"/>
              </a:spcAft>
              <a:defRPr/>
            </a:pPr>
            <a:fld id="{0CCA0B88-0A52-4D2E-93D1-C5B7E15B7FE4}" type="slidenum">
              <a:rPr lang="en-US" smtClean="0"/>
              <a:pPr defTabSz="914400" fontAlgn="base">
                <a:spcBef>
                  <a:spcPct val="0"/>
                </a:spcBef>
                <a:spcAft>
                  <a:spcPct val="0"/>
                </a:spcAft>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6" r:id="rId3"/>
    <p:sldLayoutId id="2147483677" r:id="rId4"/>
    <p:sldLayoutId id="2147483679" r:id="rId5"/>
    <p:sldLayoutId id="2147483680" r:id="rId6"/>
    <p:sldLayoutId id="2147483681" r:id="rId7"/>
    <p:sldLayoutId id="2147483682" r:id="rId8"/>
  </p:sldLayoutIdLst>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3CC1B4F-D6C5-4C2E-B8B4-B93C41914C54}" type="datetimeFigureOut">
              <a:rPr lang="en-GB" smtClean="0">
                <a:solidFill>
                  <a:prstClr val="black">
                    <a:tint val="75000"/>
                  </a:prstClr>
                </a:solidFill>
              </a:rPr>
              <a:pPr defTabSz="914400"/>
              <a:t>26/05/2016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EC4D4C-816C-46BE-B679-DFAF44F4E86D}"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72986746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charset="0"/>
            </a:endParaRPr>
          </a:p>
        </p:txBody>
      </p:sp>
      <p:sp>
        <p:nvSpPr>
          <p:cNvPr id="307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3077" name="Picture 5" descr="practical_action_logo_300"/>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8308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4.jpe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257300"/>
            <a:ext cx="7997825" cy="4525963"/>
          </a:xfrm>
        </p:spPr>
        <p:txBody>
          <a:bodyPr/>
          <a:lstStyle/>
          <a:p>
            <a:pPr marL="0" indent="0" algn="ctr">
              <a:buNone/>
            </a:pPr>
            <a:r>
              <a:rPr lang="en-US" sz="2800" b="1" dirty="0"/>
              <a:t>The limits to adaptation and why Loss and Damage is an essential component of the climate </a:t>
            </a:r>
            <a:r>
              <a:rPr lang="en-US" sz="2800" b="1" dirty="0" smtClean="0"/>
              <a:t>regime.</a:t>
            </a:r>
            <a:endParaRPr lang="en-US" sz="2800" dirty="0"/>
          </a:p>
          <a:p>
            <a:pPr marL="0" indent="0" algn="ctr">
              <a:buNone/>
            </a:pPr>
            <a:r>
              <a:rPr lang="en-US" sz="2400" b="1" dirty="0"/>
              <a:t>Insights from science and practice for climate risk management and climate </a:t>
            </a:r>
            <a:r>
              <a:rPr lang="en-US" sz="2400" b="1" dirty="0" smtClean="0"/>
              <a:t>justice.</a:t>
            </a:r>
            <a:endParaRPr lang="en-US" sz="2400" dirty="0"/>
          </a:p>
          <a:p>
            <a:pPr marL="0" indent="0" algn="ctr">
              <a:buNone/>
            </a:pPr>
            <a:r>
              <a:rPr lang="en-US" sz="2400" dirty="0"/>
              <a:t> </a:t>
            </a:r>
          </a:p>
          <a:p>
            <a:pPr marL="0" indent="0" algn="ctr">
              <a:buNone/>
            </a:pPr>
            <a:r>
              <a:rPr lang="en-US" sz="2400" dirty="0"/>
              <a:t>Side Event of the </a:t>
            </a:r>
            <a:r>
              <a:rPr lang="en-US" sz="2400" i="1" dirty="0"/>
              <a:t>Loss and Damage Network</a:t>
            </a:r>
            <a:r>
              <a:rPr lang="en-US" sz="2400" dirty="0"/>
              <a:t> hosted by </a:t>
            </a:r>
            <a:r>
              <a:rPr lang="en-US" sz="2400" b="1" dirty="0"/>
              <a:t>Practical Action</a:t>
            </a:r>
          </a:p>
          <a:p>
            <a:pPr marL="0" indent="0" algn="ctr">
              <a:buNone/>
            </a:pPr>
            <a:r>
              <a:rPr lang="en-US" sz="2400" dirty="0"/>
              <a:t>Thursday, 26 May 2016 - 11:30—13:00 - Bonn I/II</a:t>
            </a:r>
          </a:p>
          <a:p>
            <a:pPr marL="0" indent="0" algn="ctr">
              <a:buNone/>
            </a:pPr>
            <a:endParaRPr lang="en-US" sz="2400" dirty="0"/>
          </a:p>
        </p:txBody>
      </p:sp>
      <p:pic>
        <p:nvPicPr>
          <p:cNvPr id="4" name="Picture 3" descr="136469 Logo Practical Acti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1940" y="6290976"/>
            <a:ext cx="1083175" cy="473347"/>
          </a:xfrm>
          <a:prstGeom prst="rect">
            <a:avLst/>
          </a:prstGeom>
        </p:spPr>
      </p:pic>
    </p:spTree>
    <p:extLst>
      <p:ext uri="{BB962C8B-B14F-4D97-AF65-F5344CB8AC3E}">
        <p14:creationId xmlns:p14="http://schemas.microsoft.com/office/powerpoint/2010/main" val="96695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FINANCING FOR LOSS AND DAMAGE?</a:t>
            </a:r>
            <a:endParaRPr lang="en-GB" dirty="0"/>
          </a:p>
        </p:txBody>
      </p:sp>
      <p:pic>
        <p:nvPicPr>
          <p:cNvPr id="4" name="Picture 3" descr="136469 Logo Practical Acti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540" y="1195422"/>
            <a:ext cx="7307580" cy="4887742"/>
          </a:xfrm>
          <a:prstGeom prst="rect">
            <a:avLst/>
          </a:prstGeom>
        </p:spPr>
      </p:pic>
    </p:spTree>
    <p:extLst>
      <p:ext uri="{BB962C8B-B14F-4D97-AF65-F5344CB8AC3E}">
        <p14:creationId xmlns:p14="http://schemas.microsoft.com/office/powerpoint/2010/main" val="271325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99"/>
                </a:solidFill>
                <a:latin typeface="Arial" panose="020B0604020202020204" pitchFamily="34" charset="0"/>
              </a:rPr>
              <a:t>CARE ECONOMY</a:t>
            </a:r>
            <a:endParaRPr lang="en-GB" b="1" dirty="0">
              <a:solidFill>
                <a:srgbClr val="003399"/>
              </a:solidFill>
              <a:latin typeface="Arial" panose="020B0604020202020204" pitchFamily="34" charset="0"/>
            </a:endParaRPr>
          </a:p>
        </p:txBody>
      </p:sp>
      <p:pic>
        <p:nvPicPr>
          <p:cNvPr id="5"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t="4256"/>
          <a:stretch>
            <a:fillRect/>
          </a:stretch>
        </p:blipFill>
        <p:spPr bwMode="auto">
          <a:xfrm>
            <a:off x="4800600" y="1496234"/>
            <a:ext cx="3160718" cy="47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1804" y="1558436"/>
            <a:ext cx="3105597" cy="467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88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bwMode="auto">
          <a:xfrm>
            <a:off x="539552" y="210292"/>
            <a:ext cx="9505056" cy="982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nl-NL" altLang="nl-NL" b="1" dirty="0" smtClean="0">
                <a:solidFill>
                  <a:srgbClr val="003399"/>
                </a:solidFill>
                <a:latin typeface="Arial" panose="020B0604020202020204" pitchFamily="34" charset="0"/>
              </a:rPr>
              <a:t>INFORMATION management</a:t>
            </a:r>
            <a:endParaRPr lang="nl-NL" altLang="nl-NL" b="1" dirty="0">
              <a:solidFill>
                <a:srgbClr val="003399"/>
              </a:solidFill>
              <a:latin typeface="Arial" panose="020B0604020202020204" pitchFamily="34" charset="0"/>
            </a:endParaRPr>
          </a:p>
        </p:txBody>
      </p:sp>
      <p:sp>
        <p:nvSpPr>
          <p:cNvPr id="9" name="Content Placeholder 2"/>
          <p:cNvSpPr>
            <a:spLocks noGrp="1"/>
          </p:cNvSpPr>
          <p:nvPr>
            <p:ph type="body" sz="quarter" idx="13"/>
          </p:nvPr>
        </p:nvSpPr>
        <p:spPr bwMode="auto">
          <a:xfrm>
            <a:off x="260586" y="1255664"/>
            <a:ext cx="8991934" cy="410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nl-NL" sz="2400" dirty="0" smtClean="0"/>
              <a:t>  INFORMATION GAP       INFORMATION OVERLOAD</a:t>
            </a:r>
          </a:p>
        </p:txBody>
      </p:sp>
      <p:grpSp>
        <p:nvGrpSpPr>
          <p:cNvPr id="41" name="Group 40"/>
          <p:cNvGrpSpPr/>
          <p:nvPr/>
        </p:nvGrpSpPr>
        <p:grpSpPr>
          <a:xfrm>
            <a:off x="5901730" y="1858817"/>
            <a:ext cx="2603983" cy="1347261"/>
            <a:chOff x="7231605" y="1943841"/>
            <a:chExt cx="2603983" cy="1347261"/>
          </a:xfrm>
        </p:grpSpPr>
        <p:pic>
          <p:nvPicPr>
            <p:cNvPr id="10" name="Picture 9"/>
            <p:cNvPicPr/>
            <p:nvPr/>
          </p:nvPicPr>
          <p:blipFill>
            <a:blip r:embed="rId3"/>
            <a:stretch>
              <a:fillRect/>
            </a:stretch>
          </p:blipFill>
          <p:spPr>
            <a:xfrm>
              <a:off x="8009316" y="2234113"/>
              <a:ext cx="856241" cy="1056989"/>
            </a:xfrm>
            <a:prstGeom prst="rect">
              <a:avLst/>
            </a:prstGeom>
          </p:spPr>
        </p:pic>
        <p:sp>
          <p:nvSpPr>
            <p:cNvPr id="14" name="TextBox 13"/>
            <p:cNvSpPr txBox="1"/>
            <p:nvPr/>
          </p:nvSpPr>
          <p:spPr>
            <a:xfrm>
              <a:off x="7231605" y="1943841"/>
              <a:ext cx="2603983" cy="338554"/>
            </a:xfrm>
            <a:prstGeom prst="rect">
              <a:avLst/>
            </a:prstGeom>
            <a:noFill/>
          </p:spPr>
          <p:txBody>
            <a:bodyPr wrap="none" rtlCol="0">
              <a:spAutoFit/>
            </a:bodyPr>
            <a:lstStyle/>
            <a:p>
              <a:r>
                <a:rPr lang="en-GB" sz="1600" b="1" dirty="0" smtClean="0"/>
                <a:t>Joint Needs Assessment</a:t>
              </a:r>
              <a:endParaRPr lang="en-GB" sz="1350" b="1" dirty="0"/>
            </a:p>
          </p:txBody>
        </p:sp>
      </p:grpSp>
      <p:grpSp>
        <p:nvGrpSpPr>
          <p:cNvPr id="40" name="Group 39"/>
          <p:cNvGrpSpPr/>
          <p:nvPr/>
        </p:nvGrpSpPr>
        <p:grpSpPr>
          <a:xfrm>
            <a:off x="4272787" y="2234370"/>
            <a:ext cx="1826141" cy="1080876"/>
            <a:chOff x="5282529" y="2199041"/>
            <a:chExt cx="1826141" cy="1080876"/>
          </a:xfrm>
        </p:grpSpPr>
        <p:pic>
          <p:nvPicPr>
            <p:cNvPr id="11" name="Picture 10"/>
            <p:cNvPicPr/>
            <p:nvPr/>
          </p:nvPicPr>
          <p:blipFill>
            <a:blip r:embed="rId4"/>
            <a:stretch>
              <a:fillRect/>
            </a:stretch>
          </p:blipFill>
          <p:spPr>
            <a:xfrm>
              <a:off x="5340321" y="2622799"/>
              <a:ext cx="856241" cy="657118"/>
            </a:xfrm>
            <a:prstGeom prst="rect">
              <a:avLst/>
            </a:prstGeom>
          </p:spPr>
        </p:pic>
        <p:sp>
          <p:nvSpPr>
            <p:cNvPr id="15" name="TextBox 14"/>
            <p:cNvSpPr txBox="1"/>
            <p:nvPr/>
          </p:nvSpPr>
          <p:spPr>
            <a:xfrm>
              <a:off x="5282529" y="2199041"/>
              <a:ext cx="1826141" cy="338554"/>
            </a:xfrm>
            <a:prstGeom prst="rect">
              <a:avLst/>
            </a:prstGeom>
            <a:noFill/>
          </p:spPr>
          <p:txBody>
            <a:bodyPr wrap="none" rtlCol="0">
              <a:spAutoFit/>
            </a:bodyPr>
            <a:lstStyle/>
            <a:p>
              <a:r>
                <a:rPr lang="en-GB" sz="1600" b="1" dirty="0" smtClean="0"/>
                <a:t>SOS and D-Form</a:t>
              </a:r>
              <a:endParaRPr lang="en-GB" sz="1600" b="1" dirty="0"/>
            </a:p>
          </p:txBody>
        </p:sp>
      </p:grpSp>
      <p:sp>
        <p:nvSpPr>
          <p:cNvPr id="19" name="Can 18"/>
          <p:cNvSpPr/>
          <p:nvPr/>
        </p:nvSpPr>
        <p:spPr>
          <a:xfrm>
            <a:off x="4473867" y="5645001"/>
            <a:ext cx="631619" cy="41161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Can 19"/>
          <p:cNvSpPr/>
          <p:nvPr/>
        </p:nvSpPr>
        <p:spPr>
          <a:xfrm>
            <a:off x="4805193" y="5850809"/>
            <a:ext cx="631619" cy="41161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Can 20"/>
          <p:cNvSpPr/>
          <p:nvPr/>
        </p:nvSpPr>
        <p:spPr>
          <a:xfrm>
            <a:off x="5238163" y="6042843"/>
            <a:ext cx="631619" cy="41161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xtBox 21"/>
          <p:cNvSpPr txBox="1"/>
          <p:nvPr/>
        </p:nvSpPr>
        <p:spPr>
          <a:xfrm>
            <a:off x="4272787" y="4988720"/>
            <a:ext cx="1335506" cy="584775"/>
          </a:xfrm>
          <a:prstGeom prst="rect">
            <a:avLst/>
          </a:prstGeom>
          <a:noFill/>
        </p:spPr>
        <p:txBody>
          <a:bodyPr wrap="square" rtlCol="0">
            <a:spAutoFit/>
          </a:bodyPr>
          <a:lstStyle/>
          <a:p>
            <a:r>
              <a:rPr lang="en-GB" sz="1600" b="1" dirty="0" smtClean="0"/>
              <a:t>Other data sources</a:t>
            </a:r>
            <a:endParaRPr lang="en-GB" sz="1600" b="1" dirty="0"/>
          </a:p>
        </p:txBody>
      </p:sp>
      <p:pic>
        <p:nvPicPr>
          <p:cNvPr id="23" name="Picture 22"/>
          <p:cNvPicPr>
            <a:picLocks noChangeAspect="1"/>
          </p:cNvPicPr>
          <p:nvPr/>
        </p:nvPicPr>
        <p:blipFill>
          <a:blip r:embed="rId5"/>
          <a:stretch>
            <a:fillRect/>
          </a:stretch>
        </p:blipFill>
        <p:spPr>
          <a:xfrm>
            <a:off x="4676210" y="3074888"/>
            <a:ext cx="3154682" cy="2103120"/>
          </a:xfrm>
          <a:prstGeom prst="ellipse">
            <a:avLst/>
          </a:prstGeom>
        </p:spPr>
      </p:pic>
      <p:cxnSp>
        <p:nvCxnSpPr>
          <p:cNvPr id="46" name="Straight Connector 45"/>
          <p:cNvCxnSpPr/>
          <p:nvPr/>
        </p:nvCxnSpPr>
        <p:spPr>
          <a:xfrm>
            <a:off x="4139952" y="1160780"/>
            <a:ext cx="0" cy="5697220"/>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6"/>
          <a:stretch>
            <a:fillRect/>
          </a:stretch>
        </p:blipFill>
        <p:spPr>
          <a:xfrm>
            <a:off x="779752" y="3074888"/>
            <a:ext cx="2880964" cy="2194560"/>
          </a:xfrm>
          <a:prstGeom prst="ellipse">
            <a:avLst/>
          </a:prstGeom>
        </p:spPr>
      </p:pic>
      <p:sp>
        <p:nvSpPr>
          <p:cNvPr id="25" name="TextBox 24"/>
          <p:cNvSpPr txBox="1"/>
          <p:nvPr/>
        </p:nvSpPr>
        <p:spPr>
          <a:xfrm>
            <a:off x="7830892" y="2685880"/>
            <a:ext cx="1252761" cy="584775"/>
          </a:xfrm>
          <a:prstGeom prst="rect">
            <a:avLst/>
          </a:prstGeom>
          <a:noFill/>
        </p:spPr>
        <p:txBody>
          <a:bodyPr wrap="square" rtlCol="0">
            <a:spAutoFit/>
          </a:bodyPr>
          <a:lstStyle/>
          <a:p>
            <a:pPr algn="ctr"/>
            <a:r>
              <a:rPr lang="en-GB" sz="1600" b="1" dirty="0" smtClean="0"/>
              <a:t>Union Fact Sheets</a:t>
            </a:r>
            <a:endParaRPr lang="en-GB" sz="1600" b="1" dirty="0"/>
          </a:p>
        </p:txBody>
      </p:sp>
      <p:pic>
        <p:nvPicPr>
          <p:cNvPr id="4" name="Picture 3"/>
          <p:cNvPicPr>
            <a:picLocks noChangeAspect="1"/>
          </p:cNvPicPr>
          <p:nvPr/>
        </p:nvPicPr>
        <p:blipFill>
          <a:blip r:embed="rId7"/>
          <a:stretch>
            <a:fillRect/>
          </a:stretch>
        </p:blipFill>
        <p:spPr>
          <a:xfrm>
            <a:off x="8019319" y="4819519"/>
            <a:ext cx="772434" cy="716977"/>
          </a:xfrm>
          <a:prstGeom prst="rect">
            <a:avLst/>
          </a:prstGeom>
        </p:spPr>
      </p:pic>
      <p:pic>
        <p:nvPicPr>
          <p:cNvPr id="5" name="Picture 4"/>
          <p:cNvPicPr>
            <a:picLocks noChangeAspect="1"/>
          </p:cNvPicPr>
          <p:nvPr/>
        </p:nvPicPr>
        <p:blipFill>
          <a:blip r:embed="rId8"/>
          <a:stretch>
            <a:fillRect/>
          </a:stretch>
        </p:blipFill>
        <p:spPr>
          <a:xfrm>
            <a:off x="8083382" y="3285095"/>
            <a:ext cx="888428" cy="703112"/>
          </a:xfrm>
          <a:prstGeom prst="rect">
            <a:avLst/>
          </a:prstGeom>
        </p:spPr>
      </p:pic>
      <p:sp>
        <p:nvSpPr>
          <p:cNvPr id="28" name="TextBox 27"/>
          <p:cNvSpPr txBox="1"/>
          <p:nvPr/>
        </p:nvSpPr>
        <p:spPr>
          <a:xfrm>
            <a:off x="7779154" y="4220882"/>
            <a:ext cx="1252761" cy="584775"/>
          </a:xfrm>
          <a:prstGeom prst="rect">
            <a:avLst/>
          </a:prstGeom>
          <a:noFill/>
        </p:spPr>
        <p:txBody>
          <a:bodyPr wrap="square" rtlCol="0">
            <a:spAutoFit/>
          </a:bodyPr>
          <a:lstStyle/>
          <a:p>
            <a:pPr algn="ctr"/>
            <a:r>
              <a:rPr lang="en-GB" sz="1600" b="1" dirty="0" smtClean="0"/>
              <a:t>Flood forecasts</a:t>
            </a:r>
            <a:endParaRPr lang="en-GB" sz="1600" b="1" dirty="0"/>
          </a:p>
        </p:txBody>
      </p:sp>
      <p:pic>
        <p:nvPicPr>
          <p:cNvPr id="6" name="Picture 5"/>
          <p:cNvPicPr>
            <a:picLocks noChangeAspect="1"/>
          </p:cNvPicPr>
          <p:nvPr/>
        </p:nvPicPr>
        <p:blipFill>
          <a:blip r:embed="rId9"/>
          <a:stretch>
            <a:fillRect/>
          </a:stretch>
        </p:blipFill>
        <p:spPr>
          <a:xfrm>
            <a:off x="5848861" y="5766736"/>
            <a:ext cx="1627067" cy="1155930"/>
          </a:xfrm>
          <a:prstGeom prst="rect">
            <a:avLst/>
          </a:prstGeom>
        </p:spPr>
      </p:pic>
      <p:sp>
        <p:nvSpPr>
          <p:cNvPr id="30" name="TextBox 29"/>
          <p:cNvSpPr txBox="1"/>
          <p:nvPr/>
        </p:nvSpPr>
        <p:spPr>
          <a:xfrm>
            <a:off x="5318480" y="5565632"/>
            <a:ext cx="2990652" cy="338554"/>
          </a:xfrm>
          <a:prstGeom prst="rect">
            <a:avLst/>
          </a:prstGeom>
          <a:noFill/>
        </p:spPr>
        <p:txBody>
          <a:bodyPr wrap="square" rtlCol="0">
            <a:spAutoFit/>
          </a:bodyPr>
          <a:lstStyle/>
          <a:p>
            <a:pPr algn="ctr"/>
            <a:r>
              <a:rPr lang="en-GB" sz="1600" b="1" dirty="0" smtClean="0"/>
              <a:t>Disaster Management Plan</a:t>
            </a:r>
            <a:endParaRPr lang="en-GB" sz="1600" b="1" dirty="0"/>
          </a:p>
        </p:txBody>
      </p:sp>
      <p:pic>
        <p:nvPicPr>
          <p:cNvPr id="24" name="Picture 23" descr="136469 Logo Practical Action.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32690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4000" dirty="0" smtClean="0"/>
              <a:t>What is the role for NGO in the Loss and Damage debate?</a:t>
            </a:r>
            <a:endParaRPr lang="en-GB" sz="4000" dirty="0"/>
          </a:p>
        </p:txBody>
      </p:sp>
      <p:pic>
        <p:nvPicPr>
          <p:cNvPr id="6" name="Picture 5" descr="136469 Logo Practical Acti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420421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555776" y="1899074"/>
            <a:ext cx="3960440" cy="39600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000" dirty="0" smtClean="0">
              <a:solidFill>
                <a:prstClr val="black"/>
              </a:solidFill>
              <a:latin typeface="Arial" panose="020B0604020202020204" pitchFamily="34" charset="0"/>
              <a:cs typeface="Arial" panose="020B0604020202020204" pitchFamily="34" charset="0"/>
            </a:endParaRPr>
          </a:p>
        </p:txBody>
      </p:sp>
      <p:sp>
        <p:nvSpPr>
          <p:cNvPr id="5" name="Freeform 4"/>
          <p:cNvSpPr/>
          <p:nvPr/>
        </p:nvSpPr>
        <p:spPr>
          <a:xfrm rot="16200000">
            <a:off x="4144390" y="2913913"/>
            <a:ext cx="855217" cy="0"/>
          </a:xfrm>
          <a:custGeom>
            <a:avLst/>
            <a:gdLst/>
            <a:ahLst/>
            <a:cxnLst/>
            <a:rect l="0" t="0" r="0" b="0"/>
            <a:pathLst>
              <a:path>
                <a:moveTo>
                  <a:pt x="0" y="0"/>
                </a:moveTo>
                <a:lnTo>
                  <a:pt x="8552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rot="1800000">
            <a:off x="5134861" y="4477507"/>
            <a:ext cx="697727" cy="0"/>
          </a:xfrm>
          <a:custGeom>
            <a:avLst/>
            <a:gdLst/>
            <a:ahLst/>
            <a:cxnLst/>
            <a:rect l="0" t="0" r="0" b="0"/>
            <a:pathLst>
              <a:path>
                <a:moveTo>
                  <a:pt x="0" y="0"/>
                </a:moveTo>
                <a:lnTo>
                  <a:pt x="69772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rot="9000000">
            <a:off x="3311411" y="4477507"/>
            <a:ext cx="697727" cy="0"/>
          </a:xfrm>
          <a:custGeom>
            <a:avLst/>
            <a:gdLst/>
            <a:ahLst/>
            <a:cxnLst/>
            <a:rect l="0" t="0" r="0" b="0"/>
            <a:pathLst>
              <a:path>
                <a:moveTo>
                  <a:pt x="0" y="0"/>
                </a:moveTo>
                <a:lnTo>
                  <a:pt x="69772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Isosceles Triangle 7"/>
          <p:cNvSpPr/>
          <p:nvPr/>
        </p:nvSpPr>
        <p:spPr bwMode="auto">
          <a:xfrm rot="1896579">
            <a:off x="2751149" y="2673763"/>
            <a:ext cx="246273" cy="310101"/>
          </a:xfrm>
          <a:prstGeom prst="triangle">
            <a:avLst/>
          </a:prstGeom>
          <a:solidFill>
            <a:srgbClr val="97C1E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000" dirty="0" smtClean="0">
              <a:solidFill>
                <a:prstClr val="black"/>
              </a:solidFill>
              <a:latin typeface="Arial" panose="020B0604020202020204" pitchFamily="34" charset="0"/>
              <a:cs typeface="Arial" panose="020B0604020202020204" pitchFamily="34" charset="0"/>
            </a:endParaRPr>
          </a:p>
        </p:txBody>
      </p:sp>
      <p:sp>
        <p:nvSpPr>
          <p:cNvPr id="9" name="Isosceles Triangle 8"/>
          <p:cNvSpPr/>
          <p:nvPr/>
        </p:nvSpPr>
        <p:spPr bwMode="auto">
          <a:xfrm rot="8911368">
            <a:off x="6135386" y="2758861"/>
            <a:ext cx="246273" cy="310101"/>
          </a:xfrm>
          <a:prstGeom prst="triangle">
            <a:avLst/>
          </a:prstGeom>
          <a:solidFill>
            <a:srgbClr val="97C1E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000" dirty="0" smtClean="0">
              <a:solidFill>
                <a:prstClr val="black"/>
              </a:solidFill>
              <a:latin typeface="Arial" panose="020B0604020202020204" pitchFamily="34" charset="0"/>
              <a:cs typeface="Arial" panose="020B0604020202020204" pitchFamily="34" charset="0"/>
            </a:endParaRPr>
          </a:p>
        </p:txBody>
      </p:sp>
      <p:sp>
        <p:nvSpPr>
          <p:cNvPr id="10" name="Isosceles Triangle 9"/>
          <p:cNvSpPr/>
          <p:nvPr/>
        </p:nvSpPr>
        <p:spPr bwMode="auto">
          <a:xfrm rot="16200000">
            <a:off x="4389006" y="5688632"/>
            <a:ext cx="246273" cy="310101"/>
          </a:xfrm>
          <a:prstGeom prst="triangle">
            <a:avLst/>
          </a:prstGeom>
          <a:solidFill>
            <a:srgbClr val="97C1E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000" dirty="0" smtClean="0">
              <a:solidFill>
                <a:prstClr val="black"/>
              </a:solidFill>
              <a:latin typeface="Arial" panose="020B0604020202020204" pitchFamily="34" charset="0"/>
              <a:cs typeface="Arial" panose="020B0604020202020204" pitchFamily="34" charset="0"/>
            </a:endParaRPr>
          </a:p>
        </p:txBody>
      </p:sp>
      <p:grpSp>
        <p:nvGrpSpPr>
          <p:cNvPr id="11" name="Group 10"/>
          <p:cNvGrpSpPr/>
          <p:nvPr/>
        </p:nvGrpSpPr>
        <p:grpSpPr>
          <a:xfrm>
            <a:off x="3578085" y="1567997"/>
            <a:ext cx="1969248" cy="842839"/>
            <a:chOff x="3514477" y="1423283"/>
            <a:chExt cx="1969248" cy="842839"/>
          </a:xfrm>
        </p:grpSpPr>
        <p:sp>
          <p:nvSpPr>
            <p:cNvPr id="12" name="Rectangle 11"/>
            <p:cNvSpPr/>
            <p:nvPr/>
          </p:nvSpPr>
          <p:spPr bwMode="auto">
            <a:xfrm>
              <a:off x="3514477" y="1423283"/>
              <a:ext cx="1969248" cy="842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000" dirty="0" smtClean="0">
                <a:solidFill>
                  <a:prstClr val="black"/>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0621" y="1497919"/>
              <a:ext cx="506407" cy="694687"/>
            </a:xfrm>
            <a:prstGeom prst="rect">
              <a:avLst/>
            </a:prstGeom>
            <a:ln>
              <a:solidFill>
                <a:schemeClr val="bg1"/>
              </a:solidFill>
            </a:ln>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78759" y="1689678"/>
              <a:ext cx="1307950" cy="342974"/>
            </a:xfrm>
            <a:prstGeom prst="rect">
              <a:avLst/>
            </a:prstGeom>
            <a:solidFill>
              <a:schemeClr val="tx1">
                <a:lumMod val="75000"/>
              </a:schemeClr>
            </a:solidFill>
            <a:ln>
              <a:solidFill>
                <a:schemeClr val="bg1"/>
              </a:solidFill>
            </a:ln>
          </p:spPr>
        </p:pic>
      </p:grpSp>
      <p:sp>
        <p:nvSpPr>
          <p:cNvPr id="15" name="TextBox 14"/>
          <p:cNvSpPr txBox="1"/>
          <p:nvPr/>
        </p:nvSpPr>
        <p:spPr>
          <a:xfrm>
            <a:off x="5812282" y="1521508"/>
            <a:ext cx="2618836" cy="338554"/>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cs typeface="Arial" panose="020B0604020202020204" pitchFamily="34" charset="0"/>
              </a:rPr>
              <a:t>Knowledge for action</a:t>
            </a:r>
            <a:endParaRPr lang="en-US" sz="1600" b="1"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5813287" y="5432470"/>
            <a:ext cx="2197207" cy="338554"/>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cs typeface="Arial" panose="020B0604020202020204" pitchFamily="34" charset="0"/>
              </a:rPr>
              <a:t>Technical Innovation</a:t>
            </a:r>
            <a:endParaRPr lang="en-US" sz="1600" b="1"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703080" y="5268478"/>
            <a:ext cx="1814889" cy="338554"/>
          </a:xfrm>
          <a:prstGeom prst="rect">
            <a:avLst/>
          </a:prstGeom>
          <a:noFill/>
        </p:spPr>
        <p:txBody>
          <a:bodyPr wrap="square" rtlCol="0">
            <a:spAutoFit/>
          </a:bodyPr>
          <a:lstStyle/>
          <a:p>
            <a:pPr defTabSz="914400"/>
            <a:r>
              <a:rPr lang="en-US" sz="1600" b="1" dirty="0" smtClean="0">
                <a:solidFill>
                  <a:prstClr val="black"/>
                </a:solidFill>
                <a:latin typeface="Arial" panose="020B0604020202020204" pitchFamily="34" charset="0"/>
                <a:cs typeface="Arial" panose="020B0604020202020204" pitchFamily="34" charset="0"/>
              </a:rPr>
              <a:t>Global Reach</a:t>
            </a:r>
            <a:endParaRPr lang="en-US" sz="1600" b="1"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703080" y="5565922"/>
            <a:ext cx="2383677" cy="646331"/>
          </a:xfrm>
          <a:prstGeom prst="rect">
            <a:avLst/>
          </a:prstGeom>
          <a:noFill/>
        </p:spPr>
        <p:txBody>
          <a:bodyPr wrap="square" rtlCol="0">
            <a:spAutoFit/>
          </a:bodyPr>
          <a:lstStyle/>
          <a:p>
            <a:pPr marL="285750" indent="-285750" defTabSz="914400">
              <a:buFontTx/>
              <a:buChar char="-"/>
            </a:pPr>
            <a:r>
              <a:rPr lang="en-US" sz="1200" dirty="0" smtClean="0">
                <a:solidFill>
                  <a:prstClr val="black"/>
                </a:solidFill>
                <a:latin typeface="Arial" panose="020B0604020202020204" pitchFamily="34" charset="0"/>
                <a:cs typeface="Arial" panose="020B0604020202020204" pitchFamily="34" charset="0"/>
              </a:rPr>
              <a:t>Community presence</a:t>
            </a:r>
          </a:p>
          <a:p>
            <a:pPr marL="285750" indent="-285750" defTabSz="914400">
              <a:buFontTx/>
              <a:buChar char="-"/>
            </a:pPr>
            <a:r>
              <a:rPr lang="en-US" sz="1200" dirty="0" smtClean="0">
                <a:solidFill>
                  <a:prstClr val="black"/>
                </a:solidFill>
                <a:latin typeface="Arial" panose="020B0604020202020204" pitchFamily="34" charset="0"/>
                <a:cs typeface="Arial" panose="020B0604020202020204" pitchFamily="34" charset="0"/>
              </a:rPr>
              <a:t>Scale</a:t>
            </a:r>
          </a:p>
          <a:p>
            <a:pPr marL="285750" indent="-285750" defTabSz="914400">
              <a:buFontTx/>
              <a:buChar char="-"/>
            </a:pPr>
            <a:r>
              <a:rPr lang="en-US" sz="1200" dirty="0" smtClean="0">
                <a:solidFill>
                  <a:prstClr val="black"/>
                </a:solidFill>
                <a:latin typeface="Arial" panose="020B0604020202020204" pitchFamily="34" charset="0"/>
                <a:cs typeface="Arial" panose="020B0604020202020204" pitchFamily="34" charset="0"/>
              </a:rPr>
              <a:t>Influence and advocacy</a:t>
            </a:r>
            <a:endParaRPr lang="en-US" sz="1200" dirty="0">
              <a:solidFill>
                <a:prstClr val="black"/>
              </a:solidFill>
              <a:latin typeface="Arial" panose="020B0604020202020204" pitchFamily="34" charset="0"/>
              <a:cs typeface="Arial" panose="020B0604020202020204" pitchFamily="34" charset="0"/>
            </a:endParaRPr>
          </a:p>
        </p:txBody>
      </p:sp>
      <p:sp>
        <p:nvSpPr>
          <p:cNvPr id="19" name="TextBox 18"/>
          <p:cNvSpPr txBox="1"/>
          <p:nvPr/>
        </p:nvSpPr>
        <p:spPr>
          <a:xfrm>
            <a:off x="5947159" y="1824401"/>
            <a:ext cx="2675252" cy="646331"/>
          </a:xfrm>
          <a:prstGeom prst="rect">
            <a:avLst/>
          </a:prstGeom>
          <a:noFill/>
        </p:spPr>
        <p:txBody>
          <a:bodyPr wrap="square" rtlCol="0">
            <a:spAutoFit/>
          </a:bodyPr>
          <a:lstStyle/>
          <a:p>
            <a:pPr marL="285750" indent="-285750" defTabSz="914400">
              <a:buFontTx/>
              <a:buChar char="-"/>
            </a:pPr>
            <a:r>
              <a:rPr lang="en-US" sz="1200" dirty="0" smtClean="0">
                <a:solidFill>
                  <a:prstClr val="black"/>
                </a:solidFill>
                <a:latin typeface="Arial" panose="020B0604020202020204" pitchFamily="34" charset="0"/>
                <a:cs typeface="Arial" panose="020B0604020202020204" pitchFamily="34" charset="0"/>
              </a:rPr>
              <a:t>Research and modeling</a:t>
            </a:r>
          </a:p>
          <a:p>
            <a:pPr marL="285750" indent="-285750" defTabSz="914400">
              <a:buFontTx/>
              <a:buChar char="-"/>
            </a:pPr>
            <a:r>
              <a:rPr lang="en-US" sz="1200" dirty="0" smtClean="0">
                <a:solidFill>
                  <a:prstClr val="black"/>
                </a:solidFill>
                <a:latin typeface="Arial" panose="020B0604020202020204" pitchFamily="34" charset="0"/>
                <a:cs typeface="Arial" panose="020B0604020202020204" pitchFamily="34" charset="0"/>
              </a:rPr>
              <a:t>Scientific credibility</a:t>
            </a:r>
          </a:p>
          <a:p>
            <a:pPr marL="285750" indent="-285750" defTabSz="914400">
              <a:buFontTx/>
              <a:buChar char="-"/>
            </a:pPr>
            <a:r>
              <a:rPr lang="en-US" sz="1200" dirty="0">
                <a:solidFill>
                  <a:prstClr val="black"/>
                </a:solidFill>
                <a:latin typeface="Arial" panose="020B0604020202020204" pitchFamily="34" charset="0"/>
                <a:cs typeface="Arial" panose="020B0604020202020204" pitchFamily="34" charset="0"/>
              </a:rPr>
              <a:t>Influence </a:t>
            </a:r>
            <a:r>
              <a:rPr lang="en-US" sz="1200" dirty="0" smtClean="0">
                <a:solidFill>
                  <a:prstClr val="black"/>
                </a:solidFill>
                <a:latin typeface="Arial" panose="020B0604020202020204" pitchFamily="34" charset="0"/>
                <a:cs typeface="Arial" panose="020B0604020202020204" pitchFamily="34" charset="0"/>
              </a:rPr>
              <a:t>regulation</a:t>
            </a:r>
            <a:endParaRPr lang="en-US" sz="1200" dirty="0">
              <a:solidFill>
                <a:prstClr val="black"/>
              </a:solidFill>
              <a:latin typeface="Arial" panose="020B0604020202020204" pitchFamily="34" charset="0"/>
              <a:cs typeface="Arial" panose="020B0604020202020204" pitchFamily="34" charset="0"/>
            </a:endParaRPr>
          </a:p>
        </p:txBody>
      </p:sp>
      <p:sp>
        <p:nvSpPr>
          <p:cNvPr id="20" name="Rectangle 19"/>
          <p:cNvSpPr/>
          <p:nvPr/>
        </p:nvSpPr>
        <p:spPr>
          <a:xfrm>
            <a:off x="5939631" y="5707297"/>
            <a:ext cx="2070863" cy="674031"/>
          </a:xfrm>
          <a:prstGeom prst="rect">
            <a:avLst/>
          </a:prstGeom>
        </p:spPr>
        <p:txBody>
          <a:bodyPr wrap="square">
            <a:spAutoFit/>
          </a:bodyPr>
          <a:lstStyle/>
          <a:p>
            <a:pPr marL="285750" indent="-285750" defTabSz="914400" fontAlgn="base">
              <a:lnSpc>
                <a:spcPct val="105000"/>
              </a:lnSpc>
              <a:spcAft>
                <a:spcPct val="0"/>
              </a:spcAft>
              <a:buClr>
                <a:srgbClr val="8899BB"/>
              </a:buClr>
              <a:buFontTx/>
              <a:buChar char="-"/>
              <a:defRPr/>
            </a:pPr>
            <a:r>
              <a:rPr lang="en-GB" sz="1200" dirty="0">
                <a:solidFill>
                  <a:prstClr val="black"/>
                </a:solidFill>
                <a:latin typeface="Arial" panose="020B0604020202020204" pitchFamily="34" charset="0"/>
                <a:cs typeface="Arial" panose="020B0604020202020204" pitchFamily="34" charset="0"/>
              </a:rPr>
              <a:t>Small and agile</a:t>
            </a:r>
          </a:p>
          <a:p>
            <a:pPr marL="285750" indent="-285750" defTabSz="914400" fontAlgn="base">
              <a:lnSpc>
                <a:spcPct val="105000"/>
              </a:lnSpc>
              <a:spcAft>
                <a:spcPct val="0"/>
              </a:spcAft>
              <a:buClr>
                <a:srgbClr val="8899BB"/>
              </a:buClr>
              <a:buFontTx/>
              <a:buChar char="-"/>
              <a:defRPr/>
            </a:pPr>
            <a:r>
              <a:rPr lang="en-GB" sz="1200" dirty="0">
                <a:solidFill>
                  <a:prstClr val="black"/>
                </a:solidFill>
                <a:latin typeface="Arial" panose="020B0604020202020204" pitchFamily="34" charset="0"/>
                <a:cs typeface="Arial" panose="020B0604020202020204" pitchFamily="34" charset="0"/>
              </a:rPr>
              <a:t>Innovation and ideas piloting</a:t>
            </a:r>
          </a:p>
        </p:txBody>
      </p:sp>
      <p:sp>
        <p:nvSpPr>
          <p:cNvPr id="21" name="Text Box 15"/>
          <p:cNvSpPr txBox="1">
            <a:spLocks noChangeArrowheads="1"/>
          </p:cNvSpPr>
          <p:nvPr/>
        </p:nvSpPr>
        <p:spPr bwMode="auto">
          <a:xfrm>
            <a:off x="3632188" y="4418650"/>
            <a:ext cx="1798638"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fontAlgn="base">
              <a:lnSpc>
                <a:spcPct val="75000"/>
              </a:lnSpc>
              <a:spcBef>
                <a:spcPct val="0"/>
              </a:spcBef>
              <a:spcAft>
                <a:spcPct val="0"/>
              </a:spcAft>
              <a:buClr>
                <a:srgbClr val="8899BB"/>
              </a:buClr>
              <a:defRPr/>
            </a:pPr>
            <a:r>
              <a:rPr lang="en-GB" sz="1600" b="1" dirty="0" err="1" smtClean="0">
                <a:solidFill>
                  <a:prstClr val="black"/>
                </a:solidFill>
                <a:latin typeface="Arial" panose="020B0604020202020204" pitchFamily="34" charset="0"/>
                <a:cs typeface="Arial" panose="020B0604020202020204" pitchFamily="34" charset="0"/>
              </a:rPr>
              <a:t>Catalyze</a:t>
            </a:r>
            <a:r>
              <a:rPr lang="en-GB" sz="1600" b="1" dirty="0" smtClean="0">
                <a:solidFill>
                  <a:prstClr val="black"/>
                </a:solidFill>
                <a:latin typeface="Arial" panose="020B0604020202020204" pitchFamily="34" charset="0"/>
                <a:cs typeface="Arial" panose="020B0604020202020204" pitchFamily="34" charset="0"/>
              </a:rPr>
              <a:t> </a:t>
            </a:r>
            <a:endParaRPr lang="en-GB" sz="1600" b="1" dirty="0">
              <a:solidFill>
                <a:prstClr val="black"/>
              </a:solidFill>
              <a:latin typeface="Arial" panose="020B0604020202020204" pitchFamily="34" charset="0"/>
              <a:cs typeface="Arial" panose="020B0604020202020204" pitchFamily="34" charset="0"/>
            </a:endParaRPr>
          </a:p>
        </p:txBody>
      </p:sp>
      <p:sp>
        <p:nvSpPr>
          <p:cNvPr id="22" name="Text Box 15"/>
          <p:cNvSpPr txBox="1">
            <a:spLocks noChangeArrowheads="1"/>
          </p:cNvSpPr>
          <p:nvPr/>
        </p:nvSpPr>
        <p:spPr bwMode="auto">
          <a:xfrm>
            <a:off x="3721691" y="4735343"/>
            <a:ext cx="1798638" cy="5693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71450" indent="-171450" defTabSz="914400" eaLnBrk="0" fontAlgn="base" hangingPunct="0">
              <a:lnSpc>
                <a:spcPct val="75000"/>
              </a:lnSpc>
              <a:spcBef>
                <a:spcPts val="600"/>
              </a:spcBef>
              <a:spcAft>
                <a:spcPct val="0"/>
              </a:spcAft>
              <a:buClr>
                <a:srgbClr val="8899BB"/>
              </a:buClr>
              <a:buFontTx/>
              <a:buChar char="-"/>
              <a:defRPr/>
            </a:pPr>
            <a:r>
              <a:rPr lang="en-GB" sz="1200" dirty="0" smtClean="0">
                <a:solidFill>
                  <a:prstClr val="black"/>
                </a:solidFill>
                <a:latin typeface="Arial" panose="020B0604020202020204" pitchFamily="34" charset="0"/>
                <a:cs typeface="Arial" panose="020B0604020202020204" pitchFamily="34" charset="0"/>
              </a:rPr>
              <a:t>Risk engineering </a:t>
            </a:r>
          </a:p>
          <a:p>
            <a:pPr marL="171450" indent="-171450" defTabSz="914400" eaLnBrk="0" fontAlgn="base" hangingPunct="0">
              <a:lnSpc>
                <a:spcPct val="75000"/>
              </a:lnSpc>
              <a:spcBef>
                <a:spcPts val="600"/>
              </a:spcBef>
              <a:spcAft>
                <a:spcPct val="0"/>
              </a:spcAft>
              <a:buClr>
                <a:srgbClr val="8899BB"/>
              </a:buClr>
              <a:buFontTx/>
              <a:buChar char="-"/>
              <a:defRPr/>
            </a:pPr>
            <a:r>
              <a:rPr lang="en-GB" sz="1200" dirty="0" smtClean="0">
                <a:solidFill>
                  <a:prstClr val="black"/>
                </a:solidFill>
                <a:latin typeface="Arial" panose="020B0604020202020204" pitchFamily="34" charset="0"/>
                <a:cs typeface="Arial" panose="020B0604020202020204" pitchFamily="34" charset="0"/>
              </a:rPr>
              <a:t>Financial resources</a:t>
            </a:r>
          </a:p>
          <a:p>
            <a:pPr marL="171450" indent="-171450" defTabSz="914400" eaLnBrk="0" fontAlgn="base" hangingPunct="0">
              <a:lnSpc>
                <a:spcPct val="75000"/>
              </a:lnSpc>
              <a:spcBef>
                <a:spcPts val="600"/>
              </a:spcBef>
              <a:spcAft>
                <a:spcPct val="0"/>
              </a:spcAft>
              <a:buClr>
                <a:srgbClr val="8899BB"/>
              </a:buClr>
              <a:buFontTx/>
              <a:buChar char="-"/>
              <a:defRPr/>
            </a:pPr>
            <a:r>
              <a:rPr lang="en-GB" sz="1200" dirty="0" smtClean="0">
                <a:solidFill>
                  <a:prstClr val="black"/>
                </a:solidFill>
                <a:latin typeface="Arial" panose="020B0604020202020204" pitchFamily="34" charset="0"/>
                <a:cs typeface="Arial" panose="020B0604020202020204" pitchFamily="34" charset="0"/>
              </a:rPr>
              <a:t>Influence and advocacy</a:t>
            </a:r>
            <a:endParaRPr lang="en-GB" sz="12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rot="5400000">
            <a:off x="6003774" y="3605967"/>
            <a:ext cx="1525740" cy="253916"/>
          </a:xfrm>
          <a:prstGeom prst="rect">
            <a:avLst/>
          </a:prstGeom>
          <a:noFill/>
        </p:spPr>
        <p:txBody>
          <a:bodyPr wrap="square" rtlCol="0">
            <a:spAutoFit/>
          </a:bodyPr>
          <a:lstStyle/>
          <a:p>
            <a:pPr defTabSz="914400"/>
            <a:r>
              <a:rPr lang="en-US" sz="1050" i="1" dirty="0" smtClean="0">
                <a:solidFill>
                  <a:prstClr val="black"/>
                </a:solidFill>
                <a:latin typeface="Arial" panose="020B0604020202020204" pitchFamily="34" charset="0"/>
                <a:cs typeface="Arial" panose="020B0604020202020204" pitchFamily="34" charset="0"/>
              </a:rPr>
              <a:t>Methodologies &amp; tools</a:t>
            </a:r>
            <a:endParaRPr lang="en-US" sz="1050" i="1" dirty="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rot="16477719">
            <a:off x="1859755" y="3432148"/>
            <a:ext cx="1043533" cy="253916"/>
          </a:xfrm>
          <a:prstGeom prst="rect">
            <a:avLst/>
          </a:prstGeom>
          <a:noFill/>
        </p:spPr>
        <p:txBody>
          <a:bodyPr wrap="square" rtlCol="0">
            <a:spAutoFit/>
          </a:bodyPr>
          <a:lstStyle/>
          <a:p>
            <a:pPr defTabSz="914400"/>
            <a:r>
              <a:rPr lang="en-US" sz="1050" i="1" dirty="0" smtClean="0">
                <a:solidFill>
                  <a:prstClr val="black"/>
                </a:solidFill>
                <a:latin typeface="Arial" panose="020B0604020202020204" pitchFamily="34" charset="0"/>
                <a:cs typeface="Arial" panose="020B0604020202020204" pitchFamily="34" charset="0"/>
              </a:rPr>
              <a:t>Case studies</a:t>
            </a:r>
            <a:endParaRPr lang="en-US" sz="1050" i="1" dirty="0">
              <a:solidFill>
                <a:prstClr val="black"/>
              </a:solidFill>
              <a:latin typeface="Arial" panose="020B0604020202020204" pitchFamily="34" charset="0"/>
              <a:cs typeface="Arial" panose="020B0604020202020204" pitchFamily="34" charset="0"/>
            </a:endParaRPr>
          </a:p>
        </p:txBody>
      </p:sp>
      <p:sp>
        <p:nvSpPr>
          <p:cNvPr id="28" name="TextBox 27"/>
          <p:cNvSpPr txBox="1"/>
          <p:nvPr/>
        </p:nvSpPr>
        <p:spPr>
          <a:xfrm>
            <a:off x="3578085" y="6011783"/>
            <a:ext cx="2049913" cy="253916"/>
          </a:xfrm>
          <a:prstGeom prst="rect">
            <a:avLst/>
          </a:prstGeom>
          <a:noFill/>
        </p:spPr>
        <p:txBody>
          <a:bodyPr wrap="square" rtlCol="0">
            <a:spAutoFit/>
          </a:bodyPr>
          <a:lstStyle/>
          <a:p>
            <a:pPr defTabSz="914400"/>
            <a:r>
              <a:rPr lang="en-US" sz="1050" i="1" dirty="0" smtClean="0">
                <a:solidFill>
                  <a:prstClr val="black"/>
                </a:solidFill>
                <a:latin typeface="Arial" panose="020B0604020202020204" pitchFamily="34" charset="0"/>
                <a:cs typeface="Arial" panose="020B0604020202020204" pitchFamily="34" charset="0"/>
              </a:rPr>
              <a:t>Innovation &amp; Technical Advice</a:t>
            </a:r>
            <a:endParaRPr lang="en-US" sz="1050" i="1" dirty="0">
              <a:solidFill>
                <a:prstClr val="black"/>
              </a:solidFill>
              <a:latin typeface="Arial" panose="020B0604020202020204" pitchFamily="34" charset="0"/>
              <a:cs typeface="Arial" panose="020B0604020202020204" pitchFamily="34" charset="0"/>
            </a:endParaRPr>
          </a:p>
        </p:txBody>
      </p:sp>
      <p:sp>
        <p:nvSpPr>
          <p:cNvPr id="29" name="Rectangle 2"/>
          <p:cNvSpPr txBox="1">
            <a:spLocks noChangeArrowheads="1"/>
          </p:cNvSpPr>
          <p:nvPr>
            <p:custDataLst>
              <p:tags r:id="rId1"/>
            </p:custDataLst>
          </p:nvPr>
        </p:nvSpPr>
        <p:spPr bwMode="auto">
          <a:xfrm>
            <a:off x="324195" y="183246"/>
            <a:ext cx="8546850" cy="100171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b="1">
                <a:solidFill>
                  <a:srgbClr val="000066"/>
                </a:solidFill>
                <a:latin typeface="+mj-lt"/>
                <a:ea typeface="+mj-ea"/>
                <a:cs typeface="+mj-cs"/>
              </a:defRPr>
            </a:lvl1pPr>
            <a:lvl2pPr algn="l" rtl="0" eaLnBrk="1" fontAlgn="base" hangingPunct="1">
              <a:lnSpc>
                <a:spcPct val="90000"/>
              </a:lnSpc>
              <a:spcBef>
                <a:spcPct val="0"/>
              </a:spcBef>
              <a:spcAft>
                <a:spcPct val="0"/>
              </a:spcAft>
              <a:defRPr sz="2800" b="1">
                <a:solidFill>
                  <a:srgbClr val="000066"/>
                </a:solidFill>
                <a:latin typeface="Frutiger 45 Light" pitchFamily="34" charset="0"/>
              </a:defRPr>
            </a:lvl2pPr>
            <a:lvl3pPr algn="l" rtl="0" eaLnBrk="1" fontAlgn="base" hangingPunct="1">
              <a:lnSpc>
                <a:spcPct val="90000"/>
              </a:lnSpc>
              <a:spcBef>
                <a:spcPct val="0"/>
              </a:spcBef>
              <a:spcAft>
                <a:spcPct val="0"/>
              </a:spcAft>
              <a:defRPr sz="2800" b="1">
                <a:solidFill>
                  <a:srgbClr val="000066"/>
                </a:solidFill>
                <a:latin typeface="Frutiger 45 Light" pitchFamily="34" charset="0"/>
              </a:defRPr>
            </a:lvl3pPr>
            <a:lvl4pPr algn="l" rtl="0" eaLnBrk="1" fontAlgn="base" hangingPunct="1">
              <a:lnSpc>
                <a:spcPct val="90000"/>
              </a:lnSpc>
              <a:spcBef>
                <a:spcPct val="0"/>
              </a:spcBef>
              <a:spcAft>
                <a:spcPct val="0"/>
              </a:spcAft>
              <a:defRPr sz="2800" b="1">
                <a:solidFill>
                  <a:srgbClr val="000066"/>
                </a:solidFill>
                <a:latin typeface="Frutiger 45 Light" pitchFamily="34" charset="0"/>
              </a:defRPr>
            </a:lvl4pPr>
            <a:lvl5pPr algn="l" rtl="0" eaLnBrk="1" fontAlgn="base" hangingPunct="1">
              <a:lnSpc>
                <a:spcPct val="90000"/>
              </a:lnSpc>
              <a:spcBef>
                <a:spcPct val="0"/>
              </a:spcBef>
              <a:spcAft>
                <a:spcPct val="0"/>
              </a:spcAft>
              <a:defRPr sz="2800" b="1">
                <a:solidFill>
                  <a:srgbClr val="000066"/>
                </a:solidFill>
                <a:latin typeface="Frutiger 45 Light" pitchFamily="34" charset="0"/>
              </a:defRPr>
            </a:lvl5pPr>
            <a:lvl6pPr marL="457200" algn="l" rtl="0" eaLnBrk="1" fontAlgn="base" hangingPunct="1">
              <a:lnSpc>
                <a:spcPct val="90000"/>
              </a:lnSpc>
              <a:spcBef>
                <a:spcPct val="0"/>
              </a:spcBef>
              <a:spcAft>
                <a:spcPct val="0"/>
              </a:spcAft>
              <a:defRPr sz="2800" b="1">
                <a:solidFill>
                  <a:srgbClr val="000066"/>
                </a:solidFill>
                <a:latin typeface="Frutiger 45 Light" pitchFamily="34" charset="0"/>
              </a:defRPr>
            </a:lvl6pPr>
            <a:lvl7pPr marL="914400" algn="l" rtl="0" eaLnBrk="1" fontAlgn="base" hangingPunct="1">
              <a:lnSpc>
                <a:spcPct val="90000"/>
              </a:lnSpc>
              <a:spcBef>
                <a:spcPct val="0"/>
              </a:spcBef>
              <a:spcAft>
                <a:spcPct val="0"/>
              </a:spcAft>
              <a:defRPr sz="2800" b="1">
                <a:solidFill>
                  <a:srgbClr val="000066"/>
                </a:solidFill>
                <a:latin typeface="Frutiger 45 Light" pitchFamily="34" charset="0"/>
              </a:defRPr>
            </a:lvl7pPr>
            <a:lvl8pPr marL="1371600" algn="l" rtl="0" eaLnBrk="1" fontAlgn="base" hangingPunct="1">
              <a:lnSpc>
                <a:spcPct val="90000"/>
              </a:lnSpc>
              <a:spcBef>
                <a:spcPct val="0"/>
              </a:spcBef>
              <a:spcAft>
                <a:spcPct val="0"/>
              </a:spcAft>
              <a:defRPr sz="2800" b="1">
                <a:solidFill>
                  <a:srgbClr val="000066"/>
                </a:solidFill>
                <a:latin typeface="Frutiger 45 Light" pitchFamily="34" charset="0"/>
              </a:defRPr>
            </a:lvl8pPr>
            <a:lvl9pPr marL="1828800" algn="l" rtl="0" eaLnBrk="1" fontAlgn="base" hangingPunct="1">
              <a:lnSpc>
                <a:spcPct val="90000"/>
              </a:lnSpc>
              <a:spcBef>
                <a:spcPct val="0"/>
              </a:spcBef>
              <a:spcAft>
                <a:spcPct val="0"/>
              </a:spcAft>
              <a:defRPr sz="2800" b="1">
                <a:solidFill>
                  <a:srgbClr val="000066"/>
                </a:solidFill>
                <a:latin typeface="Frutiger 45 Light" pitchFamily="34" charset="0"/>
              </a:defRPr>
            </a:lvl9pPr>
          </a:lstStyle>
          <a:p>
            <a:pPr algn="ctr" defTabSz="914400"/>
            <a:r>
              <a:rPr lang="en-GB" sz="2800" kern="0" dirty="0" smtClean="0">
                <a:latin typeface="Arial" panose="020B0604020202020204" pitchFamily="34" charset="0"/>
                <a:cs typeface="Arial" panose="020B0604020202020204" pitchFamily="34" charset="0"/>
              </a:rPr>
              <a:t>Innovative need to leveraging complementary skills &amp; expertise</a:t>
            </a:r>
            <a:endParaRPr lang="en-GB" sz="2800" kern="0" dirty="0">
              <a:latin typeface="Arial" panose="020B0604020202020204" pitchFamily="34" charset="0"/>
              <a:cs typeface="Arial" panose="020B0604020202020204" pitchFamily="34" charset="0"/>
            </a:endParaRPr>
          </a:p>
        </p:txBody>
      </p:sp>
      <p:pic>
        <p:nvPicPr>
          <p:cNvPr id="30" name="Picture 29" descr="136469 Logo IFRC.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6066" y="4953268"/>
            <a:ext cx="2119738" cy="197136"/>
          </a:xfrm>
          <a:prstGeom prst="rect">
            <a:avLst/>
          </a:prstGeom>
        </p:spPr>
      </p:pic>
      <p:pic>
        <p:nvPicPr>
          <p:cNvPr id="31" name="Picture 30" descr="136469 Logo Practical Action.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72572" y="4910216"/>
            <a:ext cx="1083175" cy="473347"/>
          </a:xfrm>
          <a:prstGeom prst="rect">
            <a:avLst/>
          </a:prstGeom>
        </p:spPr>
      </p:pic>
      <p:pic>
        <p:nvPicPr>
          <p:cNvPr id="32" name="Z_EN_BLU"/>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tretch>
            <a:fillRect/>
          </a:stretch>
        </p:blipFill>
        <p:spPr>
          <a:xfrm>
            <a:off x="4000295" y="3451596"/>
            <a:ext cx="1133856" cy="731520"/>
          </a:xfrm>
          <a:prstGeom prst="rect">
            <a:avLst/>
          </a:prstGeom>
        </p:spPr>
      </p:pic>
    </p:spTree>
    <p:extLst>
      <p:ext uri="{BB962C8B-B14F-4D97-AF65-F5344CB8AC3E}">
        <p14:creationId xmlns:p14="http://schemas.microsoft.com/office/powerpoint/2010/main" val="271266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1972235" y="2374341"/>
            <a:ext cx="7739530" cy="1470025"/>
          </a:xfrm>
        </p:spPr>
        <p:txBody>
          <a:bodyPr/>
          <a:lstStyle/>
          <a:p>
            <a:pPr algn="ctr"/>
            <a:r>
              <a:rPr lang="en-US" sz="3200" dirty="0" smtClean="0"/>
              <a:t/>
            </a:r>
            <a:br>
              <a:rPr lang="en-US" sz="3200" dirty="0" smtClean="0"/>
            </a:br>
            <a:r>
              <a:rPr lang="en-US" sz="3200" dirty="0" smtClean="0"/>
              <a:t/>
            </a:r>
            <a:br>
              <a:rPr lang="en-US" sz="3200" dirty="0" smtClean="0"/>
            </a:br>
            <a:r>
              <a:rPr lang="en-US" sz="3200" dirty="0" smtClean="0"/>
              <a:t>The space for Loss and Damage </a:t>
            </a:r>
            <a:br>
              <a:rPr lang="en-US" sz="3200" dirty="0" smtClean="0"/>
            </a:br>
            <a:r>
              <a:rPr lang="en-US" sz="3200" dirty="0" smtClean="0"/>
              <a:t>and policy options</a:t>
            </a:r>
            <a:r>
              <a:rPr lang="en-US" sz="3200" dirty="0"/>
              <a:t/>
            </a:r>
            <a:br>
              <a:rPr lang="en-US" sz="3200" dirty="0"/>
            </a:br>
            <a:r>
              <a:rPr lang="en-US" sz="3200" dirty="0" smtClean="0"/>
              <a:t/>
            </a:r>
            <a:br>
              <a:rPr lang="en-US" sz="3200" dirty="0" smtClean="0"/>
            </a:br>
            <a:r>
              <a:rPr lang="en-US" sz="2400" b="1" dirty="0" smtClean="0"/>
              <a:t>Reinhard </a:t>
            </a:r>
            <a:r>
              <a:rPr lang="en-US" sz="2400" b="1" dirty="0"/>
              <a:t>Mechler, </a:t>
            </a:r>
            <a:r>
              <a:rPr lang="en-US" sz="2400" b="1" dirty="0" smtClean="0"/>
              <a:t>Thomas </a:t>
            </a:r>
            <a:r>
              <a:rPr lang="en-US" sz="2400" b="1" dirty="0" err="1" smtClean="0"/>
              <a:t>Schinko</a:t>
            </a:r>
            <a:r>
              <a:rPr lang="en-US" sz="2400" b="1" dirty="0" smtClean="0"/>
              <a:t> </a:t>
            </a:r>
            <a:r>
              <a:rPr lang="en-US" sz="2400" b="1" dirty="0"/>
              <a:t/>
            </a:r>
            <a:br>
              <a:rPr lang="en-US" sz="2400" b="1" dirty="0"/>
            </a:br>
            <a:r>
              <a:rPr lang="en-US" sz="2400" b="1" dirty="0" smtClean="0"/>
              <a:t>(IIASA - WU, Vienna - WEGCC, Graz)</a:t>
            </a:r>
            <a:br>
              <a:rPr lang="en-US" sz="2400" b="1" dirty="0" smtClean="0"/>
            </a:br>
            <a:r>
              <a:rPr lang="en-US" sz="2400" b="1" dirty="0" smtClean="0"/>
              <a:t/>
            </a:r>
            <a:br>
              <a:rPr lang="en-US" sz="2400" b="1" dirty="0" smtClean="0"/>
            </a:br>
            <a:r>
              <a:rPr lang="en-US" sz="2400" b="1" dirty="0"/>
              <a:t/>
            </a:r>
            <a:br>
              <a:rPr lang="en-US" sz="2400" b="1" dirty="0"/>
            </a:br>
            <a:r>
              <a:rPr lang="en-US" sz="2400" dirty="0"/>
              <a:t>Side Event of the </a:t>
            </a:r>
            <a:r>
              <a:rPr lang="en-US" sz="2400" i="1" dirty="0"/>
              <a:t>Loss and Damage Network</a:t>
            </a:r>
            <a:r>
              <a:rPr lang="en-US" sz="2400" dirty="0"/>
              <a:t> </a:t>
            </a:r>
            <a:r>
              <a:rPr lang="en-US" sz="2400" dirty="0" smtClean="0"/>
              <a:t/>
            </a:r>
            <a:br>
              <a:rPr lang="en-US" sz="2400" dirty="0" smtClean="0"/>
            </a:br>
            <a:r>
              <a:rPr lang="en-US" sz="2400" dirty="0"/>
              <a:t/>
            </a:r>
            <a:br>
              <a:rPr lang="en-US" sz="2400" dirty="0"/>
            </a:br>
            <a:r>
              <a:rPr lang="en-US" sz="2400" dirty="0" smtClean="0"/>
              <a:t>SB 44, Bonn 26.5.2016</a:t>
            </a:r>
            <a:br>
              <a:rPr lang="en-US" sz="2400" dirty="0" smtClean="0"/>
            </a:br>
            <a:endParaRPr lang="en-US" sz="24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debate is…</a:t>
            </a:r>
            <a:endParaRPr lang="en-US" dirty="0"/>
          </a:p>
        </p:txBody>
      </p:sp>
      <p:sp>
        <p:nvSpPr>
          <p:cNvPr id="3" name="Content Placeholder 2"/>
          <p:cNvSpPr>
            <a:spLocks noGrp="1"/>
          </p:cNvSpPr>
          <p:nvPr>
            <p:ph idx="1"/>
          </p:nvPr>
        </p:nvSpPr>
        <p:spPr>
          <a:xfrm>
            <a:off x="549743" y="1600200"/>
            <a:ext cx="8429157" cy="4525963"/>
          </a:xfrm>
        </p:spPr>
        <p:txBody>
          <a:bodyPr/>
          <a:lstStyle/>
          <a:p>
            <a:r>
              <a:rPr lang="en-US" sz="2800" dirty="0" smtClean="0"/>
              <a:t>Damage: to be replaced and repaired</a:t>
            </a:r>
            <a:endParaRPr lang="en-US" sz="2800" dirty="0"/>
          </a:p>
          <a:p>
            <a:r>
              <a:rPr lang="en-US" sz="2800" dirty="0" smtClean="0"/>
              <a:t>Loss: irreversible</a:t>
            </a:r>
          </a:p>
          <a:p>
            <a:r>
              <a:rPr lang="en-US" sz="2800" dirty="0" smtClean="0"/>
              <a:t>Retrospective: Dealing with actual Loss and Damage</a:t>
            </a:r>
          </a:p>
          <a:p>
            <a:r>
              <a:rPr lang="en-US" sz="2800" dirty="0" smtClean="0"/>
              <a:t>Prospective: Avoiding future Loss and Damage</a:t>
            </a:r>
            <a:endParaRPr lang="en-US" sz="2800" dirty="0"/>
          </a:p>
        </p:txBody>
      </p:sp>
    </p:spTree>
    <p:extLst>
      <p:ext uri="{BB962C8B-B14F-4D97-AF65-F5344CB8AC3E}">
        <p14:creationId xmlns:p14="http://schemas.microsoft.com/office/powerpoint/2010/main" val="142765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Loss and Damage</a:t>
            </a:r>
            <a:endParaRPr lang="en-US" dirty="0"/>
          </a:p>
        </p:txBody>
      </p:sp>
      <p:sp>
        <p:nvSpPr>
          <p:cNvPr id="5" name="TextBox 4"/>
          <p:cNvSpPr txBox="1"/>
          <p:nvPr/>
        </p:nvSpPr>
        <p:spPr>
          <a:xfrm>
            <a:off x="6261100" y="6362700"/>
            <a:ext cx="2731600" cy="369332"/>
          </a:xfrm>
          <a:prstGeom prst="rect">
            <a:avLst/>
          </a:prstGeom>
          <a:noFill/>
        </p:spPr>
        <p:txBody>
          <a:bodyPr wrap="none" rtlCol="0">
            <a:spAutoFit/>
          </a:bodyPr>
          <a:lstStyle/>
          <a:p>
            <a:r>
              <a:rPr lang="en-US" dirty="0" smtClean="0"/>
              <a:t>Boyd, James and Jones, 2016</a:t>
            </a:r>
            <a:endParaRPr lang="en-US" dirty="0"/>
          </a:p>
        </p:txBody>
      </p:sp>
      <p:pic>
        <p:nvPicPr>
          <p:cNvPr id="7" name="Picture 6"/>
          <p:cNvPicPr>
            <a:picLocks noChangeAspect="1"/>
          </p:cNvPicPr>
          <p:nvPr/>
        </p:nvPicPr>
        <p:blipFill>
          <a:blip r:embed="rId2"/>
          <a:stretch>
            <a:fillRect/>
          </a:stretch>
        </p:blipFill>
        <p:spPr>
          <a:xfrm>
            <a:off x="684213" y="1328844"/>
            <a:ext cx="7785317" cy="4630703"/>
          </a:xfrm>
          <a:prstGeom prst="rect">
            <a:avLst/>
          </a:prstGeom>
        </p:spPr>
      </p:pic>
    </p:spTree>
    <p:extLst>
      <p:ext uri="{BB962C8B-B14F-4D97-AF65-F5344CB8AC3E}">
        <p14:creationId xmlns:p14="http://schemas.microsoft.com/office/powerpoint/2010/main" val="403623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 for Loss &amp; Damage space</a:t>
            </a:r>
            <a:endParaRPr lang="en-US" dirty="0"/>
          </a:p>
        </p:txBody>
      </p:sp>
      <p:sp>
        <p:nvSpPr>
          <p:cNvPr id="3" name="Content Placeholder 2"/>
          <p:cNvSpPr>
            <a:spLocks noGrp="1"/>
          </p:cNvSpPr>
          <p:nvPr>
            <p:ph idx="1"/>
          </p:nvPr>
        </p:nvSpPr>
        <p:spPr>
          <a:xfrm>
            <a:off x="684213" y="1790700"/>
            <a:ext cx="7997825" cy="4525963"/>
          </a:xfrm>
        </p:spPr>
        <p:txBody>
          <a:bodyPr/>
          <a:lstStyle/>
          <a:p>
            <a:r>
              <a:rPr lang="en-GB" dirty="0" smtClean="0"/>
              <a:t>Combining perspectives on risk, limits to adaptation, and existential impacts</a:t>
            </a:r>
          </a:p>
          <a:p>
            <a:pPr marL="0" indent="0">
              <a:buNone/>
            </a:pPr>
            <a:endParaRPr lang="en-GB" i="1" dirty="0"/>
          </a:p>
          <a:p>
            <a:pPr marL="0" indent="0">
              <a:buNone/>
            </a:pPr>
            <a:r>
              <a:rPr lang="en-GB" i="1" dirty="0" smtClean="0"/>
              <a:t>Ex</a:t>
            </a:r>
            <a:r>
              <a:rPr lang="en-GB" i="1" dirty="0"/>
              <a:t>-ante support for physically and socially intolerable climate-related damage as well as ex-post </a:t>
            </a:r>
            <a:r>
              <a:rPr lang="en-GB" i="1" dirty="0" smtClean="0"/>
              <a:t>finance for </a:t>
            </a:r>
            <a:r>
              <a:rPr lang="en-GB" i="1" dirty="0"/>
              <a:t>loss</a:t>
            </a:r>
            <a:r>
              <a:rPr lang="en-GB" dirty="0"/>
              <a:t>. </a:t>
            </a:r>
            <a:endParaRPr lang="en-US" dirty="0"/>
          </a:p>
        </p:txBody>
      </p:sp>
    </p:spTree>
    <p:extLst>
      <p:ext uri="{BB962C8B-B14F-4D97-AF65-F5344CB8AC3E}">
        <p14:creationId xmlns:p14="http://schemas.microsoft.com/office/powerpoint/2010/main" val="2511128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350" y="376238"/>
            <a:ext cx="8883650" cy="615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0" y="50800"/>
            <a:ext cx="9144000" cy="6754802"/>
          </a:xfrm>
          <a:prstGeom prst="rect">
            <a:avLst/>
          </a:prstGeom>
        </p:spPr>
      </p:pic>
    </p:spTree>
    <p:extLst>
      <p:ext uri="{BB962C8B-B14F-4D97-AF65-F5344CB8AC3E}">
        <p14:creationId xmlns:p14="http://schemas.microsoft.com/office/powerpoint/2010/main" val="181275206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52413" y="1066800"/>
            <a:ext cx="8154987" cy="4525963"/>
          </a:xfrm>
        </p:spPr>
        <p:txBody>
          <a:bodyPr/>
          <a:lstStyle/>
          <a:p>
            <a:pPr marL="0" indent="0">
              <a:buNone/>
            </a:pPr>
            <a:r>
              <a:rPr lang="en-US" sz="1900" dirty="0"/>
              <a:t>Statements and perspectives by </a:t>
            </a:r>
          </a:p>
          <a:p>
            <a:pPr marL="0" indent="0">
              <a:buNone/>
            </a:pPr>
            <a:r>
              <a:rPr lang="en-US" sz="1900" dirty="0"/>
              <a:t> </a:t>
            </a:r>
          </a:p>
          <a:p>
            <a:r>
              <a:rPr lang="en-US" sz="1900" b="1" dirty="0"/>
              <a:t>Colin </a:t>
            </a:r>
            <a:r>
              <a:rPr lang="en-US" sz="1900" b="1" dirty="0" err="1"/>
              <a:t>McQuistan</a:t>
            </a:r>
            <a:r>
              <a:rPr lang="en-US" sz="1900" b="1" dirty="0"/>
              <a:t> </a:t>
            </a:r>
            <a:r>
              <a:rPr lang="en-US" sz="1900" dirty="0"/>
              <a:t>(Practical Action)</a:t>
            </a:r>
          </a:p>
          <a:p>
            <a:r>
              <a:rPr lang="en-US" sz="1900" b="1" dirty="0"/>
              <a:t>Reinhard Mechler </a:t>
            </a:r>
            <a:r>
              <a:rPr lang="en-US" sz="1900" dirty="0"/>
              <a:t>(IIASA/Vienna </a:t>
            </a:r>
            <a:r>
              <a:rPr lang="en-US" sz="1900" dirty="0" smtClean="0"/>
              <a:t>Univ. </a:t>
            </a:r>
            <a:r>
              <a:rPr lang="en-US" sz="1900" dirty="0"/>
              <a:t>of Economics and Business)</a:t>
            </a:r>
          </a:p>
          <a:p>
            <a:r>
              <a:rPr lang="en-US" sz="1900" b="1" dirty="0" err="1"/>
              <a:t>Saleemul</a:t>
            </a:r>
            <a:r>
              <a:rPr lang="en-US" sz="1900" b="1" dirty="0"/>
              <a:t> </a:t>
            </a:r>
            <a:r>
              <a:rPr lang="en-US" sz="1900" b="1" dirty="0" err="1"/>
              <a:t>Huq</a:t>
            </a:r>
            <a:r>
              <a:rPr lang="en-US" sz="1900" b="1" dirty="0"/>
              <a:t> (</a:t>
            </a:r>
            <a:r>
              <a:rPr lang="en-US" sz="1900" dirty="0"/>
              <a:t>International Centre for Climate Change and Development, Independent University Bangladesh)</a:t>
            </a:r>
          </a:p>
          <a:p>
            <a:r>
              <a:rPr lang="en-US" sz="1900" b="1" dirty="0" err="1"/>
              <a:t>Swenja</a:t>
            </a:r>
            <a:r>
              <a:rPr lang="en-US" sz="1900" b="1" dirty="0"/>
              <a:t> </a:t>
            </a:r>
            <a:r>
              <a:rPr lang="en-US" sz="1900" b="1" dirty="0" err="1"/>
              <a:t>Surminski</a:t>
            </a:r>
            <a:r>
              <a:rPr lang="en-US" sz="1900" b="1" dirty="0"/>
              <a:t>  </a:t>
            </a:r>
            <a:r>
              <a:rPr lang="en-US" sz="1900" dirty="0"/>
              <a:t>(LSE)</a:t>
            </a:r>
          </a:p>
          <a:p>
            <a:r>
              <a:rPr lang="en-US" sz="1900" b="1" dirty="0"/>
              <a:t>Laura </a:t>
            </a:r>
            <a:r>
              <a:rPr lang="en-US" sz="1900" b="1" dirty="0" err="1"/>
              <a:t>Schäfer</a:t>
            </a:r>
            <a:r>
              <a:rPr lang="en-US" sz="1900" dirty="0"/>
              <a:t> (UNU/MCII)</a:t>
            </a:r>
          </a:p>
          <a:p>
            <a:pPr marL="0" indent="0">
              <a:buNone/>
            </a:pPr>
            <a:endParaRPr lang="en-US" sz="1900" b="1" dirty="0" smtClean="0"/>
          </a:p>
          <a:p>
            <a:pPr marL="0" indent="0">
              <a:buNone/>
            </a:pPr>
            <a:r>
              <a:rPr lang="en-US" sz="1900" b="1" dirty="0" smtClean="0"/>
              <a:t>Commentary</a:t>
            </a:r>
          </a:p>
          <a:p>
            <a:r>
              <a:rPr lang="en-US" sz="1900" b="1" dirty="0" smtClean="0"/>
              <a:t>Sven </a:t>
            </a:r>
            <a:r>
              <a:rPr lang="en-US" sz="1900" b="1" dirty="0" err="1"/>
              <a:t>Harmeling</a:t>
            </a:r>
            <a:r>
              <a:rPr lang="en-US" sz="1900" dirty="0"/>
              <a:t> (CARE International)</a:t>
            </a:r>
          </a:p>
          <a:p>
            <a:pPr marL="0" indent="0">
              <a:buNone/>
            </a:pPr>
            <a:r>
              <a:rPr lang="en-US" sz="1900" dirty="0"/>
              <a:t> </a:t>
            </a:r>
          </a:p>
          <a:p>
            <a:pPr marL="0" indent="0">
              <a:buNone/>
            </a:pPr>
            <a:r>
              <a:rPr lang="en-US" sz="1900" dirty="0"/>
              <a:t>Followed by open plenary discussion.</a:t>
            </a:r>
          </a:p>
          <a:p>
            <a:pPr marL="0" indent="0">
              <a:buNone/>
            </a:pPr>
            <a:endParaRPr lang="en-US" sz="1900" dirty="0" smtClean="0"/>
          </a:p>
          <a:p>
            <a:pPr marL="0" indent="0">
              <a:lnSpc>
                <a:spcPct val="70000"/>
              </a:lnSpc>
              <a:buNone/>
            </a:pPr>
            <a:r>
              <a:rPr lang="en-US" sz="1900" dirty="0" smtClean="0"/>
              <a:t>		</a:t>
            </a:r>
            <a:br>
              <a:rPr lang="en-US" sz="1900" dirty="0" smtClean="0"/>
            </a:br>
            <a:r>
              <a:rPr lang="en-US" sz="1900" dirty="0" smtClean="0"/>
              <a:t>	     </a:t>
            </a:r>
          </a:p>
          <a:p>
            <a:pPr marL="0" indent="0">
              <a:lnSpc>
                <a:spcPct val="70000"/>
              </a:lnSpc>
              <a:buNone/>
            </a:pPr>
            <a:r>
              <a:rPr lang="en-US" sz="1900" dirty="0"/>
              <a:t>	</a:t>
            </a:r>
            <a:r>
              <a:rPr lang="en-US" sz="1900" dirty="0" smtClean="0"/>
              <a:t> @</a:t>
            </a:r>
            <a:r>
              <a:rPr lang="en-US" sz="1900" dirty="0" err="1"/>
              <a:t>LossDamage</a:t>
            </a:r>
            <a:endParaRPr lang="en-US" sz="1900" dirty="0"/>
          </a:p>
          <a:p>
            <a:pPr marL="0" indent="0">
              <a:lnSpc>
                <a:spcPct val="70000"/>
              </a:lnSpc>
              <a:buNone/>
            </a:pPr>
            <a:endParaRPr lang="en-US" sz="1900" dirty="0"/>
          </a:p>
        </p:txBody>
      </p:sp>
      <p:pic>
        <p:nvPicPr>
          <p:cNvPr id="4" name="Picture 3"/>
          <p:cNvPicPr>
            <a:picLocks noChangeAspect="1"/>
          </p:cNvPicPr>
          <p:nvPr/>
        </p:nvPicPr>
        <p:blipFill>
          <a:blip r:embed="rId2"/>
          <a:stretch>
            <a:fillRect/>
          </a:stretch>
        </p:blipFill>
        <p:spPr>
          <a:xfrm>
            <a:off x="671513" y="6130925"/>
            <a:ext cx="832029" cy="703263"/>
          </a:xfrm>
          <a:prstGeom prst="rect">
            <a:avLst/>
          </a:prstGeom>
        </p:spPr>
      </p:pic>
      <p:pic>
        <p:nvPicPr>
          <p:cNvPr id="5" name="Picture 4"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4320" y="6245882"/>
            <a:ext cx="1083175" cy="473347"/>
          </a:xfrm>
          <a:prstGeom prst="rect">
            <a:avLst/>
          </a:prstGeom>
        </p:spPr>
      </p:pic>
    </p:spTree>
    <p:extLst>
      <p:ext uri="{BB962C8B-B14F-4D97-AF65-F5344CB8AC3E}">
        <p14:creationId xmlns:p14="http://schemas.microsoft.com/office/powerpoint/2010/main" val="2870349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2169" y="1659170"/>
            <a:ext cx="3877056" cy="4864608"/>
          </a:xfrm>
          <a:prstGeom prst="rect">
            <a:avLst/>
          </a:prstGeom>
        </p:spPr>
      </p:pic>
      <p:sp>
        <p:nvSpPr>
          <p:cNvPr id="7" name="Title 6"/>
          <p:cNvSpPr>
            <a:spLocks noGrp="1"/>
          </p:cNvSpPr>
          <p:nvPr>
            <p:ph type="title"/>
          </p:nvPr>
        </p:nvSpPr>
        <p:spPr>
          <a:xfrm>
            <a:off x="519512" y="130840"/>
            <a:ext cx="8445194" cy="1143000"/>
          </a:xfrm>
        </p:spPr>
        <p:txBody>
          <a:bodyPr/>
          <a:lstStyle/>
          <a:p>
            <a:r>
              <a:rPr lang="de-CH" sz="2800" dirty="0" err="1"/>
              <a:t>Confidence</a:t>
            </a:r>
            <a:r>
              <a:rPr lang="de-CH" sz="2800" dirty="0"/>
              <a:t> </a:t>
            </a:r>
            <a:r>
              <a:rPr lang="de-CH" sz="2800" dirty="0" err="1"/>
              <a:t>levels</a:t>
            </a:r>
            <a:r>
              <a:rPr lang="de-CH" sz="2800" dirty="0"/>
              <a:t> </a:t>
            </a:r>
            <a:r>
              <a:rPr lang="de-CH" sz="2800" dirty="0" err="1"/>
              <a:t>of</a:t>
            </a:r>
            <a:r>
              <a:rPr lang="de-CH" sz="2800" dirty="0"/>
              <a:t> </a:t>
            </a:r>
            <a:r>
              <a:rPr lang="de-CH" sz="2800" dirty="0" err="1"/>
              <a:t>attribution</a:t>
            </a:r>
            <a:r>
              <a:rPr lang="de-CH" sz="2800" dirty="0"/>
              <a:t> </a:t>
            </a:r>
            <a:r>
              <a:rPr lang="de-CH" sz="2800" dirty="0" err="1"/>
              <a:t>of</a:t>
            </a:r>
            <a:r>
              <a:rPr lang="de-CH" sz="2800" dirty="0"/>
              <a:t> different </a:t>
            </a:r>
            <a:r>
              <a:rPr lang="de-CH" sz="2800" dirty="0" err="1"/>
              <a:t>types</a:t>
            </a:r>
            <a:r>
              <a:rPr lang="de-CH" sz="2800" dirty="0"/>
              <a:t> </a:t>
            </a:r>
            <a:r>
              <a:rPr lang="de-CH" sz="2800" dirty="0" err="1"/>
              <a:t>of</a:t>
            </a:r>
            <a:r>
              <a:rPr lang="de-CH" sz="2800" dirty="0"/>
              <a:t> </a:t>
            </a:r>
            <a:r>
              <a:rPr lang="de-CH" sz="2800" dirty="0" err="1" smtClean="0"/>
              <a:t>impacts</a:t>
            </a:r>
            <a:r>
              <a:rPr lang="de-CH" sz="2800" dirty="0" smtClean="0"/>
              <a:t> </a:t>
            </a:r>
            <a:r>
              <a:rPr lang="de-CH" sz="2800" dirty="0" err="1" smtClean="0"/>
              <a:t>to</a:t>
            </a:r>
            <a:r>
              <a:rPr lang="de-CH" sz="2800" dirty="0" smtClean="0"/>
              <a:t> </a:t>
            </a:r>
            <a:r>
              <a:rPr lang="de-CH" sz="2800" dirty="0" err="1"/>
              <a:t>anthropogenic</a:t>
            </a:r>
            <a:r>
              <a:rPr lang="de-CH" sz="2800" dirty="0"/>
              <a:t> </a:t>
            </a:r>
            <a:r>
              <a:rPr lang="de-CH" sz="2800" dirty="0" err="1"/>
              <a:t>climate</a:t>
            </a:r>
            <a:r>
              <a:rPr lang="de-CH" sz="2800" dirty="0"/>
              <a:t> </a:t>
            </a:r>
            <a:r>
              <a:rPr lang="de-CH" sz="2800" dirty="0" err="1" smtClean="0"/>
              <a:t>change</a:t>
            </a:r>
            <a:r>
              <a:rPr lang="de-CH" sz="2800" dirty="0"/>
              <a:t/>
            </a:r>
            <a:br>
              <a:rPr lang="de-CH" sz="2800" dirty="0"/>
            </a:br>
            <a:endParaRPr lang="en-US" sz="2800" dirty="0"/>
          </a:p>
        </p:txBody>
      </p:sp>
      <p:sp>
        <p:nvSpPr>
          <p:cNvPr id="8" name="TextBox 7"/>
          <p:cNvSpPr txBox="1"/>
          <p:nvPr/>
        </p:nvSpPr>
        <p:spPr>
          <a:xfrm>
            <a:off x="6439647" y="5966901"/>
            <a:ext cx="1773893" cy="369332"/>
          </a:xfrm>
          <a:prstGeom prst="rect">
            <a:avLst/>
          </a:prstGeom>
          <a:noFill/>
        </p:spPr>
        <p:txBody>
          <a:bodyPr wrap="none" rtlCol="0">
            <a:spAutoFit/>
          </a:bodyPr>
          <a:lstStyle/>
          <a:p>
            <a:r>
              <a:rPr lang="en-US" dirty="0" err="1" smtClean="0"/>
              <a:t>Huggel</a:t>
            </a:r>
            <a:r>
              <a:rPr lang="en-US" dirty="0" smtClean="0"/>
              <a:t> et al., 2016</a:t>
            </a:r>
            <a:endParaRPr lang="en-US" dirty="0"/>
          </a:p>
        </p:txBody>
      </p:sp>
    </p:spTree>
    <p:extLst>
      <p:ext uri="{BB962C8B-B14F-4D97-AF65-F5344CB8AC3E}">
        <p14:creationId xmlns:p14="http://schemas.microsoft.com/office/powerpoint/2010/main" val="3604326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88951" y="2136758"/>
            <a:ext cx="8261389" cy="2523744"/>
            <a:chOff x="488951" y="2168843"/>
            <a:chExt cx="8261389" cy="2513965"/>
          </a:xfrm>
        </p:grpSpPr>
        <p:sp>
          <p:nvSpPr>
            <p:cNvPr id="19" name="Rectangle 18"/>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Pentagon 97"/>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116263" y="1542716"/>
            <a:ext cx="3322637" cy="3775076"/>
            <a:chOff x="3116263" y="1574800"/>
            <a:chExt cx="3322637" cy="3775076"/>
          </a:xfrm>
        </p:grpSpPr>
        <p:sp>
          <p:nvSpPr>
            <p:cNvPr id="8"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PROCESSES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Socioeconomic</a:t>
            </a:r>
            <a:br>
              <a:rPr lang="en-US" sz="1100" dirty="0" smtClean="0">
                <a:latin typeface="Verdana" panose="020B0604030504040204" pitchFamily="34" charset="0"/>
                <a:ea typeface="Verdana" panose="020B0604030504040204" pitchFamily="34" charset="0"/>
                <a:cs typeface="Verdana" panose="020B0604030504040204" pitchFamily="34" charset="0"/>
              </a:rPr>
            </a:br>
            <a:r>
              <a:rPr lang="en-US" sz="1100" dirty="0" smtClean="0">
                <a:latin typeface="Verdana" panose="020B0604030504040204" pitchFamily="34" charset="0"/>
                <a:ea typeface="Verdana" panose="020B0604030504040204" pitchFamily="34" charset="0"/>
                <a:cs typeface="Verdana" panose="020B0604030504040204" pitchFamily="34" charset="0"/>
              </a:rPr>
              <a:t>Pathways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6" name="TextBox 45"/>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Adaptation and Mitigation Actions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Governance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42" name="TextBox 41"/>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43" name="TextBox 42"/>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grpSp>
        <p:nvGrpSpPr>
          <p:cNvPr id="52" name="Group 51"/>
          <p:cNvGrpSpPr/>
          <p:nvPr/>
        </p:nvGrpSpPr>
        <p:grpSpPr>
          <a:xfrm>
            <a:off x="6734865" y="6172200"/>
            <a:ext cx="2077348" cy="423894"/>
            <a:chOff x="6575425" y="4506095"/>
            <a:chExt cx="2236788" cy="456429"/>
          </a:xfrm>
          <a:solidFill>
            <a:srgbClr val="5492CD"/>
          </a:solidFill>
        </p:grpSpPr>
        <p:sp>
          <p:nvSpPr>
            <p:cNvPr id="5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01" name="TextBox 10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102" name="TextBox 10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Hazards</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TextBox 10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Exposure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TextBox 10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5" name="Picture 104"/>
          <p:cNvPicPr>
            <a:picLocks noChangeAspect="1"/>
          </p:cNvPicPr>
          <p:nvPr/>
        </p:nvPicPr>
        <p:blipFill rotWithShape="1">
          <a:blip r:embed="rId2" cstate="email">
            <a:extLst>
              <a:ext uri="{28A0092B-C50C-407E-A947-70E740481C1C}">
                <a14:useLocalDpi xmlns:a14="http://schemas.microsoft.com/office/drawing/2010/main" val="0"/>
              </a:ext>
            </a:extLst>
          </a:blip>
          <a:srcRect r="93421" b="25107"/>
          <a:stretch/>
        </p:blipFill>
        <p:spPr>
          <a:xfrm flipH="1">
            <a:off x="7686652" y="1169006"/>
            <a:ext cx="226427" cy="968479"/>
          </a:xfrm>
          <a:prstGeom prst="rect">
            <a:avLst/>
          </a:prstGeom>
        </p:spPr>
      </p:pic>
      <p:pic>
        <p:nvPicPr>
          <p:cNvPr id="24" name="Picture 23"/>
          <p:cNvPicPr>
            <a:picLocks noChangeAspect="1"/>
          </p:cNvPicPr>
          <p:nvPr/>
        </p:nvPicPr>
        <p:blipFill rotWithShape="1">
          <a:blip r:embed="rId3" cstate="email">
            <a:extLst>
              <a:ext uri="{28A0092B-C50C-407E-A947-70E740481C1C}">
                <a14:useLocalDpi xmlns:a14="http://schemas.microsoft.com/office/drawing/2010/main" val="0"/>
              </a:ext>
            </a:extLst>
          </a:blip>
          <a:srcRect l="732" r="93204" b="24403"/>
          <a:stretch/>
        </p:blipFill>
        <p:spPr>
          <a:xfrm>
            <a:off x="1187361" y="1169006"/>
            <a:ext cx="208732" cy="977595"/>
          </a:xfrm>
          <a:prstGeom prst="rect">
            <a:avLst/>
          </a:prstGeom>
        </p:spPr>
      </p:pic>
      <p:grpSp>
        <p:nvGrpSpPr>
          <p:cNvPr id="29" name="Group 28"/>
          <p:cNvGrpSpPr/>
          <p:nvPr/>
        </p:nvGrpSpPr>
        <p:grpSpPr>
          <a:xfrm>
            <a:off x="4376219" y="1443789"/>
            <a:ext cx="498264" cy="2013379"/>
            <a:chOff x="4376219" y="1475873"/>
            <a:chExt cx="498264" cy="2013379"/>
          </a:xfrm>
        </p:grpSpPr>
        <p:pic>
          <p:nvPicPr>
            <p:cNvPr id="26" name="Picture 25"/>
            <p:cNvPicPr>
              <a:picLocks noChangeAspect="1"/>
            </p:cNvPicPr>
            <p:nvPr/>
          </p:nvPicPr>
          <p:blipFill rotWithShape="1">
            <a:blip r:embed="rId4" cstate="email">
              <a:extLst>
                <a:ext uri="{28A0092B-C50C-407E-A947-70E740481C1C}">
                  <a14:useLocalDpi xmlns:a14="http://schemas.microsoft.com/office/drawing/2010/main" val="0"/>
                </a:ext>
              </a:extLst>
            </a:blip>
            <a:srcRect t="77828" b="-1"/>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112" name="Picture 111"/>
            <p:cNvPicPr>
              <a:picLocks noChangeAspect="1"/>
            </p:cNvPicPr>
            <p:nvPr/>
          </p:nvPicPr>
          <p:blipFill rotWithShape="1">
            <a:blip r:embed="rId4" cstate="email">
              <a:extLst>
                <a:ext uri="{28A0092B-C50C-407E-A947-70E740481C1C}">
                  <a14:useLocalDpi xmlns:a14="http://schemas.microsoft.com/office/drawing/2010/main" val="0"/>
                </a:ext>
              </a:extLst>
            </a:blip>
            <a:srcRect t="48562"/>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107" name="Picture 106"/>
            <p:cNvPicPr>
              <a:picLocks noChangeAspect="1"/>
            </p:cNvPicPr>
            <p:nvPr/>
          </p:nvPicPr>
          <p:blipFill rotWithShape="1">
            <a:blip r:embed="rId5" cstate="email">
              <a:extLst>
                <a:ext uri="{28A0092B-C50C-407E-A947-70E740481C1C}">
                  <a14:useLocalDpi xmlns:a14="http://schemas.microsoft.com/office/drawing/2010/main" val="0"/>
                </a:ext>
              </a:extLst>
            </a:blip>
            <a:srcRect l="6796" r="9464" b="78751"/>
            <a:stretch/>
          </p:blipFill>
          <p:spPr>
            <a:xfrm>
              <a:off x="1396093" y="1201090"/>
              <a:ext cx="2882250" cy="274784"/>
            </a:xfrm>
            <a:prstGeom prst="rect">
              <a:avLst/>
            </a:prstGeom>
          </p:spPr>
        </p:pic>
        <p:pic>
          <p:nvPicPr>
            <p:cNvPr id="113" name="Picture 112"/>
            <p:cNvPicPr>
              <a:picLocks noChangeAspect="1"/>
            </p:cNvPicPr>
            <p:nvPr/>
          </p:nvPicPr>
          <p:blipFill rotWithShape="1">
            <a:blip r:embed="rId5" cstate="email">
              <a:extLst>
                <a:ext uri="{28A0092B-C50C-407E-A947-70E740481C1C}">
                  <a14:useLocalDpi xmlns:a14="http://schemas.microsoft.com/office/drawing/2010/main" val="0"/>
                </a:ext>
              </a:extLst>
            </a:blip>
            <a:srcRect l="85274" r="884" b="78751"/>
            <a:stretch/>
          </p:blipFill>
          <p:spPr>
            <a:xfrm>
              <a:off x="4019263" y="1201090"/>
              <a:ext cx="476431" cy="274784"/>
            </a:xfrm>
            <a:prstGeom prst="rect">
              <a:avLst/>
            </a:prstGeom>
          </p:spPr>
        </p:pic>
      </p:grpSp>
      <p:grpSp>
        <p:nvGrpSpPr>
          <p:cNvPr id="31" name="Group 30"/>
          <p:cNvGrpSpPr/>
          <p:nvPr/>
        </p:nvGrpSpPr>
        <p:grpSpPr>
          <a:xfrm>
            <a:off x="4410339" y="1169006"/>
            <a:ext cx="3276312" cy="373710"/>
            <a:chOff x="4410339" y="1201090"/>
            <a:chExt cx="3276312" cy="373710"/>
          </a:xfrm>
        </p:grpSpPr>
        <p:pic>
          <p:nvPicPr>
            <p:cNvPr id="106" name="Picture 105"/>
            <p:cNvPicPr>
              <a:picLocks noChangeAspect="1"/>
            </p:cNvPicPr>
            <p:nvPr/>
          </p:nvPicPr>
          <p:blipFill rotWithShape="1">
            <a:blip r:embed="rId6" cstate="email">
              <a:extLst>
                <a:ext uri="{28A0092B-C50C-407E-A947-70E740481C1C}">
                  <a14:useLocalDpi xmlns:a14="http://schemas.microsoft.com/office/drawing/2010/main" val="0"/>
                </a:ext>
              </a:extLst>
            </a:blip>
            <a:srcRect l="6409" r="8227" b="85574"/>
            <a:stretch/>
          </p:blipFill>
          <p:spPr>
            <a:xfrm flipH="1">
              <a:off x="4748463" y="1201090"/>
              <a:ext cx="2938188" cy="186553"/>
            </a:xfrm>
            <a:prstGeom prst="rect">
              <a:avLst/>
            </a:prstGeom>
          </p:spPr>
        </p:pic>
        <p:pic>
          <p:nvPicPr>
            <p:cNvPr id="114" name="Picture 113"/>
            <p:cNvPicPr>
              <a:picLocks noChangeAspect="1"/>
            </p:cNvPicPr>
            <p:nvPr/>
          </p:nvPicPr>
          <p:blipFill rotWithShape="1">
            <a:blip r:embed="rId7" cstate="email">
              <a:extLst>
                <a:ext uri="{28A0092B-C50C-407E-A947-70E740481C1C}">
                  <a14:useLocalDpi xmlns:a14="http://schemas.microsoft.com/office/drawing/2010/main" val="0"/>
                </a:ext>
              </a:extLst>
            </a:blip>
            <a:srcRect l="88860" t="-1" r="325" b="71102"/>
            <a:stretch/>
          </p:blipFill>
          <p:spPr>
            <a:xfrm flipH="1">
              <a:off x="4410339" y="1201090"/>
              <a:ext cx="372244" cy="373710"/>
            </a:xfrm>
            <a:prstGeom prst="rect">
              <a:avLst/>
            </a:prstGeom>
          </p:spPr>
        </p:pic>
      </p:grpSp>
      <p:sp>
        <p:nvSpPr>
          <p:cNvPr id="139" name="TextBox 138"/>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1" name="Picture 120"/>
          <p:cNvPicPr>
            <a:picLocks noChangeAspect="1"/>
          </p:cNvPicPr>
          <p:nvPr/>
        </p:nvPicPr>
        <p:blipFill rotWithShape="1">
          <a:blip r:embed="rId8" cstate="email">
            <a:extLst>
              <a:ext uri="{28A0092B-C50C-407E-A947-70E740481C1C}">
                <a14:useLocalDpi xmlns:a14="http://schemas.microsoft.com/office/drawing/2010/main" val="0"/>
              </a:ext>
            </a:extLst>
          </a:blip>
          <a:srcRect l="94508" t="33168" r="1"/>
          <a:stretch/>
        </p:blipFill>
        <p:spPr>
          <a:xfrm>
            <a:off x="7607667" y="4659775"/>
            <a:ext cx="359390" cy="872335"/>
          </a:xfrm>
          <a:prstGeom prst="rect">
            <a:avLst/>
          </a:prstGeom>
        </p:spPr>
      </p:pic>
      <p:pic>
        <p:nvPicPr>
          <p:cNvPr id="122" name="Picture 121"/>
          <p:cNvPicPr>
            <a:picLocks noChangeAspect="1"/>
          </p:cNvPicPr>
          <p:nvPr/>
        </p:nvPicPr>
        <p:blipFill rotWithShape="1">
          <a:blip r:embed="rId9" cstate="email">
            <a:extLst>
              <a:ext uri="{28A0092B-C50C-407E-A947-70E740481C1C}">
                <a14:useLocalDpi xmlns:a14="http://schemas.microsoft.com/office/drawing/2010/main" val="0"/>
              </a:ext>
            </a:extLst>
          </a:blip>
          <a:srcRect l="-39" r="96462"/>
          <a:stretch/>
        </p:blipFill>
        <p:spPr>
          <a:xfrm>
            <a:off x="1187361" y="4226845"/>
            <a:ext cx="234126" cy="1305265"/>
          </a:xfrm>
          <a:prstGeom prst="rect">
            <a:avLst/>
          </a:prstGeom>
        </p:spPr>
      </p:pic>
      <p:grpSp>
        <p:nvGrpSpPr>
          <p:cNvPr id="34" name="Group 33"/>
          <p:cNvGrpSpPr/>
          <p:nvPr/>
        </p:nvGrpSpPr>
        <p:grpSpPr>
          <a:xfrm>
            <a:off x="1396093" y="5050738"/>
            <a:ext cx="6239220" cy="716399"/>
            <a:chOff x="1396093" y="5082822"/>
            <a:chExt cx="6239220" cy="716399"/>
          </a:xfrm>
        </p:grpSpPr>
        <p:grpSp>
          <p:nvGrpSpPr>
            <p:cNvPr id="33" name="Group 32"/>
            <p:cNvGrpSpPr/>
            <p:nvPr/>
          </p:nvGrpSpPr>
          <p:grpSpPr>
            <a:xfrm>
              <a:off x="1396093" y="5349875"/>
              <a:ext cx="6239220" cy="214319"/>
              <a:chOff x="1396093" y="5349875"/>
              <a:chExt cx="6239220" cy="214319"/>
            </a:xfrm>
          </p:grpSpPr>
          <p:pic>
            <p:nvPicPr>
              <p:cNvPr id="119" name="Picture 118"/>
              <p:cNvPicPr>
                <a:picLocks noChangeAspect="1"/>
              </p:cNvPicPr>
              <p:nvPr/>
            </p:nvPicPr>
            <p:blipFill rotWithShape="1">
              <a:blip r:embed="rId10" cstate="email">
                <a:extLst>
                  <a:ext uri="{28A0092B-C50C-407E-A947-70E740481C1C}">
                    <a14:useLocalDpi xmlns:a14="http://schemas.microsoft.com/office/drawing/2010/main" val="0"/>
                  </a:ext>
                </a:extLst>
              </a:blip>
              <a:srcRect l="3245" t="83582" r="65402" b="-2"/>
              <a:stretch/>
            </p:blipFill>
            <p:spPr>
              <a:xfrm>
                <a:off x="1396093" y="5349875"/>
                <a:ext cx="2051957" cy="214319"/>
              </a:xfrm>
              <a:prstGeom prst="rect">
                <a:avLst/>
              </a:prstGeom>
            </p:spPr>
          </p:pic>
          <p:pic>
            <p:nvPicPr>
              <p:cNvPr id="124" name="Picture 123"/>
              <p:cNvPicPr>
                <a:picLocks noChangeAspect="1"/>
              </p:cNvPicPr>
              <p:nvPr/>
            </p:nvPicPr>
            <p:blipFill rotWithShape="1">
              <a:blip r:embed="rId10" cstate="email">
                <a:extLst>
                  <a:ext uri="{28A0092B-C50C-407E-A947-70E740481C1C}">
                    <a14:useLocalDpi xmlns:a14="http://schemas.microsoft.com/office/drawing/2010/main" val="0"/>
                  </a:ext>
                </a:extLst>
              </a:blip>
              <a:srcRect l="29151" t="83580" r="6870"/>
              <a:stretch/>
            </p:blipFill>
            <p:spPr>
              <a:xfrm>
                <a:off x="3448050" y="5349876"/>
                <a:ext cx="4187263" cy="214318"/>
              </a:xfrm>
              <a:prstGeom prst="rect">
                <a:avLst/>
              </a:prstGeom>
            </p:spPr>
          </p:pic>
        </p:grpSp>
        <p:sp>
          <p:nvSpPr>
            <p:cNvPr id="96" name="TextBox 95"/>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5" name="Title 2"/>
          <p:cNvSpPr txBox="1">
            <a:spLocks/>
          </p:cNvSpPr>
          <p:nvPr/>
        </p:nvSpPr>
        <p:spPr>
          <a:xfrm>
            <a:off x="684213" y="231496"/>
            <a:ext cx="7997825" cy="1143000"/>
          </a:xfrm>
          <a:prstGeom prst="rect">
            <a:avLst/>
          </a:prstGeom>
        </p:spPr>
        <p:txBody>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smtClean="0"/>
              <a:t>IPCC Working group II: Risk perspective</a:t>
            </a:r>
            <a:endParaRPr lang="en-US" sz="3200" dirty="0"/>
          </a:p>
        </p:txBody>
      </p:sp>
    </p:spTree>
    <p:extLst>
      <p:ext uri="{BB962C8B-B14F-4D97-AF65-F5344CB8AC3E}">
        <p14:creationId xmlns:p14="http://schemas.microsoft.com/office/powerpoint/2010/main" val="12810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50"/>
                                        <p:tgtEl>
                                          <p:spTgt spid="139"/>
                                        </p:tgtEl>
                                      </p:cBhvr>
                                    </p:animEffect>
                                  </p:childTnLst>
                                </p:cTn>
                              </p:par>
                              <p:par>
                                <p:cTn id="11" presetID="22" presetClass="entr" presetSubtype="8" fill="hold" nodeType="withEffect">
                                  <p:stCondLst>
                                    <p:cond delay="7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nodeType="withEffect">
                                  <p:stCondLst>
                                    <p:cond delay="7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22" presetClass="entr" presetSubtype="1" fill="hold"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1100"/>
                                  </p:stCondLst>
                                  <p:childTnLst>
                                    <p:set>
                                      <p:cBhvr>
                                        <p:cTn id="21" dur="1" fill="hold">
                                          <p:stCondLst>
                                            <p:cond delay="0"/>
                                          </p:stCondLst>
                                        </p:cTn>
                                        <p:tgtEl>
                                          <p:spTgt spid="105"/>
                                        </p:tgtEl>
                                        <p:attrNameLst>
                                          <p:attrName>style.visibility</p:attrName>
                                        </p:attrNameLst>
                                      </p:cBhvr>
                                      <p:to>
                                        <p:strVal val="visible"/>
                                      </p:to>
                                    </p:set>
                                    <p:animEffect transition="in" filter="wipe(up)">
                                      <p:cBhvr>
                                        <p:cTn id="22" dur="500"/>
                                        <p:tgtEl>
                                          <p:spTgt spid="105"/>
                                        </p:tgtEl>
                                      </p:cBhvr>
                                    </p:animEffect>
                                  </p:childTnLst>
                                </p:cTn>
                              </p:par>
                            </p:childTnLst>
                          </p:cTn>
                        </p:par>
                        <p:par>
                          <p:cTn id="23" fill="hold">
                            <p:stCondLst>
                              <p:cond delay="1600"/>
                            </p:stCondLst>
                            <p:childTnLst>
                              <p:par>
                                <p:cTn id="24" presetID="22" presetClass="entr" presetSubtype="1" fill="hold" nodeType="afterEffect">
                                  <p:stCondLst>
                                    <p:cond delay="500"/>
                                  </p:stCondLst>
                                  <p:childTnLst>
                                    <p:set>
                                      <p:cBhvr>
                                        <p:cTn id="25" dur="1" fill="hold">
                                          <p:stCondLst>
                                            <p:cond delay="0"/>
                                          </p:stCondLst>
                                        </p:cTn>
                                        <p:tgtEl>
                                          <p:spTgt spid="121"/>
                                        </p:tgtEl>
                                        <p:attrNameLst>
                                          <p:attrName>style.visibility</p:attrName>
                                        </p:attrNameLst>
                                      </p:cBhvr>
                                      <p:to>
                                        <p:strVal val="visible"/>
                                      </p:to>
                                    </p:set>
                                    <p:animEffect transition="in" filter="wipe(up)">
                                      <p:cBhvr>
                                        <p:cTn id="26" dur="500"/>
                                        <p:tgtEl>
                                          <p:spTgt spid="121"/>
                                        </p:tgtEl>
                                      </p:cBhvr>
                                    </p:animEffect>
                                  </p:childTnLst>
                                </p:cTn>
                              </p:par>
                              <p:par>
                                <p:cTn id="27" presetID="22" presetClass="entr" presetSubtype="2" fill="hold" nodeType="withEffect">
                                  <p:stCondLst>
                                    <p:cond delay="90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1000"/>
                                        <p:tgtEl>
                                          <p:spTgt spid="34"/>
                                        </p:tgtEl>
                                      </p:cBhvr>
                                    </p:animEffect>
                                  </p:childTnLst>
                                </p:cTn>
                              </p:par>
                              <p:par>
                                <p:cTn id="30" presetID="22" presetClass="entr" presetSubtype="4" fill="hold" nodeType="withEffect">
                                  <p:stCondLst>
                                    <p:cond delay="1750"/>
                                  </p:stCondLst>
                                  <p:childTnLst>
                                    <p:set>
                                      <p:cBhvr>
                                        <p:cTn id="31" dur="1" fill="hold">
                                          <p:stCondLst>
                                            <p:cond delay="0"/>
                                          </p:stCondLst>
                                        </p:cTn>
                                        <p:tgtEl>
                                          <p:spTgt spid="122"/>
                                        </p:tgtEl>
                                        <p:attrNameLst>
                                          <p:attrName>style.visibility</p:attrName>
                                        </p:attrNameLst>
                                      </p:cBhvr>
                                      <p:to>
                                        <p:strVal val="visible"/>
                                      </p:to>
                                    </p:set>
                                    <p:animEffect transition="in" filter="wipe(down)">
                                      <p:cBhvr>
                                        <p:cTn id="3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31" y="1959792"/>
            <a:ext cx="6673850" cy="451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7192328" y="6404565"/>
            <a:ext cx="1546225" cy="306387"/>
          </a:xfrm>
          <a:prstGeom prst="rect">
            <a:avLst/>
          </a:prstGeom>
          <a:noFill/>
        </p:spPr>
        <p:txBody>
          <a:bodyPr wrap="none">
            <a:spAutoFit/>
          </a:bodyPr>
          <a:lstStyle/>
          <a:p>
            <a:pPr>
              <a:defRPr/>
            </a:pPr>
            <a:r>
              <a:rPr lang="de-CH" sz="1400" dirty="0" err="1">
                <a:latin typeface="+mn-lt"/>
                <a:cs typeface="Arial" charset="0"/>
              </a:rPr>
              <a:t>Huggel</a:t>
            </a:r>
            <a:r>
              <a:rPr lang="de-CH" sz="1400" dirty="0">
                <a:latin typeface="+mn-lt"/>
                <a:cs typeface="Arial" charset="0"/>
              </a:rPr>
              <a:t> et al., 2013</a:t>
            </a:r>
          </a:p>
        </p:txBody>
      </p:sp>
      <p:sp>
        <p:nvSpPr>
          <p:cNvPr id="7" name="TextBox 6"/>
          <p:cNvSpPr txBox="1"/>
          <p:nvPr/>
        </p:nvSpPr>
        <p:spPr>
          <a:xfrm>
            <a:off x="527839" y="1295906"/>
            <a:ext cx="2548968" cy="923330"/>
          </a:xfrm>
          <a:prstGeom prst="rect">
            <a:avLst/>
          </a:prstGeom>
          <a:solidFill>
            <a:schemeClr val="accent2">
              <a:lumMod val="60000"/>
              <a:lumOff val="40000"/>
            </a:schemeClr>
          </a:solidFill>
          <a:ln>
            <a:noFill/>
          </a:ln>
          <a:effectLst>
            <a:innerShdw blurRad="63500" dist="50800" dir="18900000">
              <a:prstClr val="black">
                <a:alpha val="50000"/>
              </a:prstClr>
            </a:innerShdw>
          </a:effectLst>
        </p:spPr>
        <p:txBody>
          <a:bodyPr wrap="none" rtlCol="0">
            <a:spAutoFit/>
          </a:bodyPr>
          <a:lstStyle/>
          <a:p>
            <a:pPr marL="285750" indent="-285750">
              <a:buFont typeface="Arial" panose="020B0604020202020204" pitchFamily="34" charset="0"/>
              <a:buChar char="•"/>
            </a:pPr>
            <a:r>
              <a:rPr lang="de-CH" dirty="0" err="1" smtClean="0"/>
              <a:t>Observations</a:t>
            </a:r>
            <a:endParaRPr lang="de-CH" dirty="0" smtClean="0"/>
          </a:p>
          <a:p>
            <a:pPr marL="285750" indent="-285750">
              <a:buFont typeface="Arial" panose="020B0604020202020204" pitchFamily="34" charset="0"/>
              <a:buChar char="•"/>
            </a:pPr>
            <a:r>
              <a:rPr lang="de-CH" dirty="0" smtClean="0"/>
              <a:t>System </a:t>
            </a:r>
            <a:r>
              <a:rPr lang="de-CH" dirty="0" err="1" smtClean="0"/>
              <a:t>understanding</a:t>
            </a:r>
            <a:endParaRPr lang="de-CH" dirty="0" smtClean="0"/>
          </a:p>
          <a:p>
            <a:pPr marL="285750" indent="-285750">
              <a:buFont typeface="Arial" panose="020B0604020202020204" pitchFamily="34" charset="0"/>
              <a:buChar char="•"/>
            </a:pPr>
            <a:r>
              <a:rPr lang="de-CH" dirty="0" smtClean="0"/>
              <a:t>Model </a:t>
            </a:r>
            <a:r>
              <a:rPr lang="de-CH" dirty="0" err="1" smtClean="0"/>
              <a:t>simulations</a:t>
            </a:r>
            <a:endParaRPr lang="en-US" dirty="0"/>
          </a:p>
        </p:txBody>
      </p:sp>
      <p:sp>
        <p:nvSpPr>
          <p:cNvPr id="9" name="Title 8"/>
          <p:cNvSpPr>
            <a:spLocks noGrp="1"/>
          </p:cNvSpPr>
          <p:nvPr>
            <p:ph type="title"/>
          </p:nvPr>
        </p:nvSpPr>
        <p:spPr>
          <a:xfrm>
            <a:off x="311939" y="362377"/>
            <a:ext cx="7997825" cy="1143000"/>
          </a:xfrm>
        </p:spPr>
        <p:txBody>
          <a:bodyPr/>
          <a:lstStyle/>
          <a:p>
            <a:r>
              <a:rPr lang="en-US" dirty="0" smtClean="0"/>
              <a:t>Understanding risk</a:t>
            </a:r>
            <a:endParaRPr lang="en-US" dirty="0"/>
          </a:p>
        </p:txBody>
      </p:sp>
    </p:spTree>
    <p:extLst>
      <p:ext uri="{BB962C8B-B14F-4D97-AF65-F5344CB8AC3E}">
        <p14:creationId xmlns:p14="http://schemas.microsoft.com/office/powerpoint/2010/main" val="1519943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283883" y="273158"/>
            <a:ext cx="8531412" cy="1143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3200" b="1" dirty="0"/>
              <a:t>Climate </a:t>
            </a:r>
            <a:r>
              <a:rPr lang="en-US" sz="3200" b="1" dirty="0" smtClean="0"/>
              <a:t>change and disaster risk</a:t>
            </a:r>
            <a:r>
              <a:rPr lang="en-US" sz="3200" b="1" dirty="0"/>
              <a:t/>
            </a:r>
            <a:br>
              <a:rPr lang="en-US" sz="3200" b="1" dirty="0"/>
            </a:br>
            <a:endParaRPr lang="en-GB" sz="3200" b="1" dirty="0"/>
          </a:p>
        </p:txBody>
      </p:sp>
      <p:sp>
        <p:nvSpPr>
          <p:cNvPr id="26627" name="TextBox 3"/>
          <p:cNvSpPr txBox="1">
            <a:spLocks noChangeArrowheads="1"/>
          </p:cNvSpPr>
          <p:nvPr/>
        </p:nvSpPr>
        <p:spPr bwMode="auto">
          <a:xfrm>
            <a:off x="3741628" y="1103141"/>
            <a:ext cx="5073667" cy="397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8" tIns="45709" rIns="91418" bIns="45709">
            <a:spAutoFit/>
          </a:bodyPr>
          <a:lstStyle>
            <a:lvl1pPr defTabSz="455613" eaLnBrk="0" hangingPunct="0">
              <a:defRPr>
                <a:solidFill>
                  <a:schemeClr val="tx1"/>
                </a:solidFill>
                <a:latin typeface="Arial" charset="0"/>
                <a:ea typeface="MS PGothic" charset="0"/>
                <a:cs typeface="MS PGothic" charset="0"/>
              </a:defRPr>
            </a:lvl1pPr>
            <a:lvl2pPr marL="742950" indent="-285750" defTabSz="455613" eaLnBrk="0" hangingPunct="0">
              <a:defRPr>
                <a:solidFill>
                  <a:schemeClr val="tx1"/>
                </a:solidFill>
                <a:latin typeface="Arial" charset="0"/>
                <a:ea typeface="MS PGothic" charset="0"/>
                <a:cs typeface="MS PGothic" charset="0"/>
              </a:defRPr>
            </a:lvl2pPr>
            <a:lvl3pPr marL="1143000" indent="-228600" defTabSz="455613" eaLnBrk="0" hangingPunct="0">
              <a:defRPr>
                <a:solidFill>
                  <a:schemeClr val="tx1"/>
                </a:solidFill>
                <a:latin typeface="Arial" charset="0"/>
                <a:ea typeface="MS PGothic" charset="0"/>
                <a:cs typeface="MS PGothic" charset="0"/>
              </a:defRPr>
            </a:lvl3pPr>
            <a:lvl4pPr marL="1600200" indent="-228600" defTabSz="455613" eaLnBrk="0" hangingPunct="0">
              <a:defRPr>
                <a:solidFill>
                  <a:schemeClr val="tx1"/>
                </a:solidFill>
                <a:latin typeface="Arial" charset="0"/>
                <a:ea typeface="MS PGothic" charset="0"/>
                <a:cs typeface="MS PGothic" charset="0"/>
              </a:defRPr>
            </a:lvl4pPr>
            <a:lvl5pPr marL="2057400" indent="-228600" defTabSz="455613" eaLnBrk="0" hangingPunct="0">
              <a:defRPr>
                <a:solidFill>
                  <a:schemeClr val="tx1"/>
                </a:solidFill>
                <a:latin typeface="Arial" charset="0"/>
                <a:ea typeface="MS PGothic" charset="0"/>
                <a:cs typeface="MS PGothic" charset="0"/>
              </a:defRPr>
            </a:lvl5pPr>
            <a:lvl6pPr marL="2514600" indent="-228600" defTabSz="45561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45561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45561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455613"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i="1" dirty="0" smtClean="0">
                <a:solidFill>
                  <a:srgbClr val="000090"/>
                </a:solidFill>
                <a:latin typeface="Arial"/>
                <a:cs typeface="Arial"/>
              </a:rPr>
              <a:t>Hazard </a:t>
            </a:r>
            <a:br>
              <a:rPr lang="en-US" b="1" i="1" dirty="0" smtClean="0">
                <a:solidFill>
                  <a:srgbClr val="000090"/>
                </a:solidFill>
                <a:latin typeface="Arial"/>
                <a:cs typeface="Arial"/>
              </a:rPr>
            </a:br>
            <a:endParaRPr lang="en-US" b="1" i="1" dirty="0" smtClean="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endParaRPr lang="en-US" b="1" i="1" dirty="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r>
              <a:rPr lang="en-US" b="1" i="1" dirty="0" smtClean="0">
                <a:solidFill>
                  <a:srgbClr val="000090"/>
                </a:solidFill>
                <a:latin typeface="Arial"/>
                <a:cs typeface="Arial"/>
              </a:rPr>
              <a:t>Exposure </a:t>
            </a:r>
            <a:br>
              <a:rPr lang="en-US" b="1" i="1" dirty="0" smtClean="0">
                <a:solidFill>
                  <a:srgbClr val="000090"/>
                </a:solidFill>
                <a:latin typeface="Arial"/>
                <a:cs typeface="Arial"/>
              </a:rPr>
            </a:br>
            <a:endParaRPr lang="en-US" b="1" i="1" dirty="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endParaRPr lang="en-US" b="1" i="1" dirty="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r>
              <a:rPr lang="en-US" b="1" i="1" dirty="0" smtClean="0">
                <a:solidFill>
                  <a:srgbClr val="000090"/>
                </a:solidFill>
                <a:latin typeface="Arial"/>
                <a:cs typeface="Arial"/>
              </a:rPr>
              <a:t>Vulnerability</a:t>
            </a:r>
            <a:br>
              <a:rPr lang="en-US" b="1" i="1" dirty="0" smtClean="0">
                <a:solidFill>
                  <a:srgbClr val="000090"/>
                </a:solidFill>
                <a:latin typeface="Arial"/>
                <a:cs typeface="Arial"/>
              </a:rPr>
            </a:br>
            <a:endParaRPr lang="en-US" b="1" i="1" dirty="0">
              <a:solidFill>
                <a:srgbClr val="FF0000"/>
              </a:solidFill>
              <a:latin typeface="Arial"/>
              <a:cs typeface="Arial"/>
            </a:endParaRPr>
          </a:p>
        </p:txBody>
      </p:sp>
      <p:pic>
        <p:nvPicPr>
          <p:cNvPr id="4" name="Picture 3"/>
          <p:cNvPicPr>
            <a:picLocks noChangeAspect="1"/>
          </p:cNvPicPr>
          <p:nvPr/>
        </p:nvPicPr>
        <p:blipFill>
          <a:blip r:embed="rId3"/>
          <a:stretch>
            <a:fillRect/>
          </a:stretch>
        </p:blipFill>
        <p:spPr>
          <a:xfrm>
            <a:off x="397792" y="1090706"/>
            <a:ext cx="3037030" cy="4259730"/>
          </a:xfrm>
          <a:prstGeom prst="rect">
            <a:avLst/>
          </a:prstGeom>
        </p:spPr>
      </p:pic>
      <p:sp>
        <p:nvSpPr>
          <p:cNvPr id="2" name="Left Brace 1"/>
          <p:cNvSpPr/>
          <p:nvPr/>
        </p:nvSpPr>
        <p:spPr>
          <a:xfrm rot="16200000">
            <a:off x="4386909" y="4705157"/>
            <a:ext cx="403412" cy="1693970"/>
          </a:xfrm>
          <a:prstGeom prst="leftBrace">
            <a:avLst>
              <a:gd name="adj1" fmla="val 26851"/>
              <a:gd name="adj2"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C </a:t>
            </a:r>
            <a:endParaRPr lang="en-US" dirty="0"/>
          </a:p>
        </p:txBody>
      </p:sp>
      <p:sp>
        <p:nvSpPr>
          <p:cNvPr id="3" name="TextBox 2"/>
          <p:cNvSpPr txBox="1"/>
          <p:nvPr/>
        </p:nvSpPr>
        <p:spPr>
          <a:xfrm>
            <a:off x="3868628" y="5763417"/>
            <a:ext cx="4665387" cy="646331"/>
          </a:xfrm>
          <a:prstGeom prst="rect">
            <a:avLst/>
          </a:prstGeom>
          <a:noFill/>
        </p:spPr>
        <p:txBody>
          <a:bodyPr wrap="square" rtlCol="0">
            <a:spAutoFit/>
          </a:bodyPr>
          <a:lstStyle/>
          <a:p>
            <a:r>
              <a:rPr lang="en-US" b="1" i="1" dirty="0" smtClean="0">
                <a:solidFill>
                  <a:srgbClr val="000090"/>
                </a:solidFill>
                <a:latin typeface="Arial"/>
                <a:cs typeface="Arial"/>
              </a:rPr>
              <a:t>Risk</a:t>
            </a:r>
            <a:r>
              <a:rPr lang="en-US" b="1" i="1" dirty="0">
                <a:solidFill>
                  <a:srgbClr val="000090"/>
                </a:solidFill>
                <a:latin typeface="Arial"/>
                <a:cs typeface="Arial"/>
              </a:rPr>
              <a:t/>
            </a:r>
            <a:br>
              <a:rPr lang="en-US" b="1" i="1" dirty="0">
                <a:solidFill>
                  <a:srgbClr val="000090"/>
                </a:solidFill>
                <a:latin typeface="Arial"/>
                <a:cs typeface="Arial"/>
              </a:rPr>
            </a:br>
            <a:endParaRPr lang="en-US" dirty="0"/>
          </a:p>
        </p:txBody>
      </p:sp>
    </p:spTree>
    <p:extLst>
      <p:ext uri="{BB962C8B-B14F-4D97-AF65-F5344CB8AC3E}">
        <p14:creationId xmlns:p14="http://schemas.microsoft.com/office/powerpoint/2010/main" val="245867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283883" y="273158"/>
            <a:ext cx="8531412" cy="1143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3200" b="1" dirty="0"/>
              <a:t>Climate </a:t>
            </a:r>
            <a:r>
              <a:rPr lang="en-US" sz="3200" b="1" dirty="0" smtClean="0"/>
              <a:t>change and disaster risk</a:t>
            </a:r>
            <a:r>
              <a:rPr lang="en-US" sz="3200" b="1" dirty="0"/>
              <a:t/>
            </a:r>
            <a:br>
              <a:rPr lang="en-US" sz="3200" b="1" dirty="0"/>
            </a:br>
            <a:endParaRPr lang="en-GB" sz="3200" b="1" dirty="0"/>
          </a:p>
        </p:txBody>
      </p:sp>
      <p:sp>
        <p:nvSpPr>
          <p:cNvPr id="26627" name="TextBox 3"/>
          <p:cNvSpPr txBox="1">
            <a:spLocks noChangeArrowheads="1"/>
          </p:cNvSpPr>
          <p:nvPr/>
        </p:nvSpPr>
        <p:spPr bwMode="auto">
          <a:xfrm>
            <a:off x="3741628" y="1090706"/>
            <a:ext cx="5073667" cy="4247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8" tIns="45709" rIns="91418" bIns="45709">
            <a:spAutoFit/>
          </a:bodyPr>
          <a:lstStyle>
            <a:lvl1pPr defTabSz="455613" eaLnBrk="0" hangingPunct="0">
              <a:defRPr>
                <a:solidFill>
                  <a:schemeClr val="tx1"/>
                </a:solidFill>
                <a:latin typeface="Arial" charset="0"/>
                <a:ea typeface="MS PGothic" charset="0"/>
                <a:cs typeface="MS PGothic" charset="0"/>
              </a:defRPr>
            </a:lvl1pPr>
            <a:lvl2pPr marL="742950" indent="-285750" defTabSz="455613" eaLnBrk="0" hangingPunct="0">
              <a:defRPr>
                <a:solidFill>
                  <a:schemeClr val="tx1"/>
                </a:solidFill>
                <a:latin typeface="Arial" charset="0"/>
                <a:ea typeface="MS PGothic" charset="0"/>
                <a:cs typeface="MS PGothic" charset="0"/>
              </a:defRPr>
            </a:lvl2pPr>
            <a:lvl3pPr marL="1143000" indent="-228600" defTabSz="455613" eaLnBrk="0" hangingPunct="0">
              <a:defRPr>
                <a:solidFill>
                  <a:schemeClr val="tx1"/>
                </a:solidFill>
                <a:latin typeface="Arial" charset="0"/>
                <a:ea typeface="MS PGothic" charset="0"/>
                <a:cs typeface="MS PGothic" charset="0"/>
              </a:defRPr>
            </a:lvl3pPr>
            <a:lvl4pPr marL="1600200" indent="-228600" defTabSz="455613" eaLnBrk="0" hangingPunct="0">
              <a:defRPr>
                <a:solidFill>
                  <a:schemeClr val="tx1"/>
                </a:solidFill>
                <a:latin typeface="Arial" charset="0"/>
                <a:ea typeface="MS PGothic" charset="0"/>
                <a:cs typeface="MS PGothic" charset="0"/>
              </a:defRPr>
            </a:lvl4pPr>
            <a:lvl5pPr marL="2057400" indent="-228600" defTabSz="455613" eaLnBrk="0" hangingPunct="0">
              <a:defRPr>
                <a:solidFill>
                  <a:schemeClr val="tx1"/>
                </a:solidFill>
                <a:latin typeface="Arial" charset="0"/>
                <a:ea typeface="MS PGothic" charset="0"/>
                <a:cs typeface="MS PGothic" charset="0"/>
              </a:defRPr>
            </a:lvl5pPr>
            <a:lvl6pPr marL="2514600" indent="-228600" defTabSz="45561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45561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45561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455613"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i="1" dirty="0" smtClean="0">
                <a:solidFill>
                  <a:srgbClr val="000090"/>
                </a:solidFill>
                <a:latin typeface="Arial"/>
                <a:cs typeface="Arial"/>
              </a:rPr>
              <a:t>Hazard </a:t>
            </a:r>
            <a:br>
              <a:rPr lang="en-US" b="1" i="1" dirty="0" smtClean="0">
                <a:solidFill>
                  <a:srgbClr val="000090"/>
                </a:solidFill>
                <a:latin typeface="Arial"/>
                <a:cs typeface="Arial"/>
              </a:rPr>
            </a:br>
            <a:r>
              <a:rPr lang="en-US" b="1" i="1" dirty="0" smtClean="0">
                <a:solidFill>
                  <a:srgbClr val="FF0000"/>
                </a:solidFill>
                <a:latin typeface="Arial"/>
                <a:cs typeface="Arial"/>
              </a:rPr>
              <a:t>Intensities, duration and frequencies of some hazards changing  (IPCC 2012&amp;14)</a:t>
            </a:r>
          </a:p>
          <a:p>
            <a:pPr eaLnBrk="1" hangingPunct="1"/>
            <a:r>
              <a:rPr lang="en-US" b="1" i="1" dirty="0" smtClean="0">
                <a:solidFill>
                  <a:srgbClr val="FF0000"/>
                </a:solidFill>
                <a:latin typeface="Arial"/>
                <a:cs typeface="Arial"/>
              </a:rPr>
              <a:t>Extreme event attribution in early stages (James et al., 2014; Trenberth et al., 2015)</a:t>
            </a:r>
            <a:endParaRPr lang="en-US" b="1" i="1" dirty="0">
              <a:solidFill>
                <a:srgbClr val="FF0000"/>
              </a:solidFill>
              <a:latin typeface="Arial"/>
              <a:cs typeface="Arial"/>
            </a:endParaRPr>
          </a:p>
          <a:p>
            <a:pPr eaLnBrk="1" hangingPunct="1"/>
            <a:endParaRPr lang="en-US" b="1" i="1" dirty="0" smtClean="0">
              <a:solidFill>
                <a:srgbClr val="000090"/>
              </a:solidFill>
              <a:latin typeface="Arial"/>
              <a:cs typeface="Arial"/>
            </a:endParaRPr>
          </a:p>
          <a:p>
            <a:pPr eaLnBrk="1" hangingPunct="1"/>
            <a:endParaRPr lang="en-US" b="1" i="1" dirty="0" smtClean="0">
              <a:solidFill>
                <a:srgbClr val="000090"/>
              </a:solidFill>
              <a:latin typeface="Arial"/>
              <a:cs typeface="Arial"/>
            </a:endParaRPr>
          </a:p>
          <a:p>
            <a:pPr eaLnBrk="1" hangingPunct="1"/>
            <a:r>
              <a:rPr lang="en-US" b="1" i="1" dirty="0" smtClean="0">
                <a:solidFill>
                  <a:srgbClr val="000090"/>
                </a:solidFill>
                <a:latin typeface="Arial"/>
                <a:cs typeface="Arial"/>
              </a:rPr>
              <a:t>Exposure </a:t>
            </a:r>
            <a:br>
              <a:rPr lang="en-US" b="1" i="1" dirty="0" smtClean="0">
                <a:solidFill>
                  <a:srgbClr val="000090"/>
                </a:solidFill>
                <a:latin typeface="Arial"/>
                <a:cs typeface="Arial"/>
              </a:rPr>
            </a:br>
            <a:r>
              <a:rPr lang="en-US" b="1" i="1" dirty="0" smtClean="0">
                <a:solidFill>
                  <a:srgbClr val="FF0000"/>
                </a:solidFill>
                <a:latin typeface="Arial"/>
                <a:cs typeface="Arial"/>
              </a:rPr>
              <a:t>Dominating factor - </a:t>
            </a:r>
            <a:r>
              <a:rPr lang="en-US" b="1" i="1" u="sng" dirty="0">
                <a:solidFill>
                  <a:srgbClr val="FF0000"/>
                </a:solidFill>
                <a:latin typeface="Arial"/>
                <a:cs typeface="Arial"/>
              </a:rPr>
              <a:t>c</a:t>
            </a:r>
            <a:r>
              <a:rPr lang="en-US" b="1" i="1" u="sng" dirty="0" smtClean="0">
                <a:solidFill>
                  <a:srgbClr val="FF0000"/>
                </a:solidFill>
                <a:latin typeface="Arial"/>
                <a:cs typeface="Arial"/>
              </a:rPr>
              <a:t>urrently</a:t>
            </a:r>
            <a:r>
              <a:rPr lang="en-US" b="1" i="1" dirty="0" smtClean="0">
                <a:solidFill>
                  <a:srgbClr val="FF0000"/>
                </a:solidFill>
                <a:latin typeface="Arial"/>
                <a:cs typeface="Arial"/>
              </a:rPr>
              <a:t> </a:t>
            </a:r>
            <a:br>
              <a:rPr lang="en-US" b="1" i="1" dirty="0" smtClean="0">
                <a:solidFill>
                  <a:srgbClr val="FF0000"/>
                </a:solidFill>
                <a:latin typeface="Arial"/>
                <a:cs typeface="Arial"/>
              </a:rPr>
            </a:br>
            <a:r>
              <a:rPr lang="en-US" b="1" i="1" dirty="0" smtClean="0">
                <a:solidFill>
                  <a:srgbClr val="FF0000"/>
                </a:solidFill>
                <a:latin typeface="Arial"/>
                <a:cs typeface="Arial"/>
              </a:rPr>
              <a:t>(IPCC, 2012&amp;14)</a:t>
            </a:r>
          </a:p>
          <a:p>
            <a:pPr eaLnBrk="1" hangingPunct="1"/>
            <a:endParaRPr lang="en-US" b="1" i="1" u="sng" dirty="0" smtClean="0">
              <a:solidFill>
                <a:srgbClr val="000090"/>
              </a:solidFill>
              <a:latin typeface="Arial"/>
              <a:cs typeface="Arial"/>
            </a:endParaRPr>
          </a:p>
          <a:p>
            <a:pPr eaLnBrk="1" hangingPunct="1"/>
            <a:endParaRPr lang="en-US" b="1" i="1" u="sng" dirty="0">
              <a:solidFill>
                <a:srgbClr val="000090"/>
              </a:solidFill>
              <a:latin typeface="Arial"/>
              <a:cs typeface="Arial"/>
            </a:endParaRPr>
          </a:p>
          <a:p>
            <a:pPr eaLnBrk="1" hangingPunct="1"/>
            <a:r>
              <a:rPr lang="en-US" b="1" i="1" dirty="0" smtClean="0">
                <a:solidFill>
                  <a:srgbClr val="000090"/>
                </a:solidFill>
                <a:latin typeface="Arial"/>
                <a:cs typeface="Arial"/>
              </a:rPr>
              <a:t>Vulnerability</a:t>
            </a:r>
            <a:br>
              <a:rPr lang="en-US" b="1" i="1" dirty="0" smtClean="0">
                <a:solidFill>
                  <a:srgbClr val="000090"/>
                </a:solidFill>
                <a:latin typeface="Arial"/>
                <a:cs typeface="Arial"/>
              </a:rPr>
            </a:br>
            <a:r>
              <a:rPr lang="en-US" b="1" i="1" dirty="0" smtClean="0">
                <a:solidFill>
                  <a:srgbClr val="FF0000"/>
                </a:solidFill>
                <a:latin typeface="Arial"/>
                <a:cs typeface="Arial"/>
              </a:rPr>
              <a:t>Key driver, knowledge gaps, significant adaptation deficit (IPCC, 2012)</a:t>
            </a:r>
            <a:endParaRPr lang="en-US" b="1" i="1" dirty="0">
              <a:solidFill>
                <a:srgbClr val="FF0000"/>
              </a:solidFill>
              <a:latin typeface="Arial"/>
              <a:cs typeface="Arial"/>
            </a:endParaRPr>
          </a:p>
        </p:txBody>
      </p:sp>
      <p:pic>
        <p:nvPicPr>
          <p:cNvPr id="4" name="Picture 3"/>
          <p:cNvPicPr>
            <a:picLocks noChangeAspect="1"/>
          </p:cNvPicPr>
          <p:nvPr/>
        </p:nvPicPr>
        <p:blipFill>
          <a:blip r:embed="rId3"/>
          <a:stretch>
            <a:fillRect/>
          </a:stretch>
        </p:blipFill>
        <p:spPr>
          <a:xfrm>
            <a:off x="397792" y="1090706"/>
            <a:ext cx="3037030" cy="4259730"/>
          </a:xfrm>
          <a:prstGeom prst="rect">
            <a:avLst/>
          </a:prstGeom>
        </p:spPr>
      </p:pic>
      <p:sp>
        <p:nvSpPr>
          <p:cNvPr id="3" name="TextBox 2"/>
          <p:cNvSpPr txBox="1"/>
          <p:nvPr/>
        </p:nvSpPr>
        <p:spPr>
          <a:xfrm>
            <a:off x="3830528" y="5763417"/>
            <a:ext cx="4665387" cy="923330"/>
          </a:xfrm>
          <a:prstGeom prst="rect">
            <a:avLst/>
          </a:prstGeom>
          <a:noFill/>
        </p:spPr>
        <p:txBody>
          <a:bodyPr wrap="square" rtlCol="0">
            <a:spAutoFit/>
          </a:bodyPr>
          <a:lstStyle/>
          <a:p>
            <a:r>
              <a:rPr lang="en-US" b="1" i="1" dirty="0" smtClean="0">
                <a:solidFill>
                  <a:srgbClr val="000090"/>
                </a:solidFill>
                <a:latin typeface="Arial"/>
                <a:cs typeface="Arial"/>
              </a:rPr>
              <a:t>Risk</a:t>
            </a:r>
            <a:r>
              <a:rPr lang="en-US" b="1" i="1" dirty="0">
                <a:solidFill>
                  <a:srgbClr val="000090"/>
                </a:solidFill>
                <a:latin typeface="Arial"/>
                <a:cs typeface="Arial"/>
              </a:rPr>
              <a:t/>
            </a:r>
            <a:br>
              <a:rPr lang="en-US" b="1" i="1" dirty="0">
                <a:solidFill>
                  <a:srgbClr val="000090"/>
                </a:solidFill>
                <a:latin typeface="Arial"/>
                <a:cs typeface="Arial"/>
              </a:rPr>
            </a:br>
            <a:r>
              <a:rPr lang="en-US" b="1" i="1" dirty="0" smtClean="0">
                <a:solidFill>
                  <a:srgbClr val="FF0000"/>
                </a:solidFill>
                <a:latin typeface="Arial"/>
                <a:cs typeface="Arial"/>
              </a:rPr>
              <a:t>Climate </a:t>
            </a:r>
            <a:r>
              <a:rPr lang="en-US" b="1" i="1" dirty="0">
                <a:solidFill>
                  <a:srgbClr val="FF0000"/>
                </a:solidFill>
                <a:latin typeface="Arial"/>
                <a:cs typeface="Arial"/>
              </a:rPr>
              <a:t>a</a:t>
            </a:r>
            <a:r>
              <a:rPr lang="en-US" b="1" i="1" dirty="0" smtClean="0">
                <a:solidFill>
                  <a:srgbClr val="FF0000"/>
                </a:solidFill>
                <a:latin typeface="Arial"/>
                <a:cs typeface="Arial"/>
              </a:rPr>
              <a:t>ttribution very complex (Schaller et al., 2016)</a:t>
            </a:r>
            <a:endParaRPr lang="en-US" dirty="0"/>
          </a:p>
        </p:txBody>
      </p:sp>
      <p:sp>
        <p:nvSpPr>
          <p:cNvPr id="7" name="Left Brace 6"/>
          <p:cNvSpPr/>
          <p:nvPr/>
        </p:nvSpPr>
        <p:spPr>
          <a:xfrm rot="16200000">
            <a:off x="4386909" y="4705157"/>
            <a:ext cx="403412" cy="1693970"/>
          </a:xfrm>
          <a:prstGeom prst="leftBrace">
            <a:avLst>
              <a:gd name="adj1" fmla="val 26851"/>
              <a:gd name="adj2"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C </a:t>
            </a:r>
            <a:endParaRPr lang="en-US" dirty="0"/>
          </a:p>
        </p:txBody>
      </p:sp>
    </p:spTree>
    <p:extLst>
      <p:ext uri="{BB962C8B-B14F-4D97-AF65-F5344CB8AC3E}">
        <p14:creationId xmlns:p14="http://schemas.microsoft.com/office/powerpoint/2010/main" val="41016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Freeform 2103"/>
          <p:cNvSpPr/>
          <p:nvPr/>
        </p:nvSpPr>
        <p:spPr>
          <a:xfrm>
            <a:off x="2403292" y="1007282"/>
            <a:ext cx="5540128" cy="4980098"/>
          </a:xfrm>
          <a:custGeom>
            <a:avLst/>
            <a:gdLst>
              <a:gd name="connsiteX0" fmla="*/ 0 w 5435600"/>
              <a:gd name="connsiteY0" fmla="*/ 3530600 h 4749800"/>
              <a:gd name="connsiteX1" fmla="*/ 965200 w 5435600"/>
              <a:gd name="connsiteY1" fmla="*/ 3378200 h 4749800"/>
              <a:gd name="connsiteX2" fmla="*/ 1612900 w 5435600"/>
              <a:gd name="connsiteY2" fmla="*/ 3175000 h 4749800"/>
              <a:gd name="connsiteX3" fmla="*/ 2438400 w 5435600"/>
              <a:gd name="connsiteY3" fmla="*/ 2857500 h 4749800"/>
              <a:gd name="connsiteX4" fmla="*/ 2578100 w 5435600"/>
              <a:gd name="connsiteY4" fmla="*/ 2743200 h 4749800"/>
              <a:gd name="connsiteX5" fmla="*/ 2705100 w 5435600"/>
              <a:gd name="connsiteY5" fmla="*/ 2679700 h 4749800"/>
              <a:gd name="connsiteX6" fmla="*/ 3060700 w 5435600"/>
              <a:gd name="connsiteY6" fmla="*/ 2463800 h 4749800"/>
              <a:gd name="connsiteX7" fmla="*/ 3238500 w 5435600"/>
              <a:gd name="connsiteY7" fmla="*/ 2324100 h 4749800"/>
              <a:gd name="connsiteX8" fmla="*/ 3314700 w 5435600"/>
              <a:gd name="connsiteY8" fmla="*/ 2235200 h 4749800"/>
              <a:gd name="connsiteX9" fmla="*/ 3340100 w 5435600"/>
              <a:gd name="connsiteY9" fmla="*/ 2197100 h 4749800"/>
              <a:gd name="connsiteX10" fmla="*/ 3429000 w 5435600"/>
              <a:gd name="connsiteY10" fmla="*/ 2108200 h 4749800"/>
              <a:gd name="connsiteX11" fmla="*/ 3606800 w 5435600"/>
              <a:gd name="connsiteY11" fmla="*/ 1943100 h 4749800"/>
              <a:gd name="connsiteX12" fmla="*/ 3771900 w 5435600"/>
              <a:gd name="connsiteY12" fmla="*/ 1790700 h 4749800"/>
              <a:gd name="connsiteX13" fmla="*/ 3911600 w 5435600"/>
              <a:gd name="connsiteY13" fmla="*/ 1638300 h 4749800"/>
              <a:gd name="connsiteX14" fmla="*/ 4038600 w 5435600"/>
              <a:gd name="connsiteY14" fmla="*/ 1485900 h 4749800"/>
              <a:gd name="connsiteX15" fmla="*/ 4140200 w 5435600"/>
              <a:gd name="connsiteY15" fmla="*/ 1320800 h 4749800"/>
              <a:gd name="connsiteX16" fmla="*/ 4432300 w 5435600"/>
              <a:gd name="connsiteY16" fmla="*/ 965200 h 4749800"/>
              <a:gd name="connsiteX17" fmla="*/ 4635500 w 5435600"/>
              <a:gd name="connsiteY17" fmla="*/ 673100 h 4749800"/>
              <a:gd name="connsiteX18" fmla="*/ 4737100 w 5435600"/>
              <a:gd name="connsiteY18" fmla="*/ 635000 h 4749800"/>
              <a:gd name="connsiteX19" fmla="*/ 4800600 w 5435600"/>
              <a:gd name="connsiteY19" fmla="*/ 609600 h 4749800"/>
              <a:gd name="connsiteX20" fmla="*/ 5435600 w 5435600"/>
              <a:gd name="connsiteY20" fmla="*/ 0 h 4749800"/>
              <a:gd name="connsiteX21" fmla="*/ 5422900 w 5435600"/>
              <a:gd name="connsiteY21" fmla="*/ 876300 h 4749800"/>
              <a:gd name="connsiteX22" fmla="*/ 5422900 w 5435600"/>
              <a:gd name="connsiteY22" fmla="*/ 2654300 h 4749800"/>
              <a:gd name="connsiteX23" fmla="*/ 5334000 w 5435600"/>
              <a:gd name="connsiteY23" fmla="*/ 4724400 h 4749800"/>
              <a:gd name="connsiteX24" fmla="*/ 63500 w 5435600"/>
              <a:gd name="connsiteY24" fmla="*/ 4749800 h 4749800"/>
              <a:gd name="connsiteX25" fmla="*/ 63500 w 5435600"/>
              <a:gd name="connsiteY25" fmla="*/ 3530600 h 4749800"/>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34000 w 5435600"/>
              <a:gd name="connsiteY23" fmla="*/ 4724400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736898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429149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97272 w 5435600"/>
              <a:gd name="connsiteY23" fmla="*/ 6768251 h 6844097"/>
              <a:gd name="connsiteX24" fmla="*/ 21453 w 5435600"/>
              <a:gd name="connsiteY24" fmla="*/ 6844097 h 6844097"/>
              <a:gd name="connsiteX25" fmla="*/ 63500 w 5435600"/>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129901 w 5502001"/>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71000 w 5502001"/>
              <a:gd name="connsiteY2" fmla="*/ 3384928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49863 w 5502001"/>
              <a:gd name="connsiteY3" fmla="*/ 3362884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433365 w 5502001"/>
              <a:gd name="connsiteY2" fmla="*/ 3401553 h 6844097"/>
              <a:gd name="connsiteX3" fmla="*/ 1662700 w 5502001"/>
              <a:gd name="connsiteY3" fmla="*/ 3396590 h 6844097"/>
              <a:gd name="connsiteX4" fmla="*/ 2349863 w 5502001"/>
              <a:gd name="connsiteY4" fmla="*/ 3362884 h 6844097"/>
              <a:gd name="connsiteX5" fmla="*/ 2727503 w 5502001"/>
              <a:gd name="connsiteY5" fmla="*/ 2766525 h 6844097"/>
              <a:gd name="connsiteX6" fmla="*/ 2813001 w 5502001"/>
              <a:gd name="connsiteY6" fmla="*/ 2660263 h 6844097"/>
              <a:gd name="connsiteX7" fmla="*/ 3127101 w 5502001"/>
              <a:gd name="connsiteY7" fmla="*/ 2405487 h 6844097"/>
              <a:gd name="connsiteX8" fmla="*/ 3304901 w 5502001"/>
              <a:gd name="connsiteY8" fmla="*/ 2324100 h 6844097"/>
              <a:gd name="connsiteX9" fmla="*/ 3381101 w 5502001"/>
              <a:gd name="connsiteY9" fmla="*/ 2235200 h 6844097"/>
              <a:gd name="connsiteX10" fmla="*/ 3406501 w 5502001"/>
              <a:gd name="connsiteY10" fmla="*/ 2197100 h 6844097"/>
              <a:gd name="connsiteX11" fmla="*/ 3495401 w 5502001"/>
              <a:gd name="connsiteY11" fmla="*/ 2108200 h 6844097"/>
              <a:gd name="connsiteX12" fmla="*/ 3673201 w 5502001"/>
              <a:gd name="connsiteY12" fmla="*/ 1943100 h 6844097"/>
              <a:gd name="connsiteX13" fmla="*/ 3838301 w 5502001"/>
              <a:gd name="connsiteY13" fmla="*/ 1790700 h 6844097"/>
              <a:gd name="connsiteX14" fmla="*/ 3978001 w 5502001"/>
              <a:gd name="connsiteY14" fmla="*/ 1638300 h 6844097"/>
              <a:gd name="connsiteX15" fmla="*/ 4105001 w 5502001"/>
              <a:gd name="connsiteY15" fmla="*/ 1485900 h 6844097"/>
              <a:gd name="connsiteX16" fmla="*/ 4206601 w 5502001"/>
              <a:gd name="connsiteY16" fmla="*/ 1320800 h 6844097"/>
              <a:gd name="connsiteX17" fmla="*/ 4559138 w 5502001"/>
              <a:gd name="connsiteY17" fmla="*/ 1016149 h 6844097"/>
              <a:gd name="connsiteX18" fmla="*/ 4738162 w 5502001"/>
              <a:gd name="connsiteY18" fmla="*/ 758014 h 6844097"/>
              <a:gd name="connsiteX19" fmla="*/ 4779327 w 5502001"/>
              <a:gd name="connsiteY19" fmla="*/ 685949 h 6844097"/>
              <a:gd name="connsiteX20" fmla="*/ 4939525 w 5502001"/>
              <a:gd name="connsiteY20" fmla="*/ 490719 h 6844097"/>
              <a:gd name="connsiteX21" fmla="*/ 5502001 w 5502001"/>
              <a:gd name="connsiteY21" fmla="*/ 0 h 6844097"/>
              <a:gd name="connsiteX22" fmla="*/ 5489301 w 5502001"/>
              <a:gd name="connsiteY22" fmla="*/ 876300 h 6844097"/>
              <a:gd name="connsiteX23" fmla="*/ 5489301 w 5502001"/>
              <a:gd name="connsiteY23" fmla="*/ 2654300 h 6844097"/>
              <a:gd name="connsiteX24" fmla="*/ 5463673 w 5502001"/>
              <a:gd name="connsiteY24" fmla="*/ 6768251 h 6844097"/>
              <a:gd name="connsiteX25" fmla="*/ 87854 w 5502001"/>
              <a:gd name="connsiteY25" fmla="*/ 6844097 h 6844097"/>
              <a:gd name="connsiteX26" fmla="*/ 71799 w 5502001"/>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669402 w 5443900"/>
              <a:gd name="connsiteY5" fmla="*/ 2766525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171586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431200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382310 w 5431200"/>
              <a:gd name="connsiteY4" fmla="*/ 302890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93893 w 5431200"/>
              <a:gd name="connsiteY11" fmla="*/ 209229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93893 w 5431200"/>
              <a:gd name="connsiteY10" fmla="*/ 2092296 h 6860001"/>
              <a:gd name="connsiteX11" fmla="*/ 3637737 w 5431200"/>
              <a:gd name="connsiteY11" fmla="*/ 1895389 h 6860001"/>
              <a:gd name="connsiteX12" fmla="*/ 3802837 w 5431200"/>
              <a:gd name="connsiteY12" fmla="*/ 1711181 h 6860001"/>
              <a:gd name="connsiteX13" fmla="*/ 3953855 w 5431200"/>
              <a:gd name="connsiteY13" fmla="*/ 1606494 h 6860001"/>
              <a:gd name="connsiteX14" fmla="*/ 4046900 w 5431200"/>
              <a:gd name="connsiteY14" fmla="*/ 1501804 h 6860001"/>
              <a:gd name="connsiteX15" fmla="*/ 4205094 w 5431200"/>
              <a:gd name="connsiteY15" fmla="*/ 1336704 h 6860001"/>
              <a:gd name="connsiteX16" fmla="*/ 4501037 w 5431200"/>
              <a:gd name="connsiteY16" fmla="*/ 1032053 h 6860001"/>
              <a:gd name="connsiteX17" fmla="*/ 4680061 w 5431200"/>
              <a:gd name="connsiteY17" fmla="*/ 773918 h 6860001"/>
              <a:gd name="connsiteX18" fmla="*/ 4834411 w 5431200"/>
              <a:gd name="connsiteY18" fmla="*/ 590527 h 6860001"/>
              <a:gd name="connsiteX19" fmla="*/ 4994609 w 5431200"/>
              <a:gd name="connsiteY19" fmla="*/ 443008 h 6860001"/>
              <a:gd name="connsiteX20" fmla="*/ 5409944 w 5431200"/>
              <a:gd name="connsiteY20" fmla="*/ 0 h 6860001"/>
              <a:gd name="connsiteX21" fmla="*/ 5397245 w 5431200"/>
              <a:gd name="connsiteY21" fmla="*/ 892204 h 6860001"/>
              <a:gd name="connsiteX22" fmla="*/ 5431200 w 5431200"/>
              <a:gd name="connsiteY22" fmla="*/ 2670204 h 6860001"/>
              <a:gd name="connsiteX23" fmla="*/ 5405572 w 5431200"/>
              <a:gd name="connsiteY23" fmla="*/ 6784155 h 6860001"/>
              <a:gd name="connsiteX24" fmla="*/ 29753 w 5431200"/>
              <a:gd name="connsiteY24" fmla="*/ 6860001 h 6860001"/>
              <a:gd name="connsiteX25" fmla="*/ 13698 w 5431200"/>
              <a:gd name="connsiteY25"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637737 w 5431200"/>
              <a:gd name="connsiteY10" fmla="*/ 1895389 h 6860001"/>
              <a:gd name="connsiteX11" fmla="*/ 3802837 w 5431200"/>
              <a:gd name="connsiteY11" fmla="*/ 1711181 h 6860001"/>
              <a:gd name="connsiteX12" fmla="*/ 3953855 w 5431200"/>
              <a:gd name="connsiteY12" fmla="*/ 1606494 h 6860001"/>
              <a:gd name="connsiteX13" fmla="*/ 4046900 w 5431200"/>
              <a:gd name="connsiteY13" fmla="*/ 1501804 h 6860001"/>
              <a:gd name="connsiteX14" fmla="*/ 4205094 w 5431200"/>
              <a:gd name="connsiteY14" fmla="*/ 1336704 h 6860001"/>
              <a:gd name="connsiteX15" fmla="*/ 4501037 w 5431200"/>
              <a:gd name="connsiteY15" fmla="*/ 1032053 h 6860001"/>
              <a:gd name="connsiteX16" fmla="*/ 4680061 w 5431200"/>
              <a:gd name="connsiteY16" fmla="*/ 773918 h 6860001"/>
              <a:gd name="connsiteX17" fmla="*/ 4834411 w 5431200"/>
              <a:gd name="connsiteY17" fmla="*/ 590527 h 6860001"/>
              <a:gd name="connsiteX18" fmla="*/ 4994609 w 5431200"/>
              <a:gd name="connsiteY18" fmla="*/ 443008 h 6860001"/>
              <a:gd name="connsiteX19" fmla="*/ 5409944 w 5431200"/>
              <a:gd name="connsiteY19" fmla="*/ 0 h 6860001"/>
              <a:gd name="connsiteX20" fmla="*/ 5397245 w 5431200"/>
              <a:gd name="connsiteY20" fmla="*/ 892204 h 6860001"/>
              <a:gd name="connsiteX21" fmla="*/ 5431200 w 5431200"/>
              <a:gd name="connsiteY21" fmla="*/ 2670204 h 6860001"/>
              <a:gd name="connsiteX22" fmla="*/ 5405572 w 5431200"/>
              <a:gd name="connsiteY22" fmla="*/ 6784155 h 6860001"/>
              <a:gd name="connsiteX23" fmla="*/ 29753 w 5431200"/>
              <a:gd name="connsiteY23" fmla="*/ 6860001 h 6860001"/>
              <a:gd name="connsiteX24" fmla="*/ 13698 w 5431200"/>
              <a:gd name="connsiteY24"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802837 w 5431200"/>
              <a:gd name="connsiteY10" fmla="*/ 1711181 h 6860001"/>
              <a:gd name="connsiteX11" fmla="*/ 3953855 w 5431200"/>
              <a:gd name="connsiteY11" fmla="*/ 1606494 h 6860001"/>
              <a:gd name="connsiteX12" fmla="*/ 4046900 w 5431200"/>
              <a:gd name="connsiteY12" fmla="*/ 1501804 h 6860001"/>
              <a:gd name="connsiteX13" fmla="*/ 4205094 w 5431200"/>
              <a:gd name="connsiteY13" fmla="*/ 1336704 h 6860001"/>
              <a:gd name="connsiteX14" fmla="*/ 4501037 w 5431200"/>
              <a:gd name="connsiteY14" fmla="*/ 1032053 h 6860001"/>
              <a:gd name="connsiteX15" fmla="*/ 4680061 w 5431200"/>
              <a:gd name="connsiteY15" fmla="*/ 773918 h 6860001"/>
              <a:gd name="connsiteX16" fmla="*/ 4834411 w 5431200"/>
              <a:gd name="connsiteY16" fmla="*/ 590527 h 6860001"/>
              <a:gd name="connsiteX17" fmla="*/ 4994609 w 5431200"/>
              <a:gd name="connsiteY17" fmla="*/ 443008 h 6860001"/>
              <a:gd name="connsiteX18" fmla="*/ 5409944 w 5431200"/>
              <a:gd name="connsiteY18" fmla="*/ 0 h 6860001"/>
              <a:gd name="connsiteX19" fmla="*/ 5397245 w 5431200"/>
              <a:gd name="connsiteY19" fmla="*/ 892204 h 6860001"/>
              <a:gd name="connsiteX20" fmla="*/ 5431200 w 5431200"/>
              <a:gd name="connsiteY20" fmla="*/ 2670204 h 6860001"/>
              <a:gd name="connsiteX21" fmla="*/ 5405572 w 5431200"/>
              <a:gd name="connsiteY21" fmla="*/ 6784155 h 6860001"/>
              <a:gd name="connsiteX22" fmla="*/ 29753 w 5431200"/>
              <a:gd name="connsiteY22" fmla="*/ 6860001 h 6860001"/>
              <a:gd name="connsiteX23" fmla="*/ 13698 w 5431200"/>
              <a:gd name="connsiteY23"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269437 w 5431200"/>
              <a:gd name="connsiteY7" fmla="*/ 2276390 h 6860001"/>
              <a:gd name="connsiteX8" fmla="*/ 3493893 w 5431200"/>
              <a:gd name="connsiteY8" fmla="*/ 2092296 h 6860001"/>
              <a:gd name="connsiteX9" fmla="*/ 3802837 w 5431200"/>
              <a:gd name="connsiteY9" fmla="*/ 1711181 h 6860001"/>
              <a:gd name="connsiteX10" fmla="*/ 3953855 w 5431200"/>
              <a:gd name="connsiteY10" fmla="*/ 1606494 h 6860001"/>
              <a:gd name="connsiteX11" fmla="*/ 4046900 w 5431200"/>
              <a:gd name="connsiteY11" fmla="*/ 1501804 h 6860001"/>
              <a:gd name="connsiteX12" fmla="*/ 4205094 w 5431200"/>
              <a:gd name="connsiteY12" fmla="*/ 1336704 h 6860001"/>
              <a:gd name="connsiteX13" fmla="*/ 4501037 w 5431200"/>
              <a:gd name="connsiteY13" fmla="*/ 1032053 h 6860001"/>
              <a:gd name="connsiteX14" fmla="*/ 4680061 w 5431200"/>
              <a:gd name="connsiteY14" fmla="*/ 773918 h 6860001"/>
              <a:gd name="connsiteX15" fmla="*/ 4834411 w 5431200"/>
              <a:gd name="connsiteY15" fmla="*/ 590527 h 6860001"/>
              <a:gd name="connsiteX16" fmla="*/ 4994609 w 5431200"/>
              <a:gd name="connsiteY16" fmla="*/ 443008 h 6860001"/>
              <a:gd name="connsiteX17" fmla="*/ 5409944 w 5431200"/>
              <a:gd name="connsiteY17" fmla="*/ 0 h 6860001"/>
              <a:gd name="connsiteX18" fmla="*/ 5397245 w 5431200"/>
              <a:gd name="connsiteY18" fmla="*/ 892204 h 6860001"/>
              <a:gd name="connsiteX19" fmla="*/ 5431200 w 5431200"/>
              <a:gd name="connsiteY19" fmla="*/ 2670204 h 6860001"/>
              <a:gd name="connsiteX20" fmla="*/ 5405572 w 5431200"/>
              <a:gd name="connsiteY20" fmla="*/ 6784155 h 6860001"/>
              <a:gd name="connsiteX21" fmla="*/ 29753 w 5431200"/>
              <a:gd name="connsiteY21" fmla="*/ 6860001 h 6860001"/>
              <a:gd name="connsiteX22" fmla="*/ 13698 w 5431200"/>
              <a:gd name="connsiteY22"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802837 w 5431200"/>
              <a:gd name="connsiteY8" fmla="*/ 1711181 h 6860001"/>
              <a:gd name="connsiteX9" fmla="*/ 3953855 w 5431200"/>
              <a:gd name="connsiteY9" fmla="*/ 1606494 h 6860001"/>
              <a:gd name="connsiteX10" fmla="*/ 4046900 w 5431200"/>
              <a:gd name="connsiteY10" fmla="*/ 1501804 h 6860001"/>
              <a:gd name="connsiteX11" fmla="*/ 4205094 w 5431200"/>
              <a:gd name="connsiteY11" fmla="*/ 1336704 h 6860001"/>
              <a:gd name="connsiteX12" fmla="*/ 4501037 w 5431200"/>
              <a:gd name="connsiteY12" fmla="*/ 1032053 h 6860001"/>
              <a:gd name="connsiteX13" fmla="*/ 4680061 w 5431200"/>
              <a:gd name="connsiteY13" fmla="*/ 773918 h 6860001"/>
              <a:gd name="connsiteX14" fmla="*/ 4834411 w 5431200"/>
              <a:gd name="connsiteY14" fmla="*/ 590527 h 6860001"/>
              <a:gd name="connsiteX15" fmla="*/ 4994609 w 5431200"/>
              <a:gd name="connsiteY15" fmla="*/ 443008 h 6860001"/>
              <a:gd name="connsiteX16" fmla="*/ 5409944 w 5431200"/>
              <a:gd name="connsiteY16" fmla="*/ 0 h 6860001"/>
              <a:gd name="connsiteX17" fmla="*/ 5397245 w 5431200"/>
              <a:gd name="connsiteY17" fmla="*/ 892204 h 6860001"/>
              <a:gd name="connsiteX18" fmla="*/ 5431200 w 5431200"/>
              <a:gd name="connsiteY18" fmla="*/ 2670204 h 6860001"/>
              <a:gd name="connsiteX19" fmla="*/ 5405572 w 5431200"/>
              <a:gd name="connsiteY19" fmla="*/ 6784155 h 6860001"/>
              <a:gd name="connsiteX20" fmla="*/ 29753 w 5431200"/>
              <a:gd name="connsiteY20" fmla="*/ 6860001 h 6860001"/>
              <a:gd name="connsiteX21" fmla="*/ 13698 w 5431200"/>
              <a:gd name="connsiteY21"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953855 w 5431200"/>
              <a:gd name="connsiteY8" fmla="*/ 1606494 h 6860001"/>
              <a:gd name="connsiteX9" fmla="*/ 4046900 w 5431200"/>
              <a:gd name="connsiteY9" fmla="*/ 1501804 h 6860001"/>
              <a:gd name="connsiteX10" fmla="*/ 4205094 w 5431200"/>
              <a:gd name="connsiteY10" fmla="*/ 1336704 h 6860001"/>
              <a:gd name="connsiteX11" fmla="*/ 4501037 w 5431200"/>
              <a:gd name="connsiteY11" fmla="*/ 1032053 h 6860001"/>
              <a:gd name="connsiteX12" fmla="*/ 4680061 w 5431200"/>
              <a:gd name="connsiteY12" fmla="*/ 773918 h 6860001"/>
              <a:gd name="connsiteX13" fmla="*/ 4834411 w 5431200"/>
              <a:gd name="connsiteY13" fmla="*/ 590527 h 6860001"/>
              <a:gd name="connsiteX14" fmla="*/ 4994609 w 5431200"/>
              <a:gd name="connsiteY14" fmla="*/ 443008 h 6860001"/>
              <a:gd name="connsiteX15" fmla="*/ 5409944 w 5431200"/>
              <a:gd name="connsiteY15" fmla="*/ 0 h 6860001"/>
              <a:gd name="connsiteX16" fmla="*/ 5397245 w 5431200"/>
              <a:gd name="connsiteY16" fmla="*/ 892204 h 6860001"/>
              <a:gd name="connsiteX17" fmla="*/ 5431200 w 5431200"/>
              <a:gd name="connsiteY17" fmla="*/ 2670204 h 6860001"/>
              <a:gd name="connsiteX18" fmla="*/ 5405572 w 5431200"/>
              <a:gd name="connsiteY18" fmla="*/ 6784155 h 6860001"/>
              <a:gd name="connsiteX19" fmla="*/ 29753 w 5431200"/>
              <a:gd name="connsiteY19" fmla="*/ 6860001 h 6860001"/>
              <a:gd name="connsiteX20" fmla="*/ 13698 w 5431200"/>
              <a:gd name="connsiteY20"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046900 w 5431200"/>
              <a:gd name="connsiteY8" fmla="*/ 1501804 h 6860001"/>
              <a:gd name="connsiteX9" fmla="*/ 4205094 w 5431200"/>
              <a:gd name="connsiteY9" fmla="*/ 1336704 h 6860001"/>
              <a:gd name="connsiteX10" fmla="*/ 4501037 w 5431200"/>
              <a:gd name="connsiteY10" fmla="*/ 1032053 h 6860001"/>
              <a:gd name="connsiteX11" fmla="*/ 4680061 w 5431200"/>
              <a:gd name="connsiteY11" fmla="*/ 773918 h 6860001"/>
              <a:gd name="connsiteX12" fmla="*/ 4834411 w 5431200"/>
              <a:gd name="connsiteY12" fmla="*/ 590527 h 6860001"/>
              <a:gd name="connsiteX13" fmla="*/ 4994609 w 5431200"/>
              <a:gd name="connsiteY13" fmla="*/ 443008 h 6860001"/>
              <a:gd name="connsiteX14" fmla="*/ 5409944 w 5431200"/>
              <a:gd name="connsiteY14" fmla="*/ 0 h 6860001"/>
              <a:gd name="connsiteX15" fmla="*/ 5397245 w 5431200"/>
              <a:gd name="connsiteY15" fmla="*/ 892204 h 6860001"/>
              <a:gd name="connsiteX16" fmla="*/ 5431200 w 5431200"/>
              <a:gd name="connsiteY16" fmla="*/ 2670204 h 6860001"/>
              <a:gd name="connsiteX17" fmla="*/ 5405572 w 5431200"/>
              <a:gd name="connsiteY17" fmla="*/ 6784155 h 6860001"/>
              <a:gd name="connsiteX18" fmla="*/ 29753 w 5431200"/>
              <a:gd name="connsiteY18" fmla="*/ 6860001 h 6860001"/>
              <a:gd name="connsiteX19" fmla="*/ 13698 w 5431200"/>
              <a:gd name="connsiteY19"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680061 w 5431200"/>
              <a:gd name="connsiteY10" fmla="*/ 773918 h 6860001"/>
              <a:gd name="connsiteX11" fmla="*/ 4834411 w 5431200"/>
              <a:gd name="connsiteY11" fmla="*/ 590527 h 6860001"/>
              <a:gd name="connsiteX12" fmla="*/ 4994609 w 5431200"/>
              <a:gd name="connsiteY12" fmla="*/ 443008 h 6860001"/>
              <a:gd name="connsiteX13" fmla="*/ 5409944 w 5431200"/>
              <a:gd name="connsiteY13" fmla="*/ 0 h 6860001"/>
              <a:gd name="connsiteX14" fmla="*/ 5397245 w 5431200"/>
              <a:gd name="connsiteY14" fmla="*/ 892204 h 6860001"/>
              <a:gd name="connsiteX15" fmla="*/ 5431200 w 5431200"/>
              <a:gd name="connsiteY15" fmla="*/ 2670204 h 6860001"/>
              <a:gd name="connsiteX16" fmla="*/ 5405572 w 5431200"/>
              <a:gd name="connsiteY16" fmla="*/ 6784155 h 6860001"/>
              <a:gd name="connsiteX17" fmla="*/ 29753 w 5431200"/>
              <a:gd name="connsiteY17" fmla="*/ 6860001 h 6860001"/>
              <a:gd name="connsiteX18" fmla="*/ 13698 w 5431200"/>
              <a:gd name="connsiteY18"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834411 w 5431200"/>
              <a:gd name="connsiteY10" fmla="*/ 590527 h 6860001"/>
              <a:gd name="connsiteX11" fmla="*/ 4994609 w 5431200"/>
              <a:gd name="connsiteY11" fmla="*/ 443008 h 6860001"/>
              <a:gd name="connsiteX12" fmla="*/ 5409944 w 5431200"/>
              <a:gd name="connsiteY12" fmla="*/ 0 h 6860001"/>
              <a:gd name="connsiteX13" fmla="*/ 5397245 w 5431200"/>
              <a:gd name="connsiteY13" fmla="*/ 892204 h 6860001"/>
              <a:gd name="connsiteX14" fmla="*/ 5431200 w 5431200"/>
              <a:gd name="connsiteY14" fmla="*/ 2670204 h 6860001"/>
              <a:gd name="connsiteX15" fmla="*/ 5405572 w 5431200"/>
              <a:gd name="connsiteY15" fmla="*/ 6784155 h 6860001"/>
              <a:gd name="connsiteX16" fmla="*/ 29753 w 5431200"/>
              <a:gd name="connsiteY16" fmla="*/ 6860001 h 6860001"/>
              <a:gd name="connsiteX17" fmla="*/ 13698 w 5431200"/>
              <a:gd name="connsiteY17"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 name="connsiteX0" fmla="*/ 0 w 5431200"/>
              <a:gd name="connsiteY0" fmla="*/ 3453201 h 6860001"/>
              <a:gd name="connsiteX1" fmla="*/ 1177232 w 5431200"/>
              <a:gd name="connsiteY1" fmla="*/ 3370981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1200" h="6860001">
                <a:moveTo>
                  <a:pt x="0" y="3453201"/>
                </a:moveTo>
                <a:lnTo>
                  <a:pt x="1177232" y="3370981"/>
                </a:lnTo>
                <a:lnTo>
                  <a:pt x="1612952" y="3210709"/>
                </a:lnTo>
                <a:lnTo>
                  <a:pt x="1797012" y="3173939"/>
                </a:lnTo>
                <a:cubicBezTo>
                  <a:pt x="2093978" y="3086721"/>
                  <a:pt x="2224185" y="3063115"/>
                  <a:pt x="2438903" y="2965293"/>
                </a:cubicBezTo>
                <a:lnTo>
                  <a:pt x="2737313" y="2766526"/>
                </a:lnTo>
                <a:lnTo>
                  <a:pt x="2935995" y="2644359"/>
                </a:lnTo>
                <a:lnTo>
                  <a:pt x="3493893" y="2092296"/>
                </a:lnTo>
                <a:lnTo>
                  <a:pt x="4205094" y="1336704"/>
                </a:lnTo>
                <a:lnTo>
                  <a:pt x="4501037" y="1032053"/>
                </a:lnTo>
                <a:lnTo>
                  <a:pt x="4994609" y="443008"/>
                </a:lnTo>
                <a:lnTo>
                  <a:pt x="5409944" y="0"/>
                </a:lnTo>
                <a:lnTo>
                  <a:pt x="5397245" y="892204"/>
                </a:lnTo>
                <a:lnTo>
                  <a:pt x="5431200" y="2670204"/>
                </a:lnTo>
                <a:lnTo>
                  <a:pt x="5405572" y="6784155"/>
                </a:lnTo>
                <a:lnTo>
                  <a:pt x="29753" y="6860001"/>
                </a:lnTo>
                <a:cubicBezTo>
                  <a:pt x="29753" y="6453601"/>
                  <a:pt x="13698" y="3801288"/>
                  <a:pt x="13698" y="3394888"/>
                </a:cubicBezTo>
              </a:path>
            </a:pathLst>
          </a:custGeom>
          <a:gradFill flip="none" rotWithShape="1">
            <a:gsLst>
              <a:gs pos="39000">
                <a:srgbClr val="FF0000"/>
              </a:gs>
              <a:gs pos="71000">
                <a:srgbClr val="FFFF00"/>
              </a:gs>
              <a:gs pos="94000">
                <a:schemeClr val="bg1"/>
              </a:gs>
              <a:gs pos="84000">
                <a:srgbClr val="92D050"/>
              </a:gs>
            </a:gsLst>
            <a:lin ang="5040000" scaled="0"/>
            <a:tileRect/>
          </a:gra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eaLnBrk="1" hangingPunct="1">
              <a:lnSpc>
                <a:spcPct val="70000"/>
              </a:lnSpc>
            </a:pPr>
            <a:endParaRPr lang="en-US" dirty="0">
              <a:cs typeface="Calibri"/>
            </a:endParaRPr>
          </a:p>
        </p:txBody>
      </p:sp>
      <p:cxnSp>
        <p:nvCxnSpPr>
          <p:cNvPr id="11" name="Gerade Verbindung 10"/>
          <p:cNvCxnSpPr>
            <a:cxnSpLocks noChangeShapeType="1"/>
          </p:cNvCxnSpPr>
          <p:nvPr/>
        </p:nvCxnSpPr>
        <p:spPr bwMode="auto">
          <a:xfrm>
            <a:off x="2370664" y="5966832"/>
            <a:ext cx="5562482" cy="0"/>
          </a:xfrm>
          <a:prstGeom prst="line">
            <a:avLst/>
          </a:prstGeom>
          <a:noFill/>
          <a:ln w="47625">
            <a:solidFill>
              <a:srgbClr val="222268"/>
            </a:solidFill>
            <a:round/>
            <a:headEnd type="none"/>
            <a:tailEnd type="none"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00" name="Titel 3"/>
          <p:cNvSpPr txBox="1">
            <a:spLocks/>
          </p:cNvSpPr>
          <p:nvPr/>
        </p:nvSpPr>
        <p:spPr bwMode="auto">
          <a:xfrm>
            <a:off x="4355976" y="6102821"/>
            <a:ext cx="1224136"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Present</a:t>
            </a:r>
          </a:p>
        </p:txBody>
      </p:sp>
      <p:sp>
        <p:nvSpPr>
          <p:cNvPr id="101" name="Titel 3"/>
          <p:cNvSpPr txBox="1">
            <a:spLocks/>
          </p:cNvSpPr>
          <p:nvPr/>
        </p:nvSpPr>
        <p:spPr bwMode="auto">
          <a:xfrm>
            <a:off x="6789390" y="6097488"/>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Future</a:t>
            </a:r>
          </a:p>
        </p:txBody>
      </p:sp>
      <p:sp>
        <p:nvSpPr>
          <p:cNvPr id="29" name="Titel 3"/>
          <p:cNvSpPr txBox="1">
            <a:spLocks/>
          </p:cNvSpPr>
          <p:nvPr/>
        </p:nvSpPr>
        <p:spPr bwMode="auto">
          <a:xfrm>
            <a:off x="1619672" y="6100911"/>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Past</a:t>
            </a:r>
          </a:p>
        </p:txBody>
      </p:sp>
      <p:sp>
        <p:nvSpPr>
          <p:cNvPr id="111" name="Freeform 110"/>
          <p:cNvSpPr/>
          <p:nvPr/>
        </p:nvSpPr>
        <p:spPr>
          <a:xfrm>
            <a:off x="2460676" y="4475211"/>
            <a:ext cx="5423691" cy="990491"/>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82318"/>
              <a:gd name="connsiteY0" fmla="*/ 1790595 h 1996236"/>
              <a:gd name="connsiteX1" fmla="*/ 1889815 w 5382318"/>
              <a:gd name="connsiteY1" fmla="*/ 1993900 h 1996236"/>
              <a:gd name="connsiteX2" fmla="*/ 2893115 w 5382318"/>
              <a:gd name="connsiteY2" fmla="*/ 1930400 h 1996236"/>
              <a:gd name="connsiteX3" fmla="*/ 3909115 w 5382318"/>
              <a:gd name="connsiteY3" fmla="*/ 1727200 h 1996236"/>
              <a:gd name="connsiteX4" fmla="*/ 4188515 w 5382318"/>
              <a:gd name="connsiteY4" fmla="*/ 1600200 h 1996236"/>
              <a:gd name="connsiteX5" fmla="*/ 4760015 w 5382318"/>
              <a:gd name="connsiteY5" fmla="*/ 1143000 h 1996236"/>
              <a:gd name="connsiteX6" fmla="*/ 5280715 w 5382318"/>
              <a:gd name="connsiteY6" fmla="*/ 241300 h 1996236"/>
              <a:gd name="connsiteX7" fmla="*/ 5382315 w 5382318"/>
              <a:gd name="connsiteY7" fmla="*/ 0 h 1996236"/>
              <a:gd name="connsiteX0" fmla="*/ 0 w 5382318"/>
              <a:gd name="connsiteY0" fmla="*/ 1790595 h 1930487"/>
              <a:gd name="connsiteX1" fmla="*/ 1889815 w 5382318"/>
              <a:gd name="connsiteY1" fmla="*/ 1701697 h 1930487"/>
              <a:gd name="connsiteX2" fmla="*/ 2893115 w 5382318"/>
              <a:gd name="connsiteY2" fmla="*/ 1930400 h 1930487"/>
              <a:gd name="connsiteX3" fmla="*/ 3909115 w 5382318"/>
              <a:gd name="connsiteY3" fmla="*/ 1727200 h 1930487"/>
              <a:gd name="connsiteX4" fmla="*/ 4188515 w 5382318"/>
              <a:gd name="connsiteY4" fmla="*/ 1600200 h 1930487"/>
              <a:gd name="connsiteX5" fmla="*/ 4760015 w 5382318"/>
              <a:gd name="connsiteY5" fmla="*/ 1143000 h 1930487"/>
              <a:gd name="connsiteX6" fmla="*/ 5280715 w 5382318"/>
              <a:gd name="connsiteY6" fmla="*/ 241300 h 1930487"/>
              <a:gd name="connsiteX7" fmla="*/ 5382315 w 5382318"/>
              <a:gd name="connsiteY7" fmla="*/ 0 h 1930487"/>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727200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57260 w 5382318"/>
              <a:gd name="connsiteY4" fmla="*/ 1495843 h 1790595"/>
              <a:gd name="connsiteX5" fmla="*/ 4760015 w 5382318"/>
              <a:gd name="connsiteY5" fmla="*/ 1143000 h 1790595"/>
              <a:gd name="connsiteX6" fmla="*/ 5280715 w 5382318"/>
              <a:gd name="connsiteY6" fmla="*/ 241300 h 1790595"/>
              <a:gd name="connsiteX7" fmla="*/ 5382315 w 5382318"/>
              <a:gd name="connsiteY7" fmla="*/ 0 h 179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318" h="1790595">
                <a:moveTo>
                  <a:pt x="0" y="1790595"/>
                </a:moveTo>
                <a:lnTo>
                  <a:pt x="1889815" y="1701697"/>
                </a:lnTo>
                <a:cubicBezTo>
                  <a:pt x="2368182" y="1676297"/>
                  <a:pt x="2579480" y="1682647"/>
                  <a:pt x="2916030" y="1659068"/>
                </a:cubicBezTo>
                <a:cubicBezTo>
                  <a:pt x="3252580" y="1635489"/>
                  <a:pt x="3685577" y="1587429"/>
                  <a:pt x="3909115" y="1560225"/>
                </a:cubicBezTo>
                <a:cubicBezTo>
                  <a:pt x="4132653" y="1533021"/>
                  <a:pt x="4115443" y="1565381"/>
                  <a:pt x="4257260" y="1495843"/>
                </a:cubicBezTo>
                <a:cubicBezTo>
                  <a:pt x="4399077" y="1426305"/>
                  <a:pt x="4589439" y="1352091"/>
                  <a:pt x="4760015" y="1143000"/>
                </a:cubicBezTo>
                <a:cubicBezTo>
                  <a:pt x="4930591" y="933910"/>
                  <a:pt x="5176998" y="431800"/>
                  <a:pt x="5280715" y="241300"/>
                </a:cubicBezTo>
                <a:cubicBezTo>
                  <a:pt x="5384432" y="50800"/>
                  <a:pt x="5382315" y="0"/>
                  <a:pt x="5382315" y="0"/>
                </a:cubicBez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34" name="Rectangle 33"/>
          <p:cNvSpPr/>
          <p:nvPr/>
        </p:nvSpPr>
        <p:spPr>
          <a:xfrm>
            <a:off x="971600" y="3518560"/>
            <a:ext cx="1008111" cy="2448272"/>
          </a:xfrm>
          <a:prstGeom prst="rect">
            <a:avLst/>
          </a:prstGeom>
          <a:gradFill flip="none" rotWithShape="1">
            <a:gsLst>
              <a:gs pos="0">
                <a:srgbClr val="FF0000"/>
              </a:gs>
              <a:gs pos="82000">
                <a:srgbClr val="92D050"/>
              </a:gs>
              <a:gs pos="59000">
                <a:srgbClr val="FFFF00"/>
              </a:gs>
              <a:gs pos="98000">
                <a:srgbClr val="FFFFFF"/>
              </a:gs>
            </a:gsLst>
            <a:lin ang="5100000" scaled="0"/>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6350">
                <a:solidFill>
                  <a:schemeClr val="tx1">
                    <a:lumMod val="95000"/>
                    <a:lumOff val="5000"/>
                    <a:alpha val="13000"/>
                  </a:schemeClr>
                </a:solidFill>
              </a:ln>
              <a:cs typeface="Calibri"/>
            </a:endParaRPr>
          </a:p>
        </p:txBody>
      </p:sp>
      <p:sp>
        <p:nvSpPr>
          <p:cNvPr id="35" name="Textplatzhalter 5"/>
          <p:cNvSpPr txBox="1">
            <a:spLocks/>
          </p:cNvSpPr>
          <p:nvPr/>
        </p:nvSpPr>
        <p:spPr>
          <a:xfrm>
            <a:off x="1012786" y="5575970"/>
            <a:ext cx="935641"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Acceptable</a:t>
            </a:r>
          </a:p>
        </p:txBody>
      </p:sp>
      <p:sp>
        <p:nvSpPr>
          <p:cNvPr id="37" name="Textplatzhalter 5"/>
          <p:cNvSpPr txBox="1">
            <a:spLocks/>
          </p:cNvSpPr>
          <p:nvPr/>
        </p:nvSpPr>
        <p:spPr>
          <a:xfrm>
            <a:off x="1064156" y="4814614"/>
            <a:ext cx="830209"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Tolerable</a:t>
            </a:r>
            <a:endParaRPr lang="en-US" sz="1800" dirty="0" smtClean="0">
              <a:ln w="6350">
                <a:solidFill>
                  <a:schemeClr val="tx1">
                    <a:lumMod val="95000"/>
                    <a:lumOff val="5000"/>
                    <a:alpha val="13000"/>
                  </a:schemeClr>
                </a:solidFill>
              </a:ln>
              <a:cs typeface="Calibri"/>
            </a:endParaRPr>
          </a:p>
        </p:txBody>
      </p:sp>
      <p:sp>
        <p:nvSpPr>
          <p:cNvPr id="38" name="Textplatzhalter 5"/>
          <p:cNvSpPr txBox="1">
            <a:spLocks/>
          </p:cNvSpPr>
          <p:nvPr/>
        </p:nvSpPr>
        <p:spPr>
          <a:xfrm>
            <a:off x="1033334" y="3971156"/>
            <a:ext cx="901754"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Intolerable</a:t>
            </a:r>
          </a:p>
        </p:txBody>
      </p:sp>
      <p:cxnSp>
        <p:nvCxnSpPr>
          <p:cNvPr id="5" name="Straight Connector 4"/>
          <p:cNvCxnSpPr/>
          <p:nvPr/>
        </p:nvCxnSpPr>
        <p:spPr>
          <a:xfrm flipH="1" flipV="1">
            <a:off x="1991323" y="4474703"/>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71601" y="4475212"/>
            <a:ext cx="1008111" cy="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71600" y="5462776"/>
            <a:ext cx="100811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979712" y="5462686"/>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platzhalter 5"/>
          <p:cNvSpPr txBox="1">
            <a:spLocks/>
          </p:cNvSpPr>
          <p:nvPr/>
        </p:nvSpPr>
        <p:spPr>
          <a:xfrm>
            <a:off x="971137" y="3573909"/>
            <a:ext cx="1008112"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sz="1500" b="1" dirty="0" smtClean="0">
                <a:ln w="6350">
                  <a:solidFill>
                    <a:schemeClr val="tx1">
                      <a:lumMod val="95000"/>
                      <a:lumOff val="5000"/>
                      <a:alpha val="13000"/>
                    </a:schemeClr>
                  </a:solidFill>
                </a:ln>
                <a:cs typeface="Calibri"/>
              </a:rPr>
              <a:t>Risk space</a:t>
            </a:r>
          </a:p>
        </p:txBody>
      </p:sp>
      <p:sp>
        <p:nvSpPr>
          <p:cNvPr id="6" name="Textplatzhalter 5"/>
          <p:cNvSpPr>
            <a:spLocks noGrp="1"/>
          </p:cNvSpPr>
          <p:nvPr>
            <p:ph type="body" sz="half" idx="2"/>
          </p:nvPr>
        </p:nvSpPr>
        <p:spPr>
          <a:xfrm rot="16200000">
            <a:off x="7458807" y="1769596"/>
            <a:ext cx="1799737" cy="730250"/>
          </a:xfrm>
          <a:noFill/>
          <a:ln w="9525">
            <a:noFill/>
            <a:miter lim="800000"/>
            <a:headEnd/>
            <a:tailEnd/>
          </a:ln>
        </p:spPr>
        <p:txBody>
          <a:bodyPr vert="horz" wrap="square" lIns="0" tIns="0" rIns="0" bIns="0" numCol="1" rtlCol="0" anchor="t" anchorCtr="0" compatLnSpc="1">
            <a:prstTxWarp prst="textNoShape">
              <a:avLst/>
            </a:prstTxWarp>
            <a:noAutofit/>
          </a:bodyPr>
          <a:lstStyle/>
          <a:p>
            <a:pPr algn="ctr" eaLnBrk="1" fontAlgn="auto" hangingPunct="1">
              <a:spcAft>
                <a:spcPts val="0"/>
              </a:spcAft>
              <a:buFont typeface="Arial"/>
            </a:pPr>
            <a:r>
              <a:rPr lang="en-US" sz="1600" kern="1200" dirty="0" smtClean="0">
                <a:ln w="6350">
                  <a:solidFill>
                    <a:schemeClr val="tx1">
                      <a:alpha val="13000"/>
                    </a:schemeClr>
                  </a:solidFill>
                </a:ln>
                <a:solidFill>
                  <a:schemeClr val="tx1"/>
                </a:solidFill>
                <a:latin typeface="+mn-lt"/>
                <a:cs typeface="Calibri"/>
              </a:rPr>
              <a:t>Climate-related risk</a:t>
            </a:r>
            <a:endParaRPr lang="en-US" sz="1600" kern="1200" dirty="0">
              <a:ln w="6350">
                <a:solidFill>
                  <a:schemeClr val="tx1">
                    <a:alpha val="13000"/>
                  </a:schemeClr>
                </a:solidFill>
              </a:ln>
              <a:solidFill>
                <a:schemeClr val="tx1"/>
              </a:solidFill>
              <a:latin typeface="+mn-lt"/>
              <a:cs typeface="Calibri"/>
            </a:endParaRPr>
          </a:p>
        </p:txBody>
      </p:sp>
      <p:cxnSp>
        <p:nvCxnSpPr>
          <p:cNvPr id="49" name="Gerade Verbindung mit Pfeil 13"/>
          <p:cNvCxnSpPr>
            <a:cxnSpLocks noChangeShapeType="1"/>
          </p:cNvCxnSpPr>
          <p:nvPr/>
        </p:nvCxnSpPr>
        <p:spPr bwMode="auto">
          <a:xfrm>
            <a:off x="2381078" y="946820"/>
            <a:ext cx="9120" cy="5045993"/>
          </a:xfrm>
          <a:prstGeom prst="straightConnector1">
            <a:avLst/>
          </a:prstGeom>
          <a:noFill/>
          <a:ln w="76200">
            <a:solidFill>
              <a:schemeClr val="accent6">
                <a:lumMod val="75000"/>
              </a:schemeClr>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10" name="Freeform 109"/>
          <p:cNvSpPr/>
          <p:nvPr/>
        </p:nvSpPr>
        <p:spPr>
          <a:xfrm>
            <a:off x="2411760" y="2963044"/>
            <a:ext cx="5493828" cy="1514374"/>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66146"/>
              <a:gd name="connsiteY0" fmla="*/ 2082800 h 2082800"/>
              <a:gd name="connsiteX1" fmla="*/ 1866900 w 5366146"/>
              <a:gd name="connsiteY1" fmla="*/ 1993900 h 2082800"/>
              <a:gd name="connsiteX2" fmla="*/ 2870200 w 5366146"/>
              <a:gd name="connsiteY2" fmla="*/ 1930400 h 2082800"/>
              <a:gd name="connsiteX3" fmla="*/ 3886200 w 5366146"/>
              <a:gd name="connsiteY3" fmla="*/ 1727200 h 2082800"/>
              <a:gd name="connsiteX4" fmla="*/ 4165600 w 5366146"/>
              <a:gd name="connsiteY4" fmla="*/ 1600200 h 2082800"/>
              <a:gd name="connsiteX5" fmla="*/ 4737100 w 5366146"/>
              <a:gd name="connsiteY5" fmla="*/ 1143000 h 2082800"/>
              <a:gd name="connsiteX6" fmla="*/ 5293554 w 5366146"/>
              <a:gd name="connsiteY6" fmla="*/ 241300 h 2082800"/>
              <a:gd name="connsiteX7" fmla="*/ 5359400 w 5366146"/>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93554 w 5359400"/>
              <a:gd name="connsiteY6" fmla="*/ 241300 h 2082800"/>
              <a:gd name="connsiteX7" fmla="*/ 5359400 w 5359400"/>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69718 w 5359400"/>
              <a:gd name="connsiteY6" fmla="*/ 491964 h 2082800"/>
              <a:gd name="connsiteX7" fmla="*/ 5359400 w 5359400"/>
              <a:gd name="connsiteY7" fmla="*/ 0 h 2082800"/>
              <a:gd name="connsiteX0" fmla="*/ 0 w 5300402"/>
              <a:gd name="connsiteY0" fmla="*/ 1884908 h 1884908"/>
              <a:gd name="connsiteX1" fmla="*/ 1866900 w 5300402"/>
              <a:gd name="connsiteY1" fmla="*/ 1796008 h 1884908"/>
              <a:gd name="connsiteX2" fmla="*/ 2870200 w 5300402"/>
              <a:gd name="connsiteY2" fmla="*/ 1732508 h 1884908"/>
              <a:gd name="connsiteX3" fmla="*/ 3886200 w 5300402"/>
              <a:gd name="connsiteY3" fmla="*/ 1529308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0402" h="1884908">
                <a:moveTo>
                  <a:pt x="0" y="1884908"/>
                </a:moveTo>
                <a:lnTo>
                  <a:pt x="1866900" y="1796008"/>
                </a:lnTo>
                <a:cubicBezTo>
                  <a:pt x="2345267" y="1770608"/>
                  <a:pt x="2539609" y="1772560"/>
                  <a:pt x="2870200" y="1732508"/>
                </a:cubicBezTo>
                <a:cubicBezTo>
                  <a:pt x="3200791" y="1692456"/>
                  <a:pt x="3634547" y="1650305"/>
                  <a:pt x="3850447" y="1555694"/>
                </a:cubicBezTo>
                <a:cubicBezTo>
                  <a:pt x="4066347" y="1461083"/>
                  <a:pt x="4017825" y="1504072"/>
                  <a:pt x="4165600" y="1402308"/>
                </a:cubicBezTo>
                <a:cubicBezTo>
                  <a:pt x="4313375" y="1300544"/>
                  <a:pt x="4553080" y="1129814"/>
                  <a:pt x="4737100" y="945108"/>
                </a:cubicBezTo>
                <a:cubicBezTo>
                  <a:pt x="4921120" y="760402"/>
                  <a:pt x="5166001" y="484572"/>
                  <a:pt x="5269718" y="294072"/>
                </a:cubicBezTo>
                <a:cubicBezTo>
                  <a:pt x="5325764" y="90379"/>
                  <a:pt x="5287893" y="0"/>
                  <a:pt x="5287893" y="0"/>
                </a:cubicBezTo>
              </a:path>
            </a:pathLst>
          </a:custGeom>
          <a:ln w="12700" cmpd="sng">
            <a:solidFill>
              <a:schemeClr val="tx1"/>
            </a:solidFill>
            <a:prstDash val="lg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cxnSp>
        <p:nvCxnSpPr>
          <p:cNvPr id="53" name="Gerade Verbindung mit Pfeil 15"/>
          <p:cNvCxnSpPr>
            <a:cxnSpLocks noChangeShapeType="1"/>
          </p:cNvCxnSpPr>
          <p:nvPr/>
        </p:nvCxnSpPr>
        <p:spPr bwMode="auto">
          <a:xfrm flipV="1">
            <a:off x="7905096" y="854174"/>
            <a:ext cx="2443" cy="5088919"/>
          </a:xfrm>
          <a:prstGeom prst="straightConnector1">
            <a:avLst/>
          </a:prstGeom>
          <a:noFill/>
          <a:ln w="76200" cmpd="sng">
            <a:solidFill>
              <a:srgbClr val="222268"/>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1" name="Title 1"/>
          <p:cNvSpPr>
            <a:spLocks noGrp="1"/>
          </p:cNvSpPr>
          <p:nvPr>
            <p:ph type="title"/>
          </p:nvPr>
        </p:nvSpPr>
        <p:spPr>
          <a:xfrm>
            <a:off x="725976" y="0"/>
            <a:ext cx="7997825" cy="799353"/>
          </a:xfrm>
        </p:spPr>
        <p:txBody>
          <a:bodyPr/>
          <a:lstStyle/>
          <a:p>
            <a:r>
              <a:rPr lang="en-US" sz="3600" dirty="0" smtClean="0"/>
              <a:t>The space for Loss &amp; Damage</a:t>
            </a:r>
            <a:endParaRPr lang="en-US" sz="3600" dirty="0"/>
          </a:p>
        </p:txBody>
      </p:sp>
      <p:sp>
        <p:nvSpPr>
          <p:cNvPr id="22" name="TextBox 21"/>
          <p:cNvSpPr txBox="1"/>
          <p:nvPr/>
        </p:nvSpPr>
        <p:spPr>
          <a:xfrm>
            <a:off x="5464551" y="6355372"/>
            <a:ext cx="2652210" cy="369332"/>
          </a:xfrm>
          <a:prstGeom prst="rect">
            <a:avLst/>
          </a:prstGeom>
          <a:noFill/>
        </p:spPr>
        <p:txBody>
          <a:bodyPr wrap="none" rtlCol="0">
            <a:spAutoFit/>
          </a:bodyPr>
          <a:lstStyle/>
          <a:p>
            <a:r>
              <a:rPr lang="en-US" dirty="0" smtClean="0">
                <a:solidFill>
                  <a:srgbClr val="000090"/>
                </a:solidFill>
              </a:rPr>
              <a:t>Mechler &amp; </a:t>
            </a:r>
            <a:r>
              <a:rPr lang="en-US" dirty="0" err="1" smtClean="0">
                <a:solidFill>
                  <a:srgbClr val="000090"/>
                </a:solidFill>
              </a:rPr>
              <a:t>Schinko</a:t>
            </a:r>
            <a:r>
              <a:rPr lang="en-US" dirty="0" smtClean="0">
                <a:solidFill>
                  <a:srgbClr val="000090"/>
                </a:solidFill>
              </a:rPr>
              <a:t>, </a:t>
            </a:r>
            <a:r>
              <a:rPr lang="en-US" i="1" dirty="0" smtClean="0">
                <a:solidFill>
                  <a:srgbClr val="000090"/>
                </a:solidFill>
              </a:rPr>
              <a:t>in review</a:t>
            </a:r>
            <a:endParaRPr lang="en-US" i="1" dirty="0">
              <a:solidFill>
                <a:srgbClr val="000090"/>
              </a:solidFill>
            </a:endParaRPr>
          </a:p>
        </p:txBody>
      </p:sp>
    </p:spTree>
    <p:extLst>
      <p:ext uri="{BB962C8B-B14F-4D97-AF65-F5344CB8AC3E}">
        <p14:creationId xmlns:p14="http://schemas.microsoft.com/office/powerpoint/2010/main" val="156257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4"/>
                                        </p:tgtEl>
                                        <p:attrNameLst>
                                          <p:attrName>style.visibility</p:attrName>
                                        </p:attrNameLst>
                                      </p:cBhvr>
                                      <p:to>
                                        <p:strVal val="visible"/>
                                      </p:to>
                                    </p:set>
                                    <p:animEffect transition="in" filter="fade">
                                      <p:cBhvr>
                                        <p:cTn id="7" dur="1500"/>
                                        <p:tgtEl>
                                          <p:spTgt spid="210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210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10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animBg="1"/>
      <p:bldP spid="2104" grpId="1" animBg="1"/>
      <p:bldP spid="2104" grpId="2" animBg="1"/>
      <p:bldP spid="111" grpId="0" animBg="1"/>
      <p:bldP spid="34" grpId="0" animBg="1"/>
      <p:bldP spid="34" grpId="1" animBg="1"/>
      <p:bldP spid="35" grpId="0"/>
      <p:bldP spid="37" grpId="0"/>
      <p:bldP spid="38" grpId="0"/>
      <p:bldP spid="51" grpId="0"/>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Freeform 2103"/>
          <p:cNvSpPr/>
          <p:nvPr/>
        </p:nvSpPr>
        <p:spPr>
          <a:xfrm>
            <a:off x="2403292" y="1007282"/>
            <a:ext cx="5540128" cy="4980098"/>
          </a:xfrm>
          <a:custGeom>
            <a:avLst/>
            <a:gdLst>
              <a:gd name="connsiteX0" fmla="*/ 0 w 5435600"/>
              <a:gd name="connsiteY0" fmla="*/ 3530600 h 4749800"/>
              <a:gd name="connsiteX1" fmla="*/ 965200 w 5435600"/>
              <a:gd name="connsiteY1" fmla="*/ 3378200 h 4749800"/>
              <a:gd name="connsiteX2" fmla="*/ 1612900 w 5435600"/>
              <a:gd name="connsiteY2" fmla="*/ 3175000 h 4749800"/>
              <a:gd name="connsiteX3" fmla="*/ 2438400 w 5435600"/>
              <a:gd name="connsiteY3" fmla="*/ 2857500 h 4749800"/>
              <a:gd name="connsiteX4" fmla="*/ 2578100 w 5435600"/>
              <a:gd name="connsiteY4" fmla="*/ 2743200 h 4749800"/>
              <a:gd name="connsiteX5" fmla="*/ 2705100 w 5435600"/>
              <a:gd name="connsiteY5" fmla="*/ 2679700 h 4749800"/>
              <a:gd name="connsiteX6" fmla="*/ 3060700 w 5435600"/>
              <a:gd name="connsiteY6" fmla="*/ 2463800 h 4749800"/>
              <a:gd name="connsiteX7" fmla="*/ 3238500 w 5435600"/>
              <a:gd name="connsiteY7" fmla="*/ 2324100 h 4749800"/>
              <a:gd name="connsiteX8" fmla="*/ 3314700 w 5435600"/>
              <a:gd name="connsiteY8" fmla="*/ 2235200 h 4749800"/>
              <a:gd name="connsiteX9" fmla="*/ 3340100 w 5435600"/>
              <a:gd name="connsiteY9" fmla="*/ 2197100 h 4749800"/>
              <a:gd name="connsiteX10" fmla="*/ 3429000 w 5435600"/>
              <a:gd name="connsiteY10" fmla="*/ 2108200 h 4749800"/>
              <a:gd name="connsiteX11" fmla="*/ 3606800 w 5435600"/>
              <a:gd name="connsiteY11" fmla="*/ 1943100 h 4749800"/>
              <a:gd name="connsiteX12" fmla="*/ 3771900 w 5435600"/>
              <a:gd name="connsiteY12" fmla="*/ 1790700 h 4749800"/>
              <a:gd name="connsiteX13" fmla="*/ 3911600 w 5435600"/>
              <a:gd name="connsiteY13" fmla="*/ 1638300 h 4749800"/>
              <a:gd name="connsiteX14" fmla="*/ 4038600 w 5435600"/>
              <a:gd name="connsiteY14" fmla="*/ 1485900 h 4749800"/>
              <a:gd name="connsiteX15" fmla="*/ 4140200 w 5435600"/>
              <a:gd name="connsiteY15" fmla="*/ 1320800 h 4749800"/>
              <a:gd name="connsiteX16" fmla="*/ 4432300 w 5435600"/>
              <a:gd name="connsiteY16" fmla="*/ 965200 h 4749800"/>
              <a:gd name="connsiteX17" fmla="*/ 4635500 w 5435600"/>
              <a:gd name="connsiteY17" fmla="*/ 673100 h 4749800"/>
              <a:gd name="connsiteX18" fmla="*/ 4737100 w 5435600"/>
              <a:gd name="connsiteY18" fmla="*/ 635000 h 4749800"/>
              <a:gd name="connsiteX19" fmla="*/ 4800600 w 5435600"/>
              <a:gd name="connsiteY19" fmla="*/ 609600 h 4749800"/>
              <a:gd name="connsiteX20" fmla="*/ 5435600 w 5435600"/>
              <a:gd name="connsiteY20" fmla="*/ 0 h 4749800"/>
              <a:gd name="connsiteX21" fmla="*/ 5422900 w 5435600"/>
              <a:gd name="connsiteY21" fmla="*/ 876300 h 4749800"/>
              <a:gd name="connsiteX22" fmla="*/ 5422900 w 5435600"/>
              <a:gd name="connsiteY22" fmla="*/ 2654300 h 4749800"/>
              <a:gd name="connsiteX23" fmla="*/ 5334000 w 5435600"/>
              <a:gd name="connsiteY23" fmla="*/ 4724400 h 4749800"/>
              <a:gd name="connsiteX24" fmla="*/ 63500 w 5435600"/>
              <a:gd name="connsiteY24" fmla="*/ 4749800 h 4749800"/>
              <a:gd name="connsiteX25" fmla="*/ 63500 w 5435600"/>
              <a:gd name="connsiteY25" fmla="*/ 3530600 h 4749800"/>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34000 w 5435600"/>
              <a:gd name="connsiteY23" fmla="*/ 4724400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736898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429149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97272 w 5435600"/>
              <a:gd name="connsiteY23" fmla="*/ 6768251 h 6844097"/>
              <a:gd name="connsiteX24" fmla="*/ 21453 w 5435600"/>
              <a:gd name="connsiteY24" fmla="*/ 6844097 h 6844097"/>
              <a:gd name="connsiteX25" fmla="*/ 63500 w 5435600"/>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129901 w 5502001"/>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71000 w 5502001"/>
              <a:gd name="connsiteY2" fmla="*/ 3384928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49863 w 5502001"/>
              <a:gd name="connsiteY3" fmla="*/ 3362884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433365 w 5502001"/>
              <a:gd name="connsiteY2" fmla="*/ 3401553 h 6844097"/>
              <a:gd name="connsiteX3" fmla="*/ 1662700 w 5502001"/>
              <a:gd name="connsiteY3" fmla="*/ 3396590 h 6844097"/>
              <a:gd name="connsiteX4" fmla="*/ 2349863 w 5502001"/>
              <a:gd name="connsiteY4" fmla="*/ 3362884 h 6844097"/>
              <a:gd name="connsiteX5" fmla="*/ 2727503 w 5502001"/>
              <a:gd name="connsiteY5" fmla="*/ 2766525 h 6844097"/>
              <a:gd name="connsiteX6" fmla="*/ 2813001 w 5502001"/>
              <a:gd name="connsiteY6" fmla="*/ 2660263 h 6844097"/>
              <a:gd name="connsiteX7" fmla="*/ 3127101 w 5502001"/>
              <a:gd name="connsiteY7" fmla="*/ 2405487 h 6844097"/>
              <a:gd name="connsiteX8" fmla="*/ 3304901 w 5502001"/>
              <a:gd name="connsiteY8" fmla="*/ 2324100 h 6844097"/>
              <a:gd name="connsiteX9" fmla="*/ 3381101 w 5502001"/>
              <a:gd name="connsiteY9" fmla="*/ 2235200 h 6844097"/>
              <a:gd name="connsiteX10" fmla="*/ 3406501 w 5502001"/>
              <a:gd name="connsiteY10" fmla="*/ 2197100 h 6844097"/>
              <a:gd name="connsiteX11" fmla="*/ 3495401 w 5502001"/>
              <a:gd name="connsiteY11" fmla="*/ 2108200 h 6844097"/>
              <a:gd name="connsiteX12" fmla="*/ 3673201 w 5502001"/>
              <a:gd name="connsiteY12" fmla="*/ 1943100 h 6844097"/>
              <a:gd name="connsiteX13" fmla="*/ 3838301 w 5502001"/>
              <a:gd name="connsiteY13" fmla="*/ 1790700 h 6844097"/>
              <a:gd name="connsiteX14" fmla="*/ 3978001 w 5502001"/>
              <a:gd name="connsiteY14" fmla="*/ 1638300 h 6844097"/>
              <a:gd name="connsiteX15" fmla="*/ 4105001 w 5502001"/>
              <a:gd name="connsiteY15" fmla="*/ 1485900 h 6844097"/>
              <a:gd name="connsiteX16" fmla="*/ 4206601 w 5502001"/>
              <a:gd name="connsiteY16" fmla="*/ 1320800 h 6844097"/>
              <a:gd name="connsiteX17" fmla="*/ 4559138 w 5502001"/>
              <a:gd name="connsiteY17" fmla="*/ 1016149 h 6844097"/>
              <a:gd name="connsiteX18" fmla="*/ 4738162 w 5502001"/>
              <a:gd name="connsiteY18" fmla="*/ 758014 h 6844097"/>
              <a:gd name="connsiteX19" fmla="*/ 4779327 w 5502001"/>
              <a:gd name="connsiteY19" fmla="*/ 685949 h 6844097"/>
              <a:gd name="connsiteX20" fmla="*/ 4939525 w 5502001"/>
              <a:gd name="connsiteY20" fmla="*/ 490719 h 6844097"/>
              <a:gd name="connsiteX21" fmla="*/ 5502001 w 5502001"/>
              <a:gd name="connsiteY21" fmla="*/ 0 h 6844097"/>
              <a:gd name="connsiteX22" fmla="*/ 5489301 w 5502001"/>
              <a:gd name="connsiteY22" fmla="*/ 876300 h 6844097"/>
              <a:gd name="connsiteX23" fmla="*/ 5489301 w 5502001"/>
              <a:gd name="connsiteY23" fmla="*/ 2654300 h 6844097"/>
              <a:gd name="connsiteX24" fmla="*/ 5463673 w 5502001"/>
              <a:gd name="connsiteY24" fmla="*/ 6768251 h 6844097"/>
              <a:gd name="connsiteX25" fmla="*/ 87854 w 5502001"/>
              <a:gd name="connsiteY25" fmla="*/ 6844097 h 6844097"/>
              <a:gd name="connsiteX26" fmla="*/ 71799 w 5502001"/>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669402 w 5443900"/>
              <a:gd name="connsiteY5" fmla="*/ 2766525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171586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431200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382310 w 5431200"/>
              <a:gd name="connsiteY4" fmla="*/ 302890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93893 w 5431200"/>
              <a:gd name="connsiteY11" fmla="*/ 209229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93893 w 5431200"/>
              <a:gd name="connsiteY10" fmla="*/ 2092296 h 6860001"/>
              <a:gd name="connsiteX11" fmla="*/ 3637737 w 5431200"/>
              <a:gd name="connsiteY11" fmla="*/ 1895389 h 6860001"/>
              <a:gd name="connsiteX12" fmla="*/ 3802837 w 5431200"/>
              <a:gd name="connsiteY12" fmla="*/ 1711181 h 6860001"/>
              <a:gd name="connsiteX13" fmla="*/ 3953855 w 5431200"/>
              <a:gd name="connsiteY13" fmla="*/ 1606494 h 6860001"/>
              <a:gd name="connsiteX14" fmla="*/ 4046900 w 5431200"/>
              <a:gd name="connsiteY14" fmla="*/ 1501804 h 6860001"/>
              <a:gd name="connsiteX15" fmla="*/ 4205094 w 5431200"/>
              <a:gd name="connsiteY15" fmla="*/ 1336704 h 6860001"/>
              <a:gd name="connsiteX16" fmla="*/ 4501037 w 5431200"/>
              <a:gd name="connsiteY16" fmla="*/ 1032053 h 6860001"/>
              <a:gd name="connsiteX17" fmla="*/ 4680061 w 5431200"/>
              <a:gd name="connsiteY17" fmla="*/ 773918 h 6860001"/>
              <a:gd name="connsiteX18" fmla="*/ 4834411 w 5431200"/>
              <a:gd name="connsiteY18" fmla="*/ 590527 h 6860001"/>
              <a:gd name="connsiteX19" fmla="*/ 4994609 w 5431200"/>
              <a:gd name="connsiteY19" fmla="*/ 443008 h 6860001"/>
              <a:gd name="connsiteX20" fmla="*/ 5409944 w 5431200"/>
              <a:gd name="connsiteY20" fmla="*/ 0 h 6860001"/>
              <a:gd name="connsiteX21" fmla="*/ 5397245 w 5431200"/>
              <a:gd name="connsiteY21" fmla="*/ 892204 h 6860001"/>
              <a:gd name="connsiteX22" fmla="*/ 5431200 w 5431200"/>
              <a:gd name="connsiteY22" fmla="*/ 2670204 h 6860001"/>
              <a:gd name="connsiteX23" fmla="*/ 5405572 w 5431200"/>
              <a:gd name="connsiteY23" fmla="*/ 6784155 h 6860001"/>
              <a:gd name="connsiteX24" fmla="*/ 29753 w 5431200"/>
              <a:gd name="connsiteY24" fmla="*/ 6860001 h 6860001"/>
              <a:gd name="connsiteX25" fmla="*/ 13698 w 5431200"/>
              <a:gd name="connsiteY25"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637737 w 5431200"/>
              <a:gd name="connsiteY10" fmla="*/ 1895389 h 6860001"/>
              <a:gd name="connsiteX11" fmla="*/ 3802837 w 5431200"/>
              <a:gd name="connsiteY11" fmla="*/ 1711181 h 6860001"/>
              <a:gd name="connsiteX12" fmla="*/ 3953855 w 5431200"/>
              <a:gd name="connsiteY12" fmla="*/ 1606494 h 6860001"/>
              <a:gd name="connsiteX13" fmla="*/ 4046900 w 5431200"/>
              <a:gd name="connsiteY13" fmla="*/ 1501804 h 6860001"/>
              <a:gd name="connsiteX14" fmla="*/ 4205094 w 5431200"/>
              <a:gd name="connsiteY14" fmla="*/ 1336704 h 6860001"/>
              <a:gd name="connsiteX15" fmla="*/ 4501037 w 5431200"/>
              <a:gd name="connsiteY15" fmla="*/ 1032053 h 6860001"/>
              <a:gd name="connsiteX16" fmla="*/ 4680061 w 5431200"/>
              <a:gd name="connsiteY16" fmla="*/ 773918 h 6860001"/>
              <a:gd name="connsiteX17" fmla="*/ 4834411 w 5431200"/>
              <a:gd name="connsiteY17" fmla="*/ 590527 h 6860001"/>
              <a:gd name="connsiteX18" fmla="*/ 4994609 w 5431200"/>
              <a:gd name="connsiteY18" fmla="*/ 443008 h 6860001"/>
              <a:gd name="connsiteX19" fmla="*/ 5409944 w 5431200"/>
              <a:gd name="connsiteY19" fmla="*/ 0 h 6860001"/>
              <a:gd name="connsiteX20" fmla="*/ 5397245 w 5431200"/>
              <a:gd name="connsiteY20" fmla="*/ 892204 h 6860001"/>
              <a:gd name="connsiteX21" fmla="*/ 5431200 w 5431200"/>
              <a:gd name="connsiteY21" fmla="*/ 2670204 h 6860001"/>
              <a:gd name="connsiteX22" fmla="*/ 5405572 w 5431200"/>
              <a:gd name="connsiteY22" fmla="*/ 6784155 h 6860001"/>
              <a:gd name="connsiteX23" fmla="*/ 29753 w 5431200"/>
              <a:gd name="connsiteY23" fmla="*/ 6860001 h 6860001"/>
              <a:gd name="connsiteX24" fmla="*/ 13698 w 5431200"/>
              <a:gd name="connsiteY24"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802837 w 5431200"/>
              <a:gd name="connsiteY10" fmla="*/ 1711181 h 6860001"/>
              <a:gd name="connsiteX11" fmla="*/ 3953855 w 5431200"/>
              <a:gd name="connsiteY11" fmla="*/ 1606494 h 6860001"/>
              <a:gd name="connsiteX12" fmla="*/ 4046900 w 5431200"/>
              <a:gd name="connsiteY12" fmla="*/ 1501804 h 6860001"/>
              <a:gd name="connsiteX13" fmla="*/ 4205094 w 5431200"/>
              <a:gd name="connsiteY13" fmla="*/ 1336704 h 6860001"/>
              <a:gd name="connsiteX14" fmla="*/ 4501037 w 5431200"/>
              <a:gd name="connsiteY14" fmla="*/ 1032053 h 6860001"/>
              <a:gd name="connsiteX15" fmla="*/ 4680061 w 5431200"/>
              <a:gd name="connsiteY15" fmla="*/ 773918 h 6860001"/>
              <a:gd name="connsiteX16" fmla="*/ 4834411 w 5431200"/>
              <a:gd name="connsiteY16" fmla="*/ 590527 h 6860001"/>
              <a:gd name="connsiteX17" fmla="*/ 4994609 w 5431200"/>
              <a:gd name="connsiteY17" fmla="*/ 443008 h 6860001"/>
              <a:gd name="connsiteX18" fmla="*/ 5409944 w 5431200"/>
              <a:gd name="connsiteY18" fmla="*/ 0 h 6860001"/>
              <a:gd name="connsiteX19" fmla="*/ 5397245 w 5431200"/>
              <a:gd name="connsiteY19" fmla="*/ 892204 h 6860001"/>
              <a:gd name="connsiteX20" fmla="*/ 5431200 w 5431200"/>
              <a:gd name="connsiteY20" fmla="*/ 2670204 h 6860001"/>
              <a:gd name="connsiteX21" fmla="*/ 5405572 w 5431200"/>
              <a:gd name="connsiteY21" fmla="*/ 6784155 h 6860001"/>
              <a:gd name="connsiteX22" fmla="*/ 29753 w 5431200"/>
              <a:gd name="connsiteY22" fmla="*/ 6860001 h 6860001"/>
              <a:gd name="connsiteX23" fmla="*/ 13698 w 5431200"/>
              <a:gd name="connsiteY23"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269437 w 5431200"/>
              <a:gd name="connsiteY7" fmla="*/ 2276390 h 6860001"/>
              <a:gd name="connsiteX8" fmla="*/ 3493893 w 5431200"/>
              <a:gd name="connsiteY8" fmla="*/ 2092296 h 6860001"/>
              <a:gd name="connsiteX9" fmla="*/ 3802837 w 5431200"/>
              <a:gd name="connsiteY9" fmla="*/ 1711181 h 6860001"/>
              <a:gd name="connsiteX10" fmla="*/ 3953855 w 5431200"/>
              <a:gd name="connsiteY10" fmla="*/ 1606494 h 6860001"/>
              <a:gd name="connsiteX11" fmla="*/ 4046900 w 5431200"/>
              <a:gd name="connsiteY11" fmla="*/ 1501804 h 6860001"/>
              <a:gd name="connsiteX12" fmla="*/ 4205094 w 5431200"/>
              <a:gd name="connsiteY12" fmla="*/ 1336704 h 6860001"/>
              <a:gd name="connsiteX13" fmla="*/ 4501037 w 5431200"/>
              <a:gd name="connsiteY13" fmla="*/ 1032053 h 6860001"/>
              <a:gd name="connsiteX14" fmla="*/ 4680061 w 5431200"/>
              <a:gd name="connsiteY14" fmla="*/ 773918 h 6860001"/>
              <a:gd name="connsiteX15" fmla="*/ 4834411 w 5431200"/>
              <a:gd name="connsiteY15" fmla="*/ 590527 h 6860001"/>
              <a:gd name="connsiteX16" fmla="*/ 4994609 w 5431200"/>
              <a:gd name="connsiteY16" fmla="*/ 443008 h 6860001"/>
              <a:gd name="connsiteX17" fmla="*/ 5409944 w 5431200"/>
              <a:gd name="connsiteY17" fmla="*/ 0 h 6860001"/>
              <a:gd name="connsiteX18" fmla="*/ 5397245 w 5431200"/>
              <a:gd name="connsiteY18" fmla="*/ 892204 h 6860001"/>
              <a:gd name="connsiteX19" fmla="*/ 5431200 w 5431200"/>
              <a:gd name="connsiteY19" fmla="*/ 2670204 h 6860001"/>
              <a:gd name="connsiteX20" fmla="*/ 5405572 w 5431200"/>
              <a:gd name="connsiteY20" fmla="*/ 6784155 h 6860001"/>
              <a:gd name="connsiteX21" fmla="*/ 29753 w 5431200"/>
              <a:gd name="connsiteY21" fmla="*/ 6860001 h 6860001"/>
              <a:gd name="connsiteX22" fmla="*/ 13698 w 5431200"/>
              <a:gd name="connsiteY22"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802837 w 5431200"/>
              <a:gd name="connsiteY8" fmla="*/ 1711181 h 6860001"/>
              <a:gd name="connsiteX9" fmla="*/ 3953855 w 5431200"/>
              <a:gd name="connsiteY9" fmla="*/ 1606494 h 6860001"/>
              <a:gd name="connsiteX10" fmla="*/ 4046900 w 5431200"/>
              <a:gd name="connsiteY10" fmla="*/ 1501804 h 6860001"/>
              <a:gd name="connsiteX11" fmla="*/ 4205094 w 5431200"/>
              <a:gd name="connsiteY11" fmla="*/ 1336704 h 6860001"/>
              <a:gd name="connsiteX12" fmla="*/ 4501037 w 5431200"/>
              <a:gd name="connsiteY12" fmla="*/ 1032053 h 6860001"/>
              <a:gd name="connsiteX13" fmla="*/ 4680061 w 5431200"/>
              <a:gd name="connsiteY13" fmla="*/ 773918 h 6860001"/>
              <a:gd name="connsiteX14" fmla="*/ 4834411 w 5431200"/>
              <a:gd name="connsiteY14" fmla="*/ 590527 h 6860001"/>
              <a:gd name="connsiteX15" fmla="*/ 4994609 w 5431200"/>
              <a:gd name="connsiteY15" fmla="*/ 443008 h 6860001"/>
              <a:gd name="connsiteX16" fmla="*/ 5409944 w 5431200"/>
              <a:gd name="connsiteY16" fmla="*/ 0 h 6860001"/>
              <a:gd name="connsiteX17" fmla="*/ 5397245 w 5431200"/>
              <a:gd name="connsiteY17" fmla="*/ 892204 h 6860001"/>
              <a:gd name="connsiteX18" fmla="*/ 5431200 w 5431200"/>
              <a:gd name="connsiteY18" fmla="*/ 2670204 h 6860001"/>
              <a:gd name="connsiteX19" fmla="*/ 5405572 w 5431200"/>
              <a:gd name="connsiteY19" fmla="*/ 6784155 h 6860001"/>
              <a:gd name="connsiteX20" fmla="*/ 29753 w 5431200"/>
              <a:gd name="connsiteY20" fmla="*/ 6860001 h 6860001"/>
              <a:gd name="connsiteX21" fmla="*/ 13698 w 5431200"/>
              <a:gd name="connsiteY21"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953855 w 5431200"/>
              <a:gd name="connsiteY8" fmla="*/ 1606494 h 6860001"/>
              <a:gd name="connsiteX9" fmla="*/ 4046900 w 5431200"/>
              <a:gd name="connsiteY9" fmla="*/ 1501804 h 6860001"/>
              <a:gd name="connsiteX10" fmla="*/ 4205094 w 5431200"/>
              <a:gd name="connsiteY10" fmla="*/ 1336704 h 6860001"/>
              <a:gd name="connsiteX11" fmla="*/ 4501037 w 5431200"/>
              <a:gd name="connsiteY11" fmla="*/ 1032053 h 6860001"/>
              <a:gd name="connsiteX12" fmla="*/ 4680061 w 5431200"/>
              <a:gd name="connsiteY12" fmla="*/ 773918 h 6860001"/>
              <a:gd name="connsiteX13" fmla="*/ 4834411 w 5431200"/>
              <a:gd name="connsiteY13" fmla="*/ 590527 h 6860001"/>
              <a:gd name="connsiteX14" fmla="*/ 4994609 w 5431200"/>
              <a:gd name="connsiteY14" fmla="*/ 443008 h 6860001"/>
              <a:gd name="connsiteX15" fmla="*/ 5409944 w 5431200"/>
              <a:gd name="connsiteY15" fmla="*/ 0 h 6860001"/>
              <a:gd name="connsiteX16" fmla="*/ 5397245 w 5431200"/>
              <a:gd name="connsiteY16" fmla="*/ 892204 h 6860001"/>
              <a:gd name="connsiteX17" fmla="*/ 5431200 w 5431200"/>
              <a:gd name="connsiteY17" fmla="*/ 2670204 h 6860001"/>
              <a:gd name="connsiteX18" fmla="*/ 5405572 w 5431200"/>
              <a:gd name="connsiteY18" fmla="*/ 6784155 h 6860001"/>
              <a:gd name="connsiteX19" fmla="*/ 29753 w 5431200"/>
              <a:gd name="connsiteY19" fmla="*/ 6860001 h 6860001"/>
              <a:gd name="connsiteX20" fmla="*/ 13698 w 5431200"/>
              <a:gd name="connsiteY20"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046900 w 5431200"/>
              <a:gd name="connsiteY8" fmla="*/ 1501804 h 6860001"/>
              <a:gd name="connsiteX9" fmla="*/ 4205094 w 5431200"/>
              <a:gd name="connsiteY9" fmla="*/ 1336704 h 6860001"/>
              <a:gd name="connsiteX10" fmla="*/ 4501037 w 5431200"/>
              <a:gd name="connsiteY10" fmla="*/ 1032053 h 6860001"/>
              <a:gd name="connsiteX11" fmla="*/ 4680061 w 5431200"/>
              <a:gd name="connsiteY11" fmla="*/ 773918 h 6860001"/>
              <a:gd name="connsiteX12" fmla="*/ 4834411 w 5431200"/>
              <a:gd name="connsiteY12" fmla="*/ 590527 h 6860001"/>
              <a:gd name="connsiteX13" fmla="*/ 4994609 w 5431200"/>
              <a:gd name="connsiteY13" fmla="*/ 443008 h 6860001"/>
              <a:gd name="connsiteX14" fmla="*/ 5409944 w 5431200"/>
              <a:gd name="connsiteY14" fmla="*/ 0 h 6860001"/>
              <a:gd name="connsiteX15" fmla="*/ 5397245 w 5431200"/>
              <a:gd name="connsiteY15" fmla="*/ 892204 h 6860001"/>
              <a:gd name="connsiteX16" fmla="*/ 5431200 w 5431200"/>
              <a:gd name="connsiteY16" fmla="*/ 2670204 h 6860001"/>
              <a:gd name="connsiteX17" fmla="*/ 5405572 w 5431200"/>
              <a:gd name="connsiteY17" fmla="*/ 6784155 h 6860001"/>
              <a:gd name="connsiteX18" fmla="*/ 29753 w 5431200"/>
              <a:gd name="connsiteY18" fmla="*/ 6860001 h 6860001"/>
              <a:gd name="connsiteX19" fmla="*/ 13698 w 5431200"/>
              <a:gd name="connsiteY19"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680061 w 5431200"/>
              <a:gd name="connsiteY10" fmla="*/ 773918 h 6860001"/>
              <a:gd name="connsiteX11" fmla="*/ 4834411 w 5431200"/>
              <a:gd name="connsiteY11" fmla="*/ 590527 h 6860001"/>
              <a:gd name="connsiteX12" fmla="*/ 4994609 w 5431200"/>
              <a:gd name="connsiteY12" fmla="*/ 443008 h 6860001"/>
              <a:gd name="connsiteX13" fmla="*/ 5409944 w 5431200"/>
              <a:gd name="connsiteY13" fmla="*/ 0 h 6860001"/>
              <a:gd name="connsiteX14" fmla="*/ 5397245 w 5431200"/>
              <a:gd name="connsiteY14" fmla="*/ 892204 h 6860001"/>
              <a:gd name="connsiteX15" fmla="*/ 5431200 w 5431200"/>
              <a:gd name="connsiteY15" fmla="*/ 2670204 h 6860001"/>
              <a:gd name="connsiteX16" fmla="*/ 5405572 w 5431200"/>
              <a:gd name="connsiteY16" fmla="*/ 6784155 h 6860001"/>
              <a:gd name="connsiteX17" fmla="*/ 29753 w 5431200"/>
              <a:gd name="connsiteY17" fmla="*/ 6860001 h 6860001"/>
              <a:gd name="connsiteX18" fmla="*/ 13698 w 5431200"/>
              <a:gd name="connsiteY18"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834411 w 5431200"/>
              <a:gd name="connsiteY10" fmla="*/ 590527 h 6860001"/>
              <a:gd name="connsiteX11" fmla="*/ 4994609 w 5431200"/>
              <a:gd name="connsiteY11" fmla="*/ 443008 h 6860001"/>
              <a:gd name="connsiteX12" fmla="*/ 5409944 w 5431200"/>
              <a:gd name="connsiteY12" fmla="*/ 0 h 6860001"/>
              <a:gd name="connsiteX13" fmla="*/ 5397245 w 5431200"/>
              <a:gd name="connsiteY13" fmla="*/ 892204 h 6860001"/>
              <a:gd name="connsiteX14" fmla="*/ 5431200 w 5431200"/>
              <a:gd name="connsiteY14" fmla="*/ 2670204 h 6860001"/>
              <a:gd name="connsiteX15" fmla="*/ 5405572 w 5431200"/>
              <a:gd name="connsiteY15" fmla="*/ 6784155 h 6860001"/>
              <a:gd name="connsiteX16" fmla="*/ 29753 w 5431200"/>
              <a:gd name="connsiteY16" fmla="*/ 6860001 h 6860001"/>
              <a:gd name="connsiteX17" fmla="*/ 13698 w 5431200"/>
              <a:gd name="connsiteY17"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 name="connsiteX0" fmla="*/ 0 w 5431200"/>
              <a:gd name="connsiteY0" fmla="*/ 3453201 h 6860001"/>
              <a:gd name="connsiteX1" fmla="*/ 1177232 w 5431200"/>
              <a:gd name="connsiteY1" fmla="*/ 3370981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1200" h="6860001">
                <a:moveTo>
                  <a:pt x="0" y="3453201"/>
                </a:moveTo>
                <a:lnTo>
                  <a:pt x="1177232" y="3370981"/>
                </a:lnTo>
                <a:lnTo>
                  <a:pt x="1612952" y="3210709"/>
                </a:lnTo>
                <a:lnTo>
                  <a:pt x="1797012" y="3173939"/>
                </a:lnTo>
                <a:cubicBezTo>
                  <a:pt x="2093978" y="3086721"/>
                  <a:pt x="2224185" y="3063115"/>
                  <a:pt x="2438903" y="2965293"/>
                </a:cubicBezTo>
                <a:lnTo>
                  <a:pt x="2737313" y="2766526"/>
                </a:lnTo>
                <a:lnTo>
                  <a:pt x="2935995" y="2644359"/>
                </a:lnTo>
                <a:lnTo>
                  <a:pt x="3493893" y="2092296"/>
                </a:lnTo>
                <a:lnTo>
                  <a:pt x="4205094" y="1336704"/>
                </a:lnTo>
                <a:lnTo>
                  <a:pt x="4501037" y="1032053"/>
                </a:lnTo>
                <a:lnTo>
                  <a:pt x="4994609" y="443008"/>
                </a:lnTo>
                <a:lnTo>
                  <a:pt x="5409944" y="0"/>
                </a:lnTo>
                <a:lnTo>
                  <a:pt x="5397245" y="892204"/>
                </a:lnTo>
                <a:lnTo>
                  <a:pt x="5431200" y="2670204"/>
                </a:lnTo>
                <a:lnTo>
                  <a:pt x="5405572" y="6784155"/>
                </a:lnTo>
                <a:lnTo>
                  <a:pt x="29753" y="6860001"/>
                </a:lnTo>
                <a:cubicBezTo>
                  <a:pt x="29753" y="6453601"/>
                  <a:pt x="13698" y="3801288"/>
                  <a:pt x="13698" y="3394888"/>
                </a:cubicBezTo>
              </a:path>
            </a:pathLst>
          </a:custGeom>
          <a:gradFill flip="none" rotWithShape="1">
            <a:gsLst>
              <a:gs pos="39000">
                <a:srgbClr val="FF0000"/>
              </a:gs>
              <a:gs pos="71000">
                <a:srgbClr val="FFFF00"/>
              </a:gs>
              <a:gs pos="94000">
                <a:schemeClr val="bg1"/>
              </a:gs>
              <a:gs pos="84000">
                <a:srgbClr val="92D050"/>
              </a:gs>
            </a:gsLst>
            <a:lin ang="5040000" scaled="0"/>
            <a:tileRect/>
          </a:gra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eaLnBrk="1" hangingPunct="1">
              <a:lnSpc>
                <a:spcPct val="70000"/>
              </a:lnSpc>
            </a:pPr>
            <a:endParaRPr lang="en-US" dirty="0">
              <a:cs typeface="Calibri"/>
            </a:endParaRPr>
          </a:p>
        </p:txBody>
      </p:sp>
      <p:cxnSp>
        <p:nvCxnSpPr>
          <p:cNvPr id="11" name="Gerade Verbindung 10"/>
          <p:cNvCxnSpPr>
            <a:cxnSpLocks noChangeShapeType="1"/>
          </p:cNvCxnSpPr>
          <p:nvPr/>
        </p:nvCxnSpPr>
        <p:spPr bwMode="auto">
          <a:xfrm>
            <a:off x="2370664" y="5966832"/>
            <a:ext cx="5562482" cy="0"/>
          </a:xfrm>
          <a:prstGeom prst="line">
            <a:avLst/>
          </a:prstGeom>
          <a:noFill/>
          <a:ln w="47625">
            <a:solidFill>
              <a:srgbClr val="222268"/>
            </a:solidFill>
            <a:round/>
            <a:headEnd type="none"/>
            <a:tailEnd type="none"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00" name="Titel 3"/>
          <p:cNvSpPr txBox="1">
            <a:spLocks/>
          </p:cNvSpPr>
          <p:nvPr/>
        </p:nvSpPr>
        <p:spPr bwMode="auto">
          <a:xfrm>
            <a:off x="4355976" y="6102821"/>
            <a:ext cx="1224136"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Present</a:t>
            </a:r>
          </a:p>
        </p:txBody>
      </p:sp>
      <p:sp>
        <p:nvSpPr>
          <p:cNvPr id="101" name="Titel 3"/>
          <p:cNvSpPr txBox="1">
            <a:spLocks/>
          </p:cNvSpPr>
          <p:nvPr/>
        </p:nvSpPr>
        <p:spPr bwMode="auto">
          <a:xfrm>
            <a:off x="6789390" y="6097488"/>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Future</a:t>
            </a:r>
          </a:p>
        </p:txBody>
      </p:sp>
      <p:sp>
        <p:nvSpPr>
          <p:cNvPr id="29" name="Titel 3"/>
          <p:cNvSpPr txBox="1">
            <a:spLocks/>
          </p:cNvSpPr>
          <p:nvPr/>
        </p:nvSpPr>
        <p:spPr bwMode="auto">
          <a:xfrm>
            <a:off x="1619672" y="6100911"/>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Past</a:t>
            </a:r>
          </a:p>
        </p:txBody>
      </p:sp>
      <p:sp>
        <p:nvSpPr>
          <p:cNvPr id="111" name="Freeform 110"/>
          <p:cNvSpPr/>
          <p:nvPr/>
        </p:nvSpPr>
        <p:spPr>
          <a:xfrm>
            <a:off x="2460676" y="4475211"/>
            <a:ext cx="5423691" cy="990491"/>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82318"/>
              <a:gd name="connsiteY0" fmla="*/ 1790595 h 1996236"/>
              <a:gd name="connsiteX1" fmla="*/ 1889815 w 5382318"/>
              <a:gd name="connsiteY1" fmla="*/ 1993900 h 1996236"/>
              <a:gd name="connsiteX2" fmla="*/ 2893115 w 5382318"/>
              <a:gd name="connsiteY2" fmla="*/ 1930400 h 1996236"/>
              <a:gd name="connsiteX3" fmla="*/ 3909115 w 5382318"/>
              <a:gd name="connsiteY3" fmla="*/ 1727200 h 1996236"/>
              <a:gd name="connsiteX4" fmla="*/ 4188515 w 5382318"/>
              <a:gd name="connsiteY4" fmla="*/ 1600200 h 1996236"/>
              <a:gd name="connsiteX5" fmla="*/ 4760015 w 5382318"/>
              <a:gd name="connsiteY5" fmla="*/ 1143000 h 1996236"/>
              <a:gd name="connsiteX6" fmla="*/ 5280715 w 5382318"/>
              <a:gd name="connsiteY6" fmla="*/ 241300 h 1996236"/>
              <a:gd name="connsiteX7" fmla="*/ 5382315 w 5382318"/>
              <a:gd name="connsiteY7" fmla="*/ 0 h 1996236"/>
              <a:gd name="connsiteX0" fmla="*/ 0 w 5382318"/>
              <a:gd name="connsiteY0" fmla="*/ 1790595 h 1930487"/>
              <a:gd name="connsiteX1" fmla="*/ 1889815 w 5382318"/>
              <a:gd name="connsiteY1" fmla="*/ 1701697 h 1930487"/>
              <a:gd name="connsiteX2" fmla="*/ 2893115 w 5382318"/>
              <a:gd name="connsiteY2" fmla="*/ 1930400 h 1930487"/>
              <a:gd name="connsiteX3" fmla="*/ 3909115 w 5382318"/>
              <a:gd name="connsiteY3" fmla="*/ 1727200 h 1930487"/>
              <a:gd name="connsiteX4" fmla="*/ 4188515 w 5382318"/>
              <a:gd name="connsiteY4" fmla="*/ 1600200 h 1930487"/>
              <a:gd name="connsiteX5" fmla="*/ 4760015 w 5382318"/>
              <a:gd name="connsiteY5" fmla="*/ 1143000 h 1930487"/>
              <a:gd name="connsiteX6" fmla="*/ 5280715 w 5382318"/>
              <a:gd name="connsiteY6" fmla="*/ 241300 h 1930487"/>
              <a:gd name="connsiteX7" fmla="*/ 5382315 w 5382318"/>
              <a:gd name="connsiteY7" fmla="*/ 0 h 1930487"/>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727200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57260 w 5382318"/>
              <a:gd name="connsiteY4" fmla="*/ 1495843 h 1790595"/>
              <a:gd name="connsiteX5" fmla="*/ 4760015 w 5382318"/>
              <a:gd name="connsiteY5" fmla="*/ 1143000 h 1790595"/>
              <a:gd name="connsiteX6" fmla="*/ 5280715 w 5382318"/>
              <a:gd name="connsiteY6" fmla="*/ 241300 h 1790595"/>
              <a:gd name="connsiteX7" fmla="*/ 5382315 w 5382318"/>
              <a:gd name="connsiteY7" fmla="*/ 0 h 179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318" h="1790595">
                <a:moveTo>
                  <a:pt x="0" y="1790595"/>
                </a:moveTo>
                <a:lnTo>
                  <a:pt x="1889815" y="1701697"/>
                </a:lnTo>
                <a:cubicBezTo>
                  <a:pt x="2368182" y="1676297"/>
                  <a:pt x="2579480" y="1682647"/>
                  <a:pt x="2916030" y="1659068"/>
                </a:cubicBezTo>
                <a:cubicBezTo>
                  <a:pt x="3252580" y="1635489"/>
                  <a:pt x="3685577" y="1587429"/>
                  <a:pt x="3909115" y="1560225"/>
                </a:cubicBezTo>
                <a:cubicBezTo>
                  <a:pt x="4132653" y="1533021"/>
                  <a:pt x="4115443" y="1565381"/>
                  <a:pt x="4257260" y="1495843"/>
                </a:cubicBezTo>
                <a:cubicBezTo>
                  <a:pt x="4399077" y="1426305"/>
                  <a:pt x="4589439" y="1352091"/>
                  <a:pt x="4760015" y="1143000"/>
                </a:cubicBezTo>
                <a:cubicBezTo>
                  <a:pt x="4930591" y="933910"/>
                  <a:pt x="5176998" y="431800"/>
                  <a:pt x="5280715" y="241300"/>
                </a:cubicBezTo>
                <a:cubicBezTo>
                  <a:pt x="5384432" y="50800"/>
                  <a:pt x="5382315" y="0"/>
                  <a:pt x="5382315" y="0"/>
                </a:cubicBez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34" name="Rectangle 33"/>
          <p:cNvSpPr/>
          <p:nvPr/>
        </p:nvSpPr>
        <p:spPr>
          <a:xfrm>
            <a:off x="971600" y="3518560"/>
            <a:ext cx="1008111" cy="2448272"/>
          </a:xfrm>
          <a:prstGeom prst="rect">
            <a:avLst/>
          </a:prstGeom>
          <a:gradFill flip="none" rotWithShape="1">
            <a:gsLst>
              <a:gs pos="0">
                <a:srgbClr val="FF0000"/>
              </a:gs>
              <a:gs pos="82000">
                <a:srgbClr val="92D050"/>
              </a:gs>
              <a:gs pos="59000">
                <a:srgbClr val="FFFF00"/>
              </a:gs>
              <a:gs pos="98000">
                <a:srgbClr val="FFFFFF"/>
              </a:gs>
            </a:gsLst>
            <a:lin ang="5100000" scaled="0"/>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6350">
                <a:solidFill>
                  <a:schemeClr val="tx1">
                    <a:lumMod val="95000"/>
                    <a:lumOff val="5000"/>
                    <a:alpha val="13000"/>
                  </a:schemeClr>
                </a:solidFill>
              </a:ln>
              <a:cs typeface="Calibri"/>
            </a:endParaRPr>
          </a:p>
        </p:txBody>
      </p:sp>
      <p:sp>
        <p:nvSpPr>
          <p:cNvPr id="35" name="Textplatzhalter 5"/>
          <p:cNvSpPr txBox="1">
            <a:spLocks/>
          </p:cNvSpPr>
          <p:nvPr/>
        </p:nvSpPr>
        <p:spPr>
          <a:xfrm>
            <a:off x="1012786" y="5575970"/>
            <a:ext cx="935641"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Acceptable</a:t>
            </a:r>
          </a:p>
        </p:txBody>
      </p:sp>
      <p:sp>
        <p:nvSpPr>
          <p:cNvPr id="37" name="Textplatzhalter 5"/>
          <p:cNvSpPr txBox="1">
            <a:spLocks/>
          </p:cNvSpPr>
          <p:nvPr/>
        </p:nvSpPr>
        <p:spPr>
          <a:xfrm>
            <a:off x="1064156" y="4814614"/>
            <a:ext cx="830209"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Tolerable</a:t>
            </a:r>
            <a:endParaRPr lang="en-US" sz="1800" dirty="0" smtClean="0">
              <a:ln w="6350">
                <a:solidFill>
                  <a:schemeClr val="tx1">
                    <a:lumMod val="95000"/>
                    <a:lumOff val="5000"/>
                    <a:alpha val="13000"/>
                  </a:schemeClr>
                </a:solidFill>
              </a:ln>
              <a:cs typeface="Calibri"/>
            </a:endParaRPr>
          </a:p>
        </p:txBody>
      </p:sp>
      <p:sp>
        <p:nvSpPr>
          <p:cNvPr id="38" name="Textplatzhalter 5"/>
          <p:cNvSpPr txBox="1">
            <a:spLocks/>
          </p:cNvSpPr>
          <p:nvPr/>
        </p:nvSpPr>
        <p:spPr>
          <a:xfrm>
            <a:off x="1033334" y="3971156"/>
            <a:ext cx="901754"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Intolerable</a:t>
            </a:r>
          </a:p>
        </p:txBody>
      </p:sp>
      <p:cxnSp>
        <p:nvCxnSpPr>
          <p:cNvPr id="5" name="Straight Connector 4"/>
          <p:cNvCxnSpPr/>
          <p:nvPr/>
        </p:nvCxnSpPr>
        <p:spPr>
          <a:xfrm flipH="1" flipV="1">
            <a:off x="1991323" y="4474703"/>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platzhalter 5"/>
          <p:cNvSpPr txBox="1">
            <a:spLocks/>
          </p:cNvSpPr>
          <p:nvPr/>
        </p:nvSpPr>
        <p:spPr bwMode="auto">
          <a:xfrm>
            <a:off x="4177126" y="4763244"/>
            <a:ext cx="1368152" cy="330743"/>
          </a:xfrm>
          <a:prstGeom prst="rect">
            <a:avLst/>
          </a:prstGeom>
          <a:noFill/>
          <a:ln w="6350">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eaLnBrk="1" fontAlgn="auto" hangingPunct="1">
              <a:spcAft>
                <a:spcPts val="0"/>
              </a:spcAft>
              <a:buFont typeface="Arial"/>
              <a:buNone/>
              <a:defRPr/>
            </a:pPr>
            <a:r>
              <a:rPr lang="en-US" dirty="0" smtClean="0">
                <a:ln w="6350">
                  <a:solidFill>
                    <a:schemeClr val="tx1">
                      <a:alpha val="13000"/>
                    </a:schemeClr>
                  </a:solidFill>
                </a:ln>
                <a:solidFill>
                  <a:schemeClr val="tx1"/>
                </a:solidFill>
                <a:latin typeface="+mn-lt"/>
                <a:cs typeface="Calibri"/>
              </a:rPr>
              <a:t>DRR &amp; CCA gap</a:t>
            </a:r>
          </a:p>
        </p:txBody>
      </p:sp>
      <p:cxnSp>
        <p:nvCxnSpPr>
          <p:cNvPr id="42" name="Straight Connector 41"/>
          <p:cNvCxnSpPr/>
          <p:nvPr/>
        </p:nvCxnSpPr>
        <p:spPr>
          <a:xfrm flipH="1">
            <a:off x="971601" y="4475212"/>
            <a:ext cx="1008111" cy="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71600" y="5462776"/>
            <a:ext cx="100811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979712" y="5462686"/>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376926" y="3827140"/>
            <a:ext cx="1656184"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Implemented - national</a:t>
            </a:r>
            <a:endParaRPr lang="en-US" sz="1300" dirty="0">
              <a:ln w="6350">
                <a:solidFill>
                  <a:schemeClr val="tx1">
                    <a:lumMod val="95000"/>
                    <a:lumOff val="5000"/>
                    <a:alpha val="13000"/>
                  </a:schemeClr>
                </a:solidFill>
              </a:ln>
              <a:solidFill>
                <a:schemeClr val="tx1"/>
              </a:solidFill>
            </a:endParaRPr>
          </a:p>
        </p:txBody>
      </p:sp>
      <p:cxnSp>
        <p:nvCxnSpPr>
          <p:cNvPr id="8" name="Straight Arrow Connector 7"/>
          <p:cNvCxnSpPr/>
          <p:nvPr/>
        </p:nvCxnSpPr>
        <p:spPr>
          <a:xfrm>
            <a:off x="4043561" y="4763244"/>
            <a:ext cx="0" cy="2880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52" name="Freeform 51"/>
          <p:cNvSpPr/>
          <p:nvPr/>
        </p:nvSpPr>
        <p:spPr>
          <a:xfrm>
            <a:off x="2411760" y="1647850"/>
            <a:ext cx="5472608" cy="2592288"/>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 name="connsiteX0" fmla="*/ 0 w 5359403"/>
              <a:gd name="connsiteY0" fmla="*/ 2082800 h 2082800"/>
              <a:gd name="connsiteX1" fmla="*/ 1840436 w 5359403"/>
              <a:gd name="connsiteY1" fmla="*/ 2037319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 name="connsiteX0" fmla="*/ 0 w 5359403"/>
              <a:gd name="connsiteY0" fmla="*/ 2082800 h 2082800"/>
              <a:gd name="connsiteX1" fmla="*/ 1840436 w 5359403"/>
              <a:gd name="connsiteY1" fmla="*/ 2037319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9403" h="2082800">
                <a:moveTo>
                  <a:pt x="0" y="2082800"/>
                </a:moveTo>
                <a:cubicBezTo>
                  <a:pt x="622300" y="2053167"/>
                  <a:pt x="1218136" y="2066952"/>
                  <a:pt x="1840436" y="2037319"/>
                </a:cubicBezTo>
                <a:cubicBezTo>
                  <a:pt x="2318803" y="2044483"/>
                  <a:pt x="2529239" y="1982086"/>
                  <a:pt x="2870200" y="1930400"/>
                </a:cubicBezTo>
                <a:cubicBezTo>
                  <a:pt x="3211161" y="1878714"/>
                  <a:pt x="3664263" y="1780628"/>
                  <a:pt x="3886200" y="1727200"/>
                </a:cubicBezTo>
                <a:cubicBezTo>
                  <a:pt x="4108137" y="1673772"/>
                  <a:pt x="4055982" y="1700777"/>
                  <a:pt x="4201824" y="1609830"/>
                </a:cubicBezTo>
                <a:cubicBezTo>
                  <a:pt x="4347666" y="1518883"/>
                  <a:pt x="4585255" y="1409608"/>
                  <a:pt x="4761251" y="1181520"/>
                </a:cubicBezTo>
                <a:cubicBezTo>
                  <a:pt x="4937247" y="953432"/>
                  <a:pt x="5154083" y="431800"/>
                  <a:pt x="5257800" y="241300"/>
                </a:cubicBezTo>
                <a:cubicBezTo>
                  <a:pt x="5361517" y="50800"/>
                  <a:pt x="5359400" y="0"/>
                  <a:pt x="5359400" y="0"/>
                </a:cubicBezTo>
              </a:path>
            </a:pathLst>
          </a:custGeom>
          <a:ln w="38100" cmpd="sng">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2050" name="Freeform 2049"/>
          <p:cNvSpPr/>
          <p:nvPr/>
        </p:nvSpPr>
        <p:spPr>
          <a:xfrm>
            <a:off x="2411760" y="2924944"/>
            <a:ext cx="5472608" cy="2808312"/>
          </a:xfrm>
          <a:custGeom>
            <a:avLst/>
            <a:gdLst>
              <a:gd name="connsiteX0" fmla="*/ 0 w 5351082"/>
              <a:gd name="connsiteY0" fmla="*/ 1454821 h 1523616"/>
              <a:gd name="connsiteX1" fmla="*/ 3119410 w 5351082"/>
              <a:gd name="connsiteY1" fmla="*/ 1356189 h 1523616"/>
              <a:gd name="connsiteX2" fmla="*/ 5351082 w 5351082"/>
              <a:gd name="connsiteY2" fmla="*/ 0 h 1523616"/>
              <a:gd name="connsiteX3" fmla="*/ 5351082 w 5351082"/>
              <a:gd name="connsiteY3" fmla="*/ 0 h 1523616"/>
              <a:gd name="connsiteX4" fmla="*/ 5351082 w 5351082"/>
              <a:gd name="connsiteY4" fmla="*/ 0 h 1523616"/>
              <a:gd name="connsiteX5" fmla="*/ 5351082 w 5351082"/>
              <a:gd name="connsiteY5" fmla="*/ 0 h 1523616"/>
              <a:gd name="connsiteX0" fmla="*/ 0 w 5351082"/>
              <a:gd name="connsiteY0" fmla="*/ 1454821 h 1492731"/>
              <a:gd name="connsiteX1" fmla="*/ 3168728 w 5351082"/>
              <a:gd name="connsiteY1" fmla="*/ 1269886 h 1492731"/>
              <a:gd name="connsiteX2" fmla="*/ 5351082 w 5351082"/>
              <a:gd name="connsiteY2" fmla="*/ 0 h 1492731"/>
              <a:gd name="connsiteX3" fmla="*/ 5351082 w 5351082"/>
              <a:gd name="connsiteY3" fmla="*/ 0 h 1492731"/>
              <a:gd name="connsiteX4" fmla="*/ 5351082 w 5351082"/>
              <a:gd name="connsiteY4" fmla="*/ 0 h 1492731"/>
              <a:gd name="connsiteX5" fmla="*/ 5351082 w 5351082"/>
              <a:gd name="connsiteY5" fmla="*/ 0 h 1492731"/>
              <a:gd name="connsiteX0" fmla="*/ 0 w 5351082"/>
              <a:gd name="connsiteY0" fmla="*/ 1454821 h 1477095"/>
              <a:gd name="connsiteX1" fmla="*/ 3168728 w 5351082"/>
              <a:gd name="connsiteY1" fmla="*/ 1269886 h 1477095"/>
              <a:gd name="connsiteX2" fmla="*/ 5351082 w 5351082"/>
              <a:gd name="connsiteY2" fmla="*/ 0 h 1477095"/>
              <a:gd name="connsiteX3" fmla="*/ 5351082 w 5351082"/>
              <a:gd name="connsiteY3" fmla="*/ 0 h 1477095"/>
              <a:gd name="connsiteX4" fmla="*/ 5351082 w 5351082"/>
              <a:gd name="connsiteY4" fmla="*/ 0 h 1477095"/>
              <a:gd name="connsiteX5" fmla="*/ 5351082 w 5351082"/>
              <a:gd name="connsiteY5" fmla="*/ 0 h 1477095"/>
              <a:gd name="connsiteX0" fmla="*/ 0 w 5338753"/>
              <a:gd name="connsiteY0" fmla="*/ 1504137 h 1533211"/>
              <a:gd name="connsiteX1" fmla="*/ 3156399 w 5338753"/>
              <a:gd name="connsiteY1" fmla="*/ 1269886 h 1533211"/>
              <a:gd name="connsiteX2" fmla="*/ 5338753 w 5338753"/>
              <a:gd name="connsiteY2" fmla="*/ 0 h 1533211"/>
              <a:gd name="connsiteX3" fmla="*/ 5338753 w 5338753"/>
              <a:gd name="connsiteY3" fmla="*/ 0 h 1533211"/>
              <a:gd name="connsiteX4" fmla="*/ 5338753 w 5338753"/>
              <a:gd name="connsiteY4" fmla="*/ 0 h 1533211"/>
              <a:gd name="connsiteX5" fmla="*/ 5338753 w 5338753"/>
              <a:gd name="connsiteY5" fmla="*/ 0 h 1533211"/>
              <a:gd name="connsiteX0" fmla="*/ 0 w 5338753"/>
              <a:gd name="connsiteY0" fmla="*/ 1504137 h 1507816"/>
              <a:gd name="connsiteX1" fmla="*/ 3156399 w 5338753"/>
              <a:gd name="connsiteY1" fmla="*/ 1269886 h 1507816"/>
              <a:gd name="connsiteX2" fmla="*/ 5338753 w 5338753"/>
              <a:gd name="connsiteY2" fmla="*/ 0 h 1507816"/>
              <a:gd name="connsiteX3" fmla="*/ 5338753 w 5338753"/>
              <a:gd name="connsiteY3" fmla="*/ 0 h 1507816"/>
              <a:gd name="connsiteX4" fmla="*/ 5338753 w 5338753"/>
              <a:gd name="connsiteY4" fmla="*/ 0 h 1507816"/>
              <a:gd name="connsiteX5" fmla="*/ 5338753 w 5338753"/>
              <a:gd name="connsiteY5" fmla="*/ 0 h 1507816"/>
              <a:gd name="connsiteX0" fmla="*/ 0 w 5338753"/>
              <a:gd name="connsiteY0" fmla="*/ 1504137 h 1504137"/>
              <a:gd name="connsiteX1" fmla="*/ 3156399 w 5338753"/>
              <a:gd name="connsiteY1" fmla="*/ 1269886 h 1504137"/>
              <a:gd name="connsiteX2" fmla="*/ 5338753 w 5338753"/>
              <a:gd name="connsiteY2" fmla="*/ 0 h 1504137"/>
              <a:gd name="connsiteX3" fmla="*/ 5338753 w 5338753"/>
              <a:gd name="connsiteY3" fmla="*/ 0 h 1504137"/>
              <a:gd name="connsiteX4" fmla="*/ 5338753 w 5338753"/>
              <a:gd name="connsiteY4" fmla="*/ 0 h 1504137"/>
              <a:gd name="connsiteX5" fmla="*/ 5338753 w 5338753"/>
              <a:gd name="connsiteY5" fmla="*/ 0 h 1504137"/>
              <a:gd name="connsiteX0" fmla="*/ 0 w 5405424"/>
              <a:gd name="connsiteY0" fmla="*/ 1818171 h 1818171"/>
              <a:gd name="connsiteX1" fmla="*/ 3223070 w 5405424"/>
              <a:gd name="connsiteY1" fmla="*/ 1269886 h 1818171"/>
              <a:gd name="connsiteX2" fmla="*/ 5405424 w 5405424"/>
              <a:gd name="connsiteY2" fmla="*/ 0 h 1818171"/>
              <a:gd name="connsiteX3" fmla="*/ 5405424 w 5405424"/>
              <a:gd name="connsiteY3" fmla="*/ 0 h 1818171"/>
              <a:gd name="connsiteX4" fmla="*/ 5405424 w 5405424"/>
              <a:gd name="connsiteY4" fmla="*/ 0 h 1818171"/>
              <a:gd name="connsiteX5" fmla="*/ 5405424 w 5405424"/>
              <a:gd name="connsiteY5" fmla="*/ 0 h 1818171"/>
              <a:gd name="connsiteX0" fmla="*/ 0 w 5416788"/>
              <a:gd name="connsiteY0" fmla="*/ 1863247 h 1863247"/>
              <a:gd name="connsiteX1" fmla="*/ 3234434 w 5416788"/>
              <a:gd name="connsiteY1" fmla="*/ 1269886 h 1863247"/>
              <a:gd name="connsiteX2" fmla="*/ 5416788 w 5416788"/>
              <a:gd name="connsiteY2" fmla="*/ 0 h 1863247"/>
              <a:gd name="connsiteX3" fmla="*/ 5416788 w 5416788"/>
              <a:gd name="connsiteY3" fmla="*/ 0 h 1863247"/>
              <a:gd name="connsiteX4" fmla="*/ 5416788 w 5416788"/>
              <a:gd name="connsiteY4" fmla="*/ 0 h 1863247"/>
              <a:gd name="connsiteX5" fmla="*/ 5416788 w 5416788"/>
              <a:gd name="connsiteY5" fmla="*/ 0 h 1863247"/>
              <a:gd name="connsiteX0" fmla="*/ 0 w 5416788"/>
              <a:gd name="connsiteY0" fmla="*/ 1908324 h 1908324"/>
              <a:gd name="connsiteX1" fmla="*/ 3234434 w 5416788"/>
              <a:gd name="connsiteY1" fmla="*/ 1269886 h 1908324"/>
              <a:gd name="connsiteX2" fmla="*/ 5416788 w 5416788"/>
              <a:gd name="connsiteY2" fmla="*/ 0 h 1908324"/>
              <a:gd name="connsiteX3" fmla="*/ 5416788 w 5416788"/>
              <a:gd name="connsiteY3" fmla="*/ 0 h 1908324"/>
              <a:gd name="connsiteX4" fmla="*/ 5416788 w 5416788"/>
              <a:gd name="connsiteY4" fmla="*/ 0 h 1908324"/>
              <a:gd name="connsiteX5" fmla="*/ 5416788 w 5416788"/>
              <a:gd name="connsiteY5" fmla="*/ 0 h 1908324"/>
              <a:gd name="connsiteX0" fmla="*/ 0 w 5428152"/>
              <a:gd name="connsiteY0" fmla="*/ 1784363 h 1784363"/>
              <a:gd name="connsiteX1" fmla="*/ 3245798 w 5428152"/>
              <a:gd name="connsiteY1" fmla="*/ 1269886 h 1784363"/>
              <a:gd name="connsiteX2" fmla="*/ 5428152 w 5428152"/>
              <a:gd name="connsiteY2" fmla="*/ 0 h 1784363"/>
              <a:gd name="connsiteX3" fmla="*/ 5428152 w 5428152"/>
              <a:gd name="connsiteY3" fmla="*/ 0 h 1784363"/>
              <a:gd name="connsiteX4" fmla="*/ 5428152 w 5428152"/>
              <a:gd name="connsiteY4" fmla="*/ 0 h 1784363"/>
              <a:gd name="connsiteX5" fmla="*/ 5428152 w 5428152"/>
              <a:gd name="connsiteY5" fmla="*/ 0 h 1784363"/>
              <a:gd name="connsiteX0" fmla="*/ 0 w 5428152"/>
              <a:gd name="connsiteY0" fmla="*/ 1784363 h 1785368"/>
              <a:gd name="connsiteX1" fmla="*/ 3245798 w 5428152"/>
              <a:gd name="connsiteY1" fmla="*/ 1269886 h 1785368"/>
              <a:gd name="connsiteX2" fmla="*/ 5428152 w 5428152"/>
              <a:gd name="connsiteY2" fmla="*/ 0 h 1785368"/>
              <a:gd name="connsiteX3" fmla="*/ 5428152 w 5428152"/>
              <a:gd name="connsiteY3" fmla="*/ 0 h 1785368"/>
              <a:gd name="connsiteX4" fmla="*/ 5428152 w 5428152"/>
              <a:gd name="connsiteY4" fmla="*/ 0 h 1785368"/>
              <a:gd name="connsiteX5" fmla="*/ 5428152 w 5428152"/>
              <a:gd name="connsiteY5" fmla="*/ 0 h 1785368"/>
              <a:gd name="connsiteX0" fmla="*/ 0 w 5428152"/>
              <a:gd name="connsiteY0" fmla="*/ 1784363 h 1784526"/>
              <a:gd name="connsiteX1" fmla="*/ 3245798 w 5428152"/>
              <a:gd name="connsiteY1" fmla="*/ 1269886 h 1784526"/>
              <a:gd name="connsiteX2" fmla="*/ 5428152 w 5428152"/>
              <a:gd name="connsiteY2" fmla="*/ 0 h 1784526"/>
              <a:gd name="connsiteX3" fmla="*/ 5428152 w 5428152"/>
              <a:gd name="connsiteY3" fmla="*/ 0 h 1784526"/>
              <a:gd name="connsiteX4" fmla="*/ 5428152 w 5428152"/>
              <a:gd name="connsiteY4" fmla="*/ 0 h 1784526"/>
              <a:gd name="connsiteX5" fmla="*/ 5428152 w 5428152"/>
              <a:gd name="connsiteY5" fmla="*/ 0 h 1784526"/>
              <a:gd name="connsiteX0" fmla="*/ 0 w 5428152"/>
              <a:gd name="connsiteY0" fmla="*/ 1784363 h 1784566"/>
              <a:gd name="connsiteX1" fmla="*/ 3291256 w 5428152"/>
              <a:gd name="connsiteY1" fmla="*/ 1314963 h 1784566"/>
              <a:gd name="connsiteX2" fmla="*/ 5428152 w 5428152"/>
              <a:gd name="connsiteY2" fmla="*/ 0 h 1784566"/>
              <a:gd name="connsiteX3" fmla="*/ 5428152 w 5428152"/>
              <a:gd name="connsiteY3" fmla="*/ 0 h 1784566"/>
              <a:gd name="connsiteX4" fmla="*/ 5428152 w 5428152"/>
              <a:gd name="connsiteY4" fmla="*/ 0 h 1784566"/>
              <a:gd name="connsiteX5" fmla="*/ 5428152 w 5428152"/>
              <a:gd name="connsiteY5" fmla="*/ 0 h 178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8152" h="1784566">
                <a:moveTo>
                  <a:pt x="0" y="1784363"/>
                </a:moveTo>
                <a:cubicBezTo>
                  <a:pt x="2373293" y="1791458"/>
                  <a:pt x="2386564" y="1612357"/>
                  <a:pt x="3291256" y="1314963"/>
                </a:cubicBezTo>
                <a:cubicBezTo>
                  <a:pt x="4195948" y="1017569"/>
                  <a:pt x="5064426" y="211648"/>
                  <a:pt x="5428152" y="0"/>
                </a:cubicBezTo>
                <a:lnTo>
                  <a:pt x="5428152" y="0"/>
                </a:lnTo>
                <a:lnTo>
                  <a:pt x="5428152" y="0"/>
                </a:lnTo>
                <a:lnTo>
                  <a:pt x="5428152" y="0"/>
                </a:lnTo>
              </a:path>
            </a:pathLst>
          </a:custGeom>
          <a:ln w="38100" cmpd="sng">
            <a:solidFill>
              <a:srgbClr val="80263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 name="Freeform 72"/>
          <p:cNvSpPr/>
          <p:nvPr/>
        </p:nvSpPr>
        <p:spPr>
          <a:xfrm>
            <a:off x="2376926" y="3899148"/>
            <a:ext cx="5488392" cy="864096"/>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190806 w 5384609"/>
              <a:gd name="connsiteY4" fmla="*/ 1600200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282464 w 5384609"/>
              <a:gd name="connsiteY4" fmla="*/ 1566856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282464 w 5384609"/>
              <a:gd name="connsiteY4" fmla="*/ 1566856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19953 w 5384609"/>
              <a:gd name="connsiteY4" fmla="*/ 1466825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19953 w 5384609"/>
              <a:gd name="connsiteY4" fmla="*/ 1466825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88698 w 5384609"/>
              <a:gd name="connsiteY4" fmla="*/ 1416810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88698 w 5384609"/>
              <a:gd name="connsiteY4" fmla="*/ 1416810 h 2070575"/>
              <a:gd name="connsiteX5" fmla="*/ 4808135 w 5384609"/>
              <a:gd name="connsiteY5" fmla="*/ 1076312 h 2070575"/>
              <a:gd name="connsiteX6" fmla="*/ 5283006 w 5384609"/>
              <a:gd name="connsiteY6" fmla="*/ 241300 h 2070575"/>
              <a:gd name="connsiteX7" fmla="*/ 5384606 w 5384609"/>
              <a:gd name="connsiteY7" fmla="*/ 0 h 207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609" h="2070575">
                <a:moveTo>
                  <a:pt x="0" y="2070575"/>
                </a:moveTo>
                <a:lnTo>
                  <a:pt x="1892106" y="1993900"/>
                </a:lnTo>
                <a:cubicBezTo>
                  <a:pt x="2370473" y="1968500"/>
                  <a:pt x="2558856" y="1974850"/>
                  <a:pt x="2895406" y="1930400"/>
                </a:cubicBezTo>
                <a:cubicBezTo>
                  <a:pt x="3231956" y="1885950"/>
                  <a:pt x="3645857" y="1812798"/>
                  <a:pt x="3911406" y="1727200"/>
                </a:cubicBezTo>
                <a:cubicBezTo>
                  <a:pt x="4176955" y="1641602"/>
                  <a:pt x="4339243" y="1525291"/>
                  <a:pt x="4488698" y="1416810"/>
                </a:cubicBezTo>
                <a:cubicBezTo>
                  <a:pt x="4638153" y="1308329"/>
                  <a:pt x="4675750" y="1272230"/>
                  <a:pt x="4808135" y="1076312"/>
                </a:cubicBezTo>
                <a:cubicBezTo>
                  <a:pt x="4940520" y="880394"/>
                  <a:pt x="5179289" y="431800"/>
                  <a:pt x="5283006" y="241300"/>
                </a:cubicBezTo>
                <a:cubicBezTo>
                  <a:pt x="5386723" y="50800"/>
                  <a:pt x="5384606" y="0"/>
                  <a:pt x="5384606" y="0"/>
                </a:cubicBezTo>
              </a:path>
            </a:pathLst>
          </a:custGeom>
          <a:ln w="38100" cmpd="sng">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51" name="Textplatzhalter 5"/>
          <p:cNvSpPr txBox="1">
            <a:spLocks/>
          </p:cNvSpPr>
          <p:nvPr/>
        </p:nvSpPr>
        <p:spPr>
          <a:xfrm>
            <a:off x="971137" y="3573909"/>
            <a:ext cx="1008112"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sz="1500" b="1" dirty="0" smtClean="0">
                <a:ln w="6350">
                  <a:solidFill>
                    <a:schemeClr val="tx1">
                      <a:lumMod val="95000"/>
                      <a:lumOff val="5000"/>
                      <a:alpha val="13000"/>
                    </a:schemeClr>
                  </a:solidFill>
                </a:ln>
                <a:cs typeface="Calibri"/>
              </a:rPr>
              <a:t>Risk space</a:t>
            </a:r>
          </a:p>
        </p:txBody>
      </p:sp>
      <p:sp>
        <p:nvSpPr>
          <p:cNvPr id="99" name="Textplatzhalter 5"/>
          <p:cNvSpPr txBox="1">
            <a:spLocks/>
          </p:cNvSpPr>
          <p:nvPr/>
        </p:nvSpPr>
        <p:spPr bwMode="auto">
          <a:xfrm rot="16200000">
            <a:off x="1013859" y="1805832"/>
            <a:ext cx="1872209" cy="73025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algn="ctr" eaLnBrk="1" fontAlgn="auto" hangingPunct="1">
              <a:spcAft>
                <a:spcPts val="0"/>
              </a:spcAft>
              <a:buFont typeface="Arial"/>
              <a:buNone/>
              <a:defRPr/>
            </a:pPr>
            <a:r>
              <a:rPr lang="en-US" sz="1600" dirty="0" smtClean="0">
                <a:ln w="6350">
                  <a:solidFill>
                    <a:schemeClr val="tx1">
                      <a:alpha val="13000"/>
                    </a:schemeClr>
                  </a:solidFill>
                </a:ln>
                <a:solidFill>
                  <a:schemeClr val="tx1"/>
                </a:solidFill>
                <a:latin typeface="+mn-lt"/>
                <a:cs typeface="Calibri"/>
              </a:rPr>
              <a:t>Climate risk </a:t>
            </a:r>
            <a:br>
              <a:rPr lang="en-US" sz="1600" dirty="0" smtClean="0">
                <a:ln w="6350">
                  <a:solidFill>
                    <a:schemeClr val="tx1">
                      <a:alpha val="13000"/>
                    </a:schemeClr>
                  </a:solidFill>
                </a:ln>
                <a:solidFill>
                  <a:schemeClr val="tx1"/>
                </a:solidFill>
                <a:latin typeface="+mn-lt"/>
                <a:cs typeface="Calibri"/>
              </a:rPr>
            </a:br>
            <a:r>
              <a:rPr lang="en-US" sz="1600" dirty="0" smtClean="0">
                <a:ln w="6350">
                  <a:solidFill>
                    <a:schemeClr val="tx1">
                      <a:alpha val="13000"/>
                    </a:schemeClr>
                  </a:solidFill>
                </a:ln>
                <a:solidFill>
                  <a:schemeClr val="tx1"/>
                </a:solidFill>
                <a:latin typeface="+mn-lt"/>
                <a:cs typeface="Calibri"/>
              </a:rPr>
              <a:t>management pathways</a:t>
            </a:r>
          </a:p>
        </p:txBody>
      </p:sp>
      <p:sp>
        <p:nvSpPr>
          <p:cNvPr id="6" name="Textplatzhalter 5"/>
          <p:cNvSpPr>
            <a:spLocks noGrp="1"/>
          </p:cNvSpPr>
          <p:nvPr>
            <p:ph type="body" sz="half" idx="2"/>
          </p:nvPr>
        </p:nvSpPr>
        <p:spPr>
          <a:xfrm rot="16200000">
            <a:off x="7458807" y="1769596"/>
            <a:ext cx="1799737" cy="730250"/>
          </a:xfrm>
          <a:noFill/>
          <a:ln w="9525">
            <a:noFill/>
            <a:miter lim="800000"/>
            <a:headEnd/>
            <a:tailEnd/>
          </a:ln>
        </p:spPr>
        <p:txBody>
          <a:bodyPr vert="horz" wrap="square" lIns="0" tIns="0" rIns="0" bIns="0" numCol="1" rtlCol="0" anchor="t" anchorCtr="0" compatLnSpc="1">
            <a:prstTxWarp prst="textNoShape">
              <a:avLst/>
            </a:prstTxWarp>
            <a:noAutofit/>
          </a:bodyPr>
          <a:lstStyle/>
          <a:p>
            <a:pPr algn="ctr" eaLnBrk="1" fontAlgn="auto" hangingPunct="1">
              <a:spcAft>
                <a:spcPts val="0"/>
              </a:spcAft>
              <a:buFont typeface="Arial"/>
            </a:pPr>
            <a:r>
              <a:rPr lang="en-US" sz="1600" kern="1200" dirty="0" smtClean="0">
                <a:ln w="6350">
                  <a:solidFill>
                    <a:schemeClr val="tx1">
                      <a:alpha val="13000"/>
                    </a:schemeClr>
                  </a:solidFill>
                </a:ln>
                <a:solidFill>
                  <a:schemeClr val="tx1"/>
                </a:solidFill>
                <a:latin typeface="+mn-lt"/>
                <a:cs typeface="Calibri"/>
              </a:rPr>
              <a:t>Climate-related risk</a:t>
            </a:r>
            <a:endParaRPr lang="en-US" sz="1600" kern="1200" dirty="0">
              <a:ln w="6350">
                <a:solidFill>
                  <a:schemeClr val="tx1">
                    <a:alpha val="13000"/>
                  </a:schemeClr>
                </a:solidFill>
              </a:ln>
              <a:solidFill>
                <a:schemeClr val="tx1"/>
              </a:solidFill>
              <a:latin typeface="+mn-lt"/>
              <a:cs typeface="Calibri"/>
            </a:endParaRPr>
          </a:p>
        </p:txBody>
      </p:sp>
      <p:cxnSp>
        <p:nvCxnSpPr>
          <p:cNvPr id="49" name="Gerade Verbindung mit Pfeil 13"/>
          <p:cNvCxnSpPr>
            <a:cxnSpLocks noChangeShapeType="1"/>
          </p:cNvCxnSpPr>
          <p:nvPr/>
        </p:nvCxnSpPr>
        <p:spPr bwMode="auto">
          <a:xfrm>
            <a:off x="2381078" y="946820"/>
            <a:ext cx="9120" cy="5045993"/>
          </a:xfrm>
          <a:prstGeom prst="straightConnector1">
            <a:avLst/>
          </a:prstGeom>
          <a:noFill/>
          <a:ln w="76200">
            <a:solidFill>
              <a:schemeClr val="accent6">
                <a:lumMod val="75000"/>
              </a:schemeClr>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054" name="Freeform 2053"/>
          <p:cNvSpPr/>
          <p:nvPr/>
        </p:nvSpPr>
        <p:spPr>
          <a:xfrm>
            <a:off x="2432968" y="4331195"/>
            <a:ext cx="5451400" cy="783621"/>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216012 w 5409815"/>
              <a:gd name="connsiteY4" fmla="*/ 1600200 h 2060536"/>
              <a:gd name="connsiteX5" fmla="*/ 4787512 w 5409815"/>
              <a:gd name="connsiteY5" fmla="*/ 1143000 h 2060536"/>
              <a:gd name="connsiteX6" fmla="*/ 5308212 w 5409815"/>
              <a:gd name="connsiteY6" fmla="*/ 241300 h 2060536"/>
              <a:gd name="connsiteX7" fmla="*/ 5409812 w 5409815"/>
              <a:gd name="connsiteY7" fmla="*/ 0 h 2060536"/>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379853 w 5409815"/>
              <a:gd name="connsiteY4" fmla="*/ 1533409 h 2060536"/>
              <a:gd name="connsiteX5" fmla="*/ 4787512 w 5409815"/>
              <a:gd name="connsiteY5" fmla="*/ 1143000 h 2060536"/>
              <a:gd name="connsiteX6" fmla="*/ 5308212 w 5409815"/>
              <a:gd name="connsiteY6" fmla="*/ 241300 h 2060536"/>
              <a:gd name="connsiteX7" fmla="*/ 5409812 w 5409815"/>
              <a:gd name="connsiteY7" fmla="*/ 0 h 2060536"/>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379853 w 5409815"/>
              <a:gd name="connsiteY4" fmla="*/ 1533409 h 2060536"/>
              <a:gd name="connsiteX5" fmla="*/ 4837925 w 5409815"/>
              <a:gd name="connsiteY5" fmla="*/ 1109604 h 2060536"/>
              <a:gd name="connsiteX6" fmla="*/ 5308212 w 5409815"/>
              <a:gd name="connsiteY6" fmla="*/ 241300 h 2060536"/>
              <a:gd name="connsiteX7" fmla="*/ 5409812 w 5409815"/>
              <a:gd name="connsiteY7" fmla="*/ 0 h 206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9815" h="2060536">
                <a:moveTo>
                  <a:pt x="0" y="2060536"/>
                </a:moveTo>
                <a:cubicBezTo>
                  <a:pt x="622300" y="2030903"/>
                  <a:pt x="1295012" y="2023533"/>
                  <a:pt x="1917312" y="1993900"/>
                </a:cubicBezTo>
                <a:cubicBezTo>
                  <a:pt x="2395679" y="1968500"/>
                  <a:pt x="2584062" y="1974850"/>
                  <a:pt x="2920612" y="1930400"/>
                </a:cubicBezTo>
                <a:cubicBezTo>
                  <a:pt x="3257162" y="1885950"/>
                  <a:pt x="3693405" y="1793365"/>
                  <a:pt x="3936612" y="1727200"/>
                </a:cubicBezTo>
                <a:cubicBezTo>
                  <a:pt x="4179819" y="1661035"/>
                  <a:pt x="4229634" y="1636342"/>
                  <a:pt x="4379853" y="1533409"/>
                </a:cubicBezTo>
                <a:cubicBezTo>
                  <a:pt x="4530072" y="1430476"/>
                  <a:pt x="4683199" y="1324955"/>
                  <a:pt x="4837925" y="1109604"/>
                </a:cubicBezTo>
                <a:cubicBezTo>
                  <a:pt x="4992651" y="894253"/>
                  <a:pt x="5204495" y="431800"/>
                  <a:pt x="5308212" y="241300"/>
                </a:cubicBezTo>
                <a:cubicBezTo>
                  <a:pt x="5411929" y="50800"/>
                  <a:pt x="5409812" y="0"/>
                  <a:pt x="5409812" y="0"/>
                </a:cubicBezTo>
              </a:path>
            </a:pathLst>
          </a:custGeom>
          <a:ln w="38100" cmpd="sng">
            <a:solidFill>
              <a:srgbClr val="4040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chemeClr val="tx1"/>
                </a:solidFill>
              </a:ln>
              <a:cs typeface="Calibri"/>
            </a:endParaRPr>
          </a:p>
        </p:txBody>
      </p:sp>
      <p:sp>
        <p:nvSpPr>
          <p:cNvPr id="110" name="Freeform 109"/>
          <p:cNvSpPr/>
          <p:nvPr/>
        </p:nvSpPr>
        <p:spPr>
          <a:xfrm>
            <a:off x="2411760" y="2963044"/>
            <a:ext cx="5493828" cy="1514374"/>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66146"/>
              <a:gd name="connsiteY0" fmla="*/ 2082800 h 2082800"/>
              <a:gd name="connsiteX1" fmla="*/ 1866900 w 5366146"/>
              <a:gd name="connsiteY1" fmla="*/ 1993900 h 2082800"/>
              <a:gd name="connsiteX2" fmla="*/ 2870200 w 5366146"/>
              <a:gd name="connsiteY2" fmla="*/ 1930400 h 2082800"/>
              <a:gd name="connsiteX3" fmla="*/ 3886200 w 5366146"/>
              <a:gd name="connsiteY3" fmla="*/ 1727200 h 2082800"/>
              <a:gd name="connsiteX4" fmla="*/ 4165600 w 5366146"/>
              <a:gd name="connsiteY4" fmla="*/ 1600200 h 2082800"/>
              <a:gd name="connsiteX5" fmla="*/ 4737100 w 5366146"/>
              <a:gd name="connsiteY5" fmla="*/ 1143000 h 2082800"/>
              <a:gd name="connsiteX6" fmla="*/ 5293554 w 5366146"/>
              <a:gd name="connsiteY6" fmla="*/ 241300 h 2082800"/>
              <a:gd name="connsiteX7" fmla="*/ 5359400 w 5366146"/>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93554 w 5359400"/>
              <a:gd name="connsiteY6" fmla="*/ 241300 h 2082800"/>
              <a:gd name="connsiteX7" fmla="*/ 5359400 w 5359400"/>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69718 w 5359400"/>
              <a:gd name="connsiteY6" fmla="*/ 491964 h 2082800"/>
              <a:gd name="connsiteX7" fmla="*/ 5359400 w 5359400"/>
              <a:gd name="connsiteY7" fmla="*/ 0 h 2082800"/>
              <a:gd name="connsiteX0" fmla="*/ 0 w 5300402"/>
              <a:gd name="connsiteY0" fmla="*/ 1884908 h 1884908"/>
              <a:gd name="connsiteX1" fmla="*/ 1866900 w 5300402"/>
              <a:gd name="connsiteY1" fmla="*/ 1796008 h 1884908"/>
              <a:gd name="connsiteX2" fmla="*/ 2870200 w 5300402"/>
              <a:gd name="connsiteY2" fmla="*/ 1732508 h 1884908"/>
              <a:gd name="connsiteX3" fmla="*/ 3886200 w 5300402"/>
              <a:gd name="connsiteY3" fmla="*/ 1529308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0402" h="1884908">
                <a:moveTo>
                  <a:pt x="0" y="1884908"/>
                </a:moveTo>
                <a:lnTo>
                  <a:pt x="1866900" y="1796008"/>
                </a:lnTo>
                <a:cubicBezTo>
                  <a:pt x="2345267" y="1770608"/>
                  <a:pt x="2539609" y="1772560"/>
                  <a:pt x="2870200" y="1732508"/>
                </a:cubicBezTo>
                <a:cubicBezTo>
                  <a:pt x="3200791" y="1692456"/>
                  <a:pt x="3634547" y="1650305"/>
                  <a:pt x="3850447" y="1555694"/>
                </a:cubicBezTo>
                <a:cubicBezTo>
                  <a:pt x="4066347" y="1461083"/>
                  <a:pt x="4017825" y="1504072"/>
                  <a:pt x="4165600" y="1402308"/>
                </a:cubicBezTo>
                <a:cubicBezTo>
                  <a:pt x="4313375" y="1300544"/>
                  <a:pt x="4553080" y="1129814"/>
                  <a:pt x="4737100" y="945108"/>
                </a:cubicBezTo>
                <a:cubicBezTo>
                  <a:pt x="4921120" y="760402"/>
                  <a:pt x="5166001" y="484572"/>
                  <a:pt x="5269718" y="294072"/>
                </a:cubicBezTo>
                <a:cubicBezTo>
                  <a:pt x="5325764" y="90379"/>
                  <a:pt x="5287893" y="0"/>
                  <a:pt x="5287893" y="0"/>
                </a:cubicBezTo>
              </a:path>
            </a:pathLst>
          </a:custGeom>
          <a:ln w="12700" cmpd="sng">
            <a:solidFill>
              <a:schemeClr val="tx1"/>
            </a:solidFill>
            <a:prstDash val="lg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cxnSp>
        <p:nvCxnSpPr>
          <p:cNvPr id="53" name="Gerade Verbindung mit Pfeil 15"/>
          <p:cNvCxnSpPr>
            <a:cxnSpLocks noChangeShapeType="1"/>
          </p:cNvCxnSpPr>
          <p:nvPr/>
        </p:nvCxnSpPr>
        <p:spPr bwMode="auto">
          <a:xfrm flipV="1">
            <a:off x="7905096" y="854174"/>
            <a:ext cx="2443" cy="5088919"/>
          </a:xfrm>
          <a:prstGeom prst="straightConnector1">
            <a:avLst/>
          </a:prstGeom>
          <a:noFill/>
          <a:ln w="76200" cmpd="sng">
            <a:solidFill>
              <a:srgbClr val="222268"/>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50" name="Straight Arrow Connector 49"/>
          <p:cNvCxnSpPr/>
          <p:nvPr/>
        </p:nvCxnSpPr>
        <p:spPr>
          <a:xfrm>
            <a:off x="4044601" y="4249154"/>
            <a:ext cx="0" cy="432048"/>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54" name="Textplatzhalter 5"/>
          <p:cNvSpPr txBox="1">
            <a:spLocks/>
          </p:cNvSpPr>
          <p:nvPr/>
        </p:nvSpPr>
        <p:spPr bwMode="auto">
          <a:xfrm rot="21446079">
            <a:off x="4146789" y="4193599"/>
            <a:ext cx="2586852" cy="367921"/>
          </a:xfrm>
          <a:prstGeom prst="rect">
            <a:avLst/>
          </a:prstGeom>
          <a:noFill/>
          <a:ln w="6350">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eaLnBrk="1" fontAlgn="auto" hangingPunct="1">
              <a:lnSpc>
                <a:spcPct val="80000"/>
              </a:lnSpc>
              <a:spcAft>
                <a:spcPts val="0"/>
              </a:spcAft>
              <a:buFont typeface="Arial"/>
              <a:buNone/>
              <a:defRPr/>
            </a:pPr>
            <a:r>
              <a:rPr lang="en-US" dirty="0" smtClean="0">
                <a:ln w="6350">
                  <a:solidFill>
                    <a:schemeClr val="tx1">
                      <a:alpha val="13000"/>
                    </a:schemeClr>
                  </a:solidFill>
                </a:ln>
                <a:solidFill>
                  <a:schemeClr val="tx1"/>
                </a:solidFill>
                <a:latin typeface="+mn-lt"/>
                <a:cs typeface="Calibri"/>
              </a:rPr>
              <a:t>DRR &amp; </a:t>
            </a:r>
          </a:p>
          <a:p>
            <a:pPr eaLnBrk="1" fontAlgn="auto" hangingPunct="1">
              <a:lnSpc>
                <a:spcPct val="80000"/>
              </a:lnSpc>
              <a:spcAft>
                <a:spcPts val="0"/>
              </a:spcAft>
              <a:buFont typeface="Arial"/>
              <a:buNone/>
              <a:defRPr/>
            </a:pPr>
            <a:r>
              <a:rPr lang="en-US" dirty="0" smtClean="0">
                <a:ln w="6350">
                  <a:solidFill>
                    <a:schemeClr val="tx1">
                      <a:alpha val="13000"/>
                    </a:schemeClr>
                  </a:solidFill>
                </a:ln>
                <a:solidFill>
                  <a:schemeClr val="tx1"/>
                </a:solidFill>
                <a:latin typeface="+mn-lt"/>
                <a:cs typeface="Calibri"/>
              </a:rPr>
              <a:t>CCA support</a:t>
            </a:r>
          </a:p>
        </p:txBody>
      </p:sp>
      <p:sp>
        <p:nvSpPr>
          <p:cNvPr id="36" name="Title 1"/>
          <p:cNvSpPr>
            <a:spLocks noGrp="1"/>
          </p:cNvSpPr>
          <p:nvPr>
            <p:ph type="title"/>
          </p:nvPr>
        </p:nvSpPr>
        <p:spPr>
          <a:xfrm>
            <a:off x="725976" y="0"/>
            <a:ext cx="7997825" cy="799353"/>
          </a:xfrm>
        </p:spPr>
        <p:txBody>
          <a:bodyPr/>
          <a:lstStyle/>
          <a:p>
            <a:r>
              <a:rPr lang="en-US" sz="3600" dirty="0" smtClean="0"/>
              <a:t>The space for Loss &amp; Damage</a:t>
            </a:r>
            <a:endParaRPr lang="en-US" sz="3600" dirty="0"/>
          </a:p>
        </p:txBody>
      </p:sp>
      <p:sp>
        <p:nvSpPr>
          <p:cNvPr id="39" name="TextBox 38"/>
          <p:cNvSpPr txBox="1"/>
          <p:nvPr/>
        </p:nvSpPr>
        <p:spPr>
          <a:xfrm>
            <a:off x="5464551" y="6355372"/>
            <a:ext cx="2652210" cy="369332"/>
          </a:xfrm>
          <a:prstGeom prst="rect">
            <a:avLst/>
          </a:prstGeom>
          <a:noFill/>
        </p:spPr>
        <p:txBody>
          <a:bodyPr wrap="none" rtlCol="0">
            <a:spAutoFit/>
          </a:bodyPr>
          <a:lstStyle/>
          <a:p>
            <a:r>
              <a:rPr lang="en-US" dirty="0" smtClean="0">
                <a:solidFill>
                  <a:srgbClr val="000090"/>
                </a:solidFill>
              </a:rPr>
              <a:t>Mechler &amp; </a:t>
            </a:r>
            <a:r>
              <a:rPr lang="en-US" dirty="0" err="1" smtClean="0">
                <a:solidFill>
                  <a:srgbClr val="000090"/>
                </a:solidFill>
              </a:rPr>
              <a:t>Schinko</a:t>
            </a:r>
            <a:r>
              <a:rPr lang="en-US" dirty="0" smtClean="0">
                <a:solidFill>
                  <a:srgbClr val="000090"/>
                </a:solidFill>
              </a:rPr>
              <a:t>, </a:t>
            </a:r>
            <a:r>
              <a:rPr lang="en-US" i="1" dirty="0" smtClean="0">
                <a:solidFill>
                  <a:srgbClr val="000090"/>
                </a:solidFill>
              </a:rPr>
              <a:t>in review</a:t>
            </a:r>
            <a:endParaRPr lang="en-US" i="1" dirty="0">
              <a:solidFill>
                <a:srgbClr val="000090"/>
              </a:solidFill>
            </a:endParaRPr>
          </a:p>
        </p:txBody>
      </p:sp>
      <p:sp>
        <p:nvSpPr>
          <p:cNvPr id="2" name="Down Arrow 1"/>
          <p:cNvSpPr/>
          <p:nvPr/>
        </p:nvSpPr>
        <p:spPr>
          <a:xfrm>
            <a:off x="2979010" y="3518560"/>
            <a:ext cx="322866" cy="452596"/>
          </a:xfrm>
          <a:prstGeom prst="downArrow">
            <a:avLst/>
          </a:prstGeom>
          <a:solidFill>
            <a:schemeClr val="accent5">
              <a:lumMod val="75000"/>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wn Arrow 44"/>
          <p:cNvSpPr/>
          <p:nvPr/>
        </p:nvSpPr>
        <p:spPr>
          <a:xfrm>
            <a:off x="3004410" y="4293260"/>
            <a:ext cx="322866" cy="452596"/>
          </a:xfrm>
          <a:prstGeom prst="downArrow">
            <a:avLst/>
          </a:prstGeom>
          <a:solidFill>
            <a:srgbClr val="660066">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Down Arrow 46"/>
          <p:cNvSpPr/>
          <p:nvPr/>
        </p:nvSpPr>
        <p:spPr>
          <a:xfrm>
            <a:off x="3029810" y="4787980"/>
            <a:ext cx="297466" cy="326176"/>
          </a:xfrm>
          <a:prstGeom prst="downArrow">
            <a:avLst/>
          </a:prstGeom>
          <a:solidFill>
            <a:schemeClr val="accent5">
              <a:lumMod val="25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Down Arrow 47"/>
          <p:cNvSpPr/>
          <p:nvPr/>
        </p:nvSpPr>
        <p:spPr>
          <a:xfrm>
            <a:off x="3017110" y="5195044"/>
            <a:ext cx="297466" cy="488206"/>
          </a:xfrm>
          <a:prstGeom prst="downArrow">
            <a:avLst/>
          </a:prstGeom>
          <a:solidFill>
            <a:srgbClr val="8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141852" y="4355932"/>
            <a:ext cx="2107282"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w="6350">
                  <a:solidFill>
                    <a:schemeClr val="tx1">
                      <a:lumMod val="95000"/>
                      <a:lumOff val="5000"/>
                      <a:alpha val="13000"/>
                    </a:schemeClr>
                  </a:solidFill>
                </a:ln>
                <a:solidFill>
                  <a:schemeClr val="tx1"/>
                </a:solidFill>
              </a:rPr>
              <a:t> Implemented-int’l support</a:t>
            </a:r>
            <a:endParaRPr lang="en-US" sz="1300" dirty="0">
              <a:ln w="6350">
                <a:solidFill>
                  <a:schemeClr val="tx1">
                    <a:lumMod val="95000"/>
                    <a:lumOff val="5000"/>
                    <a:alpha val="13000"/>
                  </a:schemeClr>
                </a:solidFill>
              </a:ln>
              <a:solidFill>
                <a:schemeClr val="tx1"/>
              </a:solidFill>
            </a:endParaRPr>
          </a:p>
        </p:txBody>
      </p:sp>
      <p:sp>
        <p:nvSpPr>
          <p:cNvPr id="64" name="Rectangle 63"/>
          <p:cNvSpPr/>
          <p:nvPr/>
        </p:nvSpPr>
        <p:spPr>
          <a:xfrm>
            <a:off x="2376927" y="4763244"/>
            <a:ext cx="1440159"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Societally desirable</a:t>
            </a:r>
            <a:endParaRPr lang="en-US" sz="1300" dirty="0">
              <a:ln w="6350">
                <a:solidFill>
                  <a:schemeClr val="tx1">
                    <a:lumMod val="95000"/>
                    <a:lumOff val="5000"/>
                    <a:alpha val="13000"/>
                  </a:schemeClr>
                </a:solidFill>
              </a:ln>
              <a:solidFill>
                <a:schemeClr val="tx1"/>
              </a:solidFill>
            </a:endParaRPr>
          </a:p>
        </p:txBody>
      </p:sp>
      <p:sp>
        <p:nvSpPr>
          <p:cNvPr id="76" name="Rectangle 75"/>
          <p:cNvSpPr/>
          <p:nvPr/>
        </p:nvSpPr>
        <p:spPr>
          <a:xfrm rot="21540000">
            <a:off x="2339752" y="5373216"/>
            <a:ext cx="2304256" cy="3474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Technically &amp; physically feasible</a:t>
            </a:r>
            <a:endParaRPr lang="en-US" sz="1300" dirty="0">
              <a:ln w="6350">
                <a:solidFill>
                  <a:schemeClr val="tx1">
                    <a:lumMod val="95000"/>
                    <a:lumOff val="5000"/>
                    <a:alpha val="13000"/>
                  </a:schemeClr>
                </a:solidFill>
              </a:ln>
              <a:solidFill>
                <a:schemeClr val="tx1"/>
              </a:solidFill>
            </a:endParaRPr>
          </a:p>
        </p:txBody>
      </p:sp>
    </p:spTree>
    <p:extLst>
      <p:ext uri="{BB962C8B-B14F-4D97-AF65-F5344CB8AC3E}">
        <p14:creationId xmlns:p14="http://schemas.microsoft.com/office/powerpoint/2010/main" val="251796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P spid="52" grpId="0" animBg="1"/>
      <p:bldP spid="2050" grpId="0" animBg="1"/>
      <p:bldP spid="73" grpId="0" animBg="1"/>
      <p:bldP spid="99" grpId="0"/>
      <p:bldP spid="2054" grpId="0" animBg="1"/>
      <p:bldP spid="54" grpId="0"/>
      <p:bldP spid="2" grpId="0" animBg="1"/>
      <p:bldP spid="45" grpId="0" animBg="1"/>
      <p:bldP spid="47" grpId="0" animBg="1"/>
      <p:bldP spid="48" grpId="0" animBg="1"/>
      <p:bldP spid="40" grpId="0"/>
      <p:bldP spid="64" grpId="0"/>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Freeform 2103"/>
          <p:cNvSpPr/>
          <p:nvPr/>
        </p:nvSpPr>
        <p:spPr>
          <a:xfrm>
            <a:off x="2403292" y="1007282"/>
            <a:ext cx="5540128" cy="4980098"/>
          </a:xfrm>
          <a:custGeom>
            <a:avLst/>
            <a:gdLst>
              <a:gd name="connsiteX0" fmla="*/ 0 w 5435600"/>
              <a:gd name="connsiteY0" fmla="*/ 3530600 h 4749800"/>
              <a:gd name="connsiteX1" fmla="*/ 965200 w 5435600"/>
              <a:gd name="connsiteY1" fmla="*/ 3378200 h 4749800"/>
              <a:gd name="connsiteX2" fmla="*/ 1612900 w 5435600"/>
              <a:gd name="connsiteY2" fmla="*/ 3175000 h 4749800"/>
              <a:gd name="connsiteX3" fmla="*/ 2438400 w 5435600"/>
              <a:gd name="connsiteY3" fmla="*/ 2857500 h 4749800"/>
              <a:gd name="connsiteX4" fmla="*/ 2578100 w 5435600"/>
              <a:gd name="connsiteY4" fmla="*/ 2743200 h 4749800"/>
              <a:gd name="connsiteX5" fmla="*/ 2705100 w 5435600"/>
              <a:gd name="connsiteY5" fmla="*/ 2679700 h 4749800"/>
              <a:gd name="connsiteX6" fmla="*/ 3060700 w 5435600"/>
              <a:gd name="connsiteY6" fmla="*/ 2463800 h 4749800"/>
              <a:gd name="connsiteX7" fmla="*/ 3238500 w 5435600"/>
              <a:gd name="connsiteY7" fmla="*/ 2324100 h 4749800"/>
              <a:gd name="connsiteX8" fmla="*/ 3314700 w 5435600"/>
              <a:gd name="connsiteY8" fmla="*/ 2235200 h 4749800"/>
              <a:gd name="connsiteX9" fmla="*/ 3340100 w 5435600"/>
              <a:gd name="connsiteY9" fmla="*/ 2197100 h 4749800"/>
              <a:gd name="connsiteX10" fmla="*/ 3429000 w 5435600"/>
              <a:gd name="connsiteY10" fmla="*/ 2108200 h 4749800"/>
              <a:gd name="connsiteX11" fmla="*/ 3606800 w 5435600"/>
              <a:gd name="connsiteY11" fmla="*/ 1943100 h 4749800"/>
              <a:gd name="connsiteX12" fmla="*/ 3771900 w 5435600"/>
              <a:gd name="connsiteY12" fmla="*/ 1790700 h 4749800"/>
              <a:gd name="connsiteX13" fmla="*/ 3911600 w 5435600"/>
              <a:gd name="connsiteY13" fmla="*/ 1638300 h 4749800"/>
              <a:gd name="connsiteX14" fmla="*/ 4038600 w 5435600"/>
              <a:gd name="connsiteY14" fmla="*/ 1485900 h 4749800"/>
              <a:gd name="connsiteX15" fmla="*/ 4140200 w 5435600"/>
              <a:gd name="connsiteY15" fmla="*/ 1320800 h 4749800"/>
              <a:gd name="connsiteX16" fmla="*/ 4432300 w 5435600"/>
              <a:gd name="connsiteY16" fmla="*/ 965200 h 4749800"/>
              <a:gd name="connsiteX17" fmla="*/ 4635500 w 5435600"/>
              <a:gd name="connsiteY17" fmla="*/ 673100 h 4749800"/>
              <a:gd name="connsiteX18" fmla="*/ 4737100 w 5435600"/>
              <a:gd name="connsiteY18" fmla="*/ 635000 h 4749800"/>
              <a:gd name="connsiteX19" fmla="*/ 4800600 w 5435600"/>
              <a:gd name="connsiteY19" fmla="*/ 609600 h 4749800"/>
              <a:gd name="connsiteX20" fmla="*/ 5435600 w 5435600"/>
              <a:gd name="connsiteY20" fmla="*/ 0 h 4749800"/>
              <a:gd name="connsiteX21" fmla="*/ 5422900 w 5435600"/>
              <a:gd name="connsiteY21" fmla="*/ 876300 h 4749800"/>
              <a:gd name="connsiteX22" fmla="*/ 5422900 w 5435600"/>
              <a:gd name="connsiteY22" fmla="*/ 2654300 h 4749800"/>
              <a:gd name="connsiteX23" fmla="*/ 5334000 w 5435600"/>
              <a:gd name="connsiteY23" fmla="*/ 4724400 h 4749800"/>
              <a:gd name="connsiteX24" fmla="*/ 63500 w 5435600"/>
              <a:gd name="connsiteY24" fmla="*/ 4749800 h 4749800"/>
              <a:gd name="connsiteX25" fmla="*/ 63500 w 5435600"/>
              <a:gd name="connsiteY25" fmla="*/ 3530600 h 4749800"/>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34000 w 5435600"/>
              <a:gd name="connsiteY23" fmla="*/ 4724400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673100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37100 w 5435600"/>
              <a:gd name="connsiteY18" fmla="*/ 635000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736898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78200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429149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32300 w 5435600"/>
              <a:gd name="connsiteY16" fmla="*/ 965200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35500 w 5435600"/>
              <a:gd name="connsiteY17" fmla="*/ 774997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00600 w 5435600"/>
              <a:gd name="connsiteY19" fmla="*/ 609600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08126 w 5435600"/>
              <a:gd name="connsiteY16" fmla="*/ 914251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23412 w 5435600"/>
              <a:gd name="connsiteY17" fmla="*/ 690082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24775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38400 w 5435600"/>
              <a:gd name="connsiteY3" fmla="*/ 2857500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05100 w 5435600"/>
              <a:gd name="connsiteY5" fmla="*/ 2679700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63800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424566 w 5435600"/>
              <a:gd name="connsiteY3" fmla="*/ 2779749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578100 w 5435600"/>
              <a:gd name="connsiteY4" fmla="*/ 2743200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612900 w 5435600"/>
              <a:gd name="connsiteY2" fmla="*/ 3175000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152956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530600 h 6844097"/>
              <a:gd name="connsiteX0" fmla="*/ 0 w 5435600"/>
              <a:gd name="connsiteY0" fmla="*/ 3530600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05969 w 5435600"/>
              <a:gd name="connsiteY23" fmla="*/ 6779913 h 6844097"/>
              <a:gd name="connsiteX24" fmla="*/ 21453 w 5435600"/>
              <a:gd name="connsiteY24" fmla="*/ 6844097 h 6844097"/>
              <a:gd name="connsiteX25" fmla="*/ 63500 w 5435600"/>
              <a:gd name="connsiteY25" fmla="*/ 3343996 h 6844097"/>
              <a:gd name="connsiteX0" fmla="*/ 0 w 5435600"/>
              <a:gd name="connsiteY0" fmla="*/ 3437297 h 6844097"/>
              <a:gd name="connsiteX1" fmla="*/ 965200 w 5435600"/>
              <a:gd name="connsiteY1" fmla="*/ 3361217 h 6844097"/>
              <a:gd name="connsiteX2" fmla="*/ 1596299 w 5435600"/>
              <a:gd name="connsiteY2" fmla="*/ 3314952 h 6844097"/>
              <a:gd name="connsiteX3" fmla="*/ 2308363 w 5435600"/>
              <a:gd name="connsiteY3" fmla="*/ 3246257 h 6844097"/>
              <a:gd name="connsiteX4" fmla="*/ 2661102 w 5435600"/>
              <a:gd name="connsiteY4" fmla="*/ 2766525 h 6844097"/>
              <a:gd name="connsiteX5" fmla="*/ 2746600 w 5435600"/>
              <a:gd name="connsiteY5" fmla="*/ 2660263 h 6844097"/>
              <a:gd name="connsiteX6" fmla="*/ 3060700 w 5435600"/>
              <a:gd name="connsiteY6" fmla="*/ 2405487 h 6844097"/>
              <a:gd name="connsiteX7" fmla="*/ 3238500 w 5435600"/>
              <a:gd name="connsiteY7" fmla="*/ 2324100 h 6844097"/>
              <a:gd name="connsiteX8" fmla="*/ 3314700 w 5435600"/>
              <a:gd name="connsiteY8" fmla="*/ 2235200 h 6844097"/>
              <a:gd name="connsiteX9" fmla="*/ 3340100 w 5435600"/>
              <a:gd name="connsiteY9" fmla="*/ 2197100 h 6844097"/>
              <a:gd name="connsiteX10" fmla="*/ 3429000 w 5435600"/>
              <a:gd name="connsiteY10" fmla="*/ 2108200 h 6844097"/>
              <a:gd name="connsiteX11" fmla="*/ 3606800 w 5435600"/>
              <a:gd name="connsiteY11" fmla="*/ 1943100 h 6844097"/>
              <a:gd name="connsiteX12" fmla="*/ 3771900 w 5435600"/>
              <a:gd name="connsiteY12" fmla="*/ 1790700 h 6844097"/>
              <a:gd name="connsiteX13" fmla="*/ 3911600 w 5435600"/>
              <a:gd name="connsiteY13" fmla="*/ 1638300 h 6844097"/>
              <a:gd name="connsiteX14" fmla="*/ 4038600 w 5435600"/>
              <a:gd name="connsiteY14" fmla="*/ 1485900 h 6844097"/>
              <a:gd name="connsiteX15" fmla="*/ 4140200 w 5435600"/>
              <a:gd name="connsiteY15" fmla="*/ 1320800 h 6844097"/>
              <a:gd name="connsiteX16" fmla="*/ 4492737 w 5435600"/>
              <a:gd name="connsiteY16" fmla="*/ 1016149 h 6844097"/>
              <a:gd name="connsiteX17" fmla="*/ 4671761 w 5435600"/>
              <a:gd name="connsiteY17" fmla="*/ 758014 h 6844097"/>
              <a:gd name="connsiteX18" fmla="*/ 4712926 w 5435600"/>
              <a:gd name="connsiteY18" fmla="*/ 685949 h 6844097"/>
              <a:gd name="connsiteX19" fmla="*/ 4873124 w 5435600"/>
              <a:gd name="connsiteY19" fmla="*/ 490719 h 6844097"/>
              <a:gd name="connsiteX20" fmla="*/ 5435600 w 5435600"/>
              <a:gd name="connsiteY20" fmla="*/ 0 h 6844097"/>
              <a:gd name="connsiteX21" fmla="*/ 5422900 w 5435600"/>
              <a:gd name="connsiteY21" fmla="*/ 876300 h 6844097"/>
              <a:gd name="connsiteX22" fmla="*/ 5422900 w 5435600"/>
              <a:gd name="connsiteY22" fmla="*/ 2654300 h 6844097"/>
              <a:gd name="connsiteX23" fmla="*/ 5397272 w 5435600"/>
              <a:gd name="connsiteY23" fmla="*/ 6768251 h 6844097"/>
              <a:gd name="connsiteX24" fmla="*/ 21453 w 5435600"/>
              <a:gd name="connsiteY24" fmla="*/ 6844097 h 6844097"/>
              <a:gd name="connsiteX25" fmla="*/ 63500 w 5435600"/>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129901 w 5502001"/>
              <a:gd name="connsiteY25" fmla="*/ 3343996 h 6844097"/>
              <a:gd name="connsiteX0" fmla="*/ 0 w 5502001"/>
              <a:gd name="connsiteY0" fmla="*/ 3437297 h 6844097"/>
              <a:gd name="connsiteX1" fmla="*/ 1031601 w 5502001"/>
              <a:gd name="connsiteY1" fmla="*/ 336121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14952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71000 w 5502001"/>
              <a:gd name="connsiteY2" fmla="*/ 3384928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74764 w 5502001"/>
              <a:gd name="connsiteY3" fmla="*/ 3246257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662700 w 5502001"/>
              <a:gd name="connsiteY2" fmla="*/ 3396590 h 6844097"/>
              <a:gd name="connsiteX3" fmla="*/ 2349863 w 5502001"/>
              <a:gd name="connsiteY3" fmla="*/ 3362884 h 6844097"/>
              <a:gd name="connsiteX4" fmla="*/ 2727503 w 5502001"/>
              <a:gd name="connsiteY4" fmla="*/ 2766525 h 6844097"/>
              <a:gd name="connsiteX5" fmla="*/ 2813001 w 5502001"/>
              <a:gd name="connsiteY5" fmla="*/ 2660263 h 6844097"/>
              <a:gd name="connsiteX6" fmla="*/ 3127101 w 5502001"/>
              <a:gd name="connsiteY6" fmla="*/ 2405487 h 6844097"/>
              <a:gd name="connsiteX7" fmla="*/ 3304901 w 5502001"/>
              <a:gd name="connsiteY7" fmla="*/ 2324100 h 6844097"/>
              <a:gd name="connsiteX8" fmla="*/ 3381101 w 5502001"/>
              <a:gd name="connsiteY8" fmla="*/ 2235200 h 6844097"/>
              <a:gd name="connsiteX9" fmla="*/ 3406501 w 5502001"/>
              <a:gd name="connsiteY9" fmla="*/ 2197100 h 6844097"/>
              <a:gd name="connsiteX10" fmla="*/ 3495401 w 5502001"/>
              <a:gd name="connsiteY10" fmla="*/ 2108200 h 6844097"/>
              <a:gd name="connsiteX11" fmla="*/ 3673201 w 5502001"/>
              <a:gd name="connsiteY11" fmla="*/ 1943100 h 6844097"/>
              <a:gd name="connsiteX12" fmla="*/ 3838301 w 5502001"/>
              <a:gd name="connsiteY12" fmla="*/ 1790700 h 6844097"/>
              <a:gd name="connsiteX13" fmla="*/ 3978001 w 5502001"/>
              <a:gd name="connsiteY13" fmla="*/ 1638300 h 6844097"/>
              <a:gd name="connsiteX14" fmla="*/ 4105001 w 5502001"/>
              <a:gd name="connsiteY14" fmla="*/ 1485900 h 6844097"/>
              <a:gd name="connsiteX15" fmla="*/ 4206601 w 5502001"/>
              <a:gd name="connsiteY15" fmla="*/ 1320800 h 6844097"/>
              <a:gd name="connsiteX16" fmla="*/ 4559138 w 5502001"/>
              <a:gd name="connsiteY16" fmla="*/ 1016149 h 6844097"/>
              <a:gd name="connsiteX17" fmla="*/ 4738162 w 5502001"/>
              <a:gd name="connsiteY17" fmla="*/ 758014 h 6844097"/>
              <a:gd name="connsiteX18" fmla="*/ 4779327 w 5502001"/>
              <a:gd name="connsiteY18" fmla="*/ 685949 h 6844097"/>
              <a:gd name="connsiteX19" fmla="*/ 4939525 w 5502001"/>
              <a:gd name="connsiteY19" fmla="*/ 490719 h 6844097"/>
              <a:gd name="connsiteX20" fmla="*/ 5502001 w 5502001"/>
              <a:gd name="connsiteY20" fmla="*/ 0 h 6844097"/>
              <a:gd name="connsiteX21" fmla="*/ 5489301 w 5502001"/>
              <a:gd name="connsiteY21" fmla="*/ 876300 h 6844097"/>
              <a:gd name="connsiteX22" fmla="*/ 5489301 w 5502001"/>
              <a:gd name="connsiteY22" fmla="*/ 2654300 h 6844097"/>
              <a:gd name="connsiteX23" fmla="*/ 5463673 w 5502001"/>
              <a:gd name="connsiteY23" fmla="*/ 6768251 h 6844097"/>
              <a:gd name="connsiteX24" fmla="*/ 87854 w 5502001"/>
              <a:gd name="connsiteY24" fmla="*/ 6844097 h 6844097"/>
              <a:gd name="connsiteX25" fmla="*/ 71799 w 5502001"/>
              <a:gd name="connsiteY25" fmla="*/ 3378984 h 6844097"/>
              <a:gd name="connsiteX0" fmla="*/ 0 w 5502001"/>
              <a:gd name="connsiteY0" fmla="*/ 3437297 h 6844097"/>
              <a:gd name="connsiteX1" fmla="*/ 1031601 w 5502001"/>
              <a:gd name="connsiteY1" fmla="*/ 3407867 h 6844097"/>
              <a:gd name="connsiteX2" fmla="*/ 1433365 w 5502001"/>
              <a:gd name="connsiteY2" fmla="*/ 3401553 h 6844097"/>
              <a:gd name="connsiteX3" fmla="*/ 1662700 w 5502001"/>
              <a:gd name="connsiteY3" fmla="*/ 3396590 h 6844097"/>
              <a:gd name="connsiteX4" fmla="*/ 2349863 w 5502001"/>
              <a:gd name="connsiteY4" fmla="*/ 3362884 h 6844097"/>
              <a:gd name="connsiteX5" fmla="*/ 2727503 w 5502001"/>
              <a:gd name="connsiteY5" fmla="*/ 2766525 h 6844097"/>
              <a:gd name="connsiteX6" fmla="*/ 2813001 w 5502001"/>
              <a:gd name="connsiteY6" fmla="*/ 2660263 h 6844097"/>
              <a:gd name="connsiteX7" fmla="*/ 3127101 w 5502001"/>
              <a:gd name="connsiteY7" fmla="*/ 2405487 h 6844097"/>
              <a:gd name="connsiteX8" fmla="*/ 3304901 w 5502001"/>
              <a:gd name="connsiteY8" fmla="*/ 2324100 h 6844097"/>
              <a:gd name="connsiteX9" fmla="*/ 3381101 w 5502001"/>
              <a:gd name="connsiteY9" fmla="*/ 2235200 h 6844097"/>
              <a:gd name="connsiteX10" fmla="*/ 3406501 w 5502001"/>
              <a:gd name="connsiteY10" fmla="*/ 2197100 h 6844097"/>
              <a:gd name="connsiteX11" fmla="*/ 3495401 w 5502001"/>
              <a:gd name="connsiteY11" fmla="*/ 2108200 h 6844097"/>
              <a:gd name="connsiteX12" fmla="*/ 3673201 w 5502001"/>
              <a:gd name="connsiteY12" fmla="*/ 1943100 h 6844097"/>
              <a:gd name="connsiteX13" fmla="*/ 3838301 w 5502001"/>
              <a:gd name="connsiteY13" fmla="*/ 1790700 h 6844097"/>
              <a:gd name="connsiteX14" fmla="*/ 3978001 w 5502001"/>
              <a:gd name="connsiteY14" fmla="*/ 1638300 h 6844097"/>
              <a:gd name="connsiteX15" fmla="*/ 4105001 w 5502001"/>
              <a:gd name="connsiteY15" fmla="*/ 1485900 h 6844097"/>
              <a:gd name="connsiteX16" fmla="*/ 4206601 w 5502001"/>
              <a:gd name="connsiteY16" fmla="*/ 1320800 h 6844097"/>
              <a:gd name="connsiteX17" fmla="*/ 4559138 w 5502001"/>
              <a:gd name="connsiteY17" fmla="*/ 1016149 h 6844097"/>
              <a:gd name="connsiteX18" fmla="*/ 4738162 w 5502001"/>
              <a:gd name="connsiteY18" fmla="*/ 758014 h 6844097"/>
              <a:gd name="connsiteX19" fmla="*/ 4779327 w 5502001"/>
              <a:gd name="connsiteY19" fmla="*/ 685949 h 6844097"/>
              <a:gd name="connsiteX20" fmla="*/ 4939525 w 5502001"/>
              <a:gd name="connsiteY20" fmla="*/ 490719 h 6844097"/>
              <a:gd name="connsiteX21" fmla="*/ 5502001 w 5502001"/>
              <a:gd name="connsiteY21" fmla="*/ 0 h 6844097"/>
              <a:gd name="connsiteX22" fmla="*/ 5489301 w 5502001"/>
              <a:gd name="connsiteY22" fmla="*/ 876300 h 6844097"/>
              <a:gd name="connsiteX23" fmla="*/ 5489301 w 5502001"/>
              <a:gd name="connsiteY23" fmla="*/ 2654300 h 6844097"/>
              <a:gd name="connsiteX24" fmla="*/ 5463673 w 5502001"/>
              <a:gd name="connsiteY24" fmla="*/ 6768251 h 6844097"/>
              <a:gd name="connsiteX25" fmla="*/ 87854 w 5502001"/>
              <a:gd name="connsiteY25" fmla="*/ 6844097 h 6844097"/>
              <a:gd name="connsiteX26" fmla="*/ 71799 w 5502001"/>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669402 w 5443900"/>
              <a:gd name="connsiteY5" fmla="*/ 2766525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754900 w 5443900"/>
              <a:gd name="connsiteY6" fmla="*/ 2660263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46800 w 5443900"/>
              <a:gd name="connsiteY8" fmla="*/ 2324100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48400 w 5443900"/>
              <a:gd name="connsiteY10" fmla="*/ 2197100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37300 w 5443900"/>
              <a:gd name="connsiteY11" fmla="*/ 2108200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15100 w 5443900"/>
              <a:gd name="connsiteY12" fmla="*/ 1943100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780200 w 5443900"/>
              <a:gd name="connsiteY13" fmla="*/ 1790700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19900 w 5443900"/>
              <a:gd name="connsiteY14" fmla="*/ 163830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148500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721226 w 5443900"/>
              <a:gd name="connsiteY19" fmla="*/ 685949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881424 w 5443900"/>
              <a:gd name="connsiteY20" fmla="*/ 490719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235200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43900"/>
              <a:gd name="connsiteY0" fmla="*/ 3437297 h 6844097"/>
              <a:gd name="connsiteX1" fmla="*/ 973500 w 5443900"/>
              <a:gd name="connsiteY1" fmla="*/ 3407867 h 6844097"/>
              <a:gd name="connsiteX2" fmla="*/ 1375264 w 5443900"/>
              <a:gd name="connsiteY2" fmla="*/ 3401553 h 6844097"/>
              <a:gd name="connsiteX3" fmla="*/ 1604599 w 5443900"/>
              <a:gd name="connsiteY3" fmla="*/ 3396590 h 6844097"/>
              <a:gd name="connsiteX4" fmla="*/ 2291762 w 5443900"/>
              <a:gd name="connsiteY4" fmla="*/ 3362884 h 6844097"/>
              <a:gd name="connsiteX5" fmla="*/ 2737313 w 5443900"/>
              <a:gd name="connsiteY5" fmla="*/ 2750622 h 6844097"/>
              <a:gd name="connsiteX6" fmla="*/ 2879403 w 5443900"/>
              <a:gd name="connsiteY6" fmla="*/ 2596648 h 6844097"/>
              <a:gd name="connsiteX7" fmla="*/ 3069000 w 5443900"/>
              <a:gd name="connsiteY7" fmla="*/ 2405487 h 6844097"/>
              <a:gd name="connsiteX8" fmla="*/ 3212845 w 5443900"/>
              <a:gd name="connsiteY8" fmla="*/ 2228678 h 6844097"/>
              <a:gd name="connsiteX9" fmla="*/ 3323000 w 5443900"/>
              <a:gd name="connsiteY9" fmla="*/ 2171586 h 6844097"/>
              <a:gd name="connsiteX10" fmla="*/ 3371037 w 5443900"/>
              <a:gd name="connsiteY10" fmla="*/ 2133485 h 6844097"/>
              <a:gd name="connsiteX11" fmla="*/ 3448618 w 5443900"/>
              <a:gd name="connsiteY11" fmla="*/ 2028682 h 6844097"/>
              <a:gd name="connsiteX12" fmla="*/ 3637737 w 5443900"/>
              <a:gd name="connsiteY12" fmla="*/ 1879485 h 6844097"/>
              <a:gd name="connsiteX13" fmla="*/ 3802837 w 5443900"/>
              <a:gd name="connsiteY13" fmla="*/ 1742989 h 6844097"/>
              <a:gd name="connsiteX14" fmla="*/ 3953855 w 5443900"/>
              <a:gd name="connsiteY14" fmla="*/ 1590590 h 6844097"/>
              <a:gd name="connsiteX15" fmla="*/ 4046900 w 5443900"/>
              <a:gd name="connsiteY15" fmla="*/ 1485900 h 6844097"/>
              <a:gd name="connsiteX16" fmla="*/ 4205094 w 5443900"/>
              <a:gd name="connsiteY16" fmla="*/ 1320800 h 6844097"/>
              <a:gd name="connsiteX17" fmla="*/ 4501037 w 5443900"/>
              <a:gd name="connsiteY17" fmla="*/ 1016149 h 6844097"/>
              <a:gd name="connsiteX18" fmla="*/ 4680061 w 5443900"/>
              <a:gd name="connsiteY18" fmla="*/ 758014 h 6844097"/>
              <a:gd name="connsiteX19" fmla="*/ 4834411 w 5443900"/>
              <a:gd name="connsiteY19" fmla="*/ 638238 h 6844097"/>
              <a:gd name="connsiteX20" fmla="*/ 4994609 w 5443900"/>
              <a:gd name="connsiteY20" fmla="*/ 427104 h 6844097"/>
              <a:gd name="connsiteX21" fmla="*/ 5443900 w 5443900"/>
              <a:gd name="connsiteY21" fmla="*/ 0 h 6844097"/>
              <a:gd name="connsiteX22" fmla="*/ 5431200 w 5443900"/>
              <a:gd name="connsiteY22" fmla="*/ 876300 h 6844097"/>
              <a:gd name="connsiteX23" fmla="*/ 5431200 w 5443900"/>
              <a:gd name="connsiteY23" fmla="*/ 2654300 h 6844097"/>
              <a:gd name="connsiteX24" fmla="*/ 5405572 w 5443900"/>
              <a:gd name="connsiteY24" fmla="*/ 6768251 h 6844097"/>
              <a:gd name="connsiteX25" fmla="*/ 29753 w 5443900"/>
              <a:gd name="connsiteY25" fmla="*/ 6844097 h 6844097"/>
              <a:gd name="connsiteX26" fmla="*/ 13698 w 5443900"/>
              <a:gd name="connsiteY26" fmla="*/ 3378984 h 6844097"/>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431200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375989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7 w 5431200"/>
              <a:gd name="connsiteY10" fmla="*/ 2149389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58893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23000 w 5431200"/>
              <a:gd name="connsiteY9" fmla="*/ 218749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654142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973500 w 5431200"/>
              <a:gd name="connsiteY1" fmla="*/ 3423771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375264 w 5431200"/>
              <a:gd name="connsiteY2" fmla="*/ 3417457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604599 w 5431200"/>
              <a:gd name="connsiteY3" fmla="*/ 3412494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291762 w 5431200"/>
              <a:gd name="connsiteY4" fmla="*/ 337878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382310 w 5431200"/>
              <a:gd name="connsiteY4" fmla="*/ 3028908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879403 w 5431200"/>
              <a:gd name="connsiteY6" fmla="*/ 2612552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069000 w 5431200"/>
              <a:gd name="connsiteY7" fmla="*/ 2421391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12845 w 5431200"/>
              <a:gd name="connsiteY8" fmla="*/ 2244582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371038 w 5431200"/>
              <a:gd name="connsiteY10" fmla="*/ 2101677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48618 w 5431200"/>
              <a:gd name="connsiteY11" fmla="*/ 204458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72905 w 5431200"/>
              <a:gd name="connsiteY10" fmla="*/ 2181196 h 6860001"/>
              <a:gd name="connsiteX11" fmla="*/ 3493893 w 5431200"/>
              <a:gd name="connsiteY11" fmla="*/ 2092296 h 6860001"/>
              <a:gd name="connsiteX12" fmla="*/ 3637737 w 5431200"/>
              <a:gd name="connsiteY12" fmla="*/ 1895389 h 6860001"/>
              <a:gd name="connsiteX13" fmla="*/ 3802837 w 5431200"/>
              <a:gd name="connsiteY13" fmla="*/ 1711181 h 6860001"/>
              <a:gd name="connsiteX14" fmla="*/ 3953855 w 5431200"/>
              <a:gd name="connsiteY14" fmla="*/ 1606494 h 6860001"/>
              <a:gd name="connsiteX15" fmla="*/ 4046900 w 5431200"/>
              <a:gd name="connsiteY15" fmla="*/ 1501804 h 6860001"/>
              <a:gd name="connsiteX16" fmla="*/ 4205094 w 5431200"/>
              <a:gd name="connsiteY16" fmla="*/ 1336704 h 6860001"/>
              <a:gd name="connsiteX17" fmla="*/ 4501037 w 5431200"/>
              <a:gd name="connsiteY17" fmla="*/ 1032053 h 6860001"/>
              <a:gd name="connsiteX18" fmla="*/ 4680061 w 5431200"/>
              <a:gd name="connsiteY18" fmla="*/ 773918 h 6860001"/>
              <a:gd name="connsiteX19" fmla="*/ 4834411 w 5431200"/>
              <a:gd name="connsiteY19" fmla="*/ 590527 h 6860001"/>
              <a:gd name="connsiteX20" fmla="*/ 4994609 w 5431200"/>
              <a:gd name="connsiteY20" fmla="*/ 443008 h 6860001"/>
              <a:gd name="connsiteX21" fmla="*/ 5409944 w 5431200"/>
              <a:gd name="connsiteY21" fmla="*/ 0 h 6860001"/>
              <a:gd name="connsiteX22" fmla="*/ 5397245 w 5431200"/>
              <a:gd name="connsiteY22" fmla="*/ 892204 h 6860001"/>
              <a:gd name="connsiteX23" fmla="*/ 5431200 w 5431200"/>
              <a:gd name="connsiteY23" fmla="*/ 2670204 h 6860001"/>
              <a:gd name="connsiteX24" fmla="*/ 5405572 w 5431200"/>
              <a:gd name="connsiteY24" fmla="*/ 6784155 h 6860001"/>
              <a:gd name="connsiteX25" fmla="*/ 29753 w 5431200"/>
              <a:gd name="connsiteY25" fmla="*/ 6860001 h 6860001"/>
              <a:gd name="connsiteX26" fmla="*/ 13698 w 5431200"/>
              <a:gd name="connsiteY26"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311681 w 5431200"/>
              <a:gd name="connsiteY9" fmla="*/ 2139780 h 6860001"/>
              <a:gd name="connsiteX10" fmla="*/ 3493893 w 5431200"/>
              <a:gd name="connsiteY10" fmla="*/ 2092296 h 6860001"/>
              <a:gd name="connsiteX11" fmla="*/ 3637737 w 5431200"/>
              <a:gd name="connsiteY11" fmla="*/ 1895389 h 6860001"/>
              <a:gd name="connsiteX12" fmla="*/ 3802837 w 5431200"/>
              <a:gd name="connsiteY12" fmla="*/ 1711181 h 6860001"/>
              <a:gd name="connsiteX13" fmla="*/ 3953855 w 5431200"/>
              <a:gd name="connsiteY13" fmla="*/ 1606494 h 6860001"/>
              <a:gd name="connsiteX14" fmla="*/ 4046900 w 5431200"/>
              <a:gd name="connsiteY14" fmla="*/ 1501804 h 6860001"/>
              <a:gd name="connsiteX15" fmla="*/ 4205094 w 5431200"/>
              <a:gd name="connsiteY15" fmla="*/ 1336704 h 6860001"/>
              <a:gd name="connsiteX16" fmla="*/ 4501037 w 5431200"/>
              <a:gd name="connsiteY16" fmla="*/ 1032053 h 6860001"/>
              <a:gd name="connsiteX17" fmla="*/ 4680061 w 5431200"/>
              <a:gd name="connsiteY17" fmla="*/ 773918 h 6860001"/>
              <a:gd name="connsiteX18" fmla="*/ 4834411 w 5431200"/>
              <a:gd name="connsiteY18" fmla="*/ 590527 h 6860001"/>
              <a:gd name="connsiteX19" fmla="*/ 4994609 w 5431200"/>
              <a:gd name="connsiteY19" fmla="*/ 443008 h 6860001"/>
              <a:gd name="connsiteX20" fmla="*/ 5409944 w 5431200"/>
              <a:gd name="connsiteY20" fmla="*/ 0 h 6860001"/>
              <a:gd name="connsiteX21" fmla="*/ 5397245 w 5431200"/>
              <a:gd name="connsiteY21" fmla="*/ 892204 h 6860001"/>
              <a:gd name="connsiteX22" fmla="*/ 5431200 w 5431200"/>
              <a:gd name="connsiteY22" fmla="*/ 2670204 h 6860001"/>
              <a:gd name="connsiteX23" fmla="*/ 5405572 w 5431200"/>
              <a:gd name="connsiteY23" fmla="*/ 6784155 h 6860001"/>
              <a:gd name="connsiteX24" fmla="*/ 29753 w 5431200"/>
              <a:gd name="connsiteY24" fmla="*/ 6860001 h 6860001"/>
              <a:gd name="connsiteX25" fmla="*/ 13698 w 5431200"/>
              <a:gd name="connsiteY25"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637737 w 5431200"/>
              <a:gd name="connsiteY10" fmla="*/ 1895389 h 6860001"/>
              <a:gd name="connsiteX11" fmla="*/ 3802837 w 5431200"/>
              <a:gd name="connsiteY11" fmla="*/ 1711181 h 6860001"/>
              <a:gd name="connsiteX12" fmla="*/ 3953855 w 5431200"/>
              <a:gd name="connsiteY12" fmla="*/ 1606494 h 6860001"/>
              <a:gd name="connsiteX13" fmla="*/ 4046900 w 5431200"/>
              <a:gd name="connsiteY13" fmla="*/ 1501804 h 6860001"/>
              <a:gd name="connsiteX14" fmla="*/ 4205094 w 5431200"/>
              <a:gd name="connsiteY14" fmla="*/ 1336704 h 6860001"/>
              <a:gd name="connsiteX15" fmla="*/ 4501037 w 5431200"/>
              <a:gd name="connsiteY15" fmla="*/ 1032053 h 6860001"/>
              <a:gd name="connsiteX16" fmla="*/ 4680061 w 5431200"/>
              <a:gd name="connsiteY16" fmla="*/ 773918 h 6860001"/>
              <a:gd name="connsiteX17" fmla="*/ 4834411 w 5431200"/>
              <a:gd name="connsiteY17" fmla="*/ 590527 h 6860001"/>
              <a:gd name="connsiteX18" fmla="*/ 4994609 w 5431200"/>
              <a:gd name="connsiteY18" fmla="*/ 443008 h 6860001"/>
              <a:gd name="connsiteX19" fmla="*/ 5409944 w 5431200"/>
              <a:gd name="connsiteY19" fmla="*/ 0 h 6860001"/>
              <a:gd name="connsiteX20" fmla="*/ 5397245 w 5431200"/>
              <a:gd name="connsiteY20" fmla="*/ 892204 h 6860001"/>
              <a:gd name="connsiteX21" fmla="*/ 5431200 w 5431200"/>
              <a:gd name="connsiteY21" fmla="*/ 2670204 h 6860001"/>
              <a:gd name="connsiteX22" fmla="*/ 5405572 w 5431200"/>
              <a:gd name="connsiteY22" fmla="*/ 6784155 h 6860001"/>
              <a:gd name="connsiteX23" fmla="*/ 29753 w 5431200"/>
              <a:gd name="connsiteY23" fmla="*/ 6860001 h 6860001"/>
              <a:gd name="connsiteX24" fmla="*/ 13698 w 5431200"/>
              <a:gd name="connsiteY24"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114274 w 5431200"/>
              <a:gd name="connsiteY7" fmla="*/ 2453198 h 6860001"/>
              <a:gd name="connsiteX8" fmla="*/ 3269437 w 5431200"/>
              <a:gd name="connsiteY8" fmla="*/ 2276390 h 6860001"/>
              <a:gd name="connsiteX9" fmla="*/ 3493893 w 5431200"/>
              <a:gd name="connsiteY9" fmla="*/ 2092296 h 6860001"/>
              <a:gd name="connsiteX10" fmla="*/ 3802837 w 5431200"/>
              <a:gd name="connsiteY10" fmla="*/ 1711181 h 6860001"/>
              <a:gd name="connsiteX11" fmla="*/ 3953855 w 5431200"/>
              <a:gd name="connsiteY11" fmla="*/ 1606494 h 6860001"/>
              <a:gd name="connsiteX12" fmla="*/ 4046900 w 5431200"/>
              <a:gd name="connsiteY12" fmla="*/ 1501804 h 6860001"/>
              <a:gd name="connsiteX13" fmla="*/ 4205094 w 5431200"/>
              <a:gd name="connsiteY13" fmla="*/ 1336704 h 6860001"/>
              <a:gd name="connsiteX14" fmla="*/ 4501037 w 5431200"/>
              <a:gd name="connsiteY14" fmla="*/ 1032053 h 6860001"/>
              <a:gd name="connsiteX15" fmla="*/ 4680061 w 5431200"/>
              <a:gd name="connsiteY15" fmla="*/ 773918 h 6860001"/>
              <a:gd name="connsiteX16" fmla="*/ 4834411 w 5431200"/>
              <a:gd name="connsiteY16" fmla="*/ 590527 h 6860001"/>
              <a:gd name="connsiteX17" fmla="*/ 4994609 w 5431200"/>
              <a:gd name="connsiteY17" fmla="*/ 443008 h 6860001"/>
              <a:gd name="connsiteX18" fmla="*/ 5409944 w 5431200"/>
              <a:gd name="connsiteY18" fmla="*/ 0 h 6860001"/>
              <a:gd name="connsiteX19" fmla="*/ 5397245 w 5431200"/>
              <a:gd name="connsiteY19" fmla="*/ 892204 h 6860001"/>
              <a:gd name="connsiteX20" fmla="*/ 5431200 w 5431200"/>
              <a:gd name="connsiteY20" fmla="*/ 2670204 h 6860001"/>
              <a:gd name="connsiteX21" fmla="*/ 5405572 w 5431200"/>
              <a:gd name="connsiteY21" fmla="*/ 6784155 h 6860001"/>
              <a:gd name="connsiteX22" fmla="*/ 29753 w 5431200"/>
              <a:gd name="connsiteY22" fmla="*/ 6860001 h 6860001"/>
              <a:gd name="connsiteX23" fmla="*/ 13698 w 5431200"/>
              <a:gd name="connsiteY23"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269437 w 5431200"/>
              <a:gd name="connsiteY7" fmla="*/ 2276390 h 6860001"/>
              <a:gd name="connsiteX8" fmla="*/ 3493893 w 5431200"/>
              <a:gd name="connsiteY8" fmla="*/ 2092296 h 6860001"/>
              <a:gd name="connsiteX9" fmla="*/ 3802837 w 5431200"/>
              <a:gd name="connsiteY9" fmla="*/ 1711181 h 6860001"/>
              <a:gd name="connsiteX10" fmla="*/ 3953855 w 5431200"/>
              <a:gd name="connsiteY10" fmla="*/ 1606494 h 6860001"/>
              <a:gd name="connsiteX11" fmla="*/ 4046900 w 5431200"/>
              <a:gd name="connsiteY11" fmla="*/ 1501804 h 6860001"/>
              <a:gd name="connsiteX12" fmla="*/ 4205094 w 5431200"/>
              <a:gd name="connsiteY12" fmla="*/ 1336704 h 6860001"/>
              <a:gd name="connsiteX13" fmla="*/ 4501037 w 5431200"/>
              <a:gd name="connsiteY13" fmla="*/ 1032053 h 6860001"/>
              <a:gd name="connsiteX14" fmla="*/ 4680061 w 5431200"/>
              <a:gd name="connsiteY14" fmla="*/ 773918 h 6860001"/>
              <a:gd name="connsiteX15" fmla="*/ 4834411 w 5431200"/>
              <a:gd name="connsiteY15" fmla="*/ 590527 h 6860001"/>
              <a:gd name="connsiteX16" fmla="*/ 4994609 w 5431200"/>
              <a:gd name="connsiteY16" fmla="*/ 443008 h 6860001"/>
              <a:gd name="connsiteX17" fmla="*/ 5409944 w 5431200"/>
              <a:gd name="connsiteY17" fmla="*/ 0 h 6860001"/>
              <a:gd name="connsiteX18" fmla="*/ 5397245 w 5431200"/>
              <a:gd name="connsiteY18" fmla="*/ 892204 h 6860001"/>
              <a:gd name="connsiteX19" fmla="*/ 5431200 w 5431200"/>
              <a:gd name="connsiteY19" fmla="*/ 2670204 h 6860001"/>
              <a:gd name="connsiteX20" fmla="*/ 5405572 w 5431200"/>
              <a:gd name="connsiteY20" fmla="*/ 6784155 h 6860001"/>
              <a:gd name="connsiteX21" fmla="*/ 29753 w 5431200"/>
              <a:gd name="connsiteY21" fmla="*/ 6860001 h 6860001"/>
              <a:gd name="connsiteX22" fmla="*/ 13698 w 5431200"/>
              <a:gd name="connsiteY22"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802837 w 5431200"/>
              <a:gd name="connsiteY8" fmla="*/ 1711181 h 6860001"/>
              <a:gd name="connsiteX9" fmla="*/ 3953855 w 5431200"/>
              <a:gd name="connsiteY9" fmla="*/ 1606494 h 6860001"/>
              <a:gd name="connsiteX10" fmla="*/ 4046900 w 5431200"/>
              <a:gd name="connsiteY10" fmla="*/ 1501804 h 6860001"/>
              <a:gd name="connsiteX11" fmla="*/ 4205094 w 5431200"/>
              <a:gd name="connsiteY11" fmla="*/ 1336704 h 6860001"/>
              <a:gd name="connsiteX12" fmla="*/ 4501037 w 5431200"/>
              <a:gd name="connsiteY12" fmla="*/ 1032053 h 6860001"/>
              <a:gd name="connsiteX13" fmla="*/ 4680061 w 5431200"/>
              <a:gd name="connsiteY13" fmla="*/ 773918 h 6860001"/>
              <a:gd name="connsiteX14" fmla="*/ 4834411 w 5431200"/>
              <a:gd name="connsiteY14" fmla="*/ 590527 h 6860001"/>
              <a:gd name="connsiteX15" fmla="*/ 4994609 w 5431200"/>
              <a:gd name="connsiteY15" fmla="*/ 443008 h 6860001"/>
              <a:gd name="connsiteX16" fmla="*/ 5409944 w 5431200"/>
              <a:gd name="connsiteY16" fmla="*/ 0 h 6860001"/>
              <a:gd name="connsiteX17" fmla="*/ 5397245 w 5431200"/>
              <a:gd name="connsiteY17" fmla="*/ 892204 h 6860001"/>
              <a:gd name="connsiteX18" fmla="*/ 5431200 w 5431200"/>
              <a:gd name="connsiteY18" fmla="*/ 2670204 h 6860001"/>
              <a:gd name="connsiteX19" fmla="*/ 5405572 w 5431200"/>
              <a:gd name="connsiteY19" fmla="*/ 6784155 h 6860001"/>
              <a:gd name="connsiteX20" fmla="*/ 29753 w 5431200"/>
              <a:gd name="connsiteY20" fmla="*/ 6860001 h 6860001"/>
              <a:gd name="connsiteX21" fmla="*/ 13698 w 5431200"/>
              <a:gd name="connsiteY21"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3953855 w 5431200"/>
              <a:gd name="connsiteY8" fmla="*/ 1606494 h 6860001"/>
              <a:gd name="connsiteX9" fmla="*/ 4046900 w 5431200"/>
              <a:gd name="connsiteY9" fmla="*/ 1501804 h 6860001"/>
              <a:gd name="connsiteX10" fmla="*/ 4205094 w 5431200"/>
              <a:gd name="connsiteY10" fmla="*/ 1336704 h 6860001"/>
              <a:gd name="connsiteX11" fmla="*/ 4501037 w 5431200"/>
              <a:gd name="connsiteY11" fmla="*/ 1032053 h 6860001"/>
              <a:gd name="connsiteX12" fmla="*/ 4680061 w 5431200"/>
              <a:gd name="connsiteY12" fmla="*/ 773918 h 6860001"/>
              <a:gd name="connsiteX13" fmla="*/ 4834411 w 5431200"/>
              <a:gd name="connsiteY13" fmla="*/ 590527 h 6860001"/>
              <a:gd name="connsiteX14" fmla="*/ 4994609 w 5431200"/>
              <a:gd name="connsiteY14" fmla="*/ 443008 h 6860001"/>
              <a:gd name="connsiteX15" fmla="*/ 5409944 w 5431200"/>
              <a:gd name="connsiteY15" fmla="*/ 0 h 6860001"/>
              <a:gd name="connsiteX16" fmla="*/ 5397245 w 5431200"/>
              <a:gd name="connsiteY16" fmla="*/ 892204 h 6860001"/>
              <a:gd name="connsiteX17" fmla="*/ 5431200 w 5431200"/>
              <a:gd name="connsiteY17" fmla="*/ 2670204 h 6860001"/>
              <a:gd name="connsiteX18" fmla="*/ 5405572 w 5431200"/>
              <a:gd name="connsiteY18" fmla="*/ 6784155 h 6860001"/>
              <a:gd name="connsiteX19" fmla="*/ 29753 w 5431200"/>
              <a:gd name="connsiteY19" fmla="*/ 6860001 h 6860001"/>
              <a:gd name="connsiteX20" fmla="*/ 13698 w 5431200"/>
              <a:gd name="connsiteY20"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046900 w 5431200"/>
              <a:gd name="connsiteY8" fmla="*/ 1501804 h 6860001"/>
              <a:gd name="connsiteX9" fmla="*/ 4205094 w 5431200"/>
              <a:gd name="connsiteY9" fmla="*/ 1336704 h 6860001"/>
              <a:gd name="connsiteX10" fmla="*/ 4501037 w 5431200"/>
              <a:gd name="connsiteY10" fmla="*/ 1032053 h 6860001"/>
              <a:gd name="connsiteX11" fmla="*/ 4680061 w 5431200"/>
              <a:gd name="connsiteY11" fmla="*/ 773918 h 6860001"/>
              <a:gd name="connsiteX12" fmla="*/ 4834411 w 5431200"/>
              <a:gd name="connsiteY12" fmla="*/ 590527 h 6860001"/>
              <a:gd name="connsiteX13" fmla="*/ 4994609 w 5431200"/>
              <a:gd name="connsiteY13" fmla="*/ 443008 h 6860001"/>
              <a:gd name="connsiteX14" fmla="*/ 5409944 w 5431200"/>
              <a:gd name="connsiteY14" fmla="*/ 0 h 6860001"/>
              <a:gd name="connsiteX15" fmla="*/ 5397245 w 5431200"/>
              <a:gd name="connsiteY15" fmla="*/ 892204 h 6860001"/>
              <a:gd name="connsiteX16" fmla="*/ 5431200 w 5431200"/>
              <a:gd name="connsiteY16" fmla="*/ 2670204 h 6860001"/>
              <a:gd name="connsiteX17" fmla="*/ 5405572 w 5431200"/>
              <a:gd name="connsiteY17" fmla="*/ 6784155 h 6860001"/>
              <a:gd name="connsiteX18" fmla="*/ 29753 w 5431200"/>
              <a:gd name="connsiteY18" fmla="*/ 6860001 h 6860001"/>
              <a:gd name="connsiteX19" fmla="*/ 13698 w 5431200"/>
              <a:gd name="connsiteY19"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680061 w 5431200"/>
              <a:gd name="connsiteY10" fmla="*/ 773918 h 6860001"/>
              <a:gd name="connsiteX11" fmla="*/ 4834411 w 5431200"/>
              <a:gd name="connsiteY11" fmla="*/ 590527 h 6860001"/>
              <a:gd name="connsiteX12" fmla="*/ 4994609 w 5431200"/>
              <a:gd name="connsiteY12" fmla="*/ 443008 h 6860001"/>
              <a:gd name="connsiteX13" fmla="*/ 5409944 w 5431200"/>
              <a:gd name="connsiteY13" fmla="*/ 0 h 6860001"/>
              <a:gd name="connsiteX14" fmla="*/ 5397245 w 5431200"/>
              <a:gd name="connsiteY14" fmla="*/ 892204 h 6860001"/>
              <a:gd name="connsiteX15" fmla="*/ 5431200 w 5431200"/>
              <a:gd name="connsiteY15" fmla="*/ 2670204 h 6860001"/>
              <a:gd name="connsiteX16" fmla="*/ 5405572 w 5431200"/>
              <a:gd name="connsiteY16" fmla="*/ 6784155 h 6860001"/>
              <a:gd name="connsiteX17" fmla="*/ 29753 w 5431200"/>
              <a:gd name="connsiteY17" fmla="*/ 6860001 h 6860001"/>
              <a:gd name="connsiteX18" fmla="*/ 13698 w 5431200"/>
              <a:gd name="connsiteY18"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834411 w 5431200"/>
              <a:gd name="connsiteY10" fmla="*/ 590527 h 6860001"/>
              <a:gd name="connsiteX11" fmla="*/ 4994609 w 5431200"/>
              <a:gd name="connsiteY11" fmla="*/ 443008 h 6860001"/>
              <a:gd name="connsiteX12" fmla="*/ 5409944 w 5431200"/>
              <a:gd name="connsiteY12" fmla="*/ 0 h 6860001"/>
              <a:gd name="connsiteX13" fmla="*/ 5397245 w 5431200"/>
              <a:gd name="connsiteY13" fmla="*/ 892204 h 6860001"/>
              <a:gd name="connsiteX14" fmla="*/ 5431200 w 5431200"/>
              <a:gd name="connsiteY14" fmla="*/ 2670204 h 6860001"/>
              <a:gd name="connsiteX15" fmla="*/ 5405572 w 5431200"/>
              <a:gd name="connsiteY15" fmla="*/ 6784155 h 6860001"/>
              <a:gd name="connsiteX16" fmla="*/ 29753 w 5431200"/>
              <a:gd name="connsiteY16" fmla="*/ 6860001 h 6860001"/>
              <a:gd name="connsiteX17" fmla="*/ 13698 w 5431200"/>
              <a:gd name="connsiteY17" fmla="*/ 3394888 h 6860001"/>
              <a:gd name="connsiteX0" fmla="*/ 0 w 5431200"/>
              <a:gd name="connsiteY0" fmla="*/ 3453201 h 6860001"/>
              <a:gd name="connsiteX1" fmla="*/ 1177232 w 5431200"/>
              <a:gd name="connsiteY1" fmla="*/ 3296542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 name="connsiteX0" fmla="*/ 0 w 5431200"/>
              <a:gd name="connsiteY0" fmla="*/ 3453201 h 6860001"/>
              <a:gd name="connsiteX1" fmla="*/ 1177232 w 5431200"/>
              <a:gd name="connsiteY1" fmla="*/ 3370981 h 6860001"/>
              <a:gd name="connsiteX2" fmla="*/ 1612952 w 5431200"/>
              <a:gd name="connsiteY2" fmla="*/ 3210709 h 6860001"/>
              <a:gd name="connsiteX3" fmla="*/ 1797012 w 5431200"/>
              <a:gd name="connsiteY3" fmla="*/ 3173939 h 6860001"/>
              <a:gd name="connsiteX4" fmla="*/ 2438903 w 5431200"/>
              <a:gd name="connsiteY4" fmla="*/ 2965293 h 6860001"/>
              <a:gd name="connsiteX5" fmla="*/ 2737313 w 5431200"/>
              <a:gd name="connsiteY5" fmla="*/ 2766526 h 6860001"/>
              <a:gd name="connsiteX6" fmla="*/ 2935995 w 5431200"/>
              <a:gd name="connsiteY6" fmla="*/ 2644359 h 6860001"/>
              <a:gd name="connsiteX7" fmla="*/ 3493893 w 5431200"/>
              <a:gd name="connsiteY7" fmla="*/ 2092296 h 6860001"/>
              <a:gd name="connsiteX8" fmla="*/ 4205094 w 5431200"/>
              <a:gd name="connsiteY8" fmla="*/ 1336704 h 6860001"/>
              <a:gd name="connsiteX9" fmla="*/ 4501037 w 5431200"/>
              <a:gd name="connsiteY9" fmla="*/ 1032053 h 6860001"/>
              <a:gd name="connsiteX10" fmla="*/ 4994609 w 5431200"/>
              <a:gd name="connsiteY10" fmla="*/ 443008 h 6860001"/>
              <a:gd name="connsiteX11" fmla="*/ 5409944 w 5431200"/>
              <a:gd name="connsiteY11" fmla="*/ 0 h 6860001"/>
              <a:gd name="connsiteX12" fmla="*/ 5397245 w 5431200"/>
              <a:gd name="connsiteY12" fmla="*/ 892204 h 6860001"/>
              <a:gd name="connsiteX13" fmla="*/ 5431200 w 5431200"/>
              <a:gd name="connsiteY13" fmla="*/ 2670204 h 6860001"/>
              <a:gd name="connsiteX14" fmla="*/ 5405572 w 5431200"/>
              <a:gd name="connsiteY14" fmla="*/ 6784155 h 6860001"/>
              <a:gd name="connsiteX15" fmla="*/ 29753 w 5431200"/>
              <a:gd name="connsiteY15" fmla="*/ 6860001 h 6860001"/>
              <a:gd name="connsiteX16" fmla="*/ 13698 w 5431200"/>
              <a:gd name="connsiteY16" fmla="*/ 3394888 h 68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1200" h="6860001">
                <a:moveTo>
                  <a:pt x="0" y="3453201"/>
                </a:moveTo>
                <a:lnTo>
                  <a:pt x="1177232" y="3370981"/>
                </a:lnTo>
                <a:lnTo>
                  <a:pt x="1612952" y="3210709"/>
                </a:lnTo>
                <a:lnTo>
                  <a:pt x="1797012" y="3173939"/>
                </a:lnTo>
                <a:cubicBezTo>
                  <a:pt x="2093978" y="3086721"/>
                  <a:pt x="2224185" y="3063115"/>
                  <a:pt x="2438903" y="2965293"/>
                </a:cubicBezTo>
                <a:lnTo>
                  <a:pt x="2737313" y="2766526"/>
                </a:lnTo>
                <a:lnTo>
                  <a:pt x="2935995" y="2644359"/>
                </a:lnTo>
                <a:lnTo>
                  <a:pt x="3493893" y="2092296"/>
                </a:lnTo>
                <a:lnTo>
                  <a:pt x="4205094" y="1336704"/>
                </a:lnTo>
                <a:lnTo>
                  <a:pt x="4501037" y="1032053"/>
                </a:lnTo>
                <a:lnTo>
                  <a:pt x="4994609" y="443008"/>
                </a:lnTo>
                <a:lnTo>
                  <a:pt x="5409944" y="0"/>
                </a:lnTo>
                <a:lnTo>
                  <a:pt x="5397245" y="892204"/>
                </a:lnTo>
                <a:lnTo>
                  <a:pt x="5431200" y="2670204"/>
                </a:lnTo>
                <a:lnTo>
                  <a:pt x="5405572" y="6784155"/>
                </a:lnTo>
                <a:lnTo>
                  <a:pt x="29753" y="6860001"/>
                </a:lnTo>
                <a:cubicBezTo>
                  <a:pt x="29753" y="6453601"/>
                  <a:pt x="13698" y="3801288"/>
                  <a:pt x="13698" y="3394888"/>
                </a:cubicBezTo>
              </a:path>
            </a:pathLst>
          </a:custGeom>
          <a:gradFill flip="none" rotWithShape="1">
            <a:gsLst>
              <a:gs pos="39000">
                <a:srgbClr val="FF0000"/>
              </a:gs>
              <a:gs pos="71000">
                <a:srgbClr val="FFFF00"/>
              </a:gs>
              <a:gs pos="94000">
                <a:schemeClr val="bg1"/>
              </a:gs>
              <a:gs pos="84000">
                <a:srgbClr val="92D050"/>
              </a:gs>
            </a:gsLst>
            <a:lin ang="5040000" scaled="0"/>
            <a:tileRect/>
          </a:gra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eaLnBrk="1" hangingPunct="1">
              <a:lnSpc>
                <a:spcPct val="70000"/>
              </a:lnSpc>
            </a:pPr>
            <a:endParaRPr lang="en-US" dirty="0">
              <a:cs typeface="Calibri"/>
            </a:endParaRPr>
          </a:p>
        </p:txBody>
      </p:sp>
      <p:cxnSp>
        <p:nvCxnSpPr>
          <p:cNvPr id="11" name="Gerade Verbindung 10"/>
          <p:cNvCxnSpPr>
            <a:cxnSpLocks noChangeShapeType="1"/>
          </p:cNvCxnSpPr>
          <p:nvPr/>
        </p:nvCxnSpPr>
        <p:spPr bwMode="auto">
          <a:xfrm>
            <a:off x="2370664" y="5966832"/>
            <a:ext cx="5562482" cy="0"/>
          </a:xfrm>
          <a:prstGeom prst="line">
            <a:avLst/>
          </a:prstGeom>
          <a:noFill/>
          <a:ln w="47625">
            <a:solidFill>
              <a:srgbClr val="222268"/>
            </a:solidFill>
            <a:round/>
            <a:headEnd type="none"/>
            <a:tailEnd type="none"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00" name="Titel 3"/>
          <p:cNvSpPr txBox="1">
            <a:spLocks/>
          </p:cNvSpPr>
          <p:nvPr/>
        </p:nvSpPr>
        <p:spPr bwMode="auto">
          <a:xfrm>
            <a:off x="4355976" y="6102821"/>
            <a:ext cx="1224136"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Present</a:t>
            </a:r>
          </a:p>
        </p:txBody>
      </p:sp>
      <p:sp>
        <p:nvSpPr>
          <p:cNvPr id="101" name="Titel 3"/>
          <p:cNvSpPr txBox="1">
            <a:spLocks/>
          </p:cNvSpPr>
          <p:nvPr/>
        </p:nvSpPr>
        <p:spPr bwMode="auto">
          <a:xfrm>
            <a:off x="6789390" y="6097488"/>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Future</a:t>
            </a:r>
          </a:p>
        </p:txBody>
      </p:sp>
      <p:sp>
        <p:nvSpPr>
          <p:cNvPr id="29" name="Titel 3"/>
          <p:cNvSpPr txBox="1">
            <a:spLocks/>
          </p:cNvSpPr>
          <p:nvPr/>
        </p:nvSpPr>
        <p:spPr bwMode="auto">
          <a:xfrm>
            <a:off x="1619672" y="6100911"/>
            <a:ext cx="1872208" cy="390525"/>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0" fontAlgn="base" hangingPunct="0">
              <a:spcBef>
                <a:spcPct val="0"/>
              </a:spcBef>
              <a:spcAft>
                <a:spcPct val="0"/>
              </a:spcAft>
              <a:defRPr sz="2000" b="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eaLnBrk="1" fontAlgn="auto" hangingPunct="1">
              <a:spcAft>
                <a:spcPts val="0"/>
              </a:spcAft>
              <a:defRPr/>
            </a:pPr>
            <a:r>
              <a:rPr lang="en-US" sz="1400" b="0" dirty="0" smtClean="0">
                <a:ln w="6350">
                  <a:solidFill>
                    <a:schemeClr val="tx1">
                      <a:alpha val="13000"/>
                    </a:schemeClr>
                  </a:solidFill>
                </a:ln>
                <a:solidFill>
                  <a:schemeClr val="tx1"/>
                </a:solidFill>
                <a:latin typeface="+mn-lt"/>
                <a:cs typeface="Calibri"/>
              </a:rPr>
              <a:t>Past</a:t>
            </a:r>
          </a:p>
        </p:txBody>
      </p:sp>
      <p:sp>
        <p:nvSpPr>
          <p:cNvPr id="2074" name="Freeform 2073"/>
          <p:cNvSpPr/>
          <p:nvPr/>
        </p:nvSpPr>
        <p:spPr>
          <a:xfrm>
            <a:off x="4713281" y="1633216"/>
            <a:ext cx="3213651" cy="2766927"/>
          </a:xfrm>
          <a:custGeom>
            <a:avLst/>
            <a:gdLst>
              <a:gd name="connsiteX0" fmla="*/ 0 w 3292025"/>
              <a:gd name="connsiteY0" fmla="*/ 2601416 h 3094576"/>
              <a:gd name="connsiteX1" fmla="*/ 24659 w 3292025"/>
              <a:gd name="connsiteY1" fmla="*/ 3094576 h 3094576"/>
              <a:gd name="connsiteX2" fmla="*/ 1393254 w 3292025"/>
              <a:gd name="connsiteY2" fmla="*/ 2995944 h 3094576"/>
              <a:gd name="connsiteX3" fmla="*/ 1763145 w 3292025"/>
              <a:gd name="connsiteY3" fmla="*/ 2934299 h 3094576"/>
              <a:gd name="connsiteX4" fmla="*/ 2478266 w 3292025"/>
              <a:gd name="connsiteY4" fmla="*/ 2638403 h 3094576"/>
              <a:gd name="connsiteX5" fmla="*/ 2983783 w 3292025"/>
              <a:gd name="connsiteY5" fmla="*/ 2182231 h 3094576"/>
              <a:gd name="connsiteX6" fmla="*/ 3292025 w 3292025"/>
              <a:gd name="connsiteY6" fmla="*/ 1701400 h 3094576"/>
              <a:gd name="connsiteX7" fmla="*/ 3292025 w 3292025"/>
              <a:gd name="connsiteY7" fmla="*/ 0 h 3094576"/>
              <a:gd name="connsiteX8" fmla="*/ 2515255 w 3292025"/>
              <a:gd name="connsiteY8" fmla="*/ 1713729 h 3094576"/>
              <a:gd name="connsiteX9" fmla="*/ 1911101 w 3292025"/>
              <a:gd name="connsiteY9" fmla="*/ 2256205 h 3094576"/>
              <a:gd name="connsiteX10" fmla="*/ 1109671 w 3292025"/>
              <a:gd name="connsiteY10" fmla="*/ 2465797 h 3094576"/>
              <a:gd name="connsiteX11" fmla="*/ 493187 w 3292025"/>
              <a:gd name="connsiteY11" fmla="*/ 2564429 h 3094576"/>
              <a:gd name="connsiteX12" fmla="*/ 0 w 3292025"/>
              <a:gd name="connsiteY12" fmla="*/ 2601416 h 3094576"/>
              <a:gd name="connsiteX0" fmla="*/ 12330 w 3304355"/>
              <a:gd name="connsiteY0" fmla="*/ 2601416 h 2995944"/>
              <a:gd name="connsiteX1" fmla="*/ 0 w 3304355"/>
              <a:gd name="connsiteY1" fmla="*/ 2946628 h 2995944"/>
              <a:gd name="connsiteX2" fmla="*/ 1405584 w 3304355"/>
              <a:gd name="connsiteY2" fmla="*/ 2995944 h 2995944"/>
              <a:gd name="connsiteX3" fmla="*/ 1775475 w 3304355"/>
              <a:gd name="connsiteY3" fmla="*/ 2934299 h 2995944"/>
              <a:gd name="connsiteX4" fmla="*/ 2490596 w 3304355"/>
              <a:gd name="connsiteY4" fmla="*/ 2638403 h 2995944"/>
              <a:gd name="connsiteX5" fmla="*/ 2996113 w 3304355"/>
              <a:gd name="connsiteY5" fmla="*/ 2182231 h 2995944"/>
              <a:gd name="connsiteX6" fmla="*/ 3304355 w 3304355"/>
              <a:gd name="connsiteY6" fmla="*/ 1701400 h 2995944"/>
              <a:gd name="connsiteX7" fmla="*/ 3304355 w 3304355"/>
              <a:gd name="connsiteY7" fmla="*/ 0 h 2995944"/>
              <a:gd name="connsiteX8" fmla="*/ 2527585 w 3304355"/>
              <a:gd name="connsiteY8" fmla="*/ 1713729 h 2995944"/>
              <a:gd name="connsiteX9" fmla="*/ 1923431 w 3304355"/>
              <a:gd name="connsiteY9" fmla="*/ 2256205 h 2995944"/>
              <a:gd name="connsiteX10" fmla="*/ 1122001 w 3304355"/>
              <a:gd name="connsiteY10" fmla="*/ 2465797 h 2995944"/>
              <a:gd name="connsiteX11" fmla="*/ 505517 w 3304355"/>
              <a:gd name="connsiteY11" fmla="*/ 2564429 h 2995944"/>
              <a:gd name="connsiteX12" fmla="*/ 12330 w 3304355"/>
              <a:gd name="connsiteY12" fmla="*/ 2601416 h 2995944"/>
              <a:gd name="connsiteX0" fmla="*/ 12330 w 3304355"/>
              <a:gd name="connsiteY0" fmla="*/ 2601416 h 2946628"/>
              <a:gd name="connsiteX1" fmla="*/ 0 w 3304355"/>
              <a:gd name="connsiteY1" fmla="*/ 2946628 h 2946628"/>
              <a:gd name="connsiteX2" fmla="*/ 1430244 w 3304355"/>
              <a:gd name="connsiteY2" fmla="*/ 2811009 h 2946628"/>
              <a:gd name="connsiteX3" fmla="*/ 1775475 w 3304355"/>
              <a:gd name="connsiteY3" fmla="*/ 2934299 h 2946628"/>
              <a:gd name="connsiteX4" fmla="*/ 2490596 w 3304355"/>
              <a:gd name="connsiteY4" fmla="*/ 2638403 h 2946628"/>
              <a:gd name="connsiteX5" fmla="*/ 2996113 w 3304355"/>
              <a:gd name="connsiteY5" fmla="*/ 2182231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90596 w 3304355"/>
              <a:gd name="connsiteY4" fmla="*/ 2638403 h 2946628"/>
              <a:gd name="connsiteX5" fmla="*/ 2996113 w 3304355"/>
              <a:gd name="connsiteY5" fmla="*/ 2182231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996113 w 3304355"/>
              <a:gd name="connsiteY5" fmla="*/ 2182231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996113 w 3304355"/>
              <a:gd name="connsiteY5" fmla="*/ 2182231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304355 w 3304355"/>
              <a:gd name="connsiteY6" fmla="*/ 1701400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181059 w 3304355"/>
              <a:gd name="connsiteY6" fmla="*/ 1565781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181059 w 3304355"/>
              <a:gd name="connsiteY6" fmla="*/ 1565781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181059 w 3304355"/>
              <a:gd name="connsiteY6" fmla="*/ 1504136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22679"/>
              <a:gd name="connsiteY0" fmla="*/ 2601416 h 2946628"/>
              <a:gd name="connsiteX1" fmla="*/ 0 w 3322679"/>
              <a:gd name="connsiteY1" fmla="*/ 2946628 h 2946628"/>
              <a:gd name="connsiteX2" fmla="*/ 1430244 w 3322679"/>
              <a:gd name="connsiteY2" fmla="*/ 2811009 h 2946628"/>
              <a:gd name="connsiteX3" fmla="*/ 1800134 w 3322679"/>
              <a:gd name="connsiteY3" fmla="*/ 2687719 h 2946628"/>
              <a:gd name="connsiteX4" fmla="*/ 2404288 w 3322679"/>
              <a:gd name="connsiteY4" fmla="*/ 2453468 h 2946628"/>
              <a:gd name="connsiteX5" fmla="*/ 2872816 w 3322679"/>
              <a:gd name="connsiteY5" fmla="*/ 2034283 h 2946628"/>
              <a:gd name="connsiteX6" fmla="*/ 3279696 w 3322679"/>
              <a:gd name="connsiteY6" fmla="*/ 1516465 h 2946628"/>
              <a:gd name="connsiteX7" fmla="*/ 3304355 w 3322679"/>
              <a:gd name="connsiteY7" fmla="*/ 0 h 2946628"/>
              <a:gd name="connsiteX8" fmla="*/ 2527585 w 3322679"/>
              <a:gd name="connsiteY8" fmla="*/ 1713729 h 2946628"/>
              <a:gd name="connsiteX9" fmla="*/ 1923431 w 3322679"/>
              <a:gd name="connsiteY9" fmla="*/ 2256205 h 2946628"/>
              <a:gd name="connsiteX10" fmla="*/ 1122001 w 3322679"/>
              <a:gd name="connsiteY10" fmla="*/ 2465797 h 2946628"/>
              <a:gd name="connsiteX11" fmla="*/ 505517 w 3322679"/>
              <a:gd name="connsiteY11" fmla="*/ 2564429 h 2946628"/>
              <a:gd name="connsiteX12" fmla="*/ 12330 w 3322679"/>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453468 h 2946628"/>
              <a:gd name="connsiteX5" fmla="*/ 2872816 w 3304355"/>
              <a:gd name="connsiteY5" fmla="*/ 2034283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391823 h 2946628"/>
              <a:gd name="connsiteX5" fmla="*/ 2872816 w 3304355"/>
              <a:gd name="connsiteY5" fmla="*/ 2034283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391823 h 2946628"/>
              <a:gd name="connsiteX5" fmla="*/ 2860486 w 3304355"/>
              <a:gd name="connsiteY5" fmla="*/ 1997296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22001 w 3304355"/>
              <a:gd name="connsiteY10" fmla="*/ 2465797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391823 h 2946628"/>
              <a:gd name="connsiteX5" fmla="*/ 2860486 w 3304355"/>
              <a:gd name="connsiteY5" fmla="*/ 1997296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923431 w 3304355"/>
              <a:gd name="connsiteY9" fmla="*/ 2256205 h 2946628"/>
              <a:gd name="connsiteX10" fmla="*/ 1183649 w 3304355"/>
              <a:gd name="connsiteY10" fmla="*/ 2441139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391823 h 2946628"/>
              <a:gd name="connsiteX5" fmla="*/ 2860486 w 3304355"/>
              <a:gd name="connsiteY5" fmla="*/ 1997296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849453 w 3304355"/>
              <a:gd name="connsiteY9" fmla="*/ 2243876 h 2946628"/>
              <a:gd name="connsiteX10" fmla="*/ 1183649 w 3304355"/>
              <a:gd name="connsiteY10" fmla="*/ 2441139 h 2946628"/>
              <a:gd name="connsiteX11" fmla="*/ 505517 w 3304355"/>
              <a:gd name="connsiteY11" fmla="*/ 2564429 h 2946628"/>
              <a:gd name="connsiteX12" fmla="*/ 12330 w 3304355"/>
              <a:gd name="connsiteY12" fmla="*/ 2601416 h 2946628"/>
              <a:gd name="connsiteX0" fmla="*/ 12330 w 3304355"/>
              <a:gd name="connsiteY0" fmla="*/ 2601416 h 2946628"/>
              <a:gd name="connsiteX1" fmla="*/ 0 w 3304355"/>
              <a:gd name="connsiteY1" fmla="*/ 2946628 h 2946628"/>
              <a:gd name="connsiteX2" fmla="*/ 1430244 w 3304355"/>
              <a:gd name="connsiteY2" fmla="*/ 2811009 h 2946628"/>
              <a:gd name="connsiteX3" fmla="*/ 1800134 w 3304355"/>
              <a:gd name="connsiteY3" fmla="*/ 2687719 h 2946628"/>
              <a:gd name="connsiteX4" fmla="*/ 2404288 w 3304355"/>
              <a:gd name="connsiteY4" fmla="*/ 2391823 h 2946628"/>
              <a:gd name="connsiteX5" fmla="*/ 2860486 w 3304355"/>
              <a:gd name="connsiteY5" fmla="*/ 1997296 h 2946628"/>
              <a:gd name="connsiteX6" fmla="*/ 3279696 w 3304355"/>
              <a:gd name="connsiteY6" fmla="*/ 1516465 h 2946628"/>
              <a:gd name="connsiteX7" fmla="*/ 3304355 w 3304355"/>
              <a:gd name="connsiteY7" fmla="*/ 0 h 2946628"/>
              <a:gd name="connsiteX8" fmla="*/ 2527585 w 3304355"/>
              <a:gd name="connsiteY8" fmla="*/ 1713729 h 2946628"/>
              <a:gd name="connsiteX9" fmla="*/ 1849453 w 3304355"/>
              <a:gd name="connsiteY9" fmla="*/ 2243876 h 2946628"/>
              <a:gd name="connsiteX10" fmla="*/ 1183649 w 3304355"/>
              <a:gd name="connsiteY10" fmla="*/ 2441139 h 2946628"/>
              <a:gd name="connsiteX11" fmla="*/ 505517 w 3304355"/>
              <a:gd name="connsiteY11" fmla="*/ 2564429 h 2946628"/>
              <a:gd name="connsiteX12" fmla="*/ 12330 w 3304355"/>
              <a:gd name="connsiteY12" fmla="*/ 2601416 h 2946628"/>
              <a:gd name="connsiteX0" fmla="*/ 12330 w 3292671"/>
              <a:gd name="connsiteY0" fmla="*/ 2539771 h 2884983"/>
              <a:gd name="connsiteX1" fmla="*/ 0 w 3292671"/>
              <a:gd name="connsiteY1" fmla="*/ 2884983 h 2884983"/>
              <a:gd name="connsiteX2" fmla="*/ 1430244 w 3292671"/>
              <a:gd name="connsiteY2" fmla="*/ 2749364 h 2884983"/>
              <a:gd name="connsiteX3" fmla="*/ 1800134 w 3292671"/>
              <a:gd name="connsiteY3" fmla="*/ 2626074 h 2884983"/>
              <a:gd name="connsiteX4" fmla="*/ 2404288 w 3292671"/>
              <a:gd name="connsiteY4" fmla="*/ 2330178 h 2884983"/>
              <a:gd name="connsiteX5" fmla="*/ 2860486 w 3292671"/>
              <a:gd name="connsiteY5" fmla="*/ 1935651 h 2884983"/>
              <a:gd name="connsiteX6" fmla="*/ 3279696 w 3292671"/>
              <a:gd name="connsiteY6" fmla="*/ 1454820 h 2884983"/>
              <a:gd name="connsiteX7" fmla="*/ 3242707 w 3292671"/>
              <a:gd name="connsiteY7" fmla="*/ 0 h 2884983"/>
              <a:gd name="connsiteX8" fmla="*/ 2527585 w 3292671"/>
              <a:gd name="connsiteY8" fmla="*/ 1652084 h 2884983"/>
              <a:gd name="connsiteX9" fmla="*/ 1849453 w 3292671"/>
              <a:gd name="connsiteY9" fmla="*/ 2182231 h 2884983"/>
              <a:gd name="connsiteX10" fmla="*/ 1183649 w 3292671"/>
              <a:gd name="connsiteY10" fmla="*/ 2379494 h 2884983"/>
              <a:gd name="connsiteX11" fmla="*/ 505517 w 3292671"/>
              <a:gd name="connsiteY11" fmla="*/ 2502784 h 2884983"/>
              <a:gd name="connsiteX12" fmla="*/ 12330 w 3292671"/>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00134 w 3279696"/>
              <a:gd name="connsiteY3" fmla="*/ 2626074 h 2884983"/>
              <a:gd name="connsiteX4" fmla="*/ 2404288 w 3279696"/>
              <a:gd name="connsiteY4" fmla="*/ 2330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182231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04288 w 3279696"/>
              <a:gd name="connsiteY4" fmla="*/ 2330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182231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04288 w 3279696"/>
              <a:gd name="connsiteY4" fmla="*/ 2330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182231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182231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182231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323342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527585 w 3279696"/>
              <a:gd name="connsiteY8" fmla="*/ 1652084 h 2884983"/>
              <a:gd name="connsiteX9" fmla="*/ 1849453 w 3279696"/>
              <a:gd name="connsiteY9" fmla="*/ 2323342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379494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860486 w 3279696"/>
              <a:gd name="connsiteY5" fmla="*/ 1935651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902961 w 3279696"/>
              <a:gd name="connsiteY5" fmla="*/ 1992096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902961 w 3279696"/>
              <a:gd name="connsiteY5" fmla="*/ 1992096 h 2884983"/>
              <a:gd name="connsiteX6" fmla="*/ 3279696 w 3279696"/>
              <a:gd name="connsiteY6" fmla="*/ 1454820 h 2884983"/>
              <a:gd name="connsiteX7" fmla="*/ 3242707 w 3279696"/>
              <a:gd name="connsiteY7" fmla="*/ 0 h 2884983"/>
              <a:gd name="connsiteX8" fmla="*/ 2680495 w 3279696"/>
              <a:gd name="connsiteY8" fmla="*/ 1849639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902961 w 3279696"/>
              <a:gd name="connsiteY5" fmla="*/ 1992096 h 2884983"/>
              <a:gd name="connsiteX6" fmla="*/ 3279696 w 3279696"/>
              <a:gd name="connsiteY6" fmla="*/ 1454820 h 2884983"/>
              <a:gd name="connsiteX7" fmla="*/ 3242707 w 3279696"/>
              <a:gd name="connsiteY7" fmla="*/ 0 h 2884983"/>
              <a:gd name="connsiteX8" fmla="*/ 2608536 w 3279696"/>
              <a:gd name="connsiteY8" fmla="*/ 1666195 h 2884983"/>
              <a:gd name="connsiteX9" fmla="*/ 1849453 w 3279696"/>
              <a:gd name="connsiteY9" fmla="*/ 2323342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902961 w 3279696"/>
              <a:gd name="connsiteY5" fmla="*/ 1992096 h 2884983"/>
              <a:gd name="connsiteX6" fmla="*/ 3279696 w 3279696"/>
              <a:gd name="connsiteY6" fmla="*/ 1454820 h 2884983"/>
              <a:gd name="connsiteX7" fmla="*/ 3242707 w 3279696"/>
              <a:gd name="connsiteY7" fmla="*/ 0 h 2884983"/>
              <a:gd name="connsiteX8" fmla="*/ 2608536 w 3279696"/>
              <a:gd name="connsiteY8" fmla="*/ 1666195 h 2884983"/>
              <a:gd name="connsiteX9" fmla="*/ 1849453 w 3279696"/>
              <a:gd name="connsiteY9" fmla="*/ 2210453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63753 w 3279696"/>
              <a:gd name="connsiteY4" fmla="*/ 2457178 h 2884983"/>
              <a:gd name="connsiteX5" fmla="*/ 2902961 w 3279696"/>
              <a:gd name="connsiteY5" fmla="*/ 1921541 h 2884983"/>
              <a:gd name="connsiteX6" fmla="*/ 3279696 w 3279696"/>
              <a:gd name="connsiteY6" fmla="*/ 1454820 h 2884983"/>
              <a:gd name="connsiteX7" fmla="*/ 3242707 w 3279696"/>
              <a:gd name="connsiteY7" fmla="*/ 0 h 2884983"/>
              <a:gd name="connsiteX8" fmla="*/ 2608536 w 3279696"/>
              <a:gd name="connsiteY8" fmla="*/ 1666195 h 2884983"/>
              <a:gd name="connsiteX9" fmla="*/ 1849453 w 3279696"/>
              <a:gd name="connsiteY9" fmla="*/ 2210453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12330 w 3279696"/>
              <a:gd name="connsiteY0" fmla="*/ 2539771 h 2884983"/>
              <a:gd name="connsiteX1" fmla="*/ 0 w 3279696"/>
              <a:gd name="connsiteY1" fmla="*/ 2884983 h 2884983"/>
              <a:gd name="connsiteX2" fmla="*/ 1430244 w 3279696"/>
              <a:gd name="connsiteY2" fmla="*/ 2749364 h 2884983"/>
              <a:gd name="connsiteX3" fmla="*/ 1851104 w 3279696"/>
              <a:gd name="connsiteY3" fmla="*/ 2696629 h 2884983"/>
              <a:gd name="connsiteX4" fmla="*/ 2406185 w 3279696"/>
              <a:gd name="connsiteY4" fmla="*/ 2358400 h 2884983"/>
              <a:gd name="connsiteX5" fmla="*/ 2902961 w 3279696"/>
              <a:gd name="connsiteY5" fmla="*/ 1921541 h 2884983"/>
              <a:gd name="connsiteX6" fmla="*/ 3279696 w 3279696"/>
              <a:gd name="connsiteY6" fmla="*/ 1454820 h 2884983"/>
              <a:gd name="connsiteX7" fmla="*/ 3242707 w 3279696"/>
              <a:gd name="connsiteY7" fmla="*/ 0 h 2884983"/>
              <a:gd name="connsiteX8" fmla="*/ 2608536 w 3279696"/>
              <a:gd name="connsiteY8" fmla="*/ 1666195 h 2884983"/>
              <a:gd name="connsiteX9" fmla="*/ 1849453 w 3279696"/>
              <a:gd name="connsiteY9" fmla="*/ 2210453 h 2884983"/>
              <a:gd name="connsiteX10" fmla="*/ 1183649 w 3279696"/>
              <a:gd name="connsiteY10" fmla="*/ 2435939 h 2884983"/>
              <a:gd name="connsiteX11" fmla="*/ 505517 w 3279696"/>
              <a:gd name="connsiteY11" fmla="*/ 2502784 h 2884983"/>
              <a:gd name="connsiteX12" fmla="*/ 12330 w 3279696"/>
              <a:gd name="connsiteY12" fmla="*/ 2539771 h 2884983"/>
              <a:gd name="connsiteX0" fmla="*/ 0 w 3281147"/>
              <a:gd name="connsiteY0" fmla="*/ 2742421 h 2884983"/>
              <a:gd name="connsiteX1" fmla="*/ 1451 w 3281147"/>
              <a:gd name="connsiteY1" fmla="*/ 2884983 h 2884983"/>
              <a:gd name="connsiteX2" fmla="*/ 1431695 w 3281147"/>
              <a:gd name="connsiteY2" fmla="*/ 2749364 h 2884983"/>
              <a:gd name="connsiteX3" fmla="*/ 1852555 w 3281147"/>
              <a:gd name="connsiteY3" fmla="*/ 2696629 h 2884983"/>
              <a:gd name="connsiteX4" fmla="*/ 2407636 w 3281147"/>
              <a:gd name="connsiteY4" fmla="*/ 2358400 h 2884983"/>
              <a:gd name="connsiteX5" fmla="*/ 2904412 w 3281147"/>
              <a:gd name="connsiteY5" fmla="*/ 1921541 h 2884983"/>
              <a:gd name="connsiteX6" fmla="*/ 3281147 w 3281147"/>
              <a:gd name="connsiteY6" fmla="*/ 1454820 h 2884983"/>
              <a:gd name="connsiteX7" fmla="*/ 3244158 w 3281147"/>
              <a:gd name="connsiteY7" fmla="*/ 0 h 2884983"/>
              <a:gd name="connsiteX8" fmla="*/ 2609987 w 3281147"/>
              <a:gd name="connsiteY8" fmla="*/ 1666195 h 2884983"/>
              <a:gd name="connsiteX9" fmla="*/ 1850904 w 3281147"/>
              <a:gd name="connsiteY9" fmla="*/ 2210453 h 2884983"/>
              <a:gd name="connsiteX10" fmla="*/ 1185100 w 3281147"/>
              <a:gd name="connsiteY10" fmla="*/ 2435939 h 2884983"/>
              <a:gd name="connsiteX11" fmla="*/ 506968 w 3281147"/>
              <a:gd name="connsiteY11" fmla="*/ 2502784 h 2884983"/>
              <a:gd name="connsiteX12" fmla="*/ 0 w 3281147"/>
              <a:gd name="connsiteY12" fmla="*/ 2742421 h 2884983"/>
              <a:gd name="connsiteX0" fmla="*/ 12342 w 3293489"/>
              <a:gd name="connsiteY0" fmla="*/ 2742421 h 2803923"/>
              <a:gd name="connsiteX1" fmla="*/ 12 w 3293489"/>
              <a:gd name="connsiteY1" fmla="*/ 2803923 h 2803923"/>
              <a:gd name="connsiteX2" fmla="*/ 1444037 w 3293489"/>
              <a:gd name="connsiteY2" fmla="*/ 2749364 h 2803923"/>
              <a:gd name="connsiteX3" fmla="*/ 1864897 w 3293489"/>
              <a:gd name="connsiteY3" fmla="*/ 2696629 h 2803923"/>
              <a:gd name="connsiteX4" fmla="*/ 2419978 w 3293489"/>
              <a:gd name="connsiteY4" fmla="*/ 2358400 h 2803923"/>
              <a:gd name="connsiteX5" fmla="*/ 2916754 w 3293489"/>
              <a:gd name="connsiteY5" fmla="*/ 1921541 h 2803923"/>
              <a:gd name="connsiteX6" fmla="*/ 3293489 w 3293489"/>
              <a:gd name="connsiteY6" fmla="*/ 1454820 h 2803923"/>
              <a:gd name="connsiteX7" fmla="*/ 3256500 w 3293489"/>
              <a:gd name="connsiteY7" fmla="*/ 0 h 2803923"/>
              <a:gd name="connsiteX8" fmla="*/ 2622329 w 3293489"/>
              <a:gd name="connsiteY8" fmla="*/ 1666195 h 2803923"/>
              <a:gd name="connsiteX9" fmla="*/ 1863246 w 3293489"/>
              <a:gd name="connsiteY9" fmla="*/ 2210453 h 2803923"/>
              <a:gd name="connsiteX10" fmla="*/ 1197442 w 3293489"/>
              <a:gd name="connsiteY10" fmla="*/ 2435939 h 2803923"/>
              <a:gd name="connsiteX11" fmla="*/ 519310 w 3293489"/>
              <a:gd name="connsiteY11" fmla="*/ 2502784 h 2803923"/>
              <a:gd name="connsiteX12" fmla="*/ 12342 w 3293489"/>
              <a:gd name="connsiteY12" fmla="*/ 2742421 h 2803923"/>
              <a:gd name="connsiteX0" fmla="*/ 12342 w 3293489"/>
              <a:gd name="connsiteY0" fmla="*/ 2742421 h 2803923"/>
              <a:gd name="connsiteX1" fmla="*/ 12 w 3293489"/>
              <a:gd name="connsiteY1" fmla="*/ 2803923 h 2803923"/>
              <a:gd name="connsiteX2" fmla="*/ 1444037 w 3293489"/>
              <a:gd name="connsiteY2" fmla="*/ 2668304 h 2803923"/>
              <a:gd name="connsiteX3" fmla="*/ 1864897 w 3293489"/>
              <a:gd name="connsiteY3" fmla="*/ 2696629 h 2803923"/>
              <a:gd name="connsiteX4" fmla="*/ 2419978 w 3293489"/>
              <a:gd name="connsiteY4" fmla="*/ 2358400 h 2803923"/>
              <a:gd name="connsiteX5" fmla="*/ 2916754 w 3293489"/>
              <a:gd name="connsiteY5" fmla="*/ 1921541 h 2803923"/>
              <a:gd name="connsiteX6" fmla="*/ 3293489 w 3293489"/>
              <a:gd name="connsiteY6" fmla="*/ 1454820 h 2803923"/>
              <a:gd name="connsiteX7" fmla="*/ 3256500 w 3293489"/>
              <a:gd name="connsiteY7" fmla="*/ 0 h 2803923"/>
              <a:gd name="connsiteX8" fmla="*/ 2622329 w 3293489"/>
              <a:gd name="connsiteY8" fmla="*/ 1666195 h 2803923"/>
              <a:gd name="connsiteX9" fmla="*/ 1863246 w 3293489"/>
              <a:gd name="connsiteY9" fmla="*/ 2210453 h 2803923"/>
              <a:gd name="connsiteX10" fmla="*/ 1197442 w 3293489"/>
              <a:gd name="connsiteY10" fmla="*/ 2435939 h 2803923"/>
              <a:gd name="connsiteX11" fmla="*/ 519310 w 3293489"/>
              <a:gd name="connsiteY11" fmla="*/ 2502784 h 2803923"/>
              <a:gd name="connsiteX12" fmla="*/ 12342 w 3293489"/>
              <a:gd name="connsiteY12" fmla="*/ 2742421 h 2803923"/>
              <a:gd name="connsiteX0" fmla="*/ 12342 w 3293489"/>
              <a:gd name="connsiteY0" fmla="*/ 2742421 h 2803923"/>
              <a:gd name="connsiteX1" fmla="*/ 12 w 3293489"/>
              <a:gd name="connsiteY1" fmla="*/ 2803923 h 2803923"/>
              <a:gd name="connsiteX2" fmla="*/ 1444037 w 3293489"/>
              <a:gd name="connsiteY2" fmla="*/ 2668304 h 2803923"/>
              <a:gd name="connsiteX3" fmla="*/ 1864897 w 3293489"/>
              <a:gd name="connsiteY3" fmla="*/ 2696629 h 2803923"/>
              <a:gd name="connsiteX4" fmla="*/ 2419978 w 3293489"/>
              <a:gd name="connsiteY4" fmla="*/ 2358400 h 2803923"/>
              <a:gd name="connsiteX5" fmla="*/ 2916754 w 3293489"/>
              <a:gd name="connsiteY5" fmla="*/ 1921541 h 2803923"/>
              <a:gd name="connsiteX6" fmla="*/ 3293489 w 3293489"/>
              <a:gd name="connsiteY6" fmla="*/ 1454820 h 2803923"/>
              <a:gd name="connsiteX7" fmla="*/ 3256500 w 3293489"/>
              <a:gd name="connsiteY7" fmla="*/ 0 h 2803923"/>
              <a:gd name="connsiteX8" fmla="*/ 2622329 w 3293489"/>
              <a:gd name="connsiteY8" fmla="*/ 1666195 h 2803923"/>
              <a:gd name="connsiteX9" fmla="*/ 1863246 w 3293489"/>
              <a:gd name="connsiteY9" fmla="*/ 2210453 h 2803923"/>
              <a:gd name="connsiteX10" fmla="*/ 1197442 w 3293489"/>
              <a:gd name="connsiteY10" fmla="*/ 2435939 h 2803923"/>
              <a:gd name="connsiteX11" fmla="*/ 519310 w 3293489"/>
              <a:gd name="connsiteY11" fmla="*/ 2502784 h 2803923"/>
              <a:gd name="connsiteX12" fmla="*/ 12342 w 3293489"/>
              <a:gd name="connsiteY12" fmla="*/ 2742421 h 2803923"/>
              <a:gd name="connsiteX0" fmla="*/ 12342 w 3293489"/>
              <a:gd name="connsiteY0" fmla="*/ 2742421 h 2803923"/>
              <a:gd name="connsiteX1" fmla="*/ 12 w 3293489"/>
              <a:gd name="connsiteY1" fmla="*/ 2803923 h 2803923"/>
              <a:gd name="connsiteX2" fmla="*/ 1444037 w 3293489"/>
              <a:gd name="connsiteY2" fmla="*/ 2668304 h 2803923"/>
              <a:gd name="connsiteX3" fmla="*/ 1947580 w 3293489"/>
              <a:gd name="connsiteY3" fmla="*/ 2696629 h 2803923"/>
              <a:gd name="connsiteX4" fmla="*/ 2419978 w 3293489"/>
              <a:gd name="connsiteY4" fmla="*/ 2358400 h 2803923"/>
              <a:gd name="connsiteX5" fmla="*/ 2916754 w 3293489"/>
              <a:gd name="connsiteY5" fmla="*/ 1921541 h 2803923"/>
              <a:gd name="connsiteX6" fmla="*/ 3293489 w 3293489"/>
              <a:gd name="connsiteY6" fmla="*/ 1454820 h 2803923"/>
              <a:gd name="connsiteX7" fmla="*/ 3256500 w 3293489"/>
              <a:gd name="connsiteY7" fmla="*/ 0 h 2803923"/>
              <a:gd name="connsiteX8" fmla="*/ 2622329 w 3293489"/>
              <a:gd name="connsiteY8" fmla="*/ 1666195 h 2803923"/>
              <a:gd name="connsiteX9" fmla="*/ 1863246 w 3293489"/>
              <a:gd name="connsiteY9" fmla="*/ 2210453 h 2803923"/>
              <a:gd name="connsiteX10" fmla="*/ 1197442 w 3293489"/>
              <a:gd name="connsiteY10" fmla="*/ 2435939 h 2803923"/>
              <a:gd name="connsiteX11" fmla="*/ 519310 w 3293489"/>
              <a:gd name="connsiteY11" fmla="*/ 2502784 h 2803923"/>
              <a:gd name="connsiteX12" fmla="*/ 12342 w 3293489"/>
              <a:gd name="connsiteY12"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947580 w 3293489"/>
              <a:gd name="connsiteY4" fmla="*/ 2696629 h 2803923"/>
              <a:gd name="connsiteX5" fmla="*/ 2419978 w 3293489"/>
              <a:gd name="connsiteY5" fmla="*/ 2358400 h 2803923"/>
              <a:gd name="connsiteX6" fmla="*/ 2916754 w 3293489"/>
              <a:gd name="connsiteY6" fmla="*/ 1921541 h 2803923"/>
              <a:gd name="connsiteX7" fmla="*/ 3293489 w 3293489"/>
              <a:gd name="connsiteY7" fmla="*/ 1454820 h 2803923"/>
              <a:gd name="connsiteX8" fmla="*/ 3256500 w 3293489"/>
              <a:gd name="connsiteY8" fmla="*/ 0 h 2803923"/>
              <a:gd name="connsiteX9" fmla="*/ 2622329 w 3293489"/>
              <a:gd name="connsiteY9" fmla="*/ 1666195 h 2803923"/>
              <a:gd name="connsiteX10" fmla="*/ 1863246 w 3293489"/>
              <a:gd name="connsiteY10" fmla="*/ 2210453 h 2803923"/>
              <a:gd name="connsiteX11" fmla="*/ 1197442 w 3293489"/>
              <a:gd name="connsiteY11" fmla="*/ 2435939 h 2803923"/>
              <a:gd name="connsiteX12" fmla="*/ 519310 w 3293489"/>
              <a:gd name="connsiteY12" fmla="*/ 2502784 h 2803923"/>
              <a:gd name="connsiteX13" fmla="*/ 12342 w 3293489"/>
              <a:gd name="connsiteY13"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514581 w 3293489"/>
              <a:gd name="connsiteY4" fmla="*/ 2703307 h 2803923"/>
              <a:gd name="connsiteX5" fmla="*/ 1947580 w 3293489"/>
              <a:gd name="connsiteY5" fmla="*/ 2696629 h 2803923"/>
              <a:gd name="connsiteX6" fmla="*/ 2419978 w 3293489"/>
              <a:gd name="connsiteY6" fmla="*/ 2358400 h 2803923"/>
              <a:gd name="connsiteX7" fmla="*/ 2916754 w 3293489"/>
              <a:gd name="connsiteY7" fmla="*/ 1921541 h 2803923"/>
              <a:gd name="connsiteX8" fmla="*/ 3293489 w 3293489"/>
              <a:gd name="connsiteY8" fmla="*/ 1454820 h 2803923"/>
              <a:gd name="connsiteX9" fmla="*/ 3256500 w 3293489"/>
              <a:gd name="connsiteY9" fmla="*/ 0 h 2803923"/>
              <a:gd name="connsiteX10" fmla="*/ 2622329 w 3293489"/>
              <a:gd name="connsiteY10" fmla="*/ 1666195 h 2803923"/>
              <a:gd name="connsiteX11" fmla="*/ 1863246 w 3293489"/>
              <a:gd name="connsiteY11" fmla="*/ 2210453 h 2803923"/>
              <a:gd name="connsiteX12" fmla="*/ 1197442 w 3293489"/>
              <a:gd name="connsiteY12" fmla="*/ 2435939 h 2803923"/>
              <a:gd name="connsiteX13" fmla="*/ 519310 w 3293489"/>
              <a:gd name="connsiteY13" fmla="*/ 2502784 h 2803923"/>
              <a:gd name="connsiteX14" fmla="*/ 12342 w 3293489"/>
              <a:gd name="connsiteY14"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514581 w 3293489"/>
              <a:gd name="connsiteY4" fmla="*/ 2703307 h 2803923"/>
              <a:gd name="connsiteX5" fmla="*/ 1947580 w 3293489"/>
              <a:gd name="connsiteY5" fmla="*/ 2696629 h 2803923"/>
              <a:gd name="connsiteX6" fmla="*/ 2419978 w 3293489"/>
              <a:gd name="connsiteY6" fmla="*/ 2358400 h 2803923"/>
              <a:gd name="connsiteX7" fmla="*/ 2916754 w 3293489"/>
              <a:gd name="connsiteY7" fmla="*/ 1921541 h 2803923"/>
              <a:gd name="connsiteX8" fmla="*/ 3293489 w 3293489"/>
              <a:gd name="connsiteY8" fmla="*/ 1454820 h 2803923"/>
              <a:gd name="connsiteX9" fmla="*/ 3256500 w 3293489"/>
              <a:gd name="connsiteY9" fmla="*/ 0 h 2803923"/>
              <a:gd name="connsiteX10" fmla="*/ 2622329 w 3293489"/>
              <a:gd name="connsiteY10" fmla="*/ 1666195 h 2803923"/>
              <a:gd name="connsiteX11" fmla="*/ 1863246 w 3293489"/>
              <a:gd name="connsiteY11" fmla="*/ 2210453 h 2803923"/>
              <a:gd name="connsiteX12" fmla="*/ 1197442 w 3293489"/>
              <a:gd name="connsiteY12" fmla="*/ 2435939 h 2803923"/>
              <a:gd name="connsiteX13" fmla="*/ 643335 w 3293489"/>
              <a:gd name="connsiteY13" fmla="*/ 2637884 h 2803923"/>
              <a:gd name="connsiteX14" fmla="*/ 12342 w 3293489"/>
              <a:gd name="connsiteY14"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514581 w 3293489"/>
              <a:gd name="connsiteY4" fmla="*/ 2703307 h 2803923"/>
              <a:gd name="connsiteX5" fmla="*/ 1947580 w 3293489"/>
              <a:gd name="connsiteY5" fmla="*/ 2696629 h 2803923"/>
              <a:gd name="connsiteX6" fmla="*/ 2419978 w 3293489"/>
              <a:gd name="connsiteY6" fmla="*/ 2358400 h 2803923"/>
              <a:gd name="connsiteX7" fmla="*/ 2916754 w 3293489"/>
              <a:gd name="connsiteY7" fmla="*/ 1921541 h 2803923"/>
              <a:gd name="connsiteX8" fmla="*/ 3293489 w 3293489"/>
              <a:gd name="connsiteY8" fmla="*/ 1454820 h 2803923"/>
              <a:gd name="connsiteX9" fmla="*/ 3256500 w 3293489"/>
              <a:gd name="connsiteY9" fmla="*/ 0 h 2803923"/>
              <a:gd name="connsiteX10" fmla="*/ 2622329 w 3293489"/>
              <a:gd name="connsiteY10" fmla="*/ 1666195 h 2803923"/>
              <a:gd name="connsiteX11" fmla="*/ 1863246 w 3293489"/>
              <a:gd name="connsiteY11" fmla="*/ 2210453 h 2803923"/>
              <a:gd name="connsiteX12" fmla="*/ 1197442 w 3293489"/>
              <a:gd name="connsiteY12" fmla="*/ 2435939 h 2803923"/>
              <a:gd name="connsiteX13" fmla="*/ 643335 w 3293489"/>
              <a:gd name="connsiteY13" fmla="*/ 2637884 h 2803923"/>
              <a:gd name="connsiteX14" fmla="*/ 12342 w 3293489"/>
              <a:gd name="connsiteY14"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514581 w 3293489"/>
              <a:gd name="connsiteY4" fmla="*/ 2703307 h 2803923"/>
              <a:gd name="connsiteX5" fmla="*/ 1947580 w 3293489"/>
              <a:gd name="connsiteY5" fmla="*/ 2696629 h 2803923"/>
              <a:gd name="connsiteX6" fmla="*/ 2419978 w 3293489"/>
              <a:gd name="connsiteY6" fmla="*/ 2358400 h 2803923"/>
              <a:gd name="connsiteX7" fmla="*/ 2916754 w 3293489"/>
              <a:gd name="connsiteY7" fmla="*/ 1921541 h 2803923"/>
              <a:gd name="connsiteX8" fmla="*/ 3293489 w 3293489"/>
              <a:gd name="connsiteY8" fmla="*/ 1454820 h 2803923"/>
              <a:gd name="connsiteX9" fmla="*/ 3256500 w 3293489"/>
              <a:gd name="connsiteY9" fmla="*/ 0 h 2803923"/>
              <a:gd name="connsiteX10" fmla="*/ 2622329 w 3293489"/>
              <a:gd name="connsiteY10" fmla="*/ 1666195 h 2803923"/>
              <a:gd name="connsiteX11" fmla="*/ 1863246 w 3293489"/>
              <a:gd name="connsiteY11" fmla="*/ 2210453 h 2803923"/>
              <a:gd name="connsiteX12" fmla="*/ 1197442 w 3293489"/>
              <a:gd name="connsiteY12" fmla="*/ 2435939 h 2803923"/>
              <a:gd name="connsiteX13" fmla="*/ 643335 w 3293489"/>
              <a:gd name="connsiteY13" fmla="*/ 2637884 h 2803923"/>
              <a:gd name="connsiteX14" fmla="*/ 12342 w 3293489"/>
              <a:gd name="connsiteY14" fmla="*/ 2742421 h 2803923"/>
              <a:gd name="connsiteX0" fmla="*/ 12342 w 3293489"/>
              <a:gd name="connsiteY0" fmla="*/ 2742421 h 2803923"/>
              <a:gd name="connsiteX1" fmla="*/ 12 w 3293489"/>
              <a:gd name="connsiteY1" fmla="*/ 2803923 h 2803923"/>
              <a:gd name="connsiteX2" fmla="*/ 1349214 w 3293489"/>
              <a:gd name="connsiteY2" fmla="*/ 2730327 h 2803923"/>
              <a:gd name="connsiteX3" fmla="*/ 1444037 w 3293489"/>
              <a:gd name="connsiteY3" fmla="*/ 2668304 h 2803923"/>
              <a:gd name="connsiteX4" fmla="*/ 1514581 w 3293489"/>
              <a:gd name="connsiteY4" fmla="*/ 2703307 h 2803923"/>
              <a:gd name="connsiteX5" fmla="*/ 1947580 w 3293489"/>
              <a:gd name="connsiteY5" fmla="*/ 2696629 h 2803923"/>
              <a:gd name="connsiteX6" fmla="*/ 2419978 w 3293489"/>
              <a:gd name="connsiteY6" fmla="*/ 2358400 h 2803923"/>
              <a:gd name="connsiteX7" fmla="*/ 2916754 w 3293489"/>
              <a:gd name="connsiteY7" fmla="*/ 1921541 h 2803923"/>
              <a:gd name="connsiteX8" fmla="*/ 3293489 w 3293489"/>
              <a:gd name="connsiteY8" fmla="*/ 1454820 h 2803923"/>
              <a:gd name="connsiteX9" fmla="*/ 3256500 w 3293489"/>
              <a:gd name="connsiteY9" fmla="*/ 0 h 2803923"/>
              <a:gd name="connsiteX10" fmla="*/ 2580987 w 3293489"/>
              <a:gd name="connsiteY10" fmla="*/ 1639175 h 2803923"/>
              <a:gd name="connsiteX11" fmla="*/ 1863246 w 3293489"/>
              <a:gd name="connsiteY11" fmla="*/ 2210453 h 2803923"/>
              <a:gd name="connsiteX12" fmla="*/ 1197442 w 3293489"/>
              <a:gd name="connsiteY12" fmla="*/ 2435939 h 2803923"/>
              <a:gd name="connsiteX13" fmla="*/ 643335 w 3293489"/>
              <a:gd name="connsiteY13" fmla="*/ 2637884 h 2803923"/>
              <a:gd name="connsiteX14" fmla="*/ 12342 w 3293489"/>
              <a:gd name="connsiteY14" fmla="*/ 2742421 h 2803923"/>
              <a:gd name="connsiteX0" fmla="*/ 12342 w 3293489"/>
              <a:gd name="connsiteY0" fmla="*/ 2688381 h 2749883"/>
              <a:gd name="connsiteX1" fmla="*/ 12 w 3293489"/>
              <a:gd name="connsiteY1" fmla="*/ 2749883 h 2749883"/>
              <a:gd name="connsiteX2" fmla="*/ 1349214 w 3293489"/>
              <a:gd name="connsiteY2" fmla="*/ 2676287 h 2749883"/>
              <a:gd name="connsiteX3" fmla="*/ 1444037 w 3293489"/>
              <a:gd name="connsiteY3" fmla="*/ 2614264 h 2749883"/>
              <a:gd name="connsiteX4" fmla="*/ 1514581 w 3293489"/>
              <a:gd name="connsiteY4" fmla="*/ 2649267 h 2749883"/>
              <a:gd name="connsiteX5" fmla="*/ 1947580 w 3293489"/>
              <a:gd name="connsiteY5" fmla="*/ 2642589 h 2749883"/>
              <a:gd name="connsiteX6" fmla="*/ 2419978 w 3293489"/>
              <a:gd name="connsiteY6" fmla="*/ 2304360 h 2749883"/>
              <a:gd name="connsiteX7" fmla="*/ 2916754 w 3293489"/>
              <a:gd name="connsiteY7" fmla="*/ 1867501 h 2749883"/>
              <a:gd name="connsiteX8" fmla="*/ 3293489 w 3293489"/>
              <a:gd name="connsiteY8" fmla="*/ 1400780 h 2749883"/>
              <a:gd name="connsiteX9" fmla="*/ 3146256 w 3293489"/>
              <a:gd name="connsiteY9" fmla="*/ 0 h 2749883"/>
              <a:gd name="connsiteX10" fmla="*/ 2580987 w 3293489"/>
              <a:gd name="connsiteY10" fmla="*/ 1585135 h 2749883"/>
              <a:gd name="connsiteX11" fmla="*/ 1863246 w 3293489"/>
              <a:gd name="connsiteY11" fmla="*/ 2156413 h 2749883"/>
              <a:gd name="connsiteX12" fmla="*/ 1197442 w 3293489"/>
              <a:gd name="connsiteY12" fmla="*/ 2381899 h 2749883"/>
              <a:gd name="connsiteX13" fmla="*/ 643335 w 3293489"/>
              <a:gd name="connsiteY13" fmla="*/ 2583844 h 2749883"/>
              <a:gd name="connsiteX14" fmla="*/ 12342 w 3293489"/>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47580 w 3146256"/>
              <a:gd name="connsiteY5" fmla="*/ 264258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156413 h 2749883"/>
              <a:gd name="connsiteX12" fmla="*/ 1197442 w 3146256"/>
              <a:gd name="connsiteY12" fmla="*/ 238189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156413 h 2749883"/>
              <a:gd name="connsiteX12" fmla="*/ 1197442 w 3146256"/>
              <a:gd name="connsiteY12" fmla="*/ 238189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156413 h 2749883"/>
              <a:gd name="connsiteX12" fmla="*/ 1197442 w 3146256"/>
              <a:gd name="connsiteY12" fmla="*/ 238189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15641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15641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16754 w 3146256"/>
              <a:gd name="connsiteY7" fmla="*/ 186750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2780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6833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68330 h 2749883"/>
              <a:gd name="connsiteX9" fmla="*/ 3146256 w 3146256"/>
              <a:gd name="connsiteY9" fmla="*/ 0 h 2749883"/>
              <a:gd name="connsiteX10" fmla="*/ 2580987 w 3146256"/>
              <a:gd name="connsiteY10" fmla="*/ 1585135 h 2749883"/>
              <a:gd name="connsiteX11" fmla="*/ 1863246 w 3146256"/>
              <a:gd name="connsiteY11" fmla="*/ 221045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68330 h 2749883"/>
              <a:gd name="connsiteX9" fmla="*/ 3146256 w 3146256"/>
              <a:gd name="connsiteY9" fmla="*/ 0 h 2749883"/>
              <a:gd name="connsiteX10" fmla="*/ 2580987 w 3146256"/>
              <a:gd name="connsiteY10" fmla="*/ 1585135 h 2749883"/>
              <a:gd name="connsiteX11" fmla="*/ 1877026 w 3146256"/>
              <a:gd name="connsiteY11" fmla="*/ 225098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2971876 w 3146256"/>
              <a:gd name="connsiteY7" fmla="*/ 1840481 h 2749883"/>
              <a:gd name="connsiteX8" fmla="*/ 3141903 w 3146256"/>
              <a:gd name="connsiteY8" fmla="*/ 1468330 h 2749883"/>
              <a:gd name="connsiteX9" fmla="*/ 3146256 w 3146256"/>
              <a:gd name="connsiteY9" fmla="*/ 0 h 2749883"/>
              <a:gd name="connsiteX10" fmla="*/ 2649890 w 3146256"/>
              <a:gd name="connsiteY10" fmla="*/ 1598645 h 2749883"/>
              <a:gd name="connsiteX11" fmla="*/ 1877026 w 3146256"/>
              <a:gd name="connsiteY11" fmla="*/ 225098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19978 w 3146256"/>
              <a:gd name="connsiteY6" fmla="*/ 2304360 h 2749883"/>
              <a:gd name="connsiteX7" fmla="*/ 3040779 w 3146256"/>
              <a:gd name="connsiteY7" fmla="*/ 1840481 h 2749883"/>
              <a:gd name="connsiteX8" fmla="*/ 3141903 w 3146256"/>
              <a:gd name="connsiteY8" fmla="*/ 1468330 h 2749883"/>
              <a:gd name="connsiteX9" fmla="*/ 3146256 w 3146256"/>
              <a:gd name="connsiteY9" fmla="*/ 0 h 2749883"/>
              <a:gd name="connsiteX10" fmla="*/ 2649890 w 3146256"/>
              <a:gd name="connsiteY10" fmla="*/ 1598645 h 2749883"/>
              <a:gd name="connsiteX11" fmla="*/ 1877026 w 3146256"/>
              <a:gd name="connsiteY11" fmla="*/ 225098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61319 w 3146256"/>
              <a:gd name="connsiteY6" fmla="*/ 2344890 h 2749883"/>
              <a:gd name="connsiteX7" fmla="*/ 3040779 w 3146256"/>
              <a:gd name="connsiteY7" fmla="*/ 1840481 h 2749883"/>
              <a:gd name="connsiteX8" fmla="*/ 3141903 w 3146256"/>
              <a:gd name="connsiteY8" fmla="*/ 1468330 h 2749883"/>
              <a:gd name="connsiteX9" fmla="*/ 3146256 w 3146256"/>
              <a:gd name="connsiteY9" fmla="*/ 0 h 2749883"/>
              <a:gd name="connsiteX10" fmla="*/ 2649890 w 3146256"/>
              <a:gd name="connsiteY10" fmla="*/ 1598645 h 2749883"/>
              <a:gd name="connsiteX11" fmla="*/ 1877026 w 3146256"/>
              <a:gd name="connsiteY11" fmla="*/ 225098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146256"/>
              <a:gd name="connsiteY0" fmla="*/ 2688381 h 2749883"/>
              <a:gd name="connsiteX1" fmla="*/ 12 w 3146256"/>
              <a:gd name="connsiteY1" fmla="*/ 2749883 h 2749883"/>
              <a:gd name="connsiteX2" fmla="*/ 1349214 w 3146256"/>
              <a:gd name="connsiteY2" fmla="*/ 2676287 h 2749883"/>
              <a:gd name="connsiteX3" fmla="*/ 1444037 w 3146256"/>
              <a:gd name="connsiteY3" fmla="*/ 2614264 h 2749883"/>
              <a:gd name="connsiteX4" fmla="*/ 1514581 w 3146256"/>
              <a:gd name="connsiteY4" fmla="*/ 2649267 h 2749883"/>
              <a:gd name="connsiteX5" fmla="*/ 1961360 w 3146256"/>
              <a:gd name="connsiteY5" fmla="*/ 2575039 h 2749883"/>
              <a:gd name="connsiteX6" fmla="*/ 2461319 w 3146256"/>
              <a:gd name="connsiteY6" fmla="*/ 2344890 h 2749883"/>
              <a:gd name="connsiteX7" fmla="*/ 3040779 w 3146256"/>
              <a:gd name="connsiteY7" fmla="*/ 1840481 h 2749883"/>
              <a:gd name="connsiteX8" fmla="*/ 3141903 w 3146256"/>
              <a:gd name="connsiteY8" fmla="*/ 1468330 h 2749883"/>
              <a:gd name="connsiteX9" fmla="*/ 3146256 w 3146256"/>
              <a:gd name="connsiteY9" fmla="*/ 0 h 2749883"/>
              <a:gd name="connsiteX10" fmla="*/ 2649890 w 3146256"/>
              <a:gd name="connsiteY10" fmla="*/ 1598645 h 2749883"/>
              <a:gd name="connsiteX11" fmla="*/ 1877026 w 3146256"/>
              <a:gd name="connsiteY11" fmla="*/ 2250983 h 2749883"/>
              <a:gd name="connsiteX12" fmla="*/ 1211223 w 3146256"/>
              <a:gd name="connsiteY12" fmla="*/ 2462959 h 2749883"/>
              <a:gd name="connsiteX13" fmla="*/ 643335 w 3146256"/>
              <a:gd name="connsiteY13" fmla="*/ 2583844 h 2749883"/>
              <a:gd name="connsiteX14" fmla="*/ 12342 w 3146256"/>
              <a:gd name="connsiteY14" fmla="*/ 2688381 h 2749883"/>
              <a:gd name="connsiteX0" fmla="*/ 12342 w 3210806"/>
              <a:gd name="connsiteY0" fmla="*/ 2688381 h 2749883"/>
              <a:gd name="connsiteX1" fmla="*/ 12 w 3210806"/>
              <a:gd name="connsiteY1" fmla="*/ 2749883 h 2749883"/>
              <a:gd name="connsiteX2" fmla="*/ 1349214 w 3210806"/>
              <a:gd name="connsiteY2" fmla="*/ 2676287 h 2749883"/>
              <a:gd name="connsiteX3" fmla="*/ 1444037 w 3210806"/>
              <a:gd name="connsiteY3" fmla="*/ 2614264 h 2749883"/>
              <a:gd name="connsiteX4" fmla="*/ 1514581 w 3210806"/>
              <a:gd name="connsiteY4" fmla="*/ 2649267 h 2749883"/>
              <a:gd name="connsiteX5" fmla="*/ 1961360 w 3210806"/>
              <a:gd name="connsiteY5" fmla="*/ 2575039 h 2749883"/>
              <a:gd name="connsiteX6" fmla="*/ 2461319 w 3210806"/>
              <a:gd name="connsiteY6" fmla="*/ 2344890 h 2749883"/>
              <a:gd name="connsiteX7" fmla="*/ 3040779 w 3210806"/>
              <a:gd name="connsiteY7" fmla="*/ 1840481 h 2749883"/>
              <a:gd name="connsiteX8" fmla="*/ 3210806 w 3210806"/>
              <a:gd name="connsiteY8" fmla="*/ 1454820 h 2749883"/>
              <a:gd name="connsiteX9" fmla="*/ 3146256 w 3210806"/>
              <a:gd name="connsiteY9" fmla="*/ 0 h 2749883"/>
              <a:gd name="connsiteX10" fmla="*/ 2649890 w 3210806"/>
              <a:gd name="connsiteY10" fmla="*/ 1598645 h 2749883"/>
              <a:gd name="connsiteX11" fmla="*/ 1877026 w 3210806"/>
              <a:gd name="connsiteY11" fmla="*/ 2250983 h 2749883"/>
              <a:gd name="connsiteX12" fmla="*/ 1211223 w 3210806"/>
              <a:gd name="connsiteY12" fmla="*/ 2462959 h 2749883"/>
              <a:gd name="connsiteX13" fmla="*/ 643335 w 3210806"/>
              <a:gd name="connsiteY13" fmla="*/ 2583844 h 2749883"/>
              <a:gd name="connsiteX14" fmla="*/ 12342 w 3210806"/>
              <a:gd name="connsiteY14" fmla="*/ 2688381 h 2749883"/>
              <a:gd name="connsiteX0" fmla="*/ 12342 w 3234639"/>
              <a:gd name="connsiteY0" fmla="*/ 2688381 h 2749883"/>
              <a:gd name="connsiteX1" fmla="*/ 12 w 3234639"/>
              <a:gd name="connsiteY1" fmla="*/ 2749883 h 2749883"/>
              <a:gd name="connsiteX2" fmla="*/ 1349214 w 3234639"/>
              <a:gd name="connsiteY2" fmla="*/ 2676287 h 2749883"/>
              <a:gd name="connsiteX3" fmla="*/ 1444037 w 3234639"/>
              <a:gd name="connsiteY3" fmla="*/ 2614264 h 2749883"/>
              <a:gd name="connsiteX4" fmla="*/ 1514581 w 3234639"/>
              <a:gd name="connsiteY4" fmla="*/ 2649267 h 2749883"/>
              <a:gd name="connsiteX5" fmla="*/ 1961360 w 3234639"/>
              <a:gd name="connsiteY5" fmla="*/ 2575039 h 2749883"/>
              <a:gd name="connsiteX6" fmla="*/ 2461319 w 3234639"/>
              <a:gd name="connsiteY6" fmla="*/ 2344890 h 2749883"/>
              <a:gd name="connsiteX7" fmla="*/ 3040779 w 3234639"/>
              <a:gd name="connsiteY7" fmla="*/ 1840481 h 2749883"/>
              <a:gd name="connsiteX8" fmla="*/ 3210806 w 3234639"/>
              <a:gd name="connsiteY8" fmla="*/ 1454820 h 2749883"/>
              <a:gd name="connsiteX9" fmla="*/ 3146256 w 3234639"/>
              <a:gd name="connsiteY9" fmla="*/ 0 h 2749883"/>
              <a:gd name="connsiteX10" fmla="*/ 2649890 w 3234639"/>
              <a:gd name="connsiteY10" fmla="*/ 1598645 h 2749883"/>
              <a:gd name="connsiteX11" fmla="*/ 1877026 w 3234639"/>
              <a:gd name="connsiteY11" fmla="*/ 2250983 h 2749883"/>
              <a:gd name="connsiteX12" fmla="*/ 1211223 w 3234639"/>
              <a:gd name="connsiteY12" fmla="*/ 2462959 h 2749883"/>
              <a:gd name="connsiteX13" fmla="*/ 643335 w 3234639"/>
              <a:gd name="connsiteY13" fmla="*/ 2583844 h 2749883"/>
              <a:gd name="connsiteX14" fmla="*/ 12342 w 3234639"/>
              <a:gd name="connsiteY14" fmla="*/ 2688381 h 2749883"/>
              <a:gd name="connsiteX0" fmla="*/ 12342 w 3243747"/>
              <a:gd name="connsiteY0" fmla="*/ 2688381 h 2749883"/>
              <a:gd name="connsiteX1" fmla="*/ 12 w 3243747"/>
              <a:gd name="connsiteY1" fmla="*/ 2749883 h 2749883"/>
              <a:gd name="connsiteX2" fmla="*/ 1349214 w 3243747"/>
              <a:gd name="connsiteY2" fmla="*/ 2676287 h 2749883"/>
              <a:gd name="connsiteX3" fmla="*/ 1444037 w 3243747"/>
              <a:gd name="connsiteY3" fmla="*/ 2614264 h 2749883"/>
              <a:gd name="connsiteX4" fmla="*/ 1514581 w 3243747"/>
              <a:gd name="connsiteY4" fmla="*/ 2649267 h 2749883"/>
              <a:gd name="connsiteX5" fmla="*/ 1961360 w 3243747"/>
              <a:gd name="connsiteY5" fmla="*/ 2575039 h 2749883"/>
              <a:gd name="connsiteX6" fmla="*/ 2461319 w 3243747"/>
              <a:gd name="connsiteY6" fmla="*/ 2344890 h 2749883"/>
              <a:gd name="connsiteX7" fmla="*/ 3040779 w 3243747"/>
              <a:gd name="connsiteY7" fmla="*/ 1840481 h 2749883"/>
              <a:gd name="connsiteX8" fmla="*/ 3210806 w 3243747"/>
              <a:gd name="connsiteY8" fmla="*/ 1454820 h 2749883"/>
              <a:gd name="connsiteX9" fmla="*/ 3215159 w 3243747"/>
              <a:gd name="connsiteY9" fmla="*/ 0 h 2749883"/>
              <a:gd name="connsiteX10" fmla="*/ 2649890 w 3243747"/>
              <a:gd name="connsiteY10" fmla="*/ 1598645 h 2749883"/>
              <a:gd name="connsiteX11" fmla="*/ 1877026 w 3243747"/>
              <a:gd name="connsiteY11" fmla="*/ 2250983 h 2749883"/>
              <a:gd name="connsiteX12" fmla="*/ 1211223 w 3243747"/>
              <a:gd name="connsiteY12" fmla="*/ 2462959 h 2749883"/>
              <a:gd name="connsiteX13" fmla="*/ 643335 w 3243747"/>
              <a:gd name="connsiteY13" fmla="*/ 2583844 h 2749883"/>
              <a:gd name="connsiteX14" fmla="*/ 12342 w 3243747"/>
              <a:gd name="connsiteY14" fmla="*/ 2688381 h 2749883"/>
              <a:gd name="connsiteX0" fmla="*/ 12342 w 3243747"/>
              <a:gd name="connsiteY0" fmla="*/ 2688381 h 2749883"/>
              <a:gd name="connsiteX1" fmla="*/ 12 w 3243747"/>
              <a:gd name="connsiteY1" fmla="*/ 2749883 h 2749883"/>
              <a:gd name="connsiteX2" fmla="*/ 1349214 w 3243747"/>
              <a:gd name="connsiteY2" fmla="*/ 2676287 h 2749883"/>
              <a:gd name="connsiteX3" fmla="*/ 1444037 w 3243747"/>
              <a:gd name="connsiteY3" fmla="*/ 2614264 h 2749883"/>
              <a:gd name="connsiteX4" fmla="*/ 1528361 w 3243747"/>
              <a:gd name="connsiteY4" fmla="*/ 2676287 h 2749883"/>
              <a:gd name="connsiteX5" fmla="*/ 1961360 w 3243747"/>
              <a:gd name="connsiteY5" fmla="*/ 2575039 h 2749883"/>
              <a:gd name="connsiteX6" fmla="*/ 2461319 w 3243747"/>
              <a:gd name="connsiteY6" fmla="*/ 2344890 h 2749883"/>
              <a:gd name="connsiteX7" fmla="*/ 3040779 w 3243747"/>
              <a:gd name="connsiteY7" fmla="*/ 1840481 h 2749883"/>
              <a:gd name="connsiteX8" fmla="*/ 3210806 w 3243747"/>
              <a:gd name="connsiteY8" fmla="*/ 1454820 h 2749883"/>
              <a:gd name="connsiteX9" fmla="*/ 3215159 w 3243747"/>
              <a:gd name="connsiteY9" fmla="*/ 0 h 2749883"/>
              <a:gd name="connsiteX10" fmla="*/ 2649890 w 3243747"/>
              <a:gd name="connsiteY10" fmla="*/ 1598645 h 2749883"/>
              <a:gd name="connsiteX11" fmla="*/ 1877026 w 3243747"/>
              <a:gd name="connsiteY11" fmla="*/ 2250983 h 2749883"/>
              <a:gd name="connsiteX12" fmla="*/ 1211223 w 3243747"/>
              <a:gd name="connsiteY12" fmla="*/ 2462959 h 2749883"/>
              <a:gd name="connsiteX13" fmla="*/ 643335 w 3243747"/>
              <a:gd name="connsiteY13" fmla="*/ 2583844 h 2749883"/>
              <a:gd name="connsiteX14" fmla="*/ 12342 w 3243747"/>
              <a:gd name="connsiteY14" fmla="*/ 2688381 h 2749883"/>
              <a:gd name="connsiteX0" fmla="*/ 12342 w 3303542"/>
              <a:gd name="connsiteY0" fmla="*/ 2688381 h 2749883"/>
              <a:gd name="connsiteX1" fmla="*/ 12 w 3303542"/>
              <a:gd name="connsiteY1" fmla="*/ 2749883 h 2749883"/>
              <a:gd name="connsiteX2" fmla="*/ 1349214 w 3303542"/>
              <a:gd name="connsiteY2" fmla="*/ 2676287 h 2749883"/>
              <a:gd name="connsiteX3" fmla="*/ 1444037 w 3303542"/>
              <a:gd name="connsiteY3" fmla="*/ 2614264 h 2749883"/>
              <a:gd name="connsiteX4" fmla="*/ 1528361 w 3303542"/>
              <a:gd name="connsiteY4" fmla="*/ 2676287 h 2749883"/>
              <a:gd name="connsiteX5" fmla="*/ 1961360 w 3303542"/>
              <a:gd name="connsiteY5" fmla="*/ 2575039 h 2749883"/>
              <a:gd name="connsiteX6" fmla="*/ 2461319 w 3303542"/>
              <a:gd name="connsiteY6" fmla="*/ 2344890 h 2749883"/>
              <a:gd name="connsiteX7" fmla="*/ 3040779 w 3303542"/>
              <a:gd name="connsiteY7" fmla="*/ 1840481 h 2749883"/>
              <a:gd name="connsiteX8" fmla="*/ 3279709 w 3303542"/>
              <a:gd name="connsiteY8" fmla="*/ 1454820 h 2749883"/>
              <a:gd name="connsiteX9" fmla="*/ 3215159 w 3303542"/>
              <a:gd name="connsiteY9" fmla="*/ 0 h 2749883"/>
              <a:gd name="connsiteX10" fmla="*/ 2649890 w 3303542"/>
              <a:gd name="connsiteY10" fmla="*/ 1598645 h 2749883"/>
              <a:gd name="connsiteX11" fmla="*/ 1877026 w 3303542"/>
              <a:gd name="connsiteY11" fmla="*/ 2250983 h 2749883"/>
              <a:gd name="connsiteX12" fmla="*/ 1211223 w 3303542"/>
              <a:gd name="connsiteY12" fmla="*/ 2462959 h 2749883"/>
              <a:gd name="connsiteX13" fmla="*/ 643335 w 3303542"/>
              <a:gd name="connsiteY13" fmla="*/ 2583844 h 2749883"/>
              <a:gd name="connsiteX14" fmla="*/ 12342 w 3303542"/>
              <a:gd name="connsiteY14" fmla="*/ 2688381 h 2749883"/>
              <a:gd name="connsiteX0" fmla="*/ 12342 w 3303542"/>
              <a:gd name="connsiteY0" fmla="*/ 2688381 h 2749883"/>
              <a:gd name="connsiteX1" fmla="*/ 12 w 3303542"/>
              <a:gd name="connsiteY1" fmla="*/ 2749883 h 2749883"/>
              <a:gd name="connsiteX2" fmla="*/ 1349214 w 3303542"/>
              <a:gd name="connsiteY2" fmla="*/ 2676287 h 2749883"/>
              <a:gd name="connsiteX3" fmla="*/ 1444037 w 3303542"/>
              <a:gd name="connsiteY3" fmla="*/ 2614264 h 2749883"/>
              <a:gd name="connsiteX4" fmla="*/ 1528361 w 3303542"/>
              <a:gd name="connsiteY4" fmla="*/ 2676287 h 2749883"/>
              <a:gd name="connsiteX5" fmla="*/ 1961360 w 3303542"/>
              <a:gd name="connsiteY5" fmla="*/ 2575039 h 2749883"/>
              <a:gd name="connsiteX6" fmla="*/ 2461319 w 3303542"/>
              <a:gd name="connsiteY6" fmla="*/ 2344890 h 2749883"/>
              <a:gd name="connsiteX7" fmla="*/ 3082119 w 3303542"/>
              <a:gd name="connsiteY7" fmla="*/ 1840481 h 2749883"/>
              <a:gd name="connsiteX8" fmla="*/ 3279709 w 3303542"/>
              <a:gd name="connsiteY8" fmla="*/ 1454820 h 2749883"/>
              <a:gd name="connsiteX9" fmla="*/ 3215159 w 3303542"/>
              <a:gd name="connsiteY9" fmla="*/ 0 h 2749883"/>
              <a:gd name="connsiteX10" fmla="*/ 2649890 w 3303542"/>
              <a:gd name="connsiteY10" fmla="*/ 1598645 h 2749883"/>
              <a:gd name="connsiteX11" fmla="*/ 1877026 w 3303542"/>
              <a:gd name="connsiteY11" fmla="*/ 2250983 h 2749883"/>
              <a:gd name="connsiteX12" fmla="*/ 1211223 w 3303542"/>
              <a:gd name="connsiteY12" fmla="*/ 2462959 h 2749883"/>
              <a:gd name="connsiteX13" fmla="*/ 643335 w 3303542"/>
              <a:gd name="connsiteY13" fmla="*/ 2583844 h 2749883"/>
              <a:gd name="connsiteX14" fmla="*/ 12342 w 3303542"/>
              <a:gd name="connsiteY14" fmla="*/ 2688381 h 2749883"/>
              <a:gd name="connsiteX0" fmla="*/ 12342 w 3310297"/>
              <a:gd name="connsiteY0" fmla="*/ 2701891 h 2763393"/>
              <a:gd name="connsiteX1" fmla="*/ 12 w 3310297"/>
              <a:gd name="connsiteY1" fmla="*/ 2763393 h 2763393"/>
              <a:gd name="connsiteX2" fmla="*/ 1349214 w 3310297"/>
              <a:gd name="connsiteY2" fmla="*/ 2689797 h 2763393"/>
              <a:gd name="connsiteX3" fmla="*/ 1444037 w 3310297"/>
              <a:gd name="connsiteY3" fmla="*/ 2627774 h 2763393"/>
              <a:gd name="connsiteX4" fmla="*/ 1528361 w 3310297"/>
              <a:gd name="connsiteY4" fmla="*/ 2689797 h 2763393"/>
              <a:gd name="connsiteX5" fmla="*/ 1961360 w 3310297"/>
              <a:gd name="connsiteY5" fmla="*/ 2588549 h 2763393"/>
              <a:gd name="connsiteX6" fmla="*/ 2461319 w 3310297"/>
              <a:gd name="connsiteY6" fmla="*/ 2358400 h 2763393"/>
              <a:gd name="connsiteX7" fmla="*/ 3082119 w 3310297"/>
              <a:gd name="connsiteY7" fmla="*/ 1853991 h 2763393"/>
              <a:gd name="connsiteX8" fmla="*/ 3279709 w 3310297"/>
              <a:gd name="connsiteY8" fmla="*/ 1468330 h 2763393"/>
              <a:gd name="connsiteX9" fmla="*/ 3270281 w 3310297"/>
              <a:gd name="connsiteY9" fmla="*/ 0 h 2763393"/>
              <a:gd name="connsiteX10" fmla="*/ 2649890 w 3310297"/>
              <a:gd name="connsiteY10" fmla="*/ 1612155 h 2763393"/>
              <a:gd name="connsiteX11" fmla="*/ 1877026 w 3310297"/>
              <a:gd name="connsiteY11" fmla="*/ 2264493 h 2763393"/>
              <a:gd name="connsiteX12" fmla="*/ 1211223 w 3310297"/>
              <a:gd name="connsiteY12" fmla="*/ 2476469 h 2763393"/>
              <a:gd name="connsiteX13" fmla="*/ 643335 w 3310297"/>
              <a:gd name="connsiteY13" fmla="*/ 2597354 h 2763393"/>
              <a:gd name="connsiteX14" fmla="*/ 12342 w 3310297"/>
              <a:gd name="connsiteY14" fmla="*/ 2701891 h 2763393"/>
              <a:gd name="connsiteX0" fmla="*/ 12342 w 3310297"/>
              <a:gd name="connsiteY0" fmla="*/ 2701891 h 2763393"/>
              <a:gd name="connsiteX1" fmla="*/ 12 w 3310297"/>
              <a:gd name="connsiteY1" fmla="*/ 2763393 h 2763393"/>
              <a:gd name="connsiteX2" fmla="*/ 1349214 w 3310297"/>
              <a:gd name="connsiteY2" fmla="*/ 2689797 h 2763393"/>
              <a:gd name="connsiteX3" fmla="*/ 1475124 w 3310297"/>
              <a:gd name="connsiteY3" fmla="*/ 2719214 h 2763393"/>
              <a:gd name="connsiteX4" fmla="*/ 1528361 w 3310297"/>
              <a:gd name="connsiteY4" fmla="*/ 2689797 h 2763393"/>
              <a:gd name="connsiteX5" fmla="*/ 1961360 w 3310297"/>
              <a:gd name="connsiteY5" fmla="*/ 2588549 h 2763393"/>
              <a:gd name="connsiteX6" fmla="*/ 2461319 w 3310297"/>
              <a:gd name="connsiteY6" fmla="*/ 2358400 h 2763393"/>
              <a:gd name="connsiteX7" fmla="*/ 3082119 w 3310297"/>
              <a:gd name="connsiteY7" fmla="*/ 1853991 h 2763393"/>
              <a:gd name="connsiteX8" fmla="*/ 3279709 w 3310297"/>
              <a:gd name="connsiteY8" fmla="*/ 1468330 h 2763393"/>
              <a:gd name="connsiteX9" fmla="*/ 3270281 w 3310297"/>
              <a:gd name="connsiteY9" fmla="*/ 0 h 2763393"/>
              <a:gd name="connsiteX10" fmla="*/ 2649890 w 3310297"/>
              <a:gd name="connsiteY10" fmla="*/ 1612155 h 2763393"/>
              <a:gd name="connsiteX11" fmla="*/ 1877026 w 3310297"/>
              <a:gd name="connsiteY11" fmla="*/ 2264493 h 2763393"/>
              <a:gd name="connsiteX12" fmla="*/ 1211223 w 3310297"/>
              <a:gd name="connsiteY12" fmla="*/ 2476469 h 2763393"/>
              <a:gd name="connsiteX13" fmla="*/ 643335 w 3310297"/>
              <a:gd name="connsiteY13" fmla="*/ 2597354 h 2763393"/>
              <a:gd name="connsiteX14" fmla="*/ 12342 w 3310297"/>
              <a:gd name="connsiteY14" fmla="*/ 2701891 h 2763393"/>
              <a:gd name="connsiteX0" fmla="*/ 12342 w 3310297"/>
              <a:gd name="connsiteY0" fmla="*/ 2701891 h 2763393"/>
              <a:gd name="connsiteX1" fmla="*/ 12 w 3310297"/>
              <a:gd name="connsiteY1" fmla="*/ 2763393 h 2763393"/>
              <a:gd name="connsiteX2" fmla="*/ 1349214 w 3310297"/>
              <a:gd name="connsiteY2" fmla="*/ 2689797 h 2763393"/>
              <a:gd name="connsiteX3" fmla="*/ 1475124 w 3310297"/>
              <a:gd name="connsiteY3" fmla="*/ 2719214 h 2763393"/>
              <a:gd name="connsiteX4" fmla="*/ 1528361 w 3310297"/>
              <a:gd name="connsiteY4" fmla="*/ 2689797 h 2763393"/>
              <a:gd name="connsiteX5" fmla="*/ 1961360 w 3310297"/>
              <a:gd name="connsiteY5" fmla="*/ 2588549 h 2763393"/>
              <a:gd name="connsiteX6" fmla="*/ 2150644 w 3310297"/>
              <a:gd name="connsiteY6" fmla="*/ 2494401 h 2763393"/>
              <a:gd name="connsiteX7" fmla="*/ 2461319 w 3310297"/>
              <a:gd name="connsiteY7" fmla="*/ 2358400 h 2763393"/>
              <a:gd name="connsiteX8" fmla="*/ 3082119 w 3310297"/>
              <a:gd name="connsiteY8" fmla="*/ 1853991 h 2763393"/>
              <a:gd name="connsiteX9" fmla="*/ 3279709 w 3310297"/>
              <a:gd name="connsiteY9" fmla="*/ 1468330 h 2763393"/>
              <a:gd name="connsiteX10" fmla="*/ 3270281 w 3310297"/>
              <a:gd name="connsiteY10" fmla="*/ 0 h 2763393"/>
              <a:gd name="connsiteX11" fmla="*/ 2649890 w 3310297"/>
              <a:gd name="connsiteY11" fmla="*/ 1612155 h 2763393"/>
              <a:gd name="connsiteX12" fmla="*/ 1877026 w 3310297"/>
              <a:gd name="connsiteY12" fmla="*/ 2264493 h 2763393"/>
              <a:gd name="connsiteX13" fmla="*/ 1211223 w 3310297"/>
              <a:gd name="connsiteY13" fmla="*/ 2476469 h 2763393"/>
              <a:gd name="connsiteX14" fmla="*/ 643335 w 3310297"/>
              <a:gd name="connsiteY14" fmla="*/ 2597354 h 2763393"/>
              <a:gd name="connsiteX15" fmla="*/ 12342 w 3310297"/>
              <a:gd name="connsiteY15" fmla="*/ 2701891 h 2763393"/>
              <a:gd name="connsiteX0" fmla="*/ 763 w 3298718"/>
              <a:gd name="connsiteY0" fmla="*/ 2701891 h 2723042"/>
              <a:gd name="connsiteX1" fmla="*/ 91 w 3298718"/>
              <a:gd name="connsiteY1" fmla="*/ 2702433 h 2723042"/>
              <a:gd name="connsiteX2" fmla="*/ 1337635 w 3298718"/>
              <a:gd name="connsiteY2" fmla="*/ 2689797 h 2723042"/>
              <a:gd name="connsiteX3" fmla="*/ 1463545 w 3298718"/>
              <a:gd name="connsiteY3" fmla="*/ 2719214 h 2723042"/>
              <a:gd name="connsiteX4" fmla="*/ 1516782 w 3298718"/>
              <a:gd name="connsiteY4" fmla="*/ 2689797 h 2723042"/>
              <a:gd name="connsiteX5" fmla="*/ 1949781 w 3298718"/>
              <a:gd name="connsiteY5" fmla="*/ 2588549 h 2723042"/>
              <a:gd name="connsiteX6" fmla="*/ 2139065 w 3298718"/>
              <a:gd name="connsiteY6" fmla="*/ 2494401 h 2723042"/>
              <a:gd name="connsiteX7" fmla="*/ 2449740 w 3298718"/>
              <a:gd name="connsiteY7" fmla="*/ 2358400 h 2723042"/>
              <a:gd name="connsiteX8" fmla="*/ 3070540 w 3298718"/>
              <a:gd name="connsiteY8" fmla="*/ 1853991 h 2723042"/>
              <a:gd name="connsiteX9" fmla="*/ 3268130 w 3298718"/>
              <a:gd name="connsiteY9" fmla="*/ 1468330 h 2723042"/>
              <a:gd name="connsiteX10" fmla="*/ 3258702 w 3298718"/>
              <a:gd name="connsiteY10" fmla="*/ 0 h 2723042"/>
              <a:gd name="connsiteX11" fmla="*/ 2638311 w 3298718"/>
              <a:gd name="connsiteY11" fmla="*/ 1612155 h 2723042"/>
              <a:gd name="connsiteX12" fmla="*/ 1865447 w 3298718"/>
              <a:gd name="connsiteY12" fmla="*/ 2264493 h 2723042"/>
              <a:gd name="connsiteX13" fmla="*/ 1199644 w 3298718"/>
              <a:gd name="connsiteY13" fmla="*/ 2476469 h 2723042"/>
              <a:gd name="connsiteX14" fmla="*/ 631756 w 3298718"/>
              <a:gd name="connsiteY14" fmla="*/ 2597354 h 2723042"/>
              <a:gd name="connsiteX15" fmla="*/ 763 w 3298718"/>
              <a:gd name="connsiteY15" fmla="*/ 2701891 h 2723042"/>
              <a:gd name="connsiteX0" fmla="*/ 763 w 3298718"/>
              <a:gd name="connsiteY0" fmla="*/ 2701891 h 2723042"/>
              <a:gd name="connsiteX1" fmla="*/ 91 w 3298718"/>
              <a:gd name="connsiteY1" fmla="*/ 2702433 h 2723042"/>
              <a:gd name="connsiteX2" fmla="*/ 1337635 w 3298718"/>
              <a:gd name="connsiteY2" fmla="*/ 2689797 h 2723042"/>
              <a:gd name="connsiteX3" fmla="*/ 1463545 w 3298718"/>
              <a:gd name="connsiteY3" fmla="*/ 2719214 h 2723042"/>
              <a:gd name="connsiteX4" fmla="*/ 1516782 w 3298718"/>
              <a:gd name="connsiteY4" fmla="*/ 2689797 h 2723042"/>
              <a:gd name="connsiteX5" fmla="*/ 1949781 w 3298718"/>
              <a:gd name="connsiteY5" fmla="*/ 2588549 h 2723042"/>
              <a:gd name="connsiteX6" fmla="*/ 2139065 w 3298718"/>
              <a:gd name="connsiteY6" fmla="*/ 2494401 h 2723042"/>
              <a:gd name="connsiteX7" fmla="*/ 2449740 w 3298718"/>
              <a:gd name="connsiteY7" fmla="*/ 2358400 h 2723042"/>
              <a:gd name="connsiteX8" fmla="*/ 3070540 w 3298718"/>
              <a:gd name="connsiteY8" fmla="*/ 1853991 h 2723042"/>
              <a:gd name="connsiteX9" fmla="*/ 3268130 w 3298718"/>
              <a:gd name="connsiteY9" fmla="*/ 1468330 h 2723042"/>
              <a:gd name="connsiteX10" fmla="*/ 3258702 w 3298718"/>
              <a:gd name="connsiteY10" fmla="*/ 0 h 2723042"/>
              <a:gd name="connsiteX11" fmla="*/ 2638311 w 3298718"/>
              <a:gd name="connsiteY11" fmla="*/ 1612155 h 2723042"/>
              <a:gd name="connsiteX12" fmla="*/ 1865447 w 3298718"/>
              <a:gd name="connsiteY12" fmla="*/ 2264493 h 2723042"/>
              <a:gd name="connsiteX13" fmla="*/ 1199644 w 3298718"/>
              <a:gd name="connsiteY13" fmla="*/ 2476469 h 2723042"/>
              <a:gd name="connsiteX14" fmla="*/ 631756 w 3298718"/>
              <a:gd name="connsiteY14" fmla="*/ 2597354 h 2723042"/>
              <a:gd name="connsiteX15" fmla="*/ 763 w 3298718"/>
              <a:gd name="connsiteY15" fmla="*/ 2701891 h 2723042"/>
              <a:gd name="connsiteX0" fmla="*/ 763 w 3298718"/>
              <a:gd name="connsiteY0" fmla="*/ 2701891 h 2719214"/>
              <a:gd name="connsiteX1" fmla="*/ 91 w 3298718"/>
              <a:gd name="connsiteY1" fmla="*/ 2702433 h 2719214"/>
              <a:gd name="connsiteX2" fmla="*/ 1337635 w 3298718"/>
              <a:gd name="connsiteY2" fmla="*/ 2689797 h 2719214"/>
              <a:gd name="connsiteX3" fmla="*/ 1463545 w 3298718"/>
              <a:gd name="connsiteY3" fmla="*/ 2719214 h 2719214"/>
              <a:gd name="connsiteX4" fmla="*/ 1516782 w 3298718"/>
              <a:gd name="connsiteY4" fmla="*/ 2689797 h 2719214"/>
              <a:gd name="connsiteX5" fmla="*/ 1949781 w 3298718"/>
              <a:gd name="connsiteY5" fmla="*/ 2588549 h 2719214"/>
              <a:gd name="connsiteX6" fmla="*/ 2139065 w 3298718"/>
              <a:gd name="connsiteY6" fmla="*/ 2494401 h 2719214"/>
              <a:gd name="connsiteX7" fmla="*/ 2449740 w 3298718"/>
              <a:gd name="connsiteY7" fmla="*/ 2358400 h 2719214"/>
              <a:gd name="connsiteX8" fmla="*/ 3070540 w 3298718"/>
              <a:gd name="connsiteY8" fmla="*/ 1853991 h 2719214"/>
              <a:gd name="connsiteX9" fmla="*/ 3268130 w 3298718"/>
              <a:gd name="connsiteY9" fmla="*/ 1468330 h 2719214"/>
              <a:gd name="connsiteX10" fmla="*/ 3258702 w 3298718"/>
              <a:gd name="connsiteY10" fmla="*/ 0 h 2719214"/>
              <a:gd name="connsiteX11" fmla="*/ 2638311 w 3298718"/>
              <a:gd name="connsiteY11" fmla="*/ 1612155 h 2719214"/>
              <a:gd name="connsiteX12" fmla="*/ 1865447 w 3298718"/>
              <a:gd name="connsiteY12" fmla="*/ 2264493 h 2719214"/>
              <a:gd name="connsiteX13" fmla="*/ 1199644 w 3298718"/>
              <a:gd name="connsiteY13" fmla="*/ 2476469 h 2719214"/>
              <a:gd name="connsiteX14" fmla="*/ 631756 w 3298718"/>
              <a:gd name="connsiteY14" fmla="*/ 2597354 h 2719214"/>
              <a:gd name="connsiteX15" fmla="*/ 763 w 3298718"/>
              <a:gd name="connsiteY15" fmla="*/ 2701891 h 2719214"/>
              <a:gd name="connsiteX0" fmla="*/ 763 w 3298718"/>
              <a:gd name="connsiteY0" fmla="*/ 2701891 h 2715671"/>
              <a:gd name="connsiteX1" fmla="*/ 91 w 3298718"/>
              <a:gd name="connsiteY1" fmla="*/ 2702433 h 2715671"/>
              <a:gd name="connsiteX2" fmla="*/ 1337635 w 3298718"/>
              <a:gd name="connsiteY2" fmla="*/ 2689797 h 2715671"/>
              <a:gd name="connsiteX3" fmla="*/ 1374171 w 3298718"/>
              <a:gd name="connsiteY3" fmla="*/ 2715404 h 2715671"/>
              <a:gd name="connsiteX4" fmla="*/ 1516782 w 3298718"/>
              <a:gd name="connsiteY4" fmla="*/ 2689797 h 2715671"/>
              <a:gd name="connsiteX5" fmla="*/ 1949781 w 3298718"/>
              <a:gd name="connsiteY5" fmla="*/ 2588549 h 2715671"/>
              <a:gd name="connsiteX6" fmla="*/ 2139065 w 3298718"/>
              <a:gd name="connsiteY6" fmla="*/ 2494401 h 2715671"/>
              <a:gd name="connsiteX7" fmla="*/ 2449740 w 3298718"/>
              <a:gd name="connsiteY7" fmla="*/ 2358400 h 2715671"/>
              <a:gd name="connsiteX8" fmla="*/ 3070540 w 3298718"/>
              <a:gd name="connsiteY8" fmla="*/ 1853991 h 2715671"/>
              <a:gd name="connsiteX9" fmla="*/ 3268130 w 3298718"/>
              <a:gd name="connsiteY9" fmla="*/ 1468330 h 2715671"/>
              <a:gd name="connsiteX10" fmla="*/ 3258702 w 3298718"/>
              <a:gd name="connsiteY10" fmla="*/ 0 h 2715671"/>
              <a:gd name="connsiteX11" fmla="*/ 2638311 w 3298718"/>
              <a:gd name="connsiteY11" fmla="*/ 1612155 h 2715671"/>
              <a:gd name="connsiteX12" fmla="*/ 1865447 w 3298718"/>
              <a:gd name="connsiteY12" fmla="*/ 2264493 h 2715671"/>
              <a:gd name="connsiteX13" fmla="*/ 1199644 w 3298718"/>
              <a:gd name="connsiteY13" fmla="*/ 2476469 h 2715671"/>
              <a:gd name="connsiteX14" fmla="*/ 631756 w 3298718"/>
              <a:gd name="connsiteY14" fmla="*/ 2597354 h 2715671"/>
              <a:gd name="connsiteX15" fmla="*/ 763 w 3298718"/>
              <a:gd name="connsiteY15" fmla="*/ 2701891 h 2715671"/>
              <a:gd name="connsiteX0" fmla="*/ 763 w 3298718"/>
              <a:gd name="connsiteY0" fmla="*/ 2701891 h 2715671"/>
              <a:gd name="connsiteX1" fmla="*/ 91 w 3298718"/>
              <a:gd name="connsiteY1" fmla="*/ 2702433 h 2715671"/>
              <a:gd name="connsiteX2" fmla="*/ 1337635 w 3298718"/>
              <a:gd name="connsiteY2" fmla="*/ 2689797 h 2715671"/>
              <a:gd name="connsiteX3" fmla="*/ 1516782 w 3298718"/>
              <a:gd name="connsiteY3" fmla="*/ 2689797 h 2715671"/>
              <a:gd name="connsiteX4" fmla="*/ 1949781 w 3298718"/>
              <a:gd name="connsiteY4" fmla="*/ 2588549 h 2715671"/>
              <a:gd name="connsiteX5" fmla="*/ 2139065 w 3298718"/>
              <a:gd name="connsiteY5" fmla="*/ 2494401 h 2715671"/>
              <a:gd name="connsiteX6" fmla="*/ 2449740 w 3298718"/>
              <a:gd name="connsiteY6" fmla="*/ 2358400 h 2715671"/>
              <a:gd name="connsiteX7" fmla="*/ 3070540 w 3298718"/>
              <a:gd name="connsiteY7" fmla="*/ 1853991 h 2715671"/>
              <a:gd name="connsiteX8" fmla="*/ 3268130 w 3298718"/>
              <a:gd name="connsiteY8" fmla="*/ 1468330 h 2715671"/>
              <a:gd name="connsiteX9" fmla="*/ 3258702 w 3298718"/>
              <a:gd name="connsiteY9" fmla="*/ 0 h 2715671"/>
              <a:gd name="connsiteX10" fmla="*/ 2638311 w 3298718"/>
              <a:gd name="connsiteY10" fmla="*/ 1612155 h 2715671"/>
              <a:gd name="connsiteX11" fmla="*/ 1865447 w 3298718"/>
              <a:gd name="connsiteY11" fmla="*/ 2264493 h 2715671"/>
              <a:gd name="connsiteX12" fmla="*/ 1199644 w 3298718"/>
              <a:gd name="connsiteY12" fmla="*/ 2476469 h 2715671"/>
              <a:gd name="connsiteX13" fmla="*/ 631756 w 3298718"/>
              <a:gd name="connsiteY13" fmla="*/ 2597354 h 2715671"/>
              <a:gd name="connsiteX14" fmla="*/ 763 w 3298718"/>
              <a:gd name="connsiteY14" fmla="*/ 2701891 h 2715671"/>
              <a:gd name="connsiteX0" fmla="*/ 763 w 3298718"/>
              <a:gd name="connsiteY0" fmla="*/ 2701891 h 2721022"/>
              <a:gd name="connsiteX1" fmla="*/ 91 w 3298718"/>
              <a:gd name="connsiteY1" fmla="*/ 2702433 h 2721022"/>
              <a:gd name="connsiteX2" fmla="*/ 1349292 w 3298718"/>
              <a:gd name="connsiteY2" fmla="*/ 2705037 h 2721022"/>
              <a:gd name="connsiteX3" fmla="*/ 1516782 w 3298718"/>
              <a:gd name="connsiteY3" fmla="*/ 2689797 h 2721022"/>
              <a:gd name="connsiteX4" fmla="*/ 1949781 w 3298718"/>
              <a:gd name="connsiteY4" fmla="*/ 2588549 h 2721022"/>
              <a:gd name="connsiteX5" fmla="*/ 2139065 w 3298718"/>
              <a:gd name="connsiteY5" fmla="*/ 2494401 h 2721022"/>
              <a:gd name="connsiteX6" fmla="*/ 2449740 w 3298718"/>
              <a:gd name="connsiteY6" fmla="*/ 2358400 h 2721022"/>
              <a:gd name="connsiteX7" fmla="*/ 3070540 w 3298718"/>
              <a:gd name="connsiteY7" fmla="*/ 1853991 h 2721022"/>
              <a:gd name="connsiteX8" fmla="*/ 3268130 w 3298718"/>
              <a:gd name="connsiteY8" fmla="*/ 1468330 h 2721022"/>
              <a:gd name="connsiteX9" fmla="*/ 3258702 w 3298718"/>
              <a:gd name="connsiteY9" fmla="*/ 0 h 2721022"/>
              <a:gd name="connsiteX10" fmla="*/ 2638311 w 3298718"/>
              <a:gd name="connsiteY10" fmla="*/ 1612155 h 2721022"/>
              <a:gd name="connsiteX11" fmla="*/ 1865447 w 3298718"/>
              <a:gd name="connsiteY11" fmla="*/ 2264493 h 2721022"/>
              <a:gd name="connsiteX12" fmla="*/ 1199644 w 3298718"/>
              <a:gd name="connsiteY12" fmla="*/ 2476469 h 2721022"/>
              <a:gd name="connsiteX13" fmla="*/ 631756 w 3298718"/>
              <a:gd name="connsiteY13" fmla="*/ 2597354 h 2721022"/>
              <a:gd name="connsiteX14" fmla="*/ 763 w 3298718"/>
              <a:gd name="connsiteY14" fmla="*/ 2701891 h 2721022"/>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8311 w 3298718"/>
              <a:gd name="connsiteY9" fmla="*/ 1612155 h 2715671"/>
              <a:gd name="connsiteX10" fmla="*/ 1865447 w 3298718"/>
              <a:gd name="connsiteY10" fmla="*/ 226449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8311 w 3298718"/>
              <a:gd name="connsiteY9" fmla="*/ 161215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8311 w 3298718"/>
              <a:gd name="connsiteY9" fmla="*/ 161215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61626 w 3298718"/>
              <a:gd name="connsiteY9" fmla="*/ 166930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0540 w 3298718"/>
              <a:gd name="connsiteY9" fmla="*/ 166168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0540 w 3298718"/>
              <a:gd name="connsiteY9" fmla="*/ 166168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8718"/>
              <a:gd name="connsiteY0" fmla="*/ 2701891 h 2715671"/>
              <a:gd name="connsiteX1" fmla="*/ 91 w 3298718"/>
              <a:gd name="connsiteY1" fmla="*/ 2702433 h 2715671"/>
              <a:gd name="connsiteX2" fmla="*/ 1516782 w 3298718"/>
              <a:gd name="connsiteY2" fmla="*/ 2689797 h 2715671"/>
              <a:gd name="connsiteX3" fmla="*/ 1949781 w 3298718"/>
              <a:gd name="connsiteY3" fmla="*/ 2588549 h 2715671"/>
              <a:gd name="connsiteX4" fmla="*/ 2139065 w 3298718"/>
              <a:gd name="connsiteY4" fmla="*/ 2494401 h 2715671"/>
              <a:gd name="connsiteX5" fmla="*/ 2449740 w 3298718"/>
              <a:gd name="connsiteY5" fmla="*/ 2358400 h 2715671"/>
              <a:gd name="connsiteX6" fmla="*/ 3070540 w 3298718"/>
              <a:gd name="connsiteY6" fmla="*/ 1853991 h 2715671"/>
              <a:gd name="connsiteX7" fmla="*/ 3268130 w 3298718"/>
              <a:gd name="connsiteY7" fmla="*/ 1468330 h 2715671"/>
              <a:gd name="connsiteX8" fmla="*/ 3258702 w 3298718"/>
              <a:gd name="connsiteY8" fmla="*/ 0 h 2715671"/>
              <a:gd name="connsiteX9" fmla="*/ 2630540 w 3298718"/>
              <a:gd name="connsiteY9" fmla="*/ 1661685 h 2715671"/>
              <a:gd name="connsiteX10" fmla="*/ 1888762 w 3298718"/>
              <a:gd name="connsiteY10" fmla="*/ 2279733 h 2715671"/>
              <a:gd name="connsiteX11" fmla="*/ 1199644 w 3298718"/>
              <a:gd name="connsiteY11" fmla="*/ 2476469 h 2715671"/>
              <a:gd name="connsiteX12" fmla="*/ 631756 w 3298718"/>
              <a:gd name="connsiteY12" fmla="*/ 2597354 h 2715671"/>
              <a:gd name="connsiteX13" fmla="*/ 763 w 3298718"/>
              <a:gd name="connsiteY13" fmla="*/ 2701891 h 2715671"/>
              <a:gd name="connsiteX0" fmla="*/ 763 w 3299345"/>
              <a:gd name="connsiteY0" fmla="*/ 2519011 h 2532791"/>
              <a:gd name="connsiteX1" fmla="*/ 91 w 3299345"/>
              <a:gd name="connsiteY1" fmla="*/ 2519553 h 2532791"/>
              <a:gd name="connsiteX2" fmla="*/ 1516782 w 3299345"/>
              <a:gd name="connsiteY2" fmla="*/ 2506917 h 2532791"/>
              <a:gd name="connsiteX3" fmla="*/ 1949781 w 3299345"/>
              <a:gd name="connsiteY3" fmla="*/ 2405669 h 2532791"/>
              <a:gd name="connsiteX4" fmla="*/ 2139065 w 3299345"/>
              <a:gd name="connsiteY4" fmla="*/ 2311521 h 2532791"/>
              <a:gd name="connsiteX5" fmla="*/ 2449740 w 3299345"/>
              <a:gd name="connsiteY5" fmla="*/ 2175520 h 2532791"/>
              <a:gd name="connsiteX6" fmla="*/ 3070540 w 3299345"/>
              <a:gd name="connsiteY6" fmla="*/ 1671111 h 2532791"/>
              <a:gd name="connsiteX7" fmla="*/ 3268130 w 3299345"/>
              <a:gd name="connsiteY7" fmla="*/ 1285450 h 2532791"/>
              <a:gd name="connsiteX8" fmla="*/ 3262588 w 3299345"/>
              <a:gd name="connsiteY8" fmla="*/ 0 h 2532791"/>
              <a:gd name="connsiteX9" fmla="*/ 2630540 w 3299345"/>
              <a:gd name="connsiteY9" fmla="*/ 1478805 h 2532791"/>
              <a:gd name="connsiteX10" fmla="*/ 1888762 w 3299345"/>
              <a:gd name="connsiteY10" fmla="*/ 2096853 h 2532791"/>
              <a:gd name="connsiteX11" fmla="*/ 1199644 w 3299345"/>
              <a:gd name="connsiteY11" fmla="*/ 2293589 h 2532791"/>
              <a:gd name="connsiteX12" fmla="*/ 631756 w 3299345"/>
              <a:gd name="connsiteY12" fmla="*/ 2414474 h 2532791"/>
              <a:gd name="connsiteX13" fmla="*/ 763 w 3299345"/>
              <a:gd name="connsiteY13" fmla="*/ 2519011 h 2532791"/>
              <a:gd name="connsiteX0" fmla="*/ 763 w 3299345"/>
              <a:gd name="connsiteY0" fmla="*/ 2519011 h 2532791"/>
              <a:gd name="connsiteX1" fmla="*/ 91 w 3299345"/>
              <a:gd name="connsiteY1" fmla="*/ 2519553 h 2532791"/>
              <a:gd name="connsiteX2" fmla="*/ 1516782 w 3299345"/>
              <a:gd name="connsiteY2" fmla="*/ 2506917 h 2532791"/>
              <a:gd name="connsiteX3" fmla="*/ 1949781 w 3299345"/>
              <a:gd name="connsiteY3" fmla="*/ 2405669 h 2532791"/>
              <a:gd name="connsiteX4" fmla="*/ 2139065 w 3299345"/>
              <a:gd name="connsiteY4" fmla="*/ 2311521 h 2532791"/>
              <a:gd name="connsiteX5" fmla="*/ 2449740 w 3299345"/>
              <a:gd name="connsiteY5" fmla="*/ 2175520 h 2532791"/>
              <a:gd name="connsiteX6" fmla="*/ 3070540 w 3299345"/>
              <a:gd name="connsiteY6" fmla="*/ 1671111 h 2532791"/>
              <a:gd name="connsiteX7" fmla="*/ 3268130 w 3299345"/>
              <a:gd name="connsiteY7" fmla="*/ 1285450 h 2532791"/>
              <a:gd name="connsiteX8" fmla="*/ 3262588 w 3299345"/>
              <a:gd name="connsiteY8" fmla="*/ 0 h 2532791"/>
              <a:gd name="connsiteX9" fmla="*/ 2630540 w 3299345"/>
              <a:gd name="connsiteY9" fmla="*/ 1478805 h 2532791"/>
              <a:gd name="connsiteX10" fmla="*/ 1888762 w 3299345"/>
              <a:gd name="connsiteY10" fmla="*/ 2096853 h 2532791"/>
              <a:gd name="connsiteX11" fmla="*/ 1199644 w 3299345"/>
              <a:gd name="connsiteY11" fmla="*/ 2293589 h 2532791"/>
              <a:gd name="connsiteX12" fmla="*/ 631756 w 3299345"/>
              <a:gd name="connsiteY12" fmla="*/ 2414474 h 2532791"/>
              <a:gd name="connsiteX13" fmla="*/ 763 w 3299345"/>
              <a:gd name="connsiteY13" fmla="*/ 2519011 h 2532791"/>
              <a:gd name="connsiteX0" fmla="*/ 763 w 3306952"/>
              <a:gd name="connsiteY0" fmla="*/ 2519011 h 2532791"/>
              <a:gd name="connsiteX1" fmla="*/ 91 w 3306952"/>
              <a:gd name="connsiteY1" fmla="*/ 2519553 h 2532791"/>
              <a:gd name="connsiteX2" fmla="*/ 1516782 w 3306952"/>
              <a:gd name="connsiteY2" fmla="*/ 2506917 h 2532791"/>
              <a:gd name="connsiteX3" fmla="*/ 1949781 w 3306952"/>
              <a:gd name="connsiteY3" fmla="*/ 2405669 h 2532791"/>
              <a:gd name="connsiteX4" fmla="*/ 2139065 w 3306952"/>
              <a:gd name="connsiteY4" fmla="*/ 2311521 h 2532791"/>
              <a:gd name="connsiteX5" fmla="*/ 2449740 w 3306952"/>
              <a:gd name="connsiteY5" fmla="*/ 2175520 h 2532791"/>
              <a:gd name="connsiteX6" fmla="*/ 3070540 w 3306952"/>
              <a:gd name="connsiteY6" fmla="*/ 1671111 h 2532791"/>
              <a:gd name="connsiteX7" fmla="*/ 3268130 w 3306952"/>
              <a:gd name="connsiteY7" fmla="*/ 1285450 h 2532791"/>
              <a:gd name="connsiteX8" fmla="*/ 3262588 w 3306952"/>
              <a:gd name="connsiteY8" fmla="*/ 0 h 2532791"/>
              <a:gd name="connsiteX9" fmla="*/ 2630540 w 3306952"/>
              <a:gd name="connsiteY9" fmla="*/ 1478805 h 2532791"/>
              <a:gd name="connsiteX10" fmla="*/ 1888762 w 3306952"/>
              <a:gd name="connsiteY10" fmla="*/ 2096853 h 2532791"/>
              <a:gd name="connsiteX11" fmla="*/ 1199644 w 3306952"/>
              <a:gd name="connsiteY11" fmla="*/ 2293589 h 2532791"/>
              <a:gd name="connsiteX12" fmla="*/ 631756 w 3306952"/>
              <a:gd name="connsiteY12" fmla="*/ 2414474 h 2532791"/>
              <a:gd name="connsiteX13" fmla="*/ 763 w 3306952"/>
              <a:gd name="connsiteY13" fmla="*/ 2519011 h 2532791"/>
              <a:gd name="connsiteX0" fmla="*/ 763 w 3262846"/>
              <a:gd name="connsiteY0" fmla="*/ 2519011 h 2532791"/>
              <a:gd name="connsiteX1" fmla="*/ 91 w 3262846"/>
              <a:gd name="connsiteY1" fmla="*/ 2519553 h 2532791"/>
              <a:gd name="connsiteX2" fmla="*/ 1516782 w 3262846"/>
              <a:gd name="connsiteY2" fmla="*/ 2506917 h 2532791"/>
              <a:gd name="connsiteX3" fmla="*/ 1949781 w 3262846"/>
              <a:gd name="connsiteY3" fmla="*/ 2405669 h 2532791"/>
              <a:gd name="connsiteX4" fmla="*/ 2139065 w 3262846"/>
              <a:gd name="connsiteY4" fmla="*/ 2311521 h 2532791"/>
              <a:gd name="connsiteX5" fmla="*/ 2449740 w 3262846"/>
              <a:gd name="connsiteY5" fmla="*/ 2175520 h 2532791"/>
              <a:gd name="connsiteX6" fmla="*/ 3070540 w 3262846"/>
              <a:gd name="connsiteY6" fmla="*/ 1671111 h 2532791"/>
              <a:gd name="connsiteX7" fmla="*/ 3170985 w 3262846"/>
              <a:gd name="connsiteY7" fmla="*/ 1270210 h 2532791"/>
              <a:gd name="connsiteX8" fmla="*/ 3262588 w 3262846"/>
              <a:gd name="connsiteY8" fmla="*/ 0 h 2532791"/>
              <a:gd name="connsiteX9" fmla="*/ 2630540 w 3262846"/>
              <a:gd name="connsiteY9" fmla="*/ 1478805 h 2532791"/>
              <a:gd name="connsiteX10" fmla="*/ 1888762 w 3262846"/>
              <a:gd name="connsiteY10" fmla="*/ 2096853 h 2532791"/>
              <a:gd name="connsiteX11" fmla="*/ 1199644 w 3262846"/>
              <a:gd name="connsiteY11" fmla="*/ 2293589 h 2532791"/>
              <a:gd name="connsiteX12" fmla="*/ 631756 w 3262846"/>
              <a:gd name="connsiteY12" fmla="*/ 2414474 h 2532791"/>
              <a:gd name="connsiteX13" fmla="*/ 763 w 3262846"/>
              <a:gd name="connsiteY13" fmla="*/ 2519011 h 2532791"/>
              <a:gd name="connsiteX0" fmla="*/ 763 w 3262846"/>
              <a:gd name="connsiteY0" fmla="*/ 2519011 h 2532791"/>
              <a:gd name="connsiteX1" fmla="*/ 91 w 3262846"/>
              <a:gd name="connsiteY1" fmla="*/ 2519553 h 2532791"/>
              <a:gd name="connsiteX2" fmla="*/ 1516782 w 3262846"/>
              <a:gd name="connsiteY2" fmla="*/ 2506917 h 2532791"/>
              <a:gd name="connsiteX3" fmla="*/ 1949781 w 3262846"/>
              <a:gd name="connsiteY3" fmla="*/ 2405669 h 2532791"/>
              <a:gd name="connsiteX4" fmla="*/ 2139065 w 3262846"/>
              <a:gd name="connsiteY4" fmla="*/ 2311521 h 2532791"/>
              <a:gd name="connsiteX5" fmla="*/ 2449740 w 3262846"/>
              <a:gd name="connsiteY5" fmla="*/ 2175520 h 2532791"/>
              <a:gd name="connsiteX6" fmla="*/ 3070540 w 3262846"/>
              <a:gd name="connsiteY6" fmla="*/ 1671111 h 2532791"/>
              <a:gd name="connsiteX7" fmla="*/ 3170985 w 3262846"/>
              <a:gd name="connsiteY7" fmla="*/ 1270210 h 2532791"/>
              <a:gd name="connsiteX8" fmla="*/ 3262588 w 3262846"/>
              <a:gd name="connsiteY8" fmla="*/ 0 h 2532791"/>
              <a:gd name="connsiteX9" fmla="*/ 2630540 w 3262846"/>
              <a:gd name="connsiteY9" fmla="*/ 1478805 h 2532791"/>
              <a:gd name="connsiteX10" fmla="*/ 1888762 w 3262846"/>
              <a:gd name="connsiteY10" fmla="*/ 2096853 h 2532791"/>
              <a:gd name="connsiteX11" fmla="*/ 1199644 w 3262846"/>
              <a:gd name="connsiteY11" fmla="*/ 2293589 h 2532791"/>
              <a:gd name="connsiteX12" fmla="*/ 631756 w 3262846"/>
              <a:gd name="connsiteY12" fmla="*/ 2414474 h 2532791"/>
              <a:gd name="connsiteX13" fmla="*/ 763 w 3262846"/>
              <a:gd name="connsiteY13" fmla="*/ 2519011 h 2532791"/>
              <a:gd name="connsiteX0" fmla="*/ 763 w 3298381"/>
              <a:gd name="connsiteY0" fmla="*/ 2519011 h 2532791"/>
              <a:gd name="connsiteX1" fmla="*/ 91 w 3298381"/>
              <a:gd name="connsiteY1" fmla="*/ 2519553 h 2532791"/>
              <a:gd name="connsiteX2" fmla="*/ 1516782 w 3298381"/>
              <a:gd name="connsiteY2" fmla="*/ 2506917 h 2532791"/>
              <a:gd name="connsiteX3" fmla="*/ 1949781 w 3298381"/>
              <a:gd name="connsiteY3" fmla="*/ 2405669 h 2532791"/>
              <a:gd name="connsiteX4" fmla="*/ 2139065 w 3298381"/>
              <a:gd name="connsiteY4" fmla="*/ 2311521 h 2532791"/>
              <a:gd name="connsiteX5" fmla="*/ 2449740 w 3298381"/>
              <a:gd name="connsiteY5" fmla="*/ 2175520 h 2532791"/>
              <a:gd name="connsiteX6" fmla="*/ 3070540 w 3298381"/>
              <a:gd name="connsiteY6" fmla="*/ 1671111 h 2532791"/>
              <a:gd name="connsiteX7" fmla="*/ 3256474 w 3298381"/>
              <a:gd name="connsiteY7" fmla="*/ 1266400 h 2532791"/>
              <a:gd name="connsiteX8" fmla="*/ 3262588 w 3298381"/>
              <a:gd name="connsiteY8" fmla="*/ 0 h 2532791"/>
              <a:gd name="connsiteX9" fmla="*/ 2630540 w 3298381"/>
              <a:gd name="connsiteY9" fmla="*/ 1478805 h 2532791"/>
              <a:gd name="connsiteX10" fmla="*/ 1888762 w 3298381"/>
              <a:gd name="connsiteY10" fmla="*/ 2096853 h 2532791"/>
              <a:gd name="connsiteX11" fmla="*/ 1199644 w 3298381"/>
              <a:gd name="connsiteY11" fmla="*/ 2293589 h 2532791"/>
              <a:gd name="connsiteX12" fmla="*/ 631756 w 3298381"/>
              <a:gd name="connsiteY12" fmla="*/ 2414474 h 2532791"/>
              <a:gd name="connsiteX13" fmla="*/ 763 w 3298381"/>
              <a:gd name="connsiteY13" fmla="*/ 2519011 h 2532791"/>
              <a:gd name="connsiteX0" fmla="*/ 763 w 3282569"/>
              <a:gd name="connsiteY0" fmla="*/ 2519011 h 2532791"/>
              <a:gd name="connsiteX1" fmla="*/ 91 w 3282569"/>
              <a:gd name="connsiteY1" fmla="*/ 2519553 h 2532791"/>
              <a:gd name="connsiteX2" fmla="*/ 1516782 w 3282569"/>
              <a:gd name="connsiteY2" fmla="*/ 2506917 h 2532791"/>
              <a:gd name="connsiteX3" fmla="*/ 1949781 w 3282569"/>
              <a:gd name="connsiteY3" fmla="*/ 2405669 h 2532791"/>
              <a:gd name="connsiteX4" fmla="*/ 2139065 w 3282569"/>
              <a:gd name="connsiteY4" fmla="*/ 2311521 h 2532791"/>
              <a:gd name="connsiteX5" fmla="*/ 2449740 w 3282569"/>
              <a:gd name="connsiteY5" fmla="*/ 2175520 h 2532791"/>
              <a:gd name="connsiteX6" fmla="*/ 3070540 w 3282569"/>
              <a:gd name="connsiteY6" fmla="*/ 1671111 h 2532791"/>
              <a:gd name="connsiteX7" fmla="*/ 3256474 w 3282569"/>
              <a:gd name="connsiteY7" fmla="*/ 1266400 h 2532791"/>
              <a:gd name="connsiteX8" fmla="*/ 3262588 w 3282569"/>
              <a:gd name="connsiteY8" fmla="*/ 0 h 2532791"/>
              <a:gd name="connsiteX9" fmla="*/ 2630540 w 3282569"/>
              <a:gd name="connsiteY9" fmla="*/ 1478805 h 2532791"/>
              <a:gd name="connsiteX10" fmla="*/ 1888762 w 3282569"/>
              <a:gd name="connsiteY10" fmla="*/ 2096853 h 2532791"/>
              <a:gd name="connsiteX11" fmla="*/ 1199644 w 3282569"/>
              <a:gd name="connsiteY11" fmla="*/ 2293589 h 2532791"/>
              <a:gd name="connsiteX12" fmla="*/ 631756 w 3282569"/>
              <a:gd name="connsiteY12" fmla="*/ 2414474 h 2532791"/>
              <a:gd name="connsiteX13" fmla="*/ 763 w 3282569"/>
              <a:gd name="connsiteY13" fmla="*/ 2519011 h 2532791"/>
              <a:gd name="connsiteX0" fmla="*/ 763 w 3263532"/>
              <a:gd name="connsiteY0" fmla="*/ 2519011 h 2532791"/>
              <a:gd name="connsiteX1" fmla="*/ 91 w 3263532"/>
              <a:gd name="connsiteY1" fmla="*/ 2519553 h 2532791"/>
              <a:gd name="connsiteX2" fmla="*/ 1516782 w 3263532"/>
              <a:gd name="connsiteY2" fmla="*/ 2506917 h 2532791"/>
              <a:gd name="connsiteX3" fmla="*/ 1949781 w 3263532"/>
              <a:gd name="connsiteY3" fmla="*/ 2405669 h 2532791"/>
              <a:gd name="connsiteX4" fmla="*/ 2139065 w 3263532"/>
              <a:gd name="connsiteY4" fmla="*/ 2311521 h 2532791"/>
              <a:gd name="connsiteX5" fmla="*/ 2449740 w 3263532"/>
              <a:gd name="connsiteY5" fmla="*/ 2175520 h 2532791"/>
              <a:gd name="connsiteX6" fmla="*/ 3070540 w 3263532"/>
              <a:gd name="connsiteY6" fmla="*/ 1671111 h 2532791"/>
              <a:gd name="connsiteX7" fmla="*/ 3256474 w 3263532"/>
              <a:gd name="connsiteY7" fmla="*/ 1266400 h 2532791"/>
              <a:gd name="connsiteX8" fmla="*/ 3262588 w 3263532"/>
              <a:gd name="connsiteY8" fmla="*/ 0 h 2532791"/>
              <a:gd name="connsiteX9" fmla="*/ 2630540 w 3263532"/>
              <a:gd name="connsiteY9" fmla="*/ 1478805 h 2532791"/>
              <a:gd name="connsiteX10" fmla="*/ 1888762 w 3263532"/>
              <a:gd name="connsiteY10" fmla="*/ 2096853 h 2532791"/>
              <a:gd name="connsiteX11" fmla="*/ 1199644 w 3263532"/>
              <a:gd name="connsiteY11" fmla="*/ 2293589 h 2532791"/>
              <a:gd name="connsiteX12" fmla="*/ 631756 w 3263532"/>
              <a:gd name="connsiteY12" fmla="*/ 2414474 h 2532791"/>
              <a:gd name="connsiteX13" fmla="*/ 763 w 3263532"/>
              <a:gd name="connsiteY13" fmla="*/ 2519011 h 2532791"/>
              <a:gd name="connsiteX0" fmla="*/ 763 w 3270590"/>
              <a:gd name="connsiteY0" fmla="*/ 2534251 h 2548031"/>
              <a:gd name="connsiteX1" fmla="*/ 91 w 3270590"/>
              <a:gd name="connsiteY1" fmla="*/ 2534793 h 2548031"/>
              <a:gd name="connsiteX2" fmla="*/ 1516782 w 3270590"/>
              <a:gd name="connsiteY2" fmla="*/ 2522157 h 2548031"/>
              <a:gd name="connsiteX3" fmla="*/ 1949781 w 3270590"/>
              <a:gd name="connsiteY3" fmla="*/ 2420909 h 2548031"/>
              <a:gd name="connsiteX4" fmla="*/ 2139065 w 3270590"/>
              <a:gd name="connsiteY4" fmla="*/ 23267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22157 h 2548031"/>
              <a:gd name="connsiteX3" fmla="*/ 1996411 w 3270590"/>
              <a:gd name="connsiteY3" fmla="*/ 2417099 h 2548031"/>
              <a:gd name="connsiteX4" fmla="*/ 2139065 w 3270590"/>
              <a:gd name="connsiteY4" fmla="*/ 23267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22157 h 2548031"/>
              <a:gd name="connsiteX3" fmla="*/ 1996411 w 3270590"/>
              <a:gd name="connsiteY3" fmla="*/ 2417099 h 2548031"/>
              <a:gd name="connsiteX4" fmla="*/ 2139065 w 3270590"/>
              <a:gd name="connsiteY4" fmla="*/ 23267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2215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0183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0183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0183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16782 w 3270590"/>
              <a:gd name="connsiteY2" fmla="*/ 250183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21963 w 3270590"/>
              <a:gd name="connsiteY2" fmla="*/ 247135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21963 w 3270590"/>
              <a:gd name="connsiteY2" fmla="*/ 2471357 h 2548031"/>
              <a:gd name="connsiteX3" fmla="*/ 1996411 w 3270590"/>
              <a:gd name="connsiteY3" fmla="*/ 24170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1521963 w 3270590"/>
              <a:gd name="connsiteY2" fmla="*/ 2471357 h 2548031"/>
              <a:gd name="connsiteX3" fmla="*/ 2011954 w 3270590"/>
              <a:gd name="connsiteY3" fmla="*/ 240693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974062 w 3270590"/>
              <a:gd name="connsiteY2" fmla="*/ 2498027 h 2548031"/>
              <a:gd name="connsiteX3" fmla="*/ 2011954 w 3270590"/>
              <a:gd name="connsiteY3" fmla="*/ 240693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40693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30882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29104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8762 w 3270590"/>
              <a:gd name="connsiteY10" fmla="*/ 2112093 h 2548031"/>
              <a:gd name="connsiteX11" fmla="*/ 1199644 w 3270590"/>
              <a:gd name="connsiteY11" fmla="*/ 229104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6172 w 3270590"/>
              <a:gd name="connsiteY10" fmla="*/ 2107013 h 2548031"/>
              <a:gd name="connsiteX11" fmla="*/ 1199644 w 3270590"/>
              <a:gd name="connsiteY11" fmla="*/ 2291049 h 2548031"/>
              <a:gd name="connsiteX12" fmla="*/ 631756 w 3270590"/>
              <a:gd name="connsiteY12" fmla="*/ 242971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30540 w 3270590"/>
              <a:gd name="connsiteY9" fmla="*/ 1494045 h 2548031"/>
              <a:gd name="connsiteX10" fmla="*/ 1886172 w 3270590"/>
              <a:gd name="connsiteY10" fmla="*/ 2107013 h 2548031"/>
              <a:gd name="connsiteX11" fmla="*/ 1199644 w 3270590"/>
              <a:gd name="connsiteY11" fmla="*/ 2291049 h 2548031"/>
              <a:gd name="connsiteX12" fmla="*/ 636937 w 3270590"/>
              <a:gd name="connsiteY12" fmla="*/ 2411934 h 2548031"/>
              <a:gd name="connsiteX13" fmla="*/ 763 w 3270590"/>
              <a:gd name="connsiteY13" fmla="*/ 2534251 h 2548031"/>
              <a:gd name="connsiteX0" fmla="*/ 763 w 3270590"/>
              <a:gd name="connsiteY0" fmla="*/ 2534251 h 2548031"/>
              <a:gd name="connsiteX1" fmla="*/ 91 w 3270590"/>
              <a:gd name="connsiteY1" fmla="*/ 2534793 h 2548031"/>
              <a:gd name="connsiteX2" fmla="*/ 748685 w 3270590"/>
              <a:gd name="connsiteY2" fmla="*/ 2517077 h 2548031"/>
              <a:gd name="connsiteX3" fmla="*/ 2011954 w 3270590"/>
              <a:gd name="connsiteY3" fmla="*/ 2391699 h 2548031"/>
              <a:gd name="connsiteX4" fmla="*/ 2271183 w 3270590"/>
              <a:gd name="connsiteY4" fmla="*/ 2288661 h 2548031"/>
              <a:gd name="connsiteX5" fmla="*/ 2449740 w 3270590"/>
              <a:gd name="connsiteY5" fmla="*/ 2190760 h 2548031"/>
              <a:gd name="connsiteX6" fmla="*/ 3070540 w 3270590"/>
              <a:gd name="connsiteY6" fmla="*/ 1686351 h 2548031"/>
              <a:gd name="connsiteX7" fmla="*/ 3256474 w 3270590"/>
              <a:gd name="connsiteY7" fmla="*/ 1281640 h 2548031"/>
              <a:gd name="connsiteX8" fmla="*/ 3270360 w 3270590"/>
              <a:gd name="connsiteY8" fmla="*/ 0 h 2548031"/>
              <a:gd name="connsiteX9" fmla="*/ 2620178 w 3270590"/>
              <a:gd name="connsiteY9" fmla="*/ 1494045 h 2548031"/>
              <a:gd name="connsiteX10" fmla="*/ 1886172 w 3270590"/>
              <a:gd name="connsiteY10" fmla="*/ 2107013 h 2548031"/>
              <a:gd name="connsiteX11" fmla="*/ 1199644 w 3270590"/>
              <a:gd name="connsiteY11" fmla="*/ 2291049 h 2548031"/>
              <a:gd name="connsiteX12" fmla="*/ 636937 w 3270590"/>
              <a:gd name="connsiteY12" fmla="*/ 2411934 h 2548031"/>
              <a:gd name="connsiteX13" fmla="*/ 763 w 3270590"/>
              <a:gd name="connsiteY13" fmla="*/ 2534251 h 2548031"/>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449664 w 3270514"/>
              <a:gd name="connsiteY5" fmla="*/ 219076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504066 w 3270514"/>
              <a:gd name="connsiteY5" fmla="*/ 214504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504066 w 3270514"/>
              <a:gd name="connsiteY5" fmla="*/ 214504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504066 w 3270514"/>
              <a:gd name="connsiteY5" fmla="*/ 214504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504066 w 3270514"/>
              <a:gd name="connsiteY5" fmla="*/ 214504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514"/>
              <a:gd name="connsiteY0" fmla="*/ 2529171 h 2543570"/>
              <a:gd name="connsiteX1" fmla="*/ 15 w 3270514"/>
              <a:gd name="connsiteY1" fmla="*/ 2534793 h 2543570"/>
              <a:gd name="connsiteX2" fmla="*/ 748609 w 3270514"/>
              <a:gd name="connsiteY2" fmla="*/ 2517077 h 2543570"/>
              <a:gd name="connsiteX3" fmla="*/ 2011878 w 3270514"/>
              <a:gd name="connsiteY3" fmla="*/ 2391699 h 2543570"/>
              <a:gd name="connsiteX4" fmla="*/ 2271107 w 3270514"/>
              <a:gd name="connsiteY4" fmla="*/ 2288661 h 2543570"/>
              <a:gd name="connsiteX5" fmla="*/ 2504066 w 3270514"/>
              <a:gd name="connsiteY5" fmla="*/ 2145040 h 2543570"/>
              <a:gd name="connsiteX6" fmla="*/ 3070464 w 3270514"/>
              <a:gd name="connsiteY6" fmla="*/ 1686351 h 2543570"/>
              <a:gd name="connsiteX7" fmla="*/ 3256398 w 3270514"/>
              <a:gd name="connsiteY7" fmla="*/ 1281640 h 2543570"/>
              <a:gd name="connsiteX8" fmla="*/ 3270284 w 3270514"/>
              <a:gd name="connsiteY8" fmla="*/ 0 h 2543570"/>
              <a:gd name="connsiteX9" fmla="*/ 2620102 w 3270514"/>
              <a:gd name="connsiteY9" fmla="*/ 1494045 h 2543570"/>
              <a:gd name="connsiteX10" fmla="*/ 1886096 w 3270514"/>
              <a:gd name="connsiteY10" fmla="*/ 2107013 h 2543570"/>
              <a:gd name="connsiteX11" fmla="*/ 1199568 w 3270514"/>
              <a:gd name="connsiteY11" fmla="*/ 2291049 h 2543570"/>
              <a:gd name="connsiteX12" fmla="*/ 636861 w 3270514"/>
              <a:gd name="connsiteY12" fmla="*/ 2411934 h 2543570"/>
              <a:gd name="connsiteX13" fmla="*/ 11049 w 3270514"/>
              <a:gd name="connsiteY13" fmla="*/ 2529171 h 2543570"/>
              <a:gd name="connsiteX0" fmla="*/ 11049 w 3270787"/>
              <a:gd name="connsiteY0" fmla="*/ 2529171 h 2543570"/>
              <a:gd name="connsiteX1" fmla="*/ 15 w 3270787"/>
              <a:gd name="connsiteY1" fmla="*/ 2534793 h 2543570"/>
              <a:gd name="connsiteX2" fmla="*/ 748609 w 3270787"/>
              <a:gd name="connsiteY2" fmla="*/ 2517077 h 2543570"/>
              <a:gd name="connsiteX3" fmla="*/ 2011878 w 3270787"/>
              <a:gd name="connsiteY3" fmla="*/ 2391699 h 2543570"/>
              <a:gd name="connsiteX4" fmla="*/ 2271107 w 3270787"/>
              <a:gd name="connsiteY4" fmla="*/ 2288661 h 2543570"/>
              <a:gd name="connsiteX5" fmla="*/ 2504066 w 3270787"/>
              <a:gd name="connsiteY5" fmla="*/ 2145040 h 2543570"/>
              <a:gd name="connsiteX6" fmla="*/ 3070464 w 3270787"/>
              <a:gd name="connsiteY6" fmla="*/ 1686351 h 2543570"/>
              <a:gd name="connsiteX7" fmla="*/ 3261580 w 3270787"/>
              <a:gd name="connsiteY7" fmla="*/ 1281640 h 2543570"/>
              <a:gd name="connsiteX8" fmla="*/ 3270284 w 3270787"/>
              <a:gd name="connsiteY8" fmla="*/ 0 h 2543570"/>
              <a:gd name="connsiteX9" fmla="*/ 2620102 w 3270787"/>
              <a:gd name="connsiteY9" fmla="*/ 1494045 h 2543570"/>
              <a:gd name="connsiteX10" fmla="*/ 1886096 w 3270787"/>
              <a:gd name="connsiteY10" fmla="*/ 2107013 h 2543570"/>
              <a:gd name="connsiteX11" fmla="*/ 1199568 w 3270787"/>
              <a:gd name="connsiteY11" fmla="*/ 2291049 h 2543570"/>
              <a:gd name="connsiteX12" fmla="*/ 636861 w 3270787"/>
              <a:gd name="connsiteY12" fmla="*/ 2411934 h 2543570"/>
              <a:gd name="connsiteX13" fmla="*/ 11049 w 3270787"/>
              <a:gd name="connsiteY13" fmla="*/ 2529171 h 2543570"/>
              <a:gd name="connsiteX0" fmla="*/ 11049 w 3266996"/>
              <a:gd name="connsiteY0" fmla="*/ 2541871 h 2556270"/>
              <a:gd name="connsiteX1" fmla="*/ 15 w 3266996"/>
              <a:gd name="connsiteY1" fmla="*/ 2547493 h 2556270"/>
              <a:gd name="connsiteX2" fmla="*/ 748609 w 3266996"/>
              <a:gd name="connsiteY2" fmla="*/ 2529777 h 2556270"/>
              <a:gd name="connsiteX3" fmla="*/ 2011878 w 3266996"/>
              <a:gd name="connsiteY3" fmla="*/ 2404399 h 2556270"/>
              <a:gd name="connsiteX4" fmla="*/ 2271107 w 3266996"/>
              <a:gd name="connsiteY4" fmla="*/ 2301361 h 2556270"/>
              <a:gd name="connsiteX5" fmla="*/ 2504066 w 3266996"/>
              <a:gd name="connsiteY5" fmla="*/ 2157740 h 2556270"/>
              <a:gd name="connsiteX6" fmla="*/ 3070464 w 3266996"/>
              <a:gd name="connsiteY6" fmla="*/ 1699051 h 2556270"/>
              <a:gd name="connsiteX7" fmla="*/ 3261580 w 3266996"/>
              <a:gd name="connsiteY7" fmla="*/ 1294340 h 2556270"/>
              <a:gd name="connsiteX8" fmla="*/ 3265103 w 3266996"/>
              <a:gd name="connsiteY8" fmla="*/ 0 h 2556270"/>
              <a:gd name="connsiteX9" fmla="*/ 2620102 w 3266996"/>
              <a:gd name="connsiteY9" fmla="*/ 1506745 h 2556270"/>
              <a:gd name="connsiteX10" fmla="*/ 1886096 w 3266996"/>
              <a:gd name="connsiteY10" fmla="*/ 2119713 h 2556270"/>
              <a:gd name="connsiteX11" fmla="*/ 1199568 w 3266996"/>
              <a:gd name="connsiteY11" fmla="*/ 2303749 h 2556270"/>
              <a:gd name="connsiteX12" fmla="*/ 636861 w 3266996"/>
              <a:gd name="connsiteY12" fmla="*/ 2424634 h 2556270"/>
              <a:gd name="connsiteX13" fmla="*/ 11049 w 3266996"/>
              <a:gd name="connsiteY13" fmla="*/ 2541871 h 2556270"/>
              <a:gd name="connsiteX0" fmla="*/ 11049 w 3266996"/>
              <a:gd name="connsiteY0" fmla="*/ 2541871 h 2556270"/>
              <a:gd name="connsiteX1" fmla="*/ 15 w 3266996"/>
              <a:gd name="connsiteY1" fmla="*/ 2547493 h 2556270"/>
              <a:gd name="connsiteX2" fmla="*/ 748609 w 3266996"/>
              <a:gd name="connsiteY2" fmla="*/ 2529777 h 2556270"/>
              <a:gd name="connsiteX3" fmla="*/ 2011878 w 3266996"/>
              <a:gd name="connsiteY3" fmla="*/ 2404399 h 2556270"/>
              <a:gd name="connsiteX4" fmla="*/ 2271107 w 3266996"/>
              <a:gd name="connsiteY4" fmla="*/ 2301361 h 2556270"/>
              <a:gd name="connsiteX5" fmla="*/ 2504066 w 3266996"/>
              <a:gd name="connsiteY5" fmla="*/ 2157740 h 2556270"/>
              <a:gd name="connsiteX6" fmla="*/ 3070464 w 3266996"/>
              <a:gd name="connsiteY6" fmla="*/ 1699051 h 2556270"/>
              <a:gd name="connsiteX7" fmla="*/ 3261580 w 3266996"/>
              <a:gd name="connsiteY7" fmla="*/ 1294340 h 2556270"/>
              <a:gd name="connsiteX8" fmla="*/ 3265103 w 3266996"/>
              <a:gd name="connsiteY8" fmla="*/ 0 h 2556270"/>
              <a:gd name="connsiteX9" fmla="*/ 2620102 w 3266996"/>
              <a:gd name="connsiteY9" fmla="*/ 1506745 h 2556270"/>
              <a:gd name="connsiteX10" fmla="*/ 1886096 w 3266996"/>
              <a:gd name="connsiteY10" fmla="*/ 2119713 h 2556270"/>
              <a:gd name="connsiteX11" fmla="*/ 1199568 w 3266996"/>
              <a:gd name="connsiteY11" fmla="*/ 2303749 h 2556270"/>
              <a:gd name="connsiteX12" fmla="*/ 636861 w 3266996"/>
              <a:gd name="connsiteY12" fmla="*/ 2424634 h 2556270"/>
              <a:gd name="connsiteX13" fmla="*/ 11049 w 3266996"/>
              <a:gd name="connsiteY13" fmla="*/ 2541871 h 2556270"/>
              <a:gd name="connsiteX0" fmla="*/ 11049 w 3265103"/>
              <a:gd name="connsiteY0" fmla="*/ 2541871 h 2556270"/>
              <a:gd name="connsiteX1" fmla="*/ 15 w 3265103"/>
              <a:gd name="connsiteY1" fmla="*/ 2547493 h 2556270"/>
              <a:gd name="connsiteX2" fmla="*/ 748609 w 3265103"/>
              <a:gd name="connsiteY2" fmla="*/ 2529777 h 2556270"/>
              <a:gd name="connsiteX3" fmla="*/ 2011878 w 3265103"/>
              <a:gd name="connsiteY3" fmla="*/ 2404399 h 2556270"/>
              <a:gd name="connsiteX4" fmla="*/ 2271107 w 3265103"/>
              <a:gd name="connsiteY4" fmla="*/ 2301361 h 2556270"/>
              <a:gd name="connsiteX5" fmla="*/ 2504066 w 3265103"/>
              <a:gd name="connsiteY5" fmla="*/ 2157740 h 2556270"/>
              <a:gd name="connsiteX6" fmla="*/ 3070464 w 3265103"/>
              <a:gd name="connsiteY6" fmla="*/ 1699051 h 2556270"/>
              <a:gd name="connsiteX7" fmla="*/ 3261580 w 3265103"/>
              <a:gd name="connsiteY7" fmla="*/ 1294340 h 2556270"/>
              <a:gd name="connsiteX8" fmla="*/ 3265103 w 3265103"/>
              <a:gd name="connsiteY8" fmla="*/ 0 h 2556270"/>
              <a:gd name="connsiteX9" fmla="*/ 2620102 w 3265103"/>
              <a:gd name="connsiteY9" fmla="*/ 1506745 h 2556270"/>
              <a:gd name="connsiteX10" fmla="*/ 1886096 w 3265103"/>
              <a:gd name="connsiteY10" fmla="*/ 2119713 h 2556270"/>
              <a:gd name="connsiteX11" fmla="*/ 1199568 w 3265103"/>
              <a:gd name="connsiteY11" fmla="*/ 2303749 h 2556270"/>
              <a:gd name="connsiteX12" fmla="*/ 636861 w 3265103"/>
              <a:gd name="connsiteY12" fmla="*/ 2424634 h 2556270"/>
              <a:gd name="connsiteX13" fmla="*/ 11049 w 3265103"/>
              <a:gd name="connsiteY13" fmla="*/ 2541871 h 2556270"/>
              <a:gd name="connsiteX0" fmla="*/ 11049 w 3265103"/>
              <a:gd name="connsiteY0" fmla="*/ 2541871 h 2556270"/>
              <a:gd name="connsiteX1" fmla="*/ 15 w 3265103"/>
              <a:gd name="connsiteY1" fmla="*/ 2547493 h 2556270"/>
              <a:gd name="connsiteX2" fmla="*/ 748609 w 3265103"/>
              <a:gd name="connsiteY2" fmla="*/ 2529777 h 2556270"/>
              <a:gd name="connsiteX3" fmla="*/ 1942797 w 3265103"/>
              <a:gd name="connsiteY3" fmla="*/ 2438265 h 2556270"/>
              <a:gd name="connsiteX4" fmla="*/ 2271107 w 3265103"/>
              <a:gd name="connsiteY4" fmla="*/ 2301361 h 2556270"/>
              <a:gd name="connsiteX5" fmla="*/ 2504066 w 3265103"/>
              <a:gd name="connsiteY5" fmla="*/ 2157740 h 2556270"/>
              <a:gd name="connsiteX6" fmla="*/ 3070464 w 3265103"/>
              <a:gd name="connsiteY6" fmla="*/ 1699051 h 2556270"/>
              <a:gd name="connsiteX7" fmla="*/ 3261580 w 3265103"/>
              <a:gd name="connsiteY7" fmla="*/ 1294340 h 2556270"/>
              <a:gd name="connsiteX8" fmla="*/ 3265103 w 3265103"/>
              <a:gd name="connsiteY8" fmla="*/ 0 h 2556270"/>
              <a:gd name="connsiteX9" fmla="*/ 2620102 w 3265103"/>
              <a:gd name="connsiteY9" fmla="*/ 1506745 h 2556270"/>
              <a:gd name="connsiteX10" fmla="*/ 1886096 w 3265103"/>
              <a:gd name="connsiteY10" fmla="*/ 2119713 h 2556270"/>
              <a:gd name="connsiteX11" fmla="*/ 1199568 w 3265103"/>
              <a:gd name="connsiteY11" fmla="*/ 2303749 h 2556270"/>
              <a:gd name="connsiteX12" fmla="*/ 636861 w 3265103"/>
              <a:gd name="connsiteY12" fmla="*/ 2424634 h 2556270"/>
              <a:gd name="connsiteX13" fmla="*/ 11049 w 3265103"/>
              <a:gd name="connsiteY13" fmla="*/ 2541871 h 2556270"/>
              <a:gd name="connsiteX0" fmla="*/ 11049 w 3265103"/>
              <a:gd name="connsiteY0" fmla="*/ 2541871 h 2556270"/>
              <a:gd name="connsiteX1" fmla="*/ 15 w 3265103"/>
              <a:gd name="connsiteY1" fmla="*/ 2547493 h 2556270"/>
              <a:gd name="connsiteX2" fmla="*/ 748609 w 3265103"/>
              <a:gd name="connsiteY2" fmla="*/ 2529777 h 2556270"/>
              <a:gd name="connsiteX3" fmla="*/ 1942797 w 3265103"/>
              <a:gd name="connsiteY3" fmla="*/ 2438265 h 2556270"/>
              <a:gd name="connsiteX4" fmla="*/ 2271107 w 3265103"/>
              <a:gd name="connsiteY4" fmla="*/ 2301361 h 2556270"/>
              <a:gd name="connsiteX5" fmla="*/ 2504066 w 3265103"/>
              <a:gd name="connsiteY5" fmla="*/ 2157740 h 2556270"/>
              <a:gd name="connsiteX6" fmla="*/ 3070464 w 3265103"/>
              <a:gd name="connsiteY6" fmla="*/ 1699051 h 2556270"/>
              <a:gd name="connsiteX7" fmla="*/ 3261580 w 3265103"/>
              <a:gd name="connsiteY7" fmla="*/ 1294340 h 2556270"/>
              <a:gd name="connsiteX8" fmla="*/ 3265103 w 3265103"/>
              <a:gd name="connsiteY8" fmla="*/ 0 h 2556270"/>
              <a:gd name="connsiteX9" fmla="*/ 2620102 w 3265103"/>
              <a:gd name="connsiteY9" fmla="*/ 1506745 h 2556270"/>
              <a:gd name="connsiteX10" fmla="*/ 1886096 w 3265103"/>
              <a:gd name="connsiteY10" fmla="*/ 2119713 h 2556270"/>
              <a:gd name="connsiteX11" fmla="*/ 1199568 w 3265103"/>
              <a:gd name="connsiteY11" fmla="*/ 2303749 h 2556270"/>
              <a:gd name="connsiteX12" fmla="*/ 636861 w 3265103"/>
              <a:gd name="connsiteY12" fmla="*/ 2424634 h 2556270"/>
              <a:gd name="connsiteX13" fmla="*/ 11049 w 3265103"/>
              <a:gd name="connsiteY13" fmla="*/ 2541871 h 2556270"/>
              <a:gd name="connsiteX0" fmla="*/ 11049 w 3265103"/>
              <a:gd name="connsiteY0" fmla="*/ 2541871 h 2556270"/>
              <a:gd name="connsiteX1" fmla="*/ 15 w 3265103"/>
              <a:gd name="connsiteY1" fmla="*/ 2547493 h 2556270"/>
              <a:gd name="connsiteX2" fmla="*/ 748609 w 3265103"/>
              <a:gd name="connsiteY2" fmla="*/ 2529777 h 2556270"/>
              <a:gd name="connsiteX3" fmla="*/ 1985973 w 3265103"/>
              <a:gd name="connsiteY3" fmla="*/ 2438265 h 2556270"/>
              <a:gd name="connsiteX4" fmla="*/ 2271107 w 3265103"/>
              <a:gd name="connsiteY4" fmla="*/ 2301361 h 2556270"/>
              <a:gd name="connsiteX5" fmla="*/ 2504066 w 3265103"/>
              <a:gd name="connsiteY5" fmla="*/ 2157740 h 2556270"/>
              <a:gd name="connsiteX6" fmla="*/ 3070464 w 3265103"/>
              <a:gd name="connsiteY6" fmla="*/ 1699051 h 2556270"/>
              <a:gd name="connsiteX7" fmla="*/ 3261580 w 3265103"/>
              <a:gd name="connsiteY7" fmla="*/ 1294340 h 2556270"/>
              <a:gd name="connsiteX8" fmla="*/ 3265103 w 3265103"/>
              <a:gd name="connsiteY8" fmla="*/ 0 h 2556270"/>
              <a:gd name="connsiteX9" fmla="*/ 2620102 w 3265103"/>
              <a:gd name="connsiteY9" fmla="*/ 1506745 h 2556270"/>
              <a:gd name="connsiteX10" fmla="*/ 1886096 w 3265103"/>
              <a:gd name="connsiteY10" fmla="*/ 2119713 h 2556270"/>
              <a:gd name="connsiteX11" fmla="*/ 1199568 w 3265103"/>
              <a:gd name="connsiteY11" fmla="*/ 2303749 h 2556270"/>
              <a:gd name="connsiteX12" fmla="*/ 636861 w 3265103"/>
              <a:gd name="connsiteY12" fmla="*/ 2424634 h 2556270"/>
              <a:gd name="connsiteX13" fmla="*/ 11049 w 3265103"/>
              <a:gd name="connsiteY13" fmla="*/ 2541871 h 2556270"/>
              <a:gd name="connsiteX0" fmla="*/ 11049 w 3265103"/>
              <a:gd name="connsiteY0" fmla="*/ 2541871 h 2556270"/>
              <a:gd name="connsiteX1" fmla="*/ 15 w 3265103"/>
              <a:gd name="connsiteY1" fmla="*/ 2547493 h 2556270"/>
              <a:gd name="connsiteX2" fmla="*/ 748609 w 3265103"/>
              <a:gd name="connsiteY2" fmla="*/ 2529777 h 2556270"/>
              <a:gd name="connsiteX3" fmla="*/ 1985973 w 3265103"/>
              <a:gd name="connsiteY3" fmla="*/ 2438265 h 2556270"/>
              <a:gd name="connsiteX4" fmla="*/ 2271107 w 3265103"/>
              <a:gd name="connsiteY4" fmla="*/ 2301361 h 2556270"/>
              <a:gd name="connsiteX5" fmla="*/ 2504066 w 3265103"/>
              <a:gd name="connsiteY5" fmla="*/ 2157740 h 2556270"/>
              <a:gd name="connsiteX6" fmla="*/ 3070464 w 3265103"/>
              <a:gd name="connsiteY6" fmla="*/ 1699051 h 2556270"/>
              <a:gd name="connsiteX7" fmla="*/ 3261580 w 3265103"/>
              <a:gd name="connsiteY7" fmla="*/ 1294340 h 2556270"/>
              <a:gd name="connsiteX8" fmla="*/ 3265103 w 3265103"/>
              <a:gd name="connsiteY8" fmla="*/ 0 h 2556270"/>
              <a:gd name="connsiteX9" fmla="*/ 2620102 w 3265103"/>
              <a:gd name="connsiteY9" fmla="*/ 1506745 h 2556270"/>
              <a:gd name="connsiteX10" fmla="*/ 1886096 w 3265103"/>
              <a:gd name="connsiteY10" fmla="*/ 2119713 h 2556270"/>
              <a:gd name="connsiteX11" fmla="*/ 1199568 w 3265103"/>
              <a:gd name="connsiteY11" fmla="*/ 2303749 h 2556270"/>
              <a:gd name="connsiteX12" fmla="*/ 636861 w 3265103"/>
              <a:gd name="connsiteY12" fmla="*/ 2424634 h 2556270"/>
              <a:gd name="connsiteX13" fmla="*/ 11049 w 3265103"/>
              <a:gd name="connsiteY13" fmla="*/ 2541871 h 2556270"/>
              <a:gd name="connsiteX0" fmla="*/ 0 w 3277605"/>
              <a:gd name="connsiteY0" fmla="*/ 2507234 h 2547493"/>
              <a:gd name="connsiteX1" fmla="*/ 12517 w 3277605"/>
              <a:gd name="connsiteY1" fmla="*/ 2547493 h 2547493"/>
              <a:gd name="connsiteX2" fmla="*/ 761111 w 3277605"/>
              <a:gd name="connsiteY2" fmla="*/ 2529777 h 2547493"/>
              <a:gd name="connsiteX3" fmla="*/ 1998475 w 3277605"/>
              <a:gd name="connsiteY3" fmla="*/ 2438265 h 2547493"/>
              <a:gd name="connsiteX4" fmla="*/ 2283609 w 3277605"/>
              <a:gd name="connsiteY4" fmla="*/ 2301361 h 2547493"/>
              <a:gd name="connsiteX5" fmla="*/ 2516568 w 3277605"/>
              <a:gd name="connsiteY5" fmla="*/ 2157740 h 2547493"/>
              <a:gd name="connsiteX6" fmla="*/ 3082966 w 3277605"/>
              <a:gd name="connsiteY6" fmla="*/ 1699051 h 2547493"/>
              <a:gd name="connsiteX7" fmla="*/ 3274082 w 3277605"/>
              <a:gd name="connsiteY7" fmla="*/ 1294340 h 2547493"/>
              <a:gd name="connsiteX8" fmla="*/ 3277605 w 3277605"/>
              <a:gd name="connsiteY8" fmla="*/ 0 h 2547493"/>
              <a:gd name="connsiteX9" fmla="*/ 2632604 w 3277605"/>
              <a:gd name="connsiteY9" fmla="*/ 1506745 h 2547493"/>
              <a:gd name="connsiteX10" fmla="*/ 1898598 w 3277605"/>
              <a:gd name="connsiteY10" fmla="*/ 2119713 h 2547493"/>
              <a:gd name="connsiteX11" fmla="*/ 1212070 w 3277605"/>
              <a:gd name="connsiteY11" fmla="*/ 2303749 h 2547493"/>
              <a:gd name="connsiteX12" fmla="*/ 649363 w 3277605"/>
              <a:gd name="connsiteY12" fmla="*/ 2424634 h 2547493"/>
              <a:gd name="connsiteX13" fmla="*/ 0 w 3277605"/>
              <a:gd name="connsiteY13" fmla="*/ 2507234 h 2547493"/>
              <a:gd name="connsiteX0" fmla="*/ 0 w 3277605"/>
              <a:gd name="connsiteY0" fmla="*/ 2507234 h 2691413"/>
              <a:gd name="connsiteX1" fmla="*/ 12517 w 3277605"/>
              <a:gd name="connsiteY1" fmla="*/ 2547493 h 2691413"/>
              <a:gd name="connsiteX2" fmla="*/ 761111 w 3277605"/>
              <a:gd name="connsiteY2" fmla="*/ 2691413 h 2691413"/>
              <a:gd name="connsiteX3" fmla="*/ 1998475 w 3277605"/>
              <a:gd name="connsiteY3" fmla="*/ 2438265 h 2691413"/>
              <a:gd name="connsiteX4" fmla="*/ 2283609 w 3277605"/>
              <a:gd name="connsiteY4" fmla="*/ 2301361 h 2691413"/>
              <a:gd name="connsiteX5" fmla="*/ 2516568 w 3277605"/>
              <a:gd name="connsiteY5" fmla="*/ 2157740 h 2691413"/>
              <a:gd name="connsiteX6" fmla="*/ 3082966 w 3277605"/>
              <a:gd name="connsiteY6" fmla="*/ 1699051 h 2691413"/>
              <a:gd name="connsiteX7" fmla="*/ 3274082 w 3277605"/>
              <a:gd name="connsiteY7" fmla="*/ 1294340 h 2691413"/>
              <a:gd name="connsiteX8" fmla="*/ 3277605 w 3277605"/>
              <a:gd name="connsiteY8" fmla="*/ 0 h 2691413"/>
              <a:gd name="connsiteX9" fmla="*/ 2632604 w 3277605"/>
              <a:gd name="connsiteY9" fmla="*/ 1506745 h 2691413"/>
              <a:gd name="connsiteX10" fmla="*/ 1898598 w 3277605"/>
              <a:gd name="connsiteY10" fmla="*/ 2119713 h 2691413"/>
              <a:gd name="connsiteX11" fmla="*/ 1212070 w 3277605"/>
              <a:gd name="connsiteY11" fmla="*/ 2303749 h 2691413"/>
              <a:gd name="connsiteX12" fmla="*/ 649363 w 3277605"/>
              <a:gd name="connsiteY12" fmla="*/ 2424634 h 2691413"/>
              <a:gd name="connsiteX13" fmla="*/ 0 w 3277605"/>
              <a:gd name="connsiteY13" fmla="*/ 2507234 h 2691413"/>
              <a:gd name="connsiteX0" fmla="*/ 0 w 3277605"/>
              <a:gd name="connsiteY0" fmla="*/ 2507234 h 2692044"/>
              <a:gd name="connsiteX1" fmla="*/ 12517 w 3277605"/>
              <a:gd name="connsiteY1" fmla="*/ 2547493 h 2692044"/>
              <a:gd name="connsiteX2" fmla="*/ 761111 w 3277605"/>
              <a:gd name="connsiteY2" fmla="*/ 2691413 h 2692044"/>
              <a:gd name="connsiteX3" fmla="*/ 1998475 w 3277605"/>
              <a:gd name="connsiteY3" fmla="*/ 2438265 h 2692044"/>
              <a:gd name="connsiteX4" fmla="*/ 2283609 w 3277605"/>
              <a:gd name="connsiteY4" fmla="*/ 2301361 h 2692044"/>
              <a:gd name="connsiteX5" fmla="*/ 2516568 w 3277605"/>
              <a:gd name="connsiteY5" fmla="*/ 2157740 h 2692044"/>
              <a:gd name="connsiteX6" fmla="*/ 3082966 w 3277605"/>
              <a:gd name="connsiteY6" fmla="*/ 1699051 h 2692044"/>
              <a:gd name="connsiteX7" fmla="*/ 3274082 w 3277605"/>
              <a:gd name="connsiteY7" fmla="*/ 1294340 h 2692044"/>
              <a:gd name="connsiteX8" fmla="*/ 3277605 w 3277605"/>
              <a:gd name="connsiteY8" fmla="*/ 0 h 2692044"/>
              <a:gd name="connsiteX9" fmla="*/ 2632604 w 3277605"/>
              <a:gd name="connsiteY9" fmla="*/ 1506745 h 2692044"/>
              <a:gd name="connsiteX10" fmla="*/ 1898598 w 3277605"/>
              <a:gd name="connsiteY10" fmla="*/ 2119713 h 2692044"/>
              <a:gd name="connsiteX11" fmla="*/ 1212070 w 3277605"/>
              <a:gd name="connsiteY11" fmla="*/ 2303749 h 2692044"/>
              <a:gd name="connsiteX12" fmla="*/ 649363 w 3277605"/>
              <a:gd name="connsiteY12" fmla="*/ 2424634 h 2692044"/>
              <a:gd name="connsiteX13" fmla="*/ 0 w 3277605"/>
              <a:gd name="connsiteY13" fmla="*/ 2507234 h 2692044"/>
              <a:gd name="connsiteX0" fmla="*/ 46362 w 3323967"/>
              <a:gd name="connsiteY0" fmla="*/ 2507234 h 2699432"/>
              <a:gd name="connsiteX1" fmla="*/ 3 w 3323967"/>
              <a:gd name="connsiteY1" fmla="*/ 2662948 h 2699432"/>
              <a:gd name="connsiteX2" fmla="*/ 807473 w 3323967"/>
              <a:gd name="connsiteY2" fmla="*/ 2691413 h 2699432"/>
              <a:gd name="connsiteX3" fmla="*/ 2044837 w 3323967"/>
              <a:gd name="connsiteY3" fmla="*/ 2438265 h 2699432"/>
              <a:gd name="connsiteX4" fmla="*/ 2329971 w 3323967"/>
              <a:gd name="connsiteY4" fmla="*/ 2301361 h 2699432"/>
              <a:gd name="connsiteX5" fmla="*/ 2562930 w 3323967"/>
              <a:gd name="connsiteY5" fmla="*/ 2157740 h 2699432"/>
              <a:gd name="connsiteX6" fmla="*/ 3129328 w 3323967"/>
              <a:gd name="connsiteY6" fmla="*/ 1699051 h 2699432"/>
              <a:gd name="connsiteX7" fmla="*/ 3320444 w 3323967"/>
              <a:gd name="connsiteY7" fmla="*/ 1294340 h 2699432"/>
              <a:gd name="connsiteX8" fmla="*/ 3323967 w 3323967"/>
              <a:gd name="connsiteY8" fmla="*/ 0 h 2699432"/>
              <a:gd name="connsiteX9" fmla="*/ 2678966 w 3323967"/>
              <a:gd name="connsiteY9" fmla="*/ 1506745 h 2699432"/>
              <a:gd name="connsiteX10" fmla="*/ 1944960 w 3323967"/>
              <a:gd name="connsiteY10" fmla="*/ 2119713 h 2699432"/>
              <a:gd name="connsiteX11" fmla="*/ 1258432 w 3323967"/>
              <a:gd name="connsiteY11" fmla="*/ 2303749 h 2699432"/>
              <a:gd name="connsiteX12" fmla="*/ 695725 w 3323967"/>
              <a:gd name="connsiteY12" fmla="*/ 2424634 h 2699432"/>
              <a:gd name="connsiteX13" fmla="*/ 46362 w 3323967"/>
              <a:gd name="connsiteY13" fmla="*/ 2507234 h 2699432"/>
              <a:gd name="connsiteX0" fmla="*/ 34589 w 3312194"/>
              <a:gd name="connsiteY0" fmla="*/ 2507234 h 2747555"/>
              <a:gd name="connsiteX1" fmla="*/ 5 w 3312194"/>
              <a:gd name="connsiteY1" fmla="*/ 2732221 h 2747555"/>
              <a:gd name="connsiteX2" fmla="*/ 795700 w 3312194"/>
              <a:gd name="connsiteY2" fmla="*/ 2691413 h 2747555"/>
              <a:gd name="connsiteX3" fmla="*/ 2033064 w 3312194"/>
              <a:gd name="connsiteY3" fmla="*/ 2438265 h 2747555"/>
              <a:gd name="connsiteX4" fmla="*/ 2318198 w 3312194"/>
              <a:gd name="connsiteY4" fmla="*/ 2301361 h 2747555"/>
              <a:gd name="connsiteX5" fmla="*/ 2551157 w 3312194"/>
              <a:gd name="connsiteY5" fmla="*/ 2157740 h 2747555"/>
              <a:gd name="connsiteX6" fmla="*/ 3117555 w 3312194"/>
              <a:gd name="connsiteY6" fmla="*/ 1699051 h 2747555"/>
              <a:gd name="connsiteX7" fmla="*/ 3308671 w 3312194"/>
              <a:gd name="connsiteY7" fmla="*/ 1294340 h 2747555"/>
              <a:gd name="connsiteX8" fmla="*/ 3312194 w 3312194"/>
              <a:gd name="connsiteY8" fmla="*/ 0 h 2747555"/>
              <a:gd name="connsiteX9" fmla="*/ 2667193 w 3312194"/>
              <a:gd name="connsiteY9" fmla="*/ 1506745 h 2747555"/>
              <a:gd name="connsiteX10" fmla="*/ 1933187 w 3312194"/>
              <a:gd name="connsiteY10" fmla="*/ 2119713 h 2747555"/>
              <a:gd name="connsiteX11" fmla="*/ 1246659 w 3312194"/>
              <a:gd name="connsiteY11" fmla="*/ 2303749 h 2747555"/>
              <a:gd name="connsiteX12" fmla="*/ 683952 w 3312194"/>
              <a:gd name="connsiteY12" fmla="*/ 2424634 h 2747555"/>
              <a:gd name="connsiteX13" fmla="*/ 34589 w 3312194"/>
              <a:gd name="connsiteY13" fmla="*/ 2507234 h 2747555"/>
              <a:gd name="connsiteX0" fmla="*/ 34589 w 3312194"/>
              <a:gd name="connsiteY0" fmla="*/ 2507234 h 2732291"/>
              <a:gd name="connsiteX1" fmla="*/ 5 w 3312194"/>
              <a:gd name="connsiteY1" fmla="*/ 2732221 h 2732291"/>
              <a:gd name="connsiteX2" fmla="*/ 795700 w 3312194"/>
              <a:gd name="connsiteY2" fmla="*/ 2691413 h 2732291"/>
              <a:gd name="connsiteX3" fmla="*/ 2033064 w 3312194"/>
              <a:gd name="connsiteY3" fmla="*/ 2438265 h 2732291"/>
              <a:gd name="connsiteX4" fmla="*/ 2318198 w 3312194"/>
              <a:gd name="connsiteY4" fmla="*/ 2301361 h 2732291"/>
              <a:gd name="connsiteX5" fmla="*/ 2551157 w 3312194"/>
              <a:gd name="connsiteY5" fmla="*/ 2157740 h 2732291"/>
              <a:gd name="connsiteX6" fmla="*/ 3117555 w 3312194"/>
              <a:gd name="connsiteY6" fmla="*/ 1699051 h 2732291"/>
              <a:gd name="connsiteX7" fmla="*/ 3308671 w 3312194"/>
              <a:gd name="connsiteY7" fmla="*/ 1294340 h 2732291"/>
              <a:gd name="connsiteX8" fmla="*/ 3312194 w 3312194"/>
              <a:gd name="connsiteY8" fmla="*/ 0 h 2732291"/>
              <a:gd name="connsiteX9" fmla="*/ 2667193 w 3312194"/>
              <a:gd name="connsiteY9" fmla="*/ 1506745 h 2732291"/>
              <a:gd name="connsiteX10" fmla="*/ 1933187 w 3312194"/>
              <a:gd name="connsiteY10" fmla="*/ 2119713 h 2732291"/>
              <a:gd name="connsiteX11" fmla="*/ 1246659 w 3312194"/>
              <a:gd name="connsiteY11" fmla="*/ 2303749 h 2732291"/>
              <a:gd name="connsiteX12" fmla="*/ 683952 w 3312194"/>
              <a:gd name="connsiteY12" fmla="*/ 2424634 h 2732291"/>
              <a:gd name="connsiteX13" fmla="*/ 34589 w 3312194"/>
              <a:gd name="connsiteY13" fmla="*/ 2507234 h 2732291"/>
              <a:gd name="connsiteX0" fmla="*/ 0 w 3277605"/>
              <a:gd name="connsiteY0" fmla="*/ 2507234 h 2732291"/>
              <a:gd name="connsiteX1" fmla="*/ 12517 w 3277605"/>
              <a:gd name="connsiteY1" fmla="*/ 2732221 h 2732291"/>
              <a:gd name="connsiteX2" fmla="*/ 761111 w 3277605"/>
              <a:gd name="connsiteY2" fmla="*/ 2691413 h 2732291"/>
              <a:gd name="connsiteX3" fmla="*/ 1998475 w 3277605"/>
              <a:gd name="connsiteY3" fmla="*/ 2438265 h 2732291"/>
              <a:gd name="connsiteX4" fmla="*/ 2283609 w 3277605"/>
              <a:gd name="connsiteY4" fmla="*/ 2301361 h 2732291"/>
              <a:gd name="connsiteX5" fmla="*/ 2516568 w 3277605"/>
              <a:gd name="connsiteY5" fmla="*/ 2157740 h 2732291"/>
              <a:gd name="connsiteX6" fmla="*/ 3082966 w 3277605"/>
              <a:gd name="connsiteY6" fmla="*/ 1699051 h 2732291"/>
              <a:gd name="connsiteX7" fmla="*/ 3274082 w 3277605"/>
              <a:gd name="connsiteY7" fmla="*/ 1294340 h 2732291"/>
              <a:gd name="connsiteX8" fmla="*/ 3277605 w 3277605"/>
              <a:gd name="connsiteY8" fmla="*/ 0 h 2732291"/>
              <a:gd name="connsiteX9" fmla="*/ 2632604 w 3277605"/>
              <a:gd name="connsiteY9" fmla="*/ 1506745 h 2732291"/>
              <a:gd name="connsiteX10" fmla="*/ 1898598 w 3277605"/>
              <a:gd name="connsiteY10" fmla="*/ 2119713 h 2732291"/>
              <a:gd name="connsiteX11" fmla="*/ 1212070 w 3277605"/>
              <a:gd name="connsiteY11" fmla="*/ 2303749 h 2732291"/>
              <a:gd name="connsiteX12" fmla="*/ 649363 w 3277605"/>
              <a:gd name="connsiteY12" fmla="*/ 2424634 h 2732291"/>
              <a:gd name="connsiteX13" fmla="*/ 0 w 3277605"/>
              <a:gd name="connsiteY13" fmla="*/ 2507234 h 2732291"/>
              <a:gd name="connsiteX0" fmla="*/ 69912 w 3265091"/>
              <a:gd name="connsiteY0" fmla="*/ 2530325 h 2732291"/>
              <a:gd name="connsiteX1" fmla="*/ 3 w 3265091"/>
              <a:gd name="connsiteY1" fmla="*/ 2732221 h 2732291"/>
              <a:gd name="connsiteX2" fmla="*/ 748597 w 3265091"/>
              <a:gd name="connsiteY2" fmla="*/ 2691413 h 2732291"/>
              <a:gd name="connsiteX3" fmla="*/ 1985961 w 3265091"/>
              <a:gd name="connsiteY3" fmla="*/ 2438265 h 2732291"/>
              <a:gd name="connsiteX4" fmla="*/ 2271095 w 3265091"/>
              <a:gd name="connsiteY4" fmla="*/ 2301361 h 2732291"/>
              <a:gd name="connsiteX5" fmla="*/ 2504054 w 3265091"/>
              <a:gd name="connsiteY5" fmla="*/ 2157740 h 2732291"/>
              <a:gd name="connsiteX6" fmla="*/ 3070452 w 3265091"/>
              <a:gd name="connsiteY6" fmla="*/ 1699051 h 2732291"/>
              <a:gd name="connsiteX7" fmla="*/ 3261568 w 3265091"/>
              <a:gd name="connsiteY7" fmla="*/ 1294340 h 2732291"/>
              <a:gd name="connsiteX8" fmla="*/ 3265091 w 3265091"/>
              <a:gd name="connsiteY8" fmla="*/ 0 h 2732291"/>
              <a:gd name="connsiteX9" fmla="*/ 2620090 w 3265091"/>
              <a:gd name="connsiteY9" fmla="*/ 1506745 h 2732291"/>
              <a:gd name="connsiteX10" fmla="*/ 1886084 w 3265091"/>
              <a:gd name="connsiteY10" fmla="*/ 2119713 h 2732291"/>
              <a:gd name="connsiteX11" fmla="*/ 1199556 w 3265091"/>
              <a:gd name="connsiteY11" fmla="*/ 2303749 h 2732291"/>
              <a:gd name="connsiteX12" fmla="*/ 636849 w 3265091"/>
              <a:gd name="connsiteY12" fmla="*/ 2424634 h 2732291"/>
              <a:gd name="connsiteX13" fmla="*/ 69912 w 3265091"/>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927096 w 3206226"/>
              <a:gd name="connsiteY3" fmla="*/ 2438265 h 2732291"/>
              <a:gd name="connsiteX4" fmla="*/ 2212230 w 3206226"/>
              <a:gd name="connsiteY4" fmla="*/ 2301361 h 2732291"/>
              <a:gd name="connsiteX5" fmla="*/ 2445189 w 3206226"/>
              <a:gd name="connsiteY5" fmla="*/ 2157740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785793 w 3206226"/>
              <a:gd name="connsiteY3" fmla="*/ 2484447 h 2732291"/>
              <a:gd name="connsiteX4" fmla="*/ 2212230 w 3206226"/>
              <a:gd name="connsiteY4" fmla="*/ 2301361 h 2732291"/>
              <a:gd name="connsiteX5" fmla="*/ 2445189 w 3206226"/>
              <a:gd name="connsiteY5" fmla="*/ 2157740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785793 w 3206226"/>
              <a:gd name="connsiteY3" fmla="*/ 2484447 h 2732291"/>
              <a:gd name="connsiteX4" fmla="*/ 2212230 w 3206226"/>
              <a:gd name="connsiteY4" fmla="*/ 2301361 h 2732291"/>
              <a:gd name="connsiteX5" fmla="*/ 2445189 w 3206226"/>
              <a:gd name="connsiteY5" fmla="*/ 2157740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832894 w 3206226"/>
              <a:gd name="connsiteY3" fmla="*/ 2495993 h 2732291"/>
              <a:gd name="connsiteX4" fmla="*/ 2212230 w 3206226"/>
              <a:gd name="connsiteY4" fmla="*/ 2301361 h 2732291"/>
              <a:gd name="connsiteX5" fmla="*/ 2445189 w 3206226"/>
              <a:gd name="connsiteY5" fmla="*/ 2157740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832894 w 3206226"/>
              <a:gd name="connsiteY3" fmla="*/ 2495993 h 2732291"/>
              <a:gd name="connsiteX4" fmla="*/ 2247556 w 3206226"/>
              <a:gd name="connsiteY4" fmla="*/ 2312906 h 2732291"/>
              <a:gd name="connsiteX5" fmla="*/ 2445189 w 3206226"/>
              <a:gd name="connsiteY5" fmla="*/ 2157740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6226"/>
              <a:gd name="connsiteY0" fmla="*/ 2530325 h 2732291"/>
              <a:gd name="connsiteX1" fmla="*/ 15 w 3206226"/>
              <a:gd name="connsiteY1" fmla="*/ 2732221 h 2732291"/>
              <a:gd name="connsiteX2" fmla="*/ 689732 w 3206226"/>
              <a:gd name="connsiteY2" fmla="*/ 2691413 h 2732291"/>
              <a:gd name="connsiteX3" fmla="*/ 1832894 w 3206226"/>
              <a:gd name="connsiteY3" fmla="*/ 2495993 h 2732291"/>
              <a:gd name="connsiteX4" fmla="*/ 2247556 w 3206226"/>
              <a:gd name="connsiteY4" fmla="*/ 2312906 h 2732291"/>
              <a:gd name="connsiteX5" fmla="*/ 2492289 w 3206226"/>
              <a:gd name="connsiteY5" fmla="*/ 2169286 h 2732291"/>
              <a:gd name="connsiteX6" fmla="*/ 3011587 w 3206226"/>
              <a:gd name="connsiteY6" fmla="*/ 1699051 h 2732291"/>
              <a:gd name="connsiteX7" fmla="*/ 3202703 w 3206226"/>
              <a:gd name="connsiteY7" fmla="*/ 1294340 h 2732291"/>
              <a:gd name="connsiteX8" fmla="*/ 3206226 w 3206226"/>
              <a:gd name="connsiteY8" fmla="*/ 0 h 2732291"/>
              <a:gd name="connsiteX9" fmla="*/ 2561225 w 3206226"/>
              <a:gd name="connsiteY9" fmla="*/ 1506745 h 2732291"/>
              <a:gd name="connsiteX10" fmla="*/ 1827219 w 3206226"/>
              <a:gd name="connsiteY10" fmla="*/ 2119713 h 2732291"/>
              <a:gd name="connsiteX11" fmla="*/ 1140691 w 3206226"/>
              <a:gd name="connsiteY11" fmla="*/ 2303749 h 2732291"/>
              <a:gd name="connsiteX12" fmla="*/ 577984 w 3206226"/>
              <a:gd name="connsiteY12" fmla="*/ 2424634 h 2732291"/>
              <a:gd name="connsiteX13" fmla="*/ 11047 w 3206226"/>
              <a:gd name="connsiteY13" fmla="*/ 2530325 h 2732291"/>
              <a:gd name="connsiteX0" fmla="*/ 11047 w 3207224"/>
              <a:gd name="connsiteY0" fmla="*/ 2530325 h 2732291"/>
              <a:gd name="connsiteX1" fmla="*/ 15 w 3207224"/>
              <a:gd name="connsiteY1" fmla="*/ 2732221 h 2732291"/>
              <a:gd name="connsiteX2" fmla="*/ 689732 w 3207224"/>
              <a:gd name="connsiteY2" fmla="*/ 2691413 h 2732291"/>
              <a:gd name="connsiteX3" fmla="*/ 1832894 w 3207224"/>
              <a:gd name="connsiteY3" fmla="*/ 2495993 h 2732291"/>
              <a:gd name="connsiteX4" fmla="*/ 2247556 w 3207224"/>
              <a:gd name="connsiteY4" fmla="*/ 2312906 h 2732291"/>
              <a:gd name="connsiteX5" fmla="*/ 2492289 w 3207224"/>
              <a:gd name="connsiteY5" fmla="*/ 2169286 h 2732291"/>
              <a:gd name="connsiteX6" fmla="*/ 3035138 w 3207224"/>
              <a:gd name="connsiteY6" fmla="*/ 1733687 h 2732291"/>
              <a:gd name="connsiteX7" fmla="*/ 3202703 w 3207224"/>
              <a:gd name="connsiteY7" fmla="*/ 1294340 h 2732291"/>
              <a:gd name="connsiteX8" fmla="*/ 3206226 w 3207224"/>
              <a:gd name="connsiteY8" fmla="*/ 0 h 2732291"/>
              <a:gd name="connsiteX9" fmla="*/ 2561225 w 3207224"/>
              <a:gd name="connsiteY9" fmla="*/ 1506745 h 2732291"/>
              <a:gd name="connsiteX10" fmla="*/ 1827219 w 3207224"/>
              <a:gd name="connsiteY10" fmla="*/ 2119713 h 2732291"/>
              <a:gd name="connsiteX11" fmla="*/ 1140691 w 3207224"/>
              <a:gd name="connsiteY11" fmla="*/ 2303749 h 2732291"/>
              <a:gd name="connsiteX12" fmla="*/ 577984 w 3207224"/>
              <a:gd name="connsiteY12" fmla="*/ 2424634 h 2732291"/>
              <a:gd name="connsiteX13" fmla="*/ 11047 w 3207224"/>
              <a:gd name="connsiteY13" fmla="*/ 2530325 h 2732291"/>
              <a:gd name="connsiteX0" fmla="*/ 11047 w 3207224"/>
              <a:gd name="connsiteY0" fmla="*/ 2530325 h 2732291"/>
              <a:gd name="connsiteX1" fmla="*/ 15 w 3207224"/>
              <a:gd name="connsiteY1" fmla="*/ 2732221 h 2732291"/>
              <a:gd name="connsiteX2" fmla="*/ 689732 w 3207224"/>
              <a:gd name="connsiteY2" fmla="*/ 2691413 h 2732291"/>
              <a:gd name="connsiteX3" fmla="*/ 1785793 w 3207224"/>
              <a:gd name="connsiteY3" fmla="*/ 2519083 h 2732291"/>
              <a:gd name="connsiteX4" fmla="*/ 2247556 w 3207224"/>
              <a:gd name="connsiteY4" fmla="*/ 2312906 h 2732291"/>
              <a:gd name="connsiteX5" fmla="*/ 2492289 w 3207224"/>
              <a:gd name="connsiteY5" fmla="*/ 2169286 h 2732291"/>
              <a:gd name="connsiteX6" fmla="*/ 3035138 w 3207224"/>
              <a:gd name="connsiteY6" fmla="*/ 1733687 h 2732291"/>
              <a:gd name="connsiteX7" fmla="*/ 3202703 w 3207224"/>
              <a:gd name="connsiteY7" fmla="*/ 1294340 h 2732291"/>
              <a:gd name="connsiteX8" fmla="*/ 3206226 w 3207224"/>
              <a:gd name="connsiteY8" fmla="*/ 0 h 2732291"/>
              <a:gd name="connsiteX9" fmla="*/ 2561225 w 3207224"/>
              <a:gd name="connsiteY9" fmla="*/ 1506745 h 2732291"/>
              <a:gd name="connsiteX10" fmla="*/ 1827219 w 3207224"/>
              <a:gd name="connsiteY10" fmla="*/ 2119713 h 2732291"/>
              <a:gd name="connsiteX11" fmla="*/ 1140691 w 3207224"/>
              <a:gd name="connsiteY11" fmla="*/ 2303749 h 2732291"/>
              <a:gd name="connsiteX12" fmla="*/ 577984 w 3207224"/>
              <a:gd name="connsiteY12" fmla="*/ 2424634 h 2732291"/>
              <a:gd name="connsiteX13" fmla="*/ 11047 w 3207224"/>
              <a:gd name="connsiteY13" fmla="*/ 2530325 h 2732291"/>
              <a:gd name="connsiteX0" fmla="*/ 11047 w 3263837"/>
              <a:gd name="connsiteY0" fmla="*/ 2530325 h 2732291"/>
              <a:gd name="connsiteX1" fmla="*/ 15 w 3263837"/>
              <a:gd name="connsiteY1" fmla="*/ 2732221 h 2732291"/>
              <a:gd name="connsiteX2" fmla="*/ 689732 w 3263837"/>
              <a:gd name="connsiteY2" fmla="*/ 2691413 h 2732291"/>
              <a:gd name="connsiteX3" fmla="*/ 1785793 w 3263837"/>
              <a:gd name="connsiteY3" fmla="*/ 2519083 h 2732291"/>
              <a:gd name="connsiteX4" fmla="*/ 2247556 w 3263837"/>
              <a:gd name="connsiteY4" fmla="*/ 2312906 h 2732291"/>
              <a:gd name="connsiteX5" fmla="*/ 2492289 w 3263837"/>
              <a:gd name="connsiteY5" fmla="*/ 2169286 h 2732291"/>
              <a:gd name="connsiteX6" fmla="*/ 3035138 w 3263837"/>
              <a:gd name="connsiteY6" fmla="*/ 1733687 h 2732291"/>
              <a:gd name="connsiteX7" fmla="*/ 3261579 w 3263837"/>
              <a:gd name="connsiteY7" fmla="*/ 1328977 h 2732291"/>
              <a:gd name="connsiteX8" fmla="*/ 3206226 w 3263837"/>
              <a:gd name="connsiteY8" fmla="*/ 0 h 2732291"/>
              <a:gd name="connsiteX9" fmla="*/ 2561225 w 3263837"/>
              <a:gd name="connsiteY9" fmla="*/ 1506745 h 2732291"/>
              <a:gd name="connsiteX10" fmla="*/ 1827219 w 3263837"/>
              <a:gd name="connsiteY10" fmla="*/ 2119713 h 2732291"/>
              <a:gd name="connsiteX11" fmla="*/ 1140691 w 3263837"/>
              <a:gd name="connsiteY11" fmla="*/ 2303749 h 2732291"/>
              <a:gd name="connsiteX12" fmla="*/ 577984 w 3263837"/>
              <a:gd name="connsiteY12" fmla="*/ 2424634 h 2732291"/>
              <a:gd name="connsiteX13" fmla="*/ 11047 w 3263837"/>
              <a:gd name="connsiteY13" fmla="*/ 2530325 h 2732291"/>
              <a:gd name="connsiteX0" fmla="*/ 0 w 3299890"/>
              <a:gd name="connsiteY0" fmla="*/ 2507234 h 2732291"/>
              <a:gd name="connsiteX1" fmla="*/ 36068 w 3299890"/>
              <a:gd name="connsiteY1" fmla="*/ 2732221 h 2732291"/>
              <a:gd name="connsiteX2" fmla="*/ 725785 w 3299890"/>
              <a:gd name="connsiteY2" fmla="*/ 2691413 h 2732291"/>
              <a:gd name="connsiteX3" fmla="*/ 1821846 w 3299890"/>
              <a:gd name="connsiteY3" fmla="*/ 2519083 h 2732291"/>
              <a:gd name="connsiteX4" fmla="*/ 2283609 w 3299890"/>
              <a:gd name="connsiteY4" fmla="*/ 2312906 h 2732291"/>
              <a:gd name="connsiteX5" fmla="*/ 2528342 w 3299890"/>
              <a:gd name="connsiteY5" fmla="*/ 2169286 h 2732291"/>
              <a:gd name="connsiteX6" fmla="*/ 3071191 w 3299890"/>
              <a:gd name="connsiteY6" fmla="*/ 1733687 h 2732291"/>
              <a:gd name="connsiteX7" fmla="*/ 3297632 w 3299890"/>
              <a:gd name="connsiteY7" fmla="*/ 1328977 h 2732291"/>
              <a:gd name="connsiteX8" fmla="*/ 3242279 w 3299890"/>
              <a:gd name="connsiteY8" fmla="*/ 0 h 2732291"/>
              <a:gd name="connsiteX9" fmla="*/ 2597278 w 3299890"/>
              <a:gd name="connsiteY9" fmla="*/ 1506745 h 2732291"/>
              <a:gd name="connsiteX10" fmla="*/ 1863272 w 3299890"/>
              <a:gd name="connsiteY10" fmla="*/ 2119713 h 2732291"/>
              <a:gd name="connsiteX11" fmla="*/ 1176744 w 3299890"/>
              <a:gd name="connsiteY11" fmla="*/ 2303749 h 2732291"/>
              <a:gd name="connsiteX12" fmla="*/ 614037 w 3299890"/>
              <a:gd name="connsiteY12" fmla="*/ 2424634 h 2732291"/>
              <a:gd name="connsiteX13" fmla="*/ 0 w 3299890"/>
              <a:gd name="connsiteY13" fmla="*/ 2507234 h 2732291"/>
              <a:gd name="connsiteX0" fmla="*/ 0 w 3264565"/>
              <a:gd name="connsiteY0" fmla="*/ 2507234 h 2732291"/>
              <a:gd name="connsiteX1" fmla="*/ 743 w 3264565"/>
              <a:gd name="connsiteY1" fmla="*/ 2732221 h 2732291"/>
              <a:gd name="connsiteX2" fmla="*/ 690460 w 3264565"/>
              <a:gd name="connsiteY2" fmla="*/ 2691413 h 2732291"/>
              <a:gd name="connsiteX3" fmla="*/ 1786521 w 3264565"/>
              <a:gd name="connsiteY3" fmla="*/ 2519083 h 2732291"/>
              <a:gd name="connsiteX4" fmla="*/ 2248284 w 3264565"/>
              <a:gd name="connsiteY4" fmla="*/ 2312906 h 2732291"/>
              <a:gd name="connsiteX5" fmla="*/ 2493017 w 3264565"/>
              <a:gd name="connsiteY5" fmla="*/ 2169286 h 2732291"/>
              <a:gd name="connsiteX6" fmla="*/ 3035866 w 3264565"/>
              <a:gd name="connsiteY6" fmla="*/ 1733687 h 2732291"/>
              <a:gd name="connsiteX7" fmla="*/ 3262307 w 3264565"/>
              <a:gd name="connsiteY7" fmla="*/ 1328977 h 2732291"/>
              <a:gd name="connsiteX8" fmla="*/ 3206954 w 3264565"/>
              <a:gd name="connsiteY8" fmla="*/ 0 h 2732291"/>
              <a:gd name="connsiteX9" fmla="*/ 2561953 w 3264565"/>
              <a:gd name="connsiteY9" fmla="*/ 1506745 h 2732291"/>
              <a:gd name="connsiteX10" fmla="*/ 1827947 w 3264565"/>
              <a:gd name="connsiteY10" fmla="*/ 2119713 h 2732291"/>
              <a:gd name="connsiteX11" fmla="*/ 1141419 w 3264565"/>
              <a:gd name="connsiteY11" fmla="*/ 2303749 h 2732291"/>
              <a:gd name="connsiteX12" fmla="*/ 578712 w 3264565"/>
              <a:gd name="connsiteY12" fmla="*/ 2424634 h 2732291"/>
              <a:gd name="connsiteX13" fmla="*/ 0 w 3264565"/>
              <a:gd name="connsiteY13" fmla="*/ 2507234 h 2732291"/>
              <a:gd name="connsiteX0" fmla="*/ 0 w 3277604"/>
              <a:gd name="connsiteY0" fmla="*/ 2541870 h 2766927"/>
              <a:gd name="connsiteX1" fmla="*/ 743 w 3277604"/>
              <a:gd name="connsiteY1" fmla="*/ 2766857 h 2766927"/>
              <a:gd name="connsiteX2" fmla="*/ 690460 w 3277604"/>
              <a:gd name="connsiteY2" fmla="*/ 2726049 h 2766927"/>
              <a:gd name="connsiteX3" fmla="*/ 1786521 w 3277604"/>
              <a:gd name="connsiteY3" fmla="*/ 2553719 h 2766927"/>
              <a:gd name="connsiteX4" fmla="*/ 2248284 w 3277604"/>
              <a:gd name="connsiteY4" fmla="*/ 2347542 h 2766927"/>
              <a:gd name="connsiteX5" fmla="*/ 2493017 w 3277604"/>
              <a:gd name="connsiteY5" fmla="*/ 2203922 h 2766927"/>
              <a:gd name="connsiteX6" fmla="*/ 3035866 w 3277604"/>
              <a:gd name="connsiteY6" fmla="*/ 1768323 h 2766927"/>
              <a:gd name="connsiteX7" fmla="*/ 3262307 w 3277604"/>
              <a:gd name="connsiteY7" fmla="*/ 1363613 h 2766927"/>
              <a:gd name="connsiteX8" fmla="*/ 3277604 w 3277604"/>
              <a:gd name="connsiteY8" fmla="*/ 0 h 2766927"/>
              <a:gd name="connsiteX9" fmla="*/ 2561953 w 3277604"/>
              <a:gd name="connsiteY9" fmla="*/ 1541381 h 2766927"/>
              <a:gd name="connsiteX10" fmla="*/ 1827947 w 3277604"/>
              <a:gd name="connsiteY10" fmla="*/ 2154349 h 2766927"/>
              <a:gd name="connsiteX11" fmla="*/ 1141419 w 3277604"/>
              <a:gd name="connsiteY11" fmla="*/ 2338385 h 2766927"/>
              <a:gd name="connsiteX12" fmla="*/ 578712 w 3277604"/>
              <a:gd name="connsiteY12" fmla="*/ 2459270 h 2766927"/>
              <a:gd name="connsiteX13" fmla="*/ 0 w 3277604"/>
              <a:gd name="connsiteY13" fmla="*/ 2541870 h 2766927"/>
              <a:gd name="connsiteX0" fmla="*/ 0 w 3277604"/>
              <a:gd name="connsiteY0" fmla="*/ 2541870 h 2766927"/>
              <a:gd name="connsiteX1" fmla="*/ 743 w 3277604"/>
              <a:gd name="connsiteY1" fmla="*/ 2766857 h 2766927"/>
              <a:gd name="connsiteX2" fmla="*/ 690460 w 3277604"/>
              <a:gd name="connsiteY2" fmla="*/ 2726049 h 2766927"/>
              <a:gd name="connsiteX3" fmla="*/ 1786521 w 3277604"/>
              <a:gd name="connsiteY3" fmla="*/ 2553719 h 2766927"/>
              <a:gd name="connsiteX4" fmla="*/ 2248284 w 3277604"/>
              <a:gd name="connsiteY4" fmla="*/ 2347542 h 2766927"/>
              <a:gd name="connsiteX5" fmla="*/ 2493017 w 3277604"/>
              <a:gd name="connsiteY5" fmla="*/ 2203922 h 2766927"/>
              <a:gd name="connsiteX6" fmla="*/ 3035866 w 3277604"/>
              <a:gd name="connsiteY6" fmla="*/ 1768323 h 2766927"/>
              <a:gd name="connsiteX7" fmla="*/ 3262307 w 3277604"/>
              <a:gd name="connsiteY7" fmla="*/ 1363613 h 2766927"/>
              <a:gd name="connsiteX8" fmla="*/ 3277604 w 3277604"/>
              <a:gd name="connsiteY8" fmla="*/ 0 h 2766927"/>
              <a:gd name="connsiteX9" fmla="*/ 2613764 w 3277604"/>
              <a:gd name="connsiteY9" fmla="*/ 1503281 h 2766927"/>
              <a:gd name="connsiteX10" fmla="*/ 1827947 w 3277604"/>
              <a:gd name="connsiteY10" fmla="*/ 2154349 h 2766927"/>
              <a:gd name="connsiteX11" fmla="*/ 1141419 w 3277604"/>
              <a:gd name="connsiteY11" fmla="*/ 2338385 h 2766927"/>
              <a:gd name="connsiteX12" fmla="*/ 578712 w 3277604"/>
              <a:gd name="connsiteY12" fmla="*/ 2459270 h 2766927"/>
              <a:gd name="connsiteX13" fmla="*/ 0 w 3277604"/>
              <a:gd name="connsiteY13" fmla="*/ 2541870 h 276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7604" h="2766927">
                <a:moveTo>
                  <a:pt x="0" y="2541870"/>
                </a:moveTo>
                <a:cubicBezTo>
                  <a:pt x="484" y="2589391"/>
                  <a:pt x="259" y="2719336"/>
                  <a:pt x="743" y="2766857"/>
                </a:cubicBezTo>
                <a:cubicBezTo>
                  <a:pt x="262049" y="2768648"/>
                  <a:pt x="393828" y="2735804"/>
                  <a:pt x="690460" y="2726049"/>
                </a:cubicBezTo>
                <a:cubicBezTo>
                  <a:pt x="1025771" y="2702200"/>
                  <a:pt x="1526884" y="2616803"/>
                  <a:pt x="1786521" y="2553719"/>
                </a:cubicBezTo>
                <a:cubicBezTo>
                  <a:pt x="2046158" y="2490635"/>
                  <a:pt x="2130535" y="2405841"/>
                  <a:pt x="2248284" y="2347542"/>
                </a:cubicBezTo>
                <a:cubicBezTo>
                  <a:pt x="2366033" y="2289243"/>
                  <a:pt x="2337771" y="2300497"/>
                  <a:pt x="2493017" y="2203922"/>
                </a:cubicBezTo>
                <a:cubicBezTo>
                  <a:pt x="2714230" y="2044617"/>
                  <a:pt x="2870704" y="1947352"/>
                  <a:pt x="3035866" y="1768323"/>
                </a:cubicBezTo>
                <a:cubicBezTo>
                  <a:pt x="3189868" y="1590830"/>
                  <a:pt x="3280264" y="1531724"/>
                  <a:pt x="3262307" y="1363613"/>
                </a:cubicBezTo>
                <a:cubicBezTo>
                  <a:pt x="3270399" y="808227"/>
                  <a:pt x="3271478" y="850857"/>
                  <a:pt x="3277604" y="0"/>
                </a:cubicBezTo>
                <a:cubicBezTo>
                  <a:pt x="3043571" y="600036"/>
                  <a:pt x="2886387" y="932878"/>
                  <a:pt x="2613764" y="1503281"/>
                </a:cubicBezTo>
                <a:cubicBezTo>
                  <a:pt x="2302232" y="1826094"/>
                  <a:pt x="2200076" y="1915325"/>
                  <a:pt x="1827947" y="2154349"/>
                </a:cubicBezTo>
                <a:cubicBezTo>
                  <a:pt x="1593682" y="2223646"/>
                  <a:pt x="1390811" y="2275709"/>
                  <a:pt x="1141419" y="2338385"/>
                </a:cubicBezTo>
                <a:lnTo>
                  <a:pt x="578712" y="2459270"/>
                </a:lnTo>
                <a:lnTo>
                  <a:pt x="0" y="2541870"/>
                </a:lnTo>
                <a:close/>
              </a:path>
            </a:pathLst>
          </a:custGeom>
          <a:pattFill prst="wdDnDiag">
            <a:fgClr>
              <a:srgbClr val="C00000"/>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5" name="Freeform 2074"/>
          <p:cNvSpPr/>
          <p:nvPr/>
        </p:nvSpPr>
        <p:spPr>
          <a:xfrm>
            <a:off x="5719850" y="2963045"/>
            <a:ext cx="2164517" cy="2046548"/>
          </a:xfrm>
          <a:custGeom>
            <a:avLst/>
            <a:gdLst>
              <a:gd name="connsiteX0" fmla="*/ 0 w 1676837"/>
              <a:gd name="connsiteY0" fmla="*/ 1097280 h 1097280"/>
              <a:gd name="connsiteX1" fmla="*/ 961716 w 1676837"/>
              <a:gd name="connsiteY1" fmla="*/ 924675 h 1097280"/>
              <a:gd name="connsiteX2" fmla="*/ 1331606 w 1676837"/>
              <a:gd name="connsiteY2" fmla="*/ 73974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31606 w 1676837"/>
              <a:gd name="connsiteY2" fmla="*/ 73974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16366 w 1676837"/>
              <a:gd name="connsiteY2" fmla="*/ 71180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56517 w 1676837"/>
              <a:gd name="connsiteY3" fmla="*/ 4558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66677 w 1676837"/>
              <a:gd name="connsiteY3" fmla="*/ 43548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66677 w 1676837"/>
              <a:gd name="connsiteY3" fmla="*/ 43548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66677"/>
              <a:gd name="connsiteY0" fmla="*/ 1097280 h 1097280"/>
              <a:gd name="connsiteX1" fmla="*/ 949016 w 1666677"/>
              <a:gd name="connsiteY1" fmla="*/ 894195 h 1097280"/>
              <a:gd name="connsiteX2" fmla="*/ 1308746 w 1666677"/>
              <a:gd name="connsiteY2" fmla="*/ 691480 h 1097280"/>
              <a:gd name="connsiteX3" fmla="*/ 1666677 w 1666677"/>
              <a:gd name="connsiteY3" fmla="*/ 435482 h 1097280"/>
              <a:gd name="connsiteX4" fmla="*/ 1666677 w 1666677"/>
              <a:gd name="connsiteY4" fmla="*/ 0 h 1097280"/>
              <a:gd name="connsiteX5" fmla="*/ 1257628 w 1666677"/>
              <a:gd name="connsiteY5" fmla="*/ 283567 h 1097280"/>
              <a:gd name="connsiteX6" fmla="*/ 826089 w 1666677"/>
              <a:gd name="connsiteY6" fmla="*/ 591792 h 1097280"/>
              <a:gd name="connsiteX7" fmla="*/ 0 w 1666677"/>
              <a:gd name="connsiteY7" fmla="*/ 1097280 h 1097280"/>
              <a:gd name="connsiteX0" fmla="*/ 0 w 1666677"/>
              <a:gd name="connsiteY0" fmla="*/ 1097280 h 1097280"/>
              <a:gd name="connsiteX1" fmla="*/ 949016 w 1666677"/>
              <a:gd name="connsiteY1" fmla="*/ 894195 h 1097280"/>
              <a:gd name="connsiteX2" fmla="*/ 1308746 w 1666677"/>
              <a:gd name="connsiteY2" fmla="*/ 691480 h 1097280"/>
              <a:gd name="connsiteX3" fmla="*/ 1666677 w 1666677"/>
              <a:gd name="connsiteY3" fmla="*/ 435482 h 1097280"/>
              <a:gd name="connsiteX4" fmla="*/ 1666677 w 1666677"/>
              <a:gd name="connsiteY4" fmla="*/ 0 h 1097280"/>
              <a:gd name="connsiteX5" fmla="*/ 1257628 w 1666677"/>
              <a:gd name="connsiteY5" fmla="*/ 283567 h 1097280"/>
              <a:gd name="connsiteX6" fmla="*/ 826089 w 1666677"/>
              <a:gd name="connsiteY6" fmla="*/ 591792 h 1097280"/>
              <a:gd name="connsiteX7" fmla="*/ 0 w 1666677"/>
              <a:gd name="connsiteY7" fmla="*/ 1097280 h 109728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1009 w 1661597"/>
              <a:gd name="connsiteY6" fmla="*/ 59941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1009 w 1661597"/>
              <a:gd name="connsiteY6" fmla="*/ 59941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8629 w 1661597"/>
              <a:gd name="connsiteY6" fmla="*/ 60703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33709 w 1661597"/>
              <a:gd name="connsiteY6" fmla="*/ 60957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33709 w 1661597"/>
              <a:gd name="connsiteY6" fmla="*/ 609572 h 1097280"/>
              <a:gd name="connsiteX7" fmla="*/ 0 w 1661597"/>
              <a:gd name="connsiteY7" fmla="*/ 1097280 h 109728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8629 w 1656517"/>
              <a:gd name="connsiteY6" fmla="*/ 60957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8629 w 1656517"/>
              <a:gd name="connsiteY6" fmla="*/ 60957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57628 w 1656517"/>
              <a:gd name="connsiteY5" fmla="*/ 29626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57628 w 1656517"/>
              <a:gd name="connsiteY5" fmla="*/ 296267 h 1099820"/>
              <a:gd name="connsiteX6" fmla="*/ 823549 w 1656517"/>
              <a:gd name="connsiteY6" fmla="*/ 601952 h 1099820"/>
              <a:gd name="connsiteX7" fmla="*/ 0 w 1656517"/>
              <a:gd name="connsiteY7" fmla="*/ 1099820 h 1099820"/>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296912 w 2129880"/>
              <a:gd name="connsiteY6" fmla="*/ 601952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296912 w 2129880"/>
              <a:gd name="connsiteY6" fmla="*/ 601952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12184 w 2129880"/>
              <a:gd name="connsiteY6" fmla="*/ 278679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12184 w 2129880"/>
              <a:gd name="connsiteY6" fmla="*/ 278679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00639 w 2129880"/>
              <a:gd name="connsiteY6" fmla="*/ 244042 h 1122911"/>
              <a:gd name="connsiteX7" fmla="*/ 0 w 2129880"/>
              <a:gd name="connsiteY7" fmla="*/ 1122911 h 1122911"/>
              <a:gd name="connsiteX0" fmla="*/ 0 w 2129880"/>
              <a:gd name="connsiteY0" fmla="*/ 1305564 h 1305564"/>
              <a:gd name="connsiteX1" fmla="*/ 1412219 w 2129880"/>
              <a:gd name="connsiteY1" fmla="*/ 1084468 h 1305564"/>
              <a:gd name="connsiteX2" fmla="*/ 1771949 w 2129880"/>
              <a:gd name="connsiteY2" fmla="*/ 881753 h 1305564"/>
              <a:gd name="connsiteX3" fmla="*/ 2129880 w 2129880"/>
              <a:gd name="connsiteY3" fmla="*/ 625755 h 1305564"/>
              <a:gd name="connsiteX4" fmla="*/ 2127340 w 2129880"/>
              <a:gd name="connsiteY4" fmla="*/ 182653 h 1305564"/>
              <a:gd name="connsiteX5" fmla="*/ 1661718 w 2129880"/>
              <a:gd name="connsiteY5" fmla="*/ 17102 h 1305564"/>
              <a:gd name="connsiteX6" fmla="*/ 1100639 w 2129880"/>
              <a:gd name="connsiteY6" fmla="*/ 426695 h 1305564"/>
              <a:gd name="connsiteX7" fmla="*/ 0 w 2129880"/>
              <a:gd name="connsiteY7" fmla="*/ 1305564 h 1305564"/>
              <a:gd name="connsiteX0" fmla="*/ 0 w 2129880"/>
              <a:gd name="connsiteY0" fmla="*/ 1388852 h 1388852"/>
              <a:gd name="connsiteX1" fmla="*/ 1412219 w 2129880"/>
              <a:gd name="connsiteY1" fmla="*/ 1167756 h 1388852"/>
              <a:gd name="connsiteX2" fmla="*/ 1771949 w 2129880"/>
              <a:gd name="connsiteY2" fmla="*/ 965041 h 1388852"/>
              <a:gd name="connsiteX3" fmla="*/ 2129880 w 2129880"/>
              <a:gd name="connsiteY3" fmla="*/ 709043 h 1388852"/>
              <a:gd name="connsiteX4" fmla="*/ 2127340 w 2129880"/>
              <a:gd name="connsiteY4" fmla="*/ 265941 h 1388852"/>
              <a:gd name="connsiteX5" fmla="*/ 1661718 w 2129880"/>
              <a:gd name="connsiteY5" fmla="*/ 100390 h 1388852"/>
              <a:gd name="connsiteX6" fmla="*/ 1100639 w 2129880"/>
              <a:gd name="connsiteY6" fmla="*/ 509983 h 1388852"/>
              <a:gd name="connsiteX7" fmla="*/ 0 w 2129880"/>
              <a:gd name="connsiteY7" fmla="*/ 1388852 h 1388852"/>
              <a:gd name="connsiteX0" fmla="*/ 0 w 2129880"/>
              <a:gd name="connsiteY0" fmla="*/ 1523201 h 1523201"/>
              <a:gd name="connsiteX1" fmla="*/ 1412219 w 2129880"/>
              <a:gd name="connsiteY1" fmla="*/ 1302105 h 1523201"/>
              <a:gd name="connsiteX2" fmla="*/ 1771949 w 2129880"/>
              <a:gd name="connsiteY2" fmla="*/ 1099390 h 1523201"/>
              <a:gd name="connsiteX3" fmla="*/ 2129880 w 2129880"/>
              <a:gd name="connsiteY3" fmla="*/ 843392 h 1523201"/>
              <a:gd name="connsiteX4" fmla="*/ 2127340 w 2129880"/>
              <a:gd name="connsiteY4" fmla="*/ 400290 h 1523201"/>
              <a:gd name="connsiteX5" fmla="*/ 1673263 w 2129880"/>
              <a:gd name="connsiteY5" fmla="*/ 84648 h 1523201"/>
              <a:gd name="connsiteX6" fmla="*/ 1100639 w 2129880"/>
              <a:gd name="connsiteY6" fmla="*/ 644332 h 1523201"/>
              <a:gd name="connsiteX7" fmla="*/ 0 w 2129880"/>
              <a:gd name="connsiteY7" fmla="*/ 1523201 h 1523201"/>
              <a:gd name="connsiteX0" fmla="*/ 0 w 2129880"/>
              <a:gd name="connsiteY0" fmla="*/ 1553630 h 1553630"/>
              <a:gd name="connsiteX1" fmla="*/ 1412219 w 2129880"/>
              <a:gd name="connsiteY1" fmla="*/ 1332534 h 1553630"/>
              <a:gd name="connsiteX2" fmla="*/ 1771949 w 2129880"/>
              <a:gd name="connsiteY2" fmla="*/ 1129819 h 1553630"/>
              <a:gd name="connsiteX3" fmla="*/ 2129880 w 2129880"/>
              <a:gd name="connsiteY3" fmla="*/ 873821 h 1553630"/>
              <a:gd name="connsiteX4" fmla="*/ 2127340 w 2129880"/>
              <a:gd name="connsiteY4" fmla="*/ 430719 h 1553630"/>
              <a:gd name="connsiteX5" fmla="*/ 1673263 w 2129880"/>
              <a:gd name="connsiteY5" fmla="*/ 115077 h 1553630"/>
              <a:gd name="connsiteX6" fmla="*/ 1100639 w 2129880"/>
              <a:gd name="connsiteY6" fmla="*/ 674761 h 1553630"/>
              <a:gd name="connsiteX7" fmla="*/ 0 w 2129880"/>
              <a:gd name="connsiteY7" fmla="*/ 1553630 h 1553630"/>
              <a:gd name="connsiteX0" fmla="*/ 0 w 2129880"/>
              <a:gd name="connsiteY0" fmla="*/ 1584735 h 1584735"/>
              <a:gd name="connsiteX1" fmla="*/ 1412219 w 2129880"/>
              <a:gd name="connsiteY1" fmla="*/ 1363639 h 1584735"/>
              <a:gd name="connsiteX2" fmla="*/ 1771949 w 2129880"/>
              <a:gd name="connsiteY2" fmla="*/ 1160924 h 1584735"/>
              <a:gd name="connsiteX3" fmla="*/ 2129880 w 2129880"/>
              <a:gd name="connsiteY3" fmla="*/ 904926 h 1584735"/>
              <a:gd name="connsiteX4" fmla="*/ 2127340 w 2129880"/>
              <a:gd name="connsiteY4" fmla="*/ 461824 h 1584735"/>
              <a:gd name="connsiteX5" fmla="*/ 1673263 w 2129880"/>
              <a:gd name="connsiteY5" fmla="*/ 111546 h 1584735"/>
              <a:gd name="connsiteX6" fmla="*/ 1100639 w 2129880"/>
              <a:gd name="connsiteY6" fmla="*/ 705866 h 1584735"/>
              <a:gd name="connsiteX7" fmla="*/ 0 w 2129880"/>
              <a:gd name="connsiteY7" fmla="*/ 1584735 h 1584735"/>
              <a:gd name="connsiteX0" fmla="*/ 0 w 2219835"/>
              <a:gd name="connsiteY0" fmla="*/ 2035002 h 2035002"/>
              <a:gd name="connsiteX1" fmla="*/ 1412219 w 2219835"/>
              <a:gd name="connsiteY1" fmla="*/ 1813906 h 2035002"/>
              <a:gd name="connsiteX2" fmla="*/ 1771949 w 2219835"/>
              <a:gd name="connsiteY2" fmla="*/ 1611191 h 2035002"/>
              <a:gd name="connsiteX3" fmla="*/ 2129880 w 2219835"/>
              <a:gd name="connsiteY3" fmla="*/ 1355193 h 2035002"/>
              <a:gd name="connsiteX4" fmla="*/ 2219703 w 2219835"/>
              <a:gd name="connsiteY4" fmla="*/ 0 h 2035002"/>
              <a:gd name="connsiteX5" fmla="*/ 1673263 w 2219835"/>
              <a:gd name="connsiteY5" fmla="*/ 561813 h 2035002"/>
              <a:gd name="connsiteX6" fmla="*/ 1100639 w 2219835"/>
              <a:gd name="connsiteY6" fmla="*/ 1156133 h 2035002"/>
              <a:gd name="connsiteX7" fmla="*/ 0 w 2219835"/>
              <a:gd name="connsiteY7" fmla="*/ 2035002 h 2035002"/>
              <a:gd name="connsiteX0" fmla="*/ 0 w 2129880"/>
              <a:gd name="connsiteY0" fmla="*/ 2035002 h 2035002"/>
              <a:gd name="connsiteX1" fmla="*/ 1412219 w 2129880"/>
              <a:gd name="connsiteY1" fmla="*/ 1813906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5002"/>
              <a:gd name="connsiteX1" fmla="*/ 1008128 w 2129880"/>
              <a:gd name="connsiteY1" fmla="*/ 1929361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5002"/>
              <a:gd name="connsiteX1" fmla="*/ 1008128 w 2129880"/>
              <a:gd name="connsiteY1" fmla="*/ 1929361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7673"/>
              <a:gd name="connsiteX1" fmla="*/ 1031219 w 2129880"/>
              <a:gd name="connsiteY1" fmla="*/ 1975543 h 2037673"/>
              <a:gd name="connsiteX2" fmla="*/ 1771949 w 2129880"/>
              <a:gd name="connsiteY2" fmla="*/ 1611191 h 2037673"/>
              <a:gd name="connsiteX3" fmla="*/ 2129880 w 2129880"/>
              <a:gd name="connsiteY3" fmla="*/ 1355193 h 2037673"/>
              <a:gd name="connsiteX4" fmla="*/ 2127339 w 2129880"/>
              <a:gd name="connsiteY4" fmla="*/ 0 h 2037673"/>
              <a:gd name="connsiteX5" fmla="*/ 1673263 w 2129880"/>
              <a:gd name="connsiteY5" fmla="*/ 561813 h 2037673"/>
              <a:gd name="connsiteX6" fmla="*/ 1100639 w 2129880"/>
              <a:gd name="connsiteY6" fmla="*/ 1156133 h 2037673"/>
              <a:gd name="connsiteX7" fmla="*/ 0 w 2129880"/>
              <a:gd name="connsiteY7" fmla="*/ 2035002 h 2037673"/>
              <a:gd name="connsiteX0" fmla="*/ 0 w 2129880"/>
              <a:gd name="connsiteY0" fmla="*/ 2035002 h 2037673"/>
              <a:gd name="connsiteX1" fmla="*/ 1031219 w 2129880"/>
              <a:gd name="connsiteY1" fmla="*/ 1975543 h 2037673"/>
              <a:gd name="connsiteX2" fmla="*/ 1806585 w 2129880"/>
              <a:gd name="connsiteY2" fmla="*/ 1657373 h 2037673"/>
              <a:gd name="connsiteX3" fmla="*/ 2129880 w 2129880"/>
              <a:gd name="connsiteY3" fmla="*/ 1355193 h 2037673"/>
              <a:gd name="connsiteX4" fmla="*/ 2127339 w 2129880"/>
              <a:gd name="connsiteY4" fmla="*/ 0 h 2037673"/>
              <a:gd name="connsiteX5" fmla="*/ 1673263 w 2129880"/>
              <a:gd name="connsiteY5" fmla="*/ 561813 h 2037673"/>
              <a:gd name="connsiteX6" fmla="*/ 1100639 w 2129880"/>
              <a:gd name="connsiteY6" fmla="*/ 1156133 h 2037673"/>
              <a:gd name="connsiteX7" fmla="*/ 0 w 2129880"/>
              <a:gd name="connsiteY7" fmla="*/ 2035002 h 2037673"/>
              <a:gd name="connsiteX0" fmla="*/ 0 w 2141426"/>
              <a:gd name="connsiteY0" fmla="*/ 2081184 h 2081184"/>
              <a:gd name="connsiteX1" fmla="*/ 1042765 w 2141426"/>
              <a:gd name="connsiteY1" fmla="*/ 1975543 h 2081184"/>
              <a:gd name="connsiteX2" fmla="*/ 1818131 w 2141426"/>
              <a:gd name="connsiteY2" fmla="*/ 1657373 h 2081184"/>
              <a:gd name="connsiteX3" fmla="*/ 2141426 w 2141426"/>
              <a:gd name="connsiteY3" fmla="*/ 1355193 h 2081184"/>
              <a:gd name="connsiteX4" fmla="*/ 2138885 w 2141426"/>
              <a:gd name="connsiteY4" fmla="*/ 0 h 2081184"/>
              <a:gd name="connsiteX5" fmla="*/ 1684809 w 2141426"/>
              <a:gd name="connsiteY5" fmla="*/ 561813 h 2081184"/>
              <a:gd name="connsiteX6" fmla="*/ 1112185 w 2141426"/>
              <a:gd name="connsiteY6" fmla="*/ 1156133 h 2081184"/>
              <a:gd name="connsiteX7" fmla="*/ 0 w 2141426"/>
              <a:gd name="connsiteY7" fmla="*/ 2081184 h 2081184"/>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35276 w 2164517"/>
              <a:gd name="connsiteY6" fmla="*/ 1156133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90769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90769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09951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09951 h 2046548"/>
              <a:gd name="connsiteX7" fmla="*/ 0 w 2164517"/>
              <a:gd name="connsiteY7" fmla="*/ 2046548 h 20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517" h="2046548">
                <a:moveTo>
                  <a:pt x="0" y="2046548"/>
                </a:moveTo>
                <a:cubicBezTo>
                  <a:pt x="323959" y="2032193"/>
                  <a:pt x="673317" y="2076258"/>
                  <a:pt x="1065856" y="1975543"/>
                </a:cubicBezTo>
                <a:cubicBezTo>
                  <a:pt x="1470554" y="1927213"/>
                  <a:pt x="1586615" y="1763430"/>
                  <a:pt x="1841222" y="1657373"/>
                </a:cubicBezTo>
                <a:cubicBezTo>
                  <a:pt x="1968999" y="1567807"/>
                  <a:pt x="2041820" y="1429519"/>
                  <a:pt x="2164517" y="1355193"/>
                </a:cubicBezTo>
                <a:cubicBezTo>
                  <a:pt x="2160284" y="1210032"/>
                  <a:pt x="2166209" y="147701"/>
                  <a:pt x="2161976" y="0"/>
                </a:cubicBezTo>
                <a:cubicBezTo>
                  <a:pt x="2034940" y="101296"/>
                  <a:pt x="1990107" y="151330"/>
                  <a:pt x="1707900" y="561813"/>
                </a:cubicBezTo>
                <a:cubicBezTo>
                  <a:pt x="1501631" y="555950"/>
                  <a:pt x="1503181" y="734814"/>
                  <a:pt x="1181457" y="1109951"/>
                </a:cubicBezTo>
                <a:cubicBezTo>
                  <a:pt x="964129" y="1323244"/>
                  <a:pt x="421221" y="1748974"/>
                  <a:pt x="0" y="2046548"/>
                </a:cubicBezTo>
                <a:close/>
              </a:path>
            </a:pathLst>
          </a:custGeom>
          <a:pattFill prst="wdDnDiag">
            <a:fgClr>
              <a:srgbClr val="00B050"/>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11" name="Freeform 110"/>
          <p:cNvSpPr/>
          <p:nvPr/>
        </p:nvSpPr>
        <p:spPr>
          <a:xfrm>
            <a:off x="2460676" y="4475211"/>
            <a:ext cx="5423691" cy="990491"/>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82318"/>
              <a:gd name="connsiteY0" fmla="*/ 1790595 h 1996236"/>
              <a:gd name="connsiteX1" fmla="*/ 1889815 w 5382318"/>
              <a:gd name="connsiteY1" fmla="*/ 1993900 h 1996236"/>
              <a:gd name="connsiteX2" fmla="*/ 2893115 w 5382318"/>
              <a:gd name="connsiteY2" fmla="*/ 1930400 h 1996236"/>
              <a:gd name="connsiteX3" fmla="*/ 3909115 w 5382318"/>
              <a:gd name="connsiteY3" fmla="*/ 1727200 h 1996236"/>
              <a:gd name="connsiteX4" fmla="*/ 4188515 w 5382318"/>
              <a:gd name="connsiteY4" fmla="*/ 1600200 h 1996236"/>
              <a:gd name="connsiteX5" fmla="*/ 4760015 w 5382318"/>
              <a:gd name="connsiteY5" fmla="*/ 1143000 h 1996236"/>
              <a:gd name="connsiteX6" fmla="*/ 5280715 w 5382318"/>
              <a:gd name="connsiteY6" fmla="*/ 241300 h 1996236"/>
              <a:gd name="connsiteX7" fmla="*/ 5382315 w 5382318"/>
              <a:gd name="connsiteY7" fmla="*/ 0 h 1996236"/>
              <a:gd name="connsiteX0" fmla="*/ 0 w 5382318"/>
              <a:gd name="connsiteY0" fmla="*/ 1790595 h 1930487"/>
              <a:gd name="connsiteX1" fmla="*/ 1889815 w 5382318"/>
              <a:gd name="connsiteY1" fmla="*/ 1701697 h 1930487"/>
              <a:gd name="connsiteX2" fmla="*/ 2893115 w 5382318"/>
              <a:gd name="connsiteY2" fmla="*/ 1930400 h 1930487"/>
              <a:gd name="connsiteX3" fmla="*/ 3909115 w 5382318"/>
              <a:gd name="connsiteY3" fmla="*/ 1727200 h 1930487"/>
              <a:gd name="connsiteX4" fmla="*/ 4188515 w 5382318"/>
              <a:gd name="connsiteY4" fmla="*/ 1600200 h 1930487"/>
              <a:gd name="connsiteX5" fmla="*/ 4760015 w 5382318"/>
              <a:gd name="connsiteY5" fmla="*/ 1143000 h 1930487"/>
              <a:gd name="connsiteX6" fmla="*/ 5280715 w 5382318"/>
              <a:gd name="connsiteY6" fmla="*/ 241300 h 1930487"/>
              <a:gd name="connsiteX7" fmla="*/ 5382315 w 5382318"/>
              <a:gd name="connsiteY7" fmla="*/ 0 h 1930487"/>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727200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188515 w 5382318"/>
              <a:gd name="connsiteY4" fmla="*/ 1600200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22888 w 5382318"/>
              <a:gd name="connsiteY4" fmla="*/ 1537586 h 1790595"/>
              <a:gd name="connsiteX5" fmla="*/ 4760015 w 5382318"/>
              <a:gd name="connsiteY5" fmla="*/ 1143000 h 1790595"/>
              <a:gd name="connsiteX6" fmla="*/ 5280715 w 5382318"/>
              <a:gd name="connsiteY6" fmla="*/ 241300 h 1790595"/>
              <a:gd name="connsiteX7" fmla="*/ 5382315 w 5382318"/>
              <a:gd name="connsiteY7" fmla="*/ 0 h 1790595"/>
              <a:gd name="connsiteX0" fmla="*/ 0 w 5382318"/>
              <a:gd name="connsiteY0" fmla="*/ 1790595 h 1790595"/>
              <a:gd name="connsiteX1" fmla="*/ 1889815 w 5382318"/>
              <a:gd name="connsiteY1" fmla="*/ 1701697 h 1790595"/>
              <a:gd name="connsiteX2" fmla="*/ 2916030 w 5382318"/>
              <a:gd name="connsiteY2" fmla="*/ 1659068 h 1790595"/>
              <a:gd name="connsiteX3" fmla="*/ 3909115 w 5382318"/>
              <a:gd name="connsiteY3" fmla="*/ 1560225 h 1790595"/>
              <a:gd name="connsiteX4" fmla="*/ 4257260 w 5382318"/>
              <a:gd name="connsiteY4" fmla="*/ 1495843 h 1790595"/>
              <a:gd name="connsiteX5" fmla="*/ 4760015 w 5382318"/>
              <a:gd name="connsiteY5" fmla="*/ 1143000 h 1790595"/>
              <a:gd name="connsiteX6" fmla="*/ 5280715 w 5382318"/>
              <a:gd name="connsiteY6" fmla="*/ 241300 h 1790595"/>
              <a:gd name="connsiteX7" fmla="*/ 5382315 w 5382318"/>
              <a:gd name="connsiteY7" fmla="*/ 0 h 179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318" h="1790595">
                <a:moveTo>
                  <a:pt x="0" y="1790595"/>
                </a:moveTo>
                <a:lnTo>
                  <a:pt x="1889815" y="1701697"/>
                </a:lnTo>
                <a:cubicBezTo>
                  <a:pt x="2368182" y="1676297"/>
                  <a:pt x="2579480" y="1682647"/>
                  <a:pt x="2916030" y="1659068"/>
                </a:cubicBezTo>
                <a:cubicBezTo>
                  <a:pt x="3252580" y="1635489"/>
                  <a:pt x="3685577" y="1587429"/>
                  <a:pt x="3909115" y="1560225"/>
                </a:cubicBezTo>
                <a:cubicBezTo>
                  <a:pt x="4132653" y="1533021"/>
                  <a:pt x="4115443" y="1565381"/>
                  <a:pt x="4257260" y="1495843"/>
                </a:cubicBezTo>
                <a:cubicBezTo>
                  <a:pt x="4399077" y="1426305"/>
                  <a:pt x="4589439" y="1352091"/>
                  <a:pt x="4760015" y="1143000"/>
                </a:cubicBezTo>
                <a:cubicBezTo>
                  <a:pt x="4930591" y="933910"/>
                  <a:pt x="5176998" y="431800"/>
                  <a:pt x="5280715" y="241300"/>
                </a:cubicBezTo>
                <a:cubicBezTo>
                  <a:pt x="5384432" y="50800"/>
                  <a:pt x="5382315" y="0"/>
                  <a:pt x="5382315" y="0"/>
                </a:cubicBez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64" name="Rectangle 63"/>
          <p:cNvSpPr/>
          <p:nvPr/>
        </p:nvSpPr>
        <p:spPr>
          <a:xfrm>
            <a:off x="2376927" y="4763244"/>
            <a:ext cx="1440159"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Societally desirable</a:t>
            </a:r>
            <a:endParaRPr lang="en-US" sz="1300" dirty="0">
              <a:ln w="6350">
                <a:solidFill>
                  <a:schemeClr val="tx1">
                    <a:lumMod val="95000"/>
                    <a:lumOff val="5000"/>
                    <a:alpha val="13000"/>
                  </a:schemeClr>
                </a:solidFill>
              </a:ln>
              <a:solidFill>
                <a:schemeClr val="tx1"/>
              </a:solidFill>
            </a:endParaRPr>
          </a:p>
        </p:txBody>
      </p:sp>
      <p:sp>
        <p:nvSpPr>
          <p:cNvPr id="76" name="Rectangle 75"/>
          <p:cNvSpPr/>
          <p:nvPr/>
        </p:nvSpPr>
        <p:spPr>
          <a:xfrm rot="21540000">
            <a:off x="2339752" y="5373216"/>
            <a:ext cx="2304256" cy="3474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Technically &amp; physically feasible</a:t>
            </a:r>
            <a:endParaRPr lang="en-US" sz="1300" dirty="0">
              <a:ln w="6350">
                <a:solidFill>
                  <a:schemeClr val="tx1">
                    <a:lumMod val="95000"/>
                    <a:lumOff val="5000"/>
                    <a:alpha val="13000"/>
                  </a:schemeClr>
                </a:solidFill>
              </a:ln>
              <a:solidFill>
                <a:schemeClr val="tx1"/>
              </a:solidFill>
            </a:endParaRPr>
          </a:p>
        </p:txBody>
      </p:sp>
      <p:sp>
        <p:nvSpPr>
          <p:cNvPr id="34" name="Rectangle 33"/>
          <p:cNvSpPr/>
          <p:nvPr/>
        </p:nvSpPr>
        <p:spPr>
          <a:xfrm>
            <a:off x="971600" y="3518560"/>
            <a:ext cx="1008111" cy="2448272"/>
          </a:xfrm>
          <a:prstGeom prst="rect">
            <a:avLst/>
          </a:prstGeom>
          <a:gradFill flip="none" rotWithShape="1">
            <a:gsLst>
              <a:gs pos="0">
                <a:srgbClr val="FF0000"/>
              </a:gs>
              <a:gs pos="82000">
                <a:srgbClr val="92D050"/>
              </a:gs>
              <a:gs pos="59000">
                <a:srgbClr val="FFFF00"/>
              </a:gs>
              <a:gs pos="98000">
                <a:srgbClr val="FFFFFF"/>
              </a:gs>
            </a:gsLst>
            <a:lin ang="5100000" scaled="0"/>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6350">
                <a:solidFill>
                  <a:schemeClr val="tx1">
                    <a:lumMod val="95000"/>
                    <a:lumOff val="5000"/>
                    <a:alpha val="13000"/>
                  </a:schemeClr>
                </a:solidFill>
              </a:ln>
              <a:cs typeface="Calibri"/>
            </a:endParaRPr>
          </a:p>
        </p:txBody>
      </p:sp>
      <p:sp>
        <p:nvSpPr>
          <p:cNvPr id="35" name="Textplatzhalter 5"/>
          <p:cNvSpPr txBox="1">
            <a:spLocks/>
          </p:cNvSpPr>
          <p:nvPr/>
        </p:nvSpPr>
        <p:spPr>
          <a:xfrm>
            <a:off x="1012786" y="5575970"/>
            <a:ext cx="935641"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Acceptable</a:t>
            </a:r>
          </a:p>
        </p:txBody>
      </p:sp>
      <p:sp>
        <p:nvSpPr>
          <p:cNvPr id="37" name="Textplatzhalter 5"/>
          <p:cNvSpPr txBox="1">
            <a:spLocks/>
          </p:cNvSpPr>
          <p:nvPr/>
        </p:nvSpPr>
        <p:spPr>
          <a:xfrm>
            <a:off x="1064156" y="4814614"/>
            <a:ext cx="830209"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Tolerable</a:t>
            </a:r>
            <a:endParaRPr lang="en-US" sz="1800" dirty="0" smtClean="0">
              <a:ln w="6350">
                <a:solidFill>
                  <a:schemeClr val="tx1">
                    <a:lumMod val="95000"/>
                    <a:lumOff val="5000"/>
                    <a:alpha val="13000"/>
                  </a:schemeClr>
                </a:solidFill>
              </a:ln>
              <a:cs typeface="Calibri"/>
            </a:endParaRPr>
          </a:p>
        </p:txBody>
      </p:sp>
      <p:sp>
        <p:nvSpPr>
          <p:cNvPr id="38" name="Textplatzhalter 5"/>
          <p:cNvSpPr txBox="1">
            <a:spLocks/>
          </p:cNvSpPr>
          <p:nvPr/>
        </p:nvSpPr>
        <p:spPr>
          <a:xfrm>
            <a:off x="1033334" y="3971156"/>
            <a:ext cx="901754"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dirty="0" smtClean="0">
                <a:ln w="6350">
                  <a:solidFill>
                    <a:schemeClr val="tx1">
                      <a:lumMod val="95000"/>
                      <a:lumOff val="5000"/>
                      <a:alpha val="13000"/>
                    </a:schemeClr>
                  </a:solidFill>
                </a:ln>
                <a:cs typeface="Calibri"/>
              </a:rPr>
              <a:t>Intolerable</a:t>
            </a:r>
          </a:p>
        </p:txBody>
      </p:sp>
      <p:cxnSp>
        <p:nvCxnSpPr>
          <p:cNvPr id="5" name="Straight Connector 4"/>
          <p:cNvCxnSpPr/>
          <p:nvPr/>
        </p:nvCxnSpPr>
        <p:spPr>
          <a:xfrm flipH="1" flipV="1">
            <a:off x="1991323" y="4474703"/>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extplatzhalter 5"/>
          <p:cNvSpPr txBox="1">
            <a:spLocks/>
          </p:cNvSpPr>
          <p:nvPr/>
        </p:nvSpPr>
        <p:spPr bwMode="auto">
          <a:xfrm rot="18989018">
            <a:off x="6433736" y="3487826"/>
            <a:ext cx="1186433" cy="233963"/>
          </a:xfrm>
          <a:prstGeom prst="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algn="ctr" eaLnBrk="1" fontAlgn="auto" hangingPunct="1">
              <a:spcAft>
                <a:spcPts val="0"/>
              </a:spcAft>
              <a:buFont typeface="Arial"/>
              <a:buNone/>
              <a:defRPr/>
            </a:pPr>
            <a:r>
              <a:rPr lang="en-US" b="1" dirty="0" smtClean="0">
                <a:solidFill>
                  <a:schemeClr val="tx1"/>
                </a:solidFill>
                <a:latin typeface="+mn-lt"/>
                <a:cs typeface="Calibri"/>
              </a:rPr>
              <a:t>L&amp;D Risk Space</a:t>
            </a:r>
          </a:p>
        </p:txBody>
      </p:sp>
      <p:sp>
        <p:nvSpPr>
          <p:cNvPr id="75" name="Textplatzhalter 5"/>
          <p:cNvSpPr txBox="1">
            <a:spLocks/>
          </p:cNvSpPr>
          <p:nvPr/>
        </p:nvSpPr>
        <p:spPr bwMode="auto">
          <a:xfrm rot="18991834">
            <a:off x="6542205" y="3781894"/>
            <a:ext cx="1553902" cy="334178"/>
          </a:xfrm>
          <a:prstGeom prst="round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algn="ctr" eaLnBrk="1" fontAlgn="auto" hangingPunct="1">
              <a:lnSpc>
                <a:spcPct val="20000"/>
              </a:lnSpc>
              <a:spcAft>
                <a:spcPts val="0"/>
              </a:spcAft>
              <a:defRPr/>
            </a:pPr>
            <a:endParaRPr lang="en-US" b="1" dirty="0">
              <a:solidFill>
                <a:schemeClr val="tx1"/>
              </a:solidFill>
              <a:cs typeface="Calibri"/>
            </a:endParaRPr>
          </a:p>
          <a:p>
            <a:pPr algn="ctr" eaLnBrk="1" fontAlgn="auto" hangingPunct="1">
              <a:lnSpc>
                <a:spcPct val="20000"/>
              </a:lnSpc>
              <a:spcAft>
                <a:spcPts val="0"/>
              </a:spcAft>
              <a:defRPr/>
            </a:pPr>
            <a:r>
              <a:rPr lang="en-US" b="1" dirty="0">
                <a:solidFill>
                  <a:schemeClr val="tx1"/>
                </a:solidFill>
                <a:cs typeface="Calibri"/>
              </a:rPr>
              <a:t>Measures for </a:t>
            </a:r>
            <a:br>
              <a:rPr lang="en-US" b="1" dirty="0">
                <a:solidFill>
                  <a:schemeClr val="tx1"/>
                </a:solidFill>
                <a:cs typeface="Calibri"/>
              </a:rPr>
            </a:br>
            <a:r>
              <a:rPr lang="en-US" b="1" dirty="0">
                <a:solidFill>
                  <a:schemeClr val="tx1"/>
                </a:solidFill>
                <a:cs typeface="Calibri"/>
              </a:rPr>
              <a:t/>
            </a:r>
            <a:br>
              <a:rPr lang="en-US" b="1" dirty="0">
                <a:solidFill>
                  <a:schemeClr val="tx1"/>
                </a:solidFill>
                <a:cs typeface="Calibri"/>
              </a:rPr>
            </a:br>
            <a:endParaRPr lang="en-US" b="1" dirty="0">
              <a:solidFill>
                <a:schemeClr val="tx1"/>
              </a:solidFill>
              <a:cs typeface="Calibri"/>
            </a:endParaRPr>
          </a:p>
          <a:p>
            <a:pPr algn="ctr" eaLnBrk="1" fontAlgn="auto" hangingPunct="1">
              <a:lnSpc>
                <a:spcPct val="20000"/>
              </a:lnSpc>
              <a:spcAft>
                <a:spcPts val="0"/>
              </a:spcAft>
              <a:defRPr/>
            </a:pPr>
            <a:r>
              <a:rPr lang="en-US" b="1" dirty="0">
                <a:solidFill>
                  <a:schemeClr val="tx1"/>
                </a:solidFill>
                <a:cs typeface="Calibri"/>
              </a:rPr>
              <a:t>Irreversible loss</a:t>
            </a:r>
          </a:p>
          <a:p>
            <a:pPr algn="ctr" eaLnBrk="1" fontAlgn="auto" hangingPunct="1">
              <a:lnSpc>
                <a:spcPct val="20000"/>
              </a:lnSpc>
              <a:spcAft>
                <a:spcPts val="0"/>
              </a:spcAft>
              <a:buFont typeface="Arial"/>
              <a:buNone/>
              <a:defRPr/>
            </a:pPr>
            <a:endParaRPr lang="en-US" b="1" dirty="0" smtClean="0">
              <a:solidFill>
                <a:schemeClr val="tx1"/>
              </a:solidFill>
              <a:latin typeface="+mn-lt"/>
              <a:cs typeface="Calibri"/>
            </a:endParaRPr>
          </a:p>
        </p:txBody>
      </p:sp>
      <p:sp>
        <p:nvSpPr>
          <p:cNvPr id="41" name="Textplatzhalter 5"/>
          <p:cNvSpPr txBox="1">
            <a:spLocks/>
          </p:cNvSpPr>
          <p:nvPr/>
        </p:nvSpPr>
        <p:spPr bwMode="auto">
          <a:xfrm>
            <a:off x="4177126" y="4763244"/>
            <a:ext cx="1368152" cy="330743"/>
          </a:xfrm>
          <a:prstGeom prst="rect">
            <a:avLst/>
          </a:prstGeom>
          <a:noFill/>
          <a:ln w="6350">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eaLnBrk="1" fontAlgn="auto" hangingPunct="1">
              <a:spcAft>
                <a:spcPts val="0"/>
              </a:spcAft>
              <a:buFont typeface="Arial"/>
              <a:buNone/>
              <a:defRPr/>
            </a:pPr>
            <a:r>
              <a:rPr lang="en-US" dirty="0" smtClean="0">
                <a:ln w="6350">
                  <a:solidFill>
                    <a:schemeClr val="tx1">
                      <a:alpha val="13000"/>
                    </a:schemeClr>
                  </a:solidFill>
                </a:ln>
                <a:solidFill>
                  <a:schemeClr val="tx1"/>
                </a:solidFill>
                <a:latin typeface="+mn-lt"/>
                <a:cs typeface="Calibri"/>
              </a:rPr>
              <a:t>DRR &amp; CCA gap</a:t>
            </a:r>
          </a:p>
        </p:txBody>
      </p:sp>
      <p:sp>
        <p:nvSpPr>
          <p:cNvPr id="40" name="Rectangle 39"/>
          <p:cNvSpPr/>
          <p:nvPr/>
        </p:nvSpPr>
        <p:spPr>
          <a:xfrm>
            <a:off x="2141852" y="4355932"/>
            <a:ext cx="2107282"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w="6350">
                  <a:solidFill>
                    <a:schemeClr val="tx1">
                      <a:lumMod val="95000"/>
                      <a:lumOff val="5000"/>
                      <a:alpha val="13000"/>
                    </a:schemeClr>
                  </a:solidFill>
                </a:ln>
                <a:solidFill>
                  <a:schemeClr val="tx1"/>
                </a:solidFill>
              </a:rPr>
              <a:t> Implemented-int’l support</a:t>
            </a:r>
            <a:endParaRPr lang="en-US" sz="1300" dirty="0">
              <a:ln w="6350">
                <a:solidFill>
                  <a:schemeClr val="tx1">
                    <a:lumMod val="95000"/>
                    <a:lumOff val="5000"/>
                    <a:alpha val="13000"/>
                  </a:schemeClr>
                </a:solidFill>
              </a:ln>
              <a:solidFill>
                <a:schemeClr val="tx1"/>
              </a:solidFill>
            </a:endParaRPr>
          </a:p>
        </p:txBody>
      </p:sp>
      <p:cxnSp>
        <p:nvCxnSpPr>
          <p:cNvPr id="42" name="Straight Connector 41"/>
          <p:cNvCxnSpPr/>
          <p:nvPr/>
        </p:nvCxnSpPr>
        <p:spPr>
          <a:xfrm flipH="1">
            <a:off x="971601" y="4475212"/>
            <a:ext cx="1008111" cy="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71600" y="5462776"/>
            <a:ext cx="100811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979712" y="5462686"/>
            <a:ext cx="415091" cy="5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376926" y="3827140"/>
            <a:ext cx="1656184"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ln w="6350">
                  <a:solidFill>
                    <a:schemeClr val="tx1">
                      <a:lumMod val="95000"/>
                      <a:lumOff val="5000"/>
                      <a:alpha val="13000"/>
                    </a:schemeClr>
                  </a:solidFill>
                </a:ln>
                <a:solidFill>
                  <a:schemeClr val="tx1"/>
                </a:solidFill>
              </a:rPr>
              <a:t>Implemented - national</a:t>
            </a:r>
            <a:endParaRPr lang="en-US" sz="1300" dirty="0">
              <a:ln w="6350">
                <a:solidFill>
                  <a:schemeClr val="tx1">
                    <a:lumMod val="95000"/>
                    <a:lumOff val="5000"/>
                    <a:alpha val="13000"/>
                  </a:schemeClr>
                </a:solidFill>
              </a:ln>
              <a:solidFill>
                <a:schemeClr val="tx1"/>
              </a:solidFill>
            </a:endParaRPr>
          </a:p>
        </p:txBody>
      </p:sp>
      <p:sp>
        <p:nvSpPr>
          <p:cNvPr id="47" name="Textplatzhalter 5"/>
          <p:cNvSpPr txBox="1">
            <a:spLocks/>
          </p:cNvSpPr>
          <p:nvPr/>
        </p:nvSpPr>
        <p:spPr bwMode="auto">
          <a:xfrm rot="21446079">
            <a:off x="4146789" y="4193599"/>
            <a:ext cx="2586852" cy="367921"/>
          </a:xfrm>
          <a:prstGeom prst="rect">
            <a:avLst/>
          </a:prstGeom>
          <a:noFill/>
          <a:ln w="6350">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eaLnBrk="1" fontAlgn="auto" hangingPunct="1">
              <a:lnSpc>
                <a:spcPct val="80000"/>
              </a:lnSpc>
              <a:spcAft>
                <a:spcPts val="0"/>
              </a:spcAft>
              <a:buFont typeface="Arial"/>
              <a:buNone/>
              <a:defRPr/>
            </a:pPr>
            <a:r>
              <a:rPr lang="en-US" dirty="0" smtClean="0">
                <a:ln w="6350">
                  <a:solidFill>
                    <a:schemeClr val="tx1">
                      <a:alpha val="13000"/>
                    </a:schemeClr>
                  </a:solidFill>
                </a:ln>
                <a:solidFill>
                  <a:schemeClr val="tx1"/>
                </a:solidFill>
                <a:latin typeface="+mn-lt"/>
                <a:cs typeface="Calibri"/>
              </a:rPr>
              <a:t>DRR &amp; </a:t>
            </a:r>
          </a:p>
          <a:p>
            <a:pPr eaLnBrk="1" fontAlgn="auto" hangingPunct="1">
              <a:lnSpc>
                <a:spcPct val="80000"/>
              </a:lnSpc>
              <a:spcAft>
                <a:spcPts val="0"/>
              </a:spcAft>
              <a:buFont typeface="Arial"/>
              <a:buNone/>
              <a:defRPr/>
            </a:pPr>
            <a:r>
              <a:rPr lang="en-US" dirty="0" smtClean="0">
                <a:ln w="6350">
                  <a:solidFill>
                    <a:schemeClr val="tx1">
                      <a:alpha val="13000"/>
                    </a:schemeClr>
                  </a:solidFill>
                </a:ln>
                <a:solidFill>
                  <a:schemeClr val="tx1"/>
                </a:solidFill>
                <a:latin typeface="+mn-lt"/>
                <a:cs typeface="Calibri"/>
              </a:rPr>
              <a:t>CCA support</a:t>
            </a:r>
          </a:p>
        </p:txBody>
      </p:sp>
      <p:cxnSp>
        <p:nvCxnSpPr>
          <p:cNvPr id="8" name="Straight Arrow Connector 7"/>
          <p:cNvCxnSpPr/>
          <p:nvPr/>
        </p:nvCxnSpPr>
        <p:spPr>
          <a:xfrm>
            <a:off x="4043561" y="4763244"/>
            <a:ext cx="0" cy="2880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4044601" y="4249154"/>
            <a:ext cx="0" cy="432048"/>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52" name="Freeform 51"/>
          <p:cNvSpPr/>
          <p:nvPr/>
        </p:nvSpPr>
        <p:spPr>
          <a:xfrm>
            <a:off x="2411760" y="1647850"/>
            <a:ext cx="5472608" cy="2592288"/>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 name="connsiteX0" fmla="*/ 0 w 5359403"/>
              <a:gd name="connsiteY0" fmla="*/ 2082800 h 2082800"/>
              <a:gd name="connsiteX1" fmla="*/ 1840436 w 5359403"/>
              <a:gd name="connsiteY1" fmla="*/ 2037319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 name="connsiteX0" fmla="*/ 0 w 5359403"/>
              <a:gd name="connsiteY0" fmla="*/ 2082800 h 2082800"/>
              <a:gd name="connsiteX1" fmla="*/ 1840436 w 5359403"/>
              <a:gd name="connsiteY1" fmla="*/ 2037319 h 2082800"/>
              <a:gd name="connsiteX2" fmla="*/ 2870200 w 5359403"/>
              <a:gd name="connsiteY2" fmla="*/ 1930400 h 2082800"/>
              <a:gd name="connsiteX3" fmla="*/ 3886200 w 5359403"/>
              <a:gd name="connsiteY3" fmla="*/ 1727200 h 2082800"/>
              <a:gd name="connsiteX4" fmla="*/ 4201824 w 5359403"/>
              <a:gd name="connsiteY4" fmla="*/ 1609830 h 2082800"/>
              <a:gd name="connsiteX5" fmla="*/ 4761251 w 5359403"/>
              <a:gd name="connsiteY5" fmla="*/ 1181520 h 2082800"/>
              <a:gd name="connsiteX6" fmla="*/ 5257800 w 5359403"/>
              <a:gd name="connsiteY6" fmla="*/ 241300 h 2082800"/>
              <a:gd name="connsiteX7" fmla="*/ 5359400 w 5359403"/>
              <a:gd name="connsiteY7" fmla="*/ 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9403" h="2082800">
                <a:moveTo>
                  <a:pt x="0" y="2082800"/>
                </a:moveTo>
                <a:cubicBezTo>
                  <a:pt x="622300" y="2053167"/>
                  <a:pt x="1218136" y="2066952"/>
                  <a:pt x="1840436" y="2037319"/>
                </a:cubicBezTo>
                <a:cubicBezTo>
                  <a:pt x="2318803" y="2044483"/>
                  <a:pt x="2529239" y="1982086"/>
                  <a:pt x="2870200" y="1930400"/>
                </a:cubicBezTo>
                <a:cubicBezTo>
                  <a:pt x="3211161" y="1878714"/>
                  <a:pt x="3664263" y="1780628"/>
                  <a:pt x="3886200" y="1727200"/>
                </a:cubicBezTo>
                <a:cubicBezTo>
                  <a:pt x="4108137" y="1673772"/>
                  <a:pt x="4055982" y="1700777"/>
                  <a:pt x="4201824" y="1609830"/>
                </a:cubicBezTo>
                <a:cubicBezTo>
                  <a:pt x="4347666" y="1518883"/>
                  <a:pt x="4585255" y="1409608"/>
                  <a:pt x="4761251" y="1181520"/>
                </a:cubicBezTo>
                <a:cubicBezTo>
                  <a:pt x="4937247" y="953432"/>
                  <a:pt x="5154083" y="431800"/>
                  <a:pt x="5257800" y="241300"/>
                </a:cubicBezTo>
                <a:cubicBezTo>
                  <a:pt x="5361517" y="50800"/>
                  <a:pt x="5359400" y="0"/>
                  <a:pt x="5359400" y="0"/>
                </a:cubicBezTo>
              </a:path>
            </a:pathLst>
          </a:custGeom>
          <a:ln w="38100" cmpd="sng">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2050" name="Freeform 2049"/>
          <p:cNvSpPr/>
          <p:nvPr/>
        </p:nvSpPr>
        <p:spPr>
          <a:xfrm>
            <a:off x="2411760" y="2924944"/>
            <a:ext cx="5472608" cy="2808312"/>
          </a:xfrm>
          <a:custGeom>
            <a:avLst/>
            <a:gdLst>
              <a:gd name="connsiteX0" fmla="*/ 0 w 5351082"/>
              <a:gd name="connsiteY0" fmla="*/ 1454821 h 1523616"/>
              <a:gd name="connsiteX1" fmla="*/ 3119410 w 5351082"/>
              <a:gd name="connsiteY1" fmla="*/ 1356189 h 1523616"/>
              <a:gd name="connsiteX2" fmla="*/ 5351082 w 5351082"/>
              <a:gd name="connsiteY2" fmla="*/ 0 h 1523616"/>
              <a:gd name="connsiteX3" fmla="*/ 5351082 w 5351082"/>
              <a:gd name="connsiteY3" fmla="*/ 0 h 1523616"/>
              <a:gd name="connsiteX4" fmla="*/ 5351082 w 5351082"/>
              <a:gd name="connsiteY4" fmla="*/ 0 h 1523616"/>
              <a:gd name="connsiteX5" fmla="*/ 5351082 w 5351082"/>
              <a:gd name="connsiteY5" fmla="*/ 0 h 1523616"/>
              <a:gd name="connsiteX0" fmla="*/ 0 w 5351082"/>
              <a:gd name="connsiteY0" fmla="*/ 1454821 h 1492731"/>
              <a:gd name="connsiteX1" fmla="*/ 3168728 w 5351082"/>
              <a:gd name="connsiteY1" fmla="*/ 1269886 h 1492731"/>
              <a:gd name="connsiteX2" fmla="*/ 5351082 w 5351082"/>
              <a:gd name="connsiteY2" fmla="*/ 0 h 1492731"/>
              <a:gd name="connsiteX3" fmla="*/ 5351082 w 5351082"/>
              <a:gd name="connsiteY3" fmla="*/ 0 h 1492731"/>
              <a:gd name="connsiteX4" fmla="*/ 5351082 w 5351082"/>
              <a:gd name="connsiteY4" fmla="*/ 0 h 1492731"/>
              <a:gd name="connsiteX5" fmla="*/ 5351082 w 5351082"/>
              <a:gd name="connsiteY5" fmla="*/ 0 h 1492731"/>
              <a:gd name="connsiteX0" fmla="*/ 0 w 5351082"/>
              <a:gd name="connsiteY0" fmla="*/ 1454821 h 1477095"/>
              <a:gd name="connsiteX1" fmla="*/ 3168728 w 5351082"/>
              <a:gd name="connsiteY1" fmla="*/ 1269886 h 1477095"/>
              <a:gd name="connsiteX2" fmla="*/ 5351082 w 5351082"/>
              <a:gd name="connsiteY2" fmla="*/ 0 h 1477095"/>
              <a:gd name="connsiteX3" fmla="*/ 5351082 w 5351082"/>
              <a:gd name="connsiteY3" fmla="*/ 0 h 1477095"/>
              <a:gd name="connsiteX4" fmla="*/ 5351082 w 5351082"/>
              <a:gd name="connsiteY4" fmla="*/ 0 h 1477095"/>
              <a:gd name="connsiteX5" fmla="*/ 5351082 w 5351082"/>
              <a:gd name="connsiteY5" fmla="*/ 0 h 1477095"/>
              <a:gd name="connsiteX0" fmla="*/ 0 w 5338753"/>
              <a:gd name="connsiteY0" fmla="*/ 1504137 h 1533211"/>
              <a:gd name="connsiteX1" fmla="*/ 3156399 w 5338753"/>
              <a:gd name="connsiteY1" fmla="*/ 1269886 h 1533211"/>
              <a:gd name="connsiteX2" fmla="*/ 5338753 w 5338753"/>
              <a:gd name="connsiteY2" fmla="*/ 0 h 1533211"/>
              <a:gd name="connsiteX3" fmla="*/ 5338753 w 5338753"/>
              <a:gd name="connsiteY3" fmla="*/ 0 h 1533211"/>
              <a:gd name="connsiteX4" fmla="*/ 5338753 w 5338753"/>
              <a:gd name="connsiteY4" fmla="*/ 0 h 1533211"/>
              <a:gd name="connsiteX5" fmla="*/ 5338753 w 5338753"/>
              <a:gd name="connsiteY5" fmla="*/ 0 h 1533211"/>
              <a:gd name="connsiteX0" fmla="*/ 0 w 5338753"/>
              <a:gd name="connsiteY0" fmla="*/ 1504137 h 1507816"/>
              <a:gd name="connsiteX1" fmla="*/ 3156399 w 5338753"/>
              <a:gd name="connsiteY1" fmla="*/ 1269886 h 1507816"/>
              <a:gd name="connsiteX2" fmla="*/ 5338753 w 5338753"/>
              <a:gd name="connsiteY2" fmla="*/ 0 h 1507816"/>
              <a:gd name="connsiteX3" fmla="*/ 5338753 w 5338753"/>
              <a:gd name="connsiteY3" fmla="*/ 0 h 1507816"/>
              <a:gd name="connsiteX4" fmla="*/ 5338753 w 5338753"/>
              <a:gd name="connsiteY4" fmla="*/ 0 h 1507816"/>
              <a:gd name="connsiteX5" fmla="*/ 5338753 w 5338753"/>
              <a:gd name="connsiteY5" fmla="*/ 0 h 1507816"/>
              <a:gd name="connsiteX0" fmla="*/ 0 w 5338753"/>
              <a:gd name="connsiteY0" fmla="*/ 1504137 h 1504137"/>
              <a:gd name="connsiteX1" fmla="*/ 3156399 w 5338753"/>
              <a:gd name="connsiteY1" fmla="*/ 1269886 h 1504137"/>
              <a:gd name="connsiteX2" fmla="*/ 5338753 w 5338753"/>
              <a:gd name="connsiteY2" fmla="*/ 0 h 1504137"/>
              <a:gd name="connsiteX3" fmla="*/ 5338753 w 5338753"/>
              <a:gd name="connsiteY3" fmla="*/ 0 h 1504137"/>
              <a:gd name="connsiteX4" fmla="*/ 5338753 w 5338753"/>
              <a:gd name="connsiteY4" fmla="*/ 0 h 1504137"/>
              <a:gd name="connsiteX5" fmla="*/ 5338753 w 5338753"/>
              <a:gd name="connsiteY5" fmla="*/ 0 h 1504137"/>
              <a:gd name="connsiteX0" fmla="*/ 0 w 5405424"/>
              <a:gd name="connsiteY0" fmla="*/ 1818171 h 1818171"/>
              <a:gd name="connsiteX1" fmla="*/ 3223070 w 5405424"/>
              <a:gd name="connsiteY1" fmla="*/ 1269886 h 1818171"/>
              <a:gd name="connsiteX2" fmla="*/ 5405424 w 5405424"/>
              <a:gd name="connsiteY2" fmla="*/ 0 h 1818171"/>
              <a:gd name="connsiteX3" fmla="*/ 5405424 w 5405424"/>
              <a:gd name="connsiteY3" fmla="*/ 0 h 1818171"/>
              <a:gd name="connsiteX4" fmla="*/ 5405424 w 5405424"/>
              <a:gd name="connsiteY4" fmla="*/ 0 h 1818171"/>
              <a:gd name="connsiteX5" fmla="*/ 5405424 w 5405424"/>
              <a:gd name="connsiteY5" fmla="*/ 0 h 1818171"/>
              <a:gd name="connsiteX0" fmla="*/ 0 w 5416788"/>
              <a:gd name="connsiteY0" fmla="*/ 1863247 h 1863247"/>
              <a:gd name="connsiteX1" fmla="*/ 3234434 w 5416788"/>
              <a:gd name="connsiteY1" fmla="*/ 1269886 h 1863247"/>
              <a:gd name="connsiteX2" fmla="*/ 5416788 w 5416788"/>
              <a:gd name="connsiteY2" fmla="*/ 0 h 1863247"/>
              <a:gd name="connsiteX3" fmla="*/ 5416788 w 5416788"/>
              <a:gd name="connsiteY3" fmla="*/ 0 h 1863247"/>
              <a:gd name="connsiteX4" fmla="*/ 5416788 w 5416788"/>
              <a:gd name="connsiteY4" fmla="*/ 0 h 1863247"/>
              <a:gd name="connsiteX5" fmla="*/ 5416788 w 5416788"/>
              <a:gd name="connsiteY5" fmla="*/ 0 h 1863247"/>
              <a:gd name="connsiteX0" fmla="*/ 0 w 5416788"/>
              <a:gd name="connsiteY0" fmla="*/ 1908324 h 1908324"/>
              <a:gd name="connsiteX1" fmla="*/ 3234434 w 5416788"/>
              <a:gd name="connsiteY1" fmla="*/ 1269886 h 1908324"/>
              <a:gd name="connsiteX2" fmla="*/ 5416788 w 5416788"/>
              <a:gd name="connsiteY2" fmla="*/ 0 h 1908324"/>
              <a:gd name="connsiteX3" fmla="*/ 5416788 w 5416788"/>
              <a:gd name="connsiteY3" fmla="*/ 0 h 1908324"/>
              <a:gd name="connsiteX4" fmla="*/ 5416788 w 5416788"/>
              <a:gd name="connsiteY4" fmla="*/ 0 h 1908324"/>
              <a:gd name="connsiteX5" fmla="*/ 5416788 w 5416788"/>
              <a:gd name="connsiteY5" fmla="*/ 0 h 1908324"/>
              <a:gd name="connsiteX0" fmla="*/ 0 w 5428152"/>
              <a:gd name="connsiteY0" fmla="*/ 1784363 h 1784363"/>
              <a:gd name="connsiteX1" fmla="*/ 3245798 w 5428152"/>
              <a:gd name="connsiteY1" fmla="*/ 1269886 h 1784363"/>
              <a:gd name="connsiteX2" fmla="*/ 5428152 w 5428152"/>
              <a:gd name="connsiteY2" fmla="*/ 0 h 1784363"/>
              <a:gd name="connsiteX3" fmla="*/ 5428152 w 5428152"/>
              <a:gd name="connsiteY3" fmla="*/ 0 h 1784363"/>
              <a:gd name="connsiteX4" fmla="*/ 5428152 w 5428152"/>
              <a:gd name="connsiteY4" fmla="*/ 0 h 1784363"/>
              <a:gd name="connsiteX5" fmla="*/ 5428152 w 5428152"/>
              <a:gd name="connsiteY5" fmla="*/ 0 h 1784363"/>
              <a:gd name="connsiteX0" fmla="*/ 0 w 5428152"/>
              <a:gd name="connsiteY0" fmla="*/ 1784363 h 1785368"/>
              <a:gd name="connsiteX1" fmla="*/ 3245798 w 5428152"/>
              <a:gd name="connsiteY1" fmla="*/ 1269886 h 1785368"/>
              <a:gd name="connsiteX2" fmla="*/ 5428152 w 5428152"/>
              <a:gd name="connsiteY2" fmla="*/ 0 h 1785368"/>
              <a:gd name="connsiteX3" fmla="*/ 5428152 w 5428152"/>
              <a:gd name="connsiteY3" fmla="*/ 0 h 1785368"/>
              <a:gd name="connsiteX4" fmla="*/ 5428152 w 5428152"/>
              <a:gd name="connsiteY4" fmla="*/ 0 h 1785368"/>
              <a:gd name="connsiteX5" fmla="*/ 5428152 w 5428152"/>
              <a:gd name="connsiteY5" fmla="*/ 0 h 1785368"/>
              <a:gd name="connsiteX0" fmla="*/ 0 w 5428152"/>
              <a:gd name="connsiteY0" fmla="*/ 1784363 h 1784526"/>
              <a:gd name="connsiteX1" fmla="*/ 3245798 w 5428152"/>
              <a:gd name="connsiteY1" fmla="*/ 1269886 h 1784526"/>
              <a:gd name="connsiteX2" fmla="*/ 5428152 w 5428152"/>
              <a:gd name="connsiteY2" fmla="*/ 0 h 1784526"/>
              <a:gd name="connsiteX3" fmla="*/ 5428152 w 5428152"/>
              <a:gd name="connsiteY3" fmla="*/ 0 h 1784526"/>
              <a:gd name="connsiteX4" fmla="*/ 5428152 w 5428152"/>
              <a:gd name="connsiteY4" fmla="*/ 0 h 1784526"/>
              <a:gd name="connsiteX5" fmla="*/ 5428152 w 5428152"/>
              <a:gd name="connsiteY5" fmla="*/ 0 h 1784526"/>
              <a:gd name="connsiteX0" fmla="*/ 0 w 5428152"/>
              <a:gd name="connsiteY0" fmla="*/ 1784363 h 1784566"/>
              <a:gd name="connsiteX1" fmla="*/ 3291256 w 5428152"/>
              <a:gd name="connsiteY1" fmla="*/ 1314963 h 1784566"/>
              <a:gd name="connsiteX2" fmla="*/ 5428152 w 5428152"/>
              <a:gd name="connsiteY2" fmla="*/ 0 h 1784566"/>
              <a:gd name="connsiteX3" fmla="*/ 5428152 w 5428152"/>
              <a:gd name="connsiteY3" fmla="*/ 0 h 1784566"/>
              <a:gd name="connsiteX4" fmla="*/ 5428152 w 5428152"/>
              <a:gd name="connsiteY4" fmla="*/ 0 h 1784566"/>
              <a:gd name="connsiteX5" fmla="*/ 5428152 w 5428152"/>
              <a:gd name="connsiteY5" fmla="*/ 0 h 178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8152" h="1784566">
                <a:moveTo>
                  <a:pt x="0" y="1784363"/>
                </a:moveTo>
                <a:cubicBezTo>
                  <a:pt x="2373293" y="1791458"/>
                  <a:pt x="2386564" y="1612357"/>
                  <a:pt x="3291256" y="1314963"/>
                </a:cubicBezTo>
                <a:cubicBezTo>
                  <a:pt x="4195948" y="1017569"/>
                  <a:pt x="5064426" y="211648"/>
                  <a:pt x="5428152" y="0"/>
                </a:cubicBezTo>
                <a:lnTo>
                  <a:pt x="5428152" y="0"/>
                </a:lnTo>
                <a:lnTo>
                  <a:pt x="5428152" y="0"/>
                </a:lnTo>
                <a:lnTo>
                  <a:pt x="5428152" y="0"/>
                </a:lnTo>
              </a:path>
            </a:pathLst>
          </a:custGeom>
          <a:ln w="38100" cmpd="sng">
            <a:solidFill>
              <a:srgbClr val="80263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 name="Straight Arrow Connector 2"/>
          <p:cNvCxnSpPr/>
          <p:nvPr/>
        </p:nvCxnSpPr>
        <p:spPr>
          <a:xfrm>
            <a:off x="4033110" y="2819028"/>
            <a:ext cx="682906" cy="1368152"/>
          </a:xfrm>
          <a:prstGeom prst="straightConnector1">
            <a:avLst/>
          </a:prstGeom>
          <a:ln w="28575">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059832" y="2134597"/>
            <a:ext cx="2016224" cy="646331"/>
          </a:xfrm>
          <a:prstGeom prst="rect">
            <a:avLst/>
          </a:prstGeom>
          <a:solidFill>
            <a:schemeClr val="lt1">
              <a:alpha val="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ln w="6350">
                  <a:solidFill>
                    <a:schemeClr val="tx1">
                      <a:alpha val="13000"/>
                    </a:schemeClr>
                  </a:solidFill>
                </a:ln>
              </a:rPr>
              <a:t>IPCC 2012/13/14 evidence and support for climate insurance</a:t>
            </a:r>
          </a:p>
          <a:p>
            <a:pPr algn="ctr"/>
            <a:r>
              <a:rPr lang="en-US" sz="1200" dirty="0">
                <a:ln w="6350">
                  <a:solidFill>
                    <a:schemeClr val="tx1">
                      <a:alpha val="13000"/>
                    </a:schemeClr>
                  </a:solidFill>
                </a:ln>
              </a:rPr>
              <a:t>a</a:t>
            </a:r>
            <a:r>
              <a:rPr lang="en-US" sz="1200" dirty="0" smtClean="0">
                <a:ln w="6350">
                  <a:solidFill>
                    <a:schemeClr val="tx1">
                      <a:alpha val="13000"/>
                    </a:schemeClr>
                  </a:solidFill>
                </a:ln>
              </a:rPr>
              <a:t>s part of L&amp;D debate emerging</a:t>
            </a:r>
            <a:endParaRPr lang="en-US" sz="1200" dirty="0">
              <a:ln w="6350">
                <a:solidFill>
                  <a:schemeClr val="tx1">
                    <a:alpha val="13000"/>
                  </a:schemeClr>
                </a:solidFill>
              </a:ln>
            </a:endParaRPr>
          </a:p>
        </p:txBody>
      </p:sp>
      <p:sp>
        <p:nvSpPr>
          <p:cNvPr id="73" name="Freeform 72"/>
          <p:cNvSpPr/>
          <p:nvPr/>
        </p:nvSpPr>
        <p:spPr>
          <a:xfrm>
            <a:off x="2376926" y="3899148"/>
            <a:ext cx="5488392" cy="864096"/>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190806 w 5384609"/>
              <a:gd name="connsiteY4" fmla="*/ 1600200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282464 w 5384609"/>
              <a:gd name="connsiteY4" fmla="*/ 1566856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282464 w 5384609"/>
              <a:gd name="connsiteY4" fmla="*/ 1566856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19953 w 5384609"/>
              <a:gd name="connsiteY4" fmla="*/ 1466825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19953 w 5384609"/>
              <a:gd name="connsiteY4" fmla="*/ 1466825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88698 w 5384609"/>
              <a:gd name="connsiteY4" fmla="*/ 1416810 h 2070575"/>
              <a:gd name="connsiteX5" fmla="*/ 4762306 w 5384609"/>
              <a:gd name="connsiteY5" fmla="*/ 1143000 h 2070575"/>
              <a:gd name="connsiteX6" fmla="*/ 5283006 w 5384609"/>
              <a:gd name="connsiteY6" fmla="*/ 241300 h 2070575"/>
              <a:gd name="connsiteX7" fmla="*/ 5384606 w 5384609"/>
              <a:gd name="connsiteY7" fmla="*/ 0 h 2070575"/>
              <a:gd name="connsiteX0" fmla="*/ 0 w 5384609"/>
              <a:gd name="connsiteY0" fmla="*/ 2070575 h 2070575"/>
              <a:gd name="connsiteX1" fmla="*/ 1892106 w 5384609"/>
              <a:gd name="connsiteY1" fmla="*/ 1993900 h 2070575"/>
              <a:gd name="connsiteX2" fmla="*/ 2895406 w 5384609"/>
              <a:gd name="connsiteY2" fmla="*/ 1930400 h 2070575"/>
              <a:gd name="connsiteX3" fmla="*/ 3911406 w 5384609"/>
              <a:gd name="connsiteY3" fmla="*/ 1727200 h 2070575"/>
              <a:gd name="connsiteX4" fmla="*/ 4488698 w 5384609"/>
              <a:gd name="connsiteY4" fmla="*/ 1416810 h 2070575"/>
              <a:gd name="connsiteX5" fmla="*/ 4808135 w 5384609"/>
              <a:gd name="connsiteY5" fmla="*/ 1076312 h 2070575"/>
              <a:gd name="connsiteX6" fmla="*/ 5283006 w 5384609"/>
              <a:gd name="connsiteY6" fmla="*/ 241300 h 2070575"/>
              <a:gd name="connsiteX7" fmla="*/ 5384606 w 5384609"/>
              <a:gd name="connsiteY7" fmla="*/ 0 h 207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609" h="2070575">
                <a:moveTo>
                  <a:pt x="0" y="2070575"/>
                </a:moveTo>
                <a:lnTo>
                  <a:pt x="1892106" y="1993900"/>
                </a:lnTo>
                <a:cubicBezTo>
                  <a:pt x="2370473" y="1968500"/>
                  <a:pt x="2558856" y="1974850"/>
                  <a:pt x="2895406" y="1930400"/>
                </a:cubicBezTo>
                <a:cubicBezTo>
                  <a:pt x="3231956" y="1885950"/>
                  <a:pt x="3645857" y="1812798"/>
                  <a:pt x="3911406" y="1727200"/>
                </a:cubicBezTo>
                <a:cubicBezTo>
                  <a:pt x="4176955" y="1641602"/>
                  <a:pt x="4339243" y="1525291"/>
                  <a:pt x="4488698" y="1416810"/>
                </a:cubicBezTo>
                <a:cubicBezTo>
                  <a:pt x="4638153" y="1308329"/>
                  <a:pt x="4675750" y="1272230"/>
                  <a:pt x="4808135" y="1076312"/>
                </a:cubicBezTo>
                <a:cubicBezTo>
                  <a:pt x="4940520" y="880394"/>
                  <a:pt x="5179289" y="431800"/>
                  <a:pt x="5283006" y="241300"/>
                </a:cubicBezTo>
                <a:cubicBezTo>
                  <a:pt x="5386723" y="50800"/>
                  <a:pt x="5384606" y="0"/>
                  <a:pt x="5384606" y="0"/>
                </a:cubicBezTo>
              </a:path>
            </a:pathLst>
          </a:custGeom>
          <a:ln w="38100" cmpd="sng">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sp>
        <p:nvSpPr>
          <p:cNvPr id="51" name="Textplatzhalter 5"/>
          <p:cNvSpPr txBox="1">
            <a:spLocks/>
          </p:cNvSpPr>
          <p:nvPr/>
        </p:nvSpPr>
        <p:spPr>
          <a:xfrm>
            <a:off x="971137" y="3573909"/>
            <a:ext cx="1008112" cy="289235"/>
          </a:xfrm>
          <a:prstGeom prst="rect">
            <a:avLst/>
          </a:prstGeom>
        </p:spPr>
        <p:txBody>
          <a:bodyPr>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fontAlgn="auto">
              <a:spcAft>
                <a:spcPts val="0"/>
              </a:spcAft>
              <a:defRPr/>
            </a:pPr>
            <a:r>
              <a:rPr lang="en-US" sz="1500" b="1" dirty="0" smtClean="0">
                <a:ln w="6350">
                  <a:solidFill>
                    <a:schemeClr val="tx1">
                      <a:lumMod val="95000"/>
                      <a:lumOff val="5000"/>
                      <a:alpha val="13000"/>
                    </a:schemeClr>
                  </a:solidFill>
                </a:ln>
                <a:cs typeface="Calibri"/>
              </a:rPr>
              <a:t>Risk space</a:t>
            </a:r>
          </a:p>
        </p:txBody>
      </p:sp>
      <p:sp>
        <p:nvSpPr>
          <p:cNvPr id="99" name="Textplatzhalter 5"/>
          <p:cNvSpPr txBox="1">
            <a:spLocks/>
          </p:cNvSpPr>
          <p:nvPr/>
        </p:nvSpPr>
        <p:spPr bwMode="auto">
          <a:xfrm rot="16200000">
            <a:off x="1013859" y="1805832"/>
            <a:ext cx="1872209" cy="73025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rtl="0" eaLnBrk="0" fontAlgn="base" hangingPunct="0">
              <a:spcBef>
                <a:spcPct val="20000"/>
              </a:spcBef>
              <a:spcAft>
                <a:spcPct val="0"/>
              </a:spcAft>
              <a:buNone/>
              <a:defRPr sz="1400">
                <a:solidFill>
                  <a:srgbClr val="003399"/>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1200">
                <a:solidFill>
                  <a:srgbClr val="003399"/>
                </a:solidFill>
                <a:latin typeface="Arial" pitchFamily="34" charset="0"/>
                <a:cs typeface="Arial" pitchFamily="34" charset="0"/>
              </a:defRPr>
            </a:lvl2pPr>
            <a:lvl3pPr marL="914400" indent="0" algn="l" rtl="0" eaLnBrk="0" fontAlgn="base" hangingPunct="0">
              <a:spcBef>
                <a:spcPct val="20000"/>
              </a:spcBef>
              <a:spcAft>
                <a:spcPct val="0"/>
              </a:spcAft>
              <a:buNone/>
              <a:defRPr sz="1000">
                <a:solidFill>
                  <a:srgbClr val="003399"/>
                </a:solidFill>
                <a:latin typeface="Arial" pitchFamily="34" charset="0"/>
                <a:cs typeface="Arial" pitchFamily="34" charset="0"/>
              </a:defRPr>
            </a:lvl3pPr>
            <a:lvl4pPr marL="13716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4pPr>
            <a:lvl5pPr marL="1828800" indent="0" algn="l" rtl="0" eaLnBrk="0" fontAlgn="base" hangingPunct="0">
              <a:spcBef>
                <a:spcPct val="20000"/>
              </a:spcBef>
              <a:spcAft>
                <a:spcPct val="0"/>
              </a:spcAft>
              <a:buNone/>
              <a:defRPr sz="900">
                <a:solidFill>
                  <a:srgbClr val="003399"/>
                </a:solidFill>
                <a:latin typeface="Arial" pitchFamily="34" charset="0"/>
                <a:cs typeface="Arial" pitchFamily="34" charset="0"/>
              </a:defRPr>
            </a:lvl5pPr>
            <a:lvl6pPr marL="2286000" indent="0" algn="l" rtl="0" fontAlgn="base">
              <a:spcBef>
                <a:spcPct val="20000"/>
              </a:spcBef>
              <a:spcAft>
                <a:spcPct val="0"/>
              </a:spcAft>
              <a:buNone/>
              <a:defRPr sz="900">
                <a:solidFill>
                  <a:srgbClr val="003399"/>
                </a:solidFill>
                <a:latin typeface="+mn-lt"/>
              </a:defRPr>
            </a:lvl6pPr>
            <a:lvl7pPr marL="2743200" indent="0" algn="l" rtl="0" fontAlgn="base">
              <a:spcBef>
                <a:spcPct val="20000"/>
              </a:spcBef>
              <a:spcAft>
                <a:spcPct val="0"/>
              </a:spcAft>
              <a:buNone/>
              <a:defRPr sz="900">
                <a:solidFill>
                  <a:srgbClr val="003399"/>
                </a:solidFill>
                <a:latin typeface="+mn-lt"/>
              </a:defRPr>
            </a:lvl7pPr>
            <a:lvl8pPr marL="3200400" indent="0" algn="l" rtl="0" fontAlgn="base">
              <a:spcBef>
                <a:spcPct val="20000"/>
              </a:spcBef>
              <a:spcAft>
                <a:spcPct val="0"/>
              </a:spcAft>
              <a:buNone/>
              <a:defRPr sz="900">
                <a:solidFill>
                  <a:srgbClr val="003399"/>
                </a:solidFill>
                <a:latin typeface="+mn-lt"/>
              </a:defRPr>
            </a:lvl8pPr>
            <a:lvl9pPr marL="3657600" indent="0" algn="l" rtl="0" fontAlgn="base">
              <a:spcBef>
                <a:spcPct val="20000"/>
              </a:spcBef>
              <a:spcAft>
                <a:spcPct val="0"/>
              </a:spcAft>
              <a:buNone/>
              <a:defRPr sz="900">
                <a:solidFill>
                  <a:srgbClr val="003399"/>
                </a:solidFill>
                <a:latin typeface="+mn-lt"/>
              </a:defRPr>
            </a:lvl9pPr>
          </a:lstStyle>
          <a:p>
            <a:pPr algn="ctr" eaLnBrk="1" fontAlgn="auto" hangingPunct="1">
              <a:spcAft>
                <a:spcPts val="0"/>
              </a:spcAft>
              <a:buFont typeface="Arial"/>
              <a:buNone/>
              <a:defRPr/>
            </a:pPr>
            <a:r>
              <a:rPr lang="en-US" sz="1600" dirty="0" smtClean="0">
                <a:ln w="6350">
                  <a:solidFill>
                    <a:schemeClr val="tx1">
                      <a:alpha val="13000"/>
                    </a:schemeClr>
                  </a:solidFill>
                </a:ln>
                <a:solidFill>
                  <a:schemeClr val="tx1"/>
                </a:solidFill>
                <a:latin typeface="+mn-lt"/>
                <a:cs typeface="Calibri"/>
              </a:rPr>
              <a:t>Climate risk </a:t>
            </a:r>
            <a:br>
              <a:rPr lang="en-US" sz="1600" dirty="0" smtClean="0">
                <a:ln w="6350">
                  <a:solidFill>
                    <a:schemeClr val="tx1">
                      <a:alpha val="13000"/>
                    </a:schemeClr>
                  </a:solidFill>
                </a:ln>
                <a:solidFill>
                  <a:schemeClr val="tx1"/>
                </a:solidFill>
                <a:latin typeface="+mn-lt"/>
                <a:cs typeface="Calibri"/>
              </a:rPr>
            </a:br>
            <a:r>
              <a:rPr lang="en-US" sz="1600" dirty="0" smtClean="0">
                <a:ln w="6350">
                  <a:solidFill>
                    <a:schemeClr val="tx1">
                      <a:alpha val="13000"/>
                    </a:schemeClr>
                  </a:solidFill>
                </a:ln>
                <a:solidFill>
                  <a:schemeClr val="tx1"/>
                </a:solidFill>
                <a:latin typeface="+mn-lt"/>
                <a:cs typeface="Calibri"/>
              </a:rPr>
              <a:t>management pathways</a:t>
            </a:r>
          </a:p>
        </p:txBody>
      </p:sp>
      <p:sp>
        <p:nvSpPr>
          <p:cNvPr id="6" name="Textplatzhalter 5"/>
          <p:cNvSpPr>
            <a:spLocks noGrp="1"/>
          </p:cNvSpPr>
          <p:nvPr>
            <p:ph type="body" sz="half" idx="2"/>
          </p:nvPr>
        </p:nvSpPr>
        <p:spPr>
          <a:xfrm rot="16200000">
            <a:off x="7458807" y="1769596"/>
            <a:ext cx="1799737" cy="730250"/>
          </a:xfrm>
          <a:noFill/>
          <a:ln w="9525">
            <a:noFill/>
            <a:miter lim="800000"/>
            <a:headEnd/>
            <a:tailEnd/>
          </a:ln>
        </p:spPr>
        <p:txBody>
          <a:bodyPr vert="horz" wrap="square" lIns="0" tIns="0" rIns="0" bIns="0" numCol="1" rtlCol="0" anchor="t" anchorCtr="0" compatLnSpc="1">
            <a:prstTxWarp prst="textNoShape">
              <a:avLst/>
            </a:prstTxWarp>
            <a:noAutofit/>
          </a:bodyPr>
          <a:lstStyle/>
          <a:p>
            <a:pPr algn="ctr" eaLnBrk="1" fontAlgn="auto" hangingPunct="1">
              <a:spcAft>
                <a:spcPts val="0"/>
              </a:spcAft>
              <a:buFont typeface="Arial"/>
            </a:pPr>
            <a:r>
              <a:rPr lang="en-US" sz="1600" kern="1200" dirty="0" smtClean="0">
                <a:ln w="6350">
                  <a:solidFill>
                    <a:schemeClr val="tx1">
                      <a:alpha val="13000"/>
                    </a:schemeClr>
                  </a:solidFill>
                </a:ln>
                <a:solidFill>
                  <a:schemeClr val="tx1"/>
                </a:solidFill>
                <a:latin typeface="+mn-lt"/>
                <a:cs typeface="Calibri"/>
              </a:rPr>
              <a:t>Climate-related risk</a:t>
            </a:r>
            <a:endParaRPr lang="en-US" sz="1600" kern="1200" dirty="0">
              <a:ln w="6350">
                <a:solidFill>
                  <a:schemeClr val="tx1">
                    <a:alpha val="13000"/>
                  </a:schemeClr>
                </a:solidFill>
              </a:ln>
              <a:solidFill>
                <a:schemeClr val="tx1"/>
              </a:solidFill>
              <a:latin typeface="+mn-lt"/>
              <a:cs typeface="Calibri"/>
            </a:endParaRPr>
          </a:p>
        </p:txBody>
      </p:sp>
      <p:cxnSp>
        <p:nvCxnSpPr>
          <p:cNvPr id="49" name="Gerade Verbindung mit Pfeil 13"/>
          <p:cNvCxnSpPr>
            <a:cxnSpLocks noChangeShapeType="1"/>
          </p:cNvCxnSpPr>
          <p:nvPr/>
        </p:nvCxnSpPr>
        <p:spPr bwMode="auto">
          <a:xfrm>
            <a:off x="2381078" y="946820"/>
            <a:ext cx="9120" cy="5045993"/>
          </a:xfrm>
          <a:prstGeom prst="straightConnector1">
            <a:avLst/>
          </a:prstGeom>
          <a:noFill/>
          <a:ln w="76200">
            <a:solidFill>
              <a:schemeClr val="accent6">
                <a:lumMod val="75000"/>
              </a:schemeClr>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5" name="Freeform 44"/>
          <p:cNvSpPr/>
          <p:nvPr/>
        </p:nvSpPr>
        <p:spPr>
          <a:xfrm>
            <a:off x="6409374" y="4259188"/>
            <a:ext cx="1183937" cy="690405"/>
          </a:xfrm>
          <a:custGeom>
            <a:avLst/>
            <a:gdLst>
              <a:gd name="connsiteX0" fmla="*/ 0 w 1676837"/>
              <a:gd name="connsiteY0" fmla="*/ 1097280 h 1097280"/>
              <a:gd name="connsiteX1" fmla="*/ 961716 w 1676837"/>
              <a:gd name="connsiteY1" fmla="*/ 924675 h 1097280"/>
              <a:gd name="connsiteX2" fmla="*/ 1331606 w 1676837"/>
              <a:gd name="connsiteY2" fmla="*/ 73974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31606 w 1676837"/>
              <a:gd name="connsiteY2" fmla="*/ 73974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16366 w 1676837"/>
              <a:gd name="connsiteY2" fmla="*/ 71180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76837 w 1676837"/>
              <a:gd name="connsiteY3" fmla="*/ 4685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56517 w 1676837"/>
              <a:gd name="connsiteY3" fmla="*/ 45580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66677 w 1676837"/>
              <a:gd name="connsiteY3" fmla="*/ 43548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76837"/>
              <a:gd name="connsiteY0" fmla="*/ 1097280 h 1097280"/>
              <a:gd name="connsiteX1" fmla="*/ 949016 w 1676837"/>
              <a:gd name="connsiteY1" fmla="*/ 894195 h 1097280"/>
              <a:gd name="connsiteX2" fmla="*/ 1308746 w 1676837"/>
              <a:gd name="connsiteY2" fmla="*/ 691480 h 1097280"/>
              <a:gd name="connsiteX3" fmla="*/ 1666677 w 1676837"/>
              <a:gd name="connsiteY3" fmla="*/ 435482 h 1097280"/>
              <a:gd name="connsiteX4" fmla="*/ 1676837 w 1676837"/>
              <a:gd name="connsiteY4" fmla="*/ 0 h 1097280"/>
              <a:gd name="connsiteX5" fmla="*/ 1257628 w 1676837"/>
              <a:gd name="connsiteY5" fmla="*/ 283567 h 1097280"/>
              <a:gd name="connsiteX6" fmla="*/ 826089 w 1676837"/>
              <a:gd name="connsiteY6" fmla="*/ 591792 h 1097280"/>
              <a:gd name="connsiteX7" fmla="*/ 0 w 1676837"/>
              <a:gd name="connsiteY7" fmla="*/ 1097280 h 1097280"/>
              <a:gd name="connsiteX0" fmla="*/ 0 w 1666677"/>
              <a:gd name="connsiteY0" fmla="*/ 1097280 h 1097280"/>
              <a:gd name="connsiteX1" fmla="*/ 949016 w 1666677"/>
              <a:gd name="connsiteY1" fmla="*/ 894195 h 1097280"/>
              <a:gd name="connsiteX2" fmla="*/ 1308746 w 1666677"/>
              <a:gd name="connsiteY2" fmla="*/ 691480 h 1097280"/>
              <a:gd name="connsiteX3" fmla="*/ 1666677 w 1666677"/>
              <a:gd name="connsiteY3" fmla="*/ 435482 h 1097280"/>
              <a:gd name="connsiteX4" fmla="*/ 1666677 w 1666677"/>
              <a:gd name="connsiteY4" fmla="*/ 0 h 1097280"/>
              <a:gd name="connsiteX5" fmla="*/ 1257628 w 1666677"/>
              <a:gd name="connsiteY5" fmla="*/ 283567 h 1097280"/>
              <a:gd name="connsiteX6" fmla="*/ 826089 w 1666677"/>
              <a:gd name="connsiteY6" fmla="*/ 591792 h 1097280"/>
              <a:gd name="connsiteX7" fmla="*/ 0 w 1666677"/>
              <a:gd name="connsiteY7" fmla="*/ 1097280 h 1097280"/>
              <a:gd name="connsiteX0" fmla="*/ 0 w 1666677"/>
              <a:gd name="connsiteY0" fmla="*/ 1097280 h 1097280"/>
              <a:gd name="connsiteX1" fmla="*/ 949016 w 1666677"/>
              <a:gd name="connsiteY1" fmla="*/ 894195 h 1097280"/>
              <a:gd name="connsiteX2" fmla="*/ 1308746 w 1666677"/>
              <a:gd name="connsiteY2" fmla="*/ 691480 h 1097280"/>
              <a:gd name="connsiteX3" fmla="*/ 1666677 w 1666677"/>
              <a:gd name="connsiteY3" fmla="*/ 435482 h 1097280"/>
              <a:gd name="connsiteX4" fmla="*/ 1666677 w 1666677"/>
              <a:gd name="connsiteY4" fmla="*/ 0 h 1097280"/>
              <a:gd name="connsiteX5" fmla="*/ 1257628 w 1666677"/>
              <a:gd name="connsiteY5" fmla="*/ 283567 h 1097280"/>
              <a:gd name="connsiteX6" fmla="*/ 826089 w 1666677"/>
              <a:gd name="connsiteY6" fmla="*/ 591792 h 1097280"/>
              <a:gd name="connsiteX7" fmla="*/ 0 w 1666677"/>
              <a:gd name="connsiteY7" fmla="*/ 1097280 h 109728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89660 h 1089660"/>
              <a:gd name="connsiteX1" fmla="*/ 943936 w 1661597"/>
              <a:gd name="connsiteY1" fmla="*/ 894195 h 1089660"/>
              <a:gd name="connsiteX2" fmla="*/ 1303666 w 1661597"/>
              <a:gd name="connsiteY2" fmla="*/ 691480 h 1089660"/>
              <a:gd name="connsiteX3" fmla="*/ 1661597 w 1661597"/>
              <a:gd name="connsiteY3" fmla="*/ 435482 h 1089660"/>
              <a:gd name="connsiteX4" fmla="*/ 1661597 w 1661597"/>
              <a:gd name="connsiteY4" fmla="*/ 0 h 1089660"/>
              <a:gd name="connsiteX5" fmla="*/ 1252548 w 1661597"/>
              <a:gd name="connsiteY5" fmla="*/ 283567 h 1089660"/>
              <a:gd name="connsiteX6" fmla="*/ 821009 w 1661597"/>
              <a:gd name="connsiteY6" fmla="*/ 591792 h 1089660"/>
              <a:gd name="connsiteX7" fmla="*/ 0 w 1661597"/>
              <a:gd name="connsiteY7" fmla="*/ 1089660 h 108966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1009 w 1661597"/>
              <a:gd name="connsiteY6" fmla="*/ 59941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1009 w 1661597"/>
              <a:gd name="connsiteY6" fmla="*/ 59941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28629 w 1661597"/>
              <a:gd name="connsiteY6" fmla="*/ 60703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33709 w 1661597"/>
              <a:gd name="connsiteY6" fmla="*/ 609572 h 1097280"/>
              <a:gd name="connsiteX7" fmla="*/ 0 w 1661597"/>
              <a:gd name="connsiteY7" fmla="*/ 1097280 h 1097280"/>
              <a:gd name="connsiteX0" fmla="*/ 0 w 1661597"/>
              <a:gd name="connsiteY0" fmla="*/ 1097280 h 1097280"/>
              <a:gd name="connsiteX1" fmla="*/ 943936 w 1661597"/>
              <a:gd name="connsiteY1" fmla="*/ 901815 h 1097280"/>
              <a:gd name="connsiteX2" fmla="*/ 1303666 w 1661597"/>
              <a:gd name="connsiteY2" fmla="*/ 699100 h 1097280"/>
              <a:gd name="connsiteX3" fmla="*/ 1661597 w 1661597"/>
              <a:gd name="connsiteY3" fmla="*/ 443102 h 1097280"/>
              <a:gd name="connsiteX4" fmla="*/ 1659057 w 1661597"/>
              <a:gd name="connsiteY4" fmla="*/ 0 h 1097280"/>
              <a:gd name="connsiteX5" fmla="*/ 1252548 w 1661597"/>
              <a:gd name="connsiteY5" fmla="*/ 291187 h 1097280"/>
              <a:gd name="connsiteX6" fmla="*/ 833709 w 1661597"/>
              <a:gd name="connsiteY6" fmla="*/ 609572 h 1097280"/>
              <a:gd name="connsiteX7" fmla="*/ 0 w 1661597"/>
              <a:gd name="connsiteY7" fmla="*/ 1097280 h 109728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8629 w 1656517"/>
              <a:gd name="connsiteY6" fmla="*/ 60957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8629 w 1656517"/>
              <a:gd name="connsiteY6" fmla="*/ 60957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47468 w 1656517"/>
              <a:gd name="connsiteY5" fmla="*/ 29118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57628 w 1656517"/>
              <a:gd name="connsiteY5" fmla="*/ 296267 h 1099820"/>
              <a:gd name="connsiteX6" fmla="*/ 823549 w 1656517"/>
              <a:gd name="connsiteY6" fmla="*/ 601952 h 1099820"/>
              <a:gd name="connsiteX7" fmla="*/ 0 w 1656517"/>
              <a:gd name="connsiteY7" fmla="*/ 1099820 h 1099820"/>
              <a:gd name="connsiteX0" fmla="*/ 0 w 1656517"/>
              <a:gd name="connsiteY0" fmla="*/ 1099820 h 1099820"/>
              <a:gd name="connsiteX1" fmla="*/ 938856 w 1656517"/>
              <a:gd name="connsiteY1" fmla="*/ 901815 h 1099820"/>
              <a:gd name="connsiteX2" fmla="*/ 1298586 w 1656517"/>
              <a:gd name="connsiteY2" fmla="*/ 699100 h 1099820"/>
              <a:gd name="connsiteX3" fmla="*/ 1656517 w 1656517"/>
              <a:gd name="connsiteY3" fmla="*/ 443102 h 1099820"/>
              <a:gd name="connsiteX4" fmla="*/ 1653977 w 1656517"/>
              <a:gd name="connsiteY4" fmla="*/ 0 h 1099820"/>
              <a:gd name="connsiteX5" fmla="*/ 1257628 w 1656517"/>
              <a:gd name="connsiteY5" fmla="*/ 296267 h 1099820"/>
              <a:gd name="connsiteX6" fmla="*/ 823549 w 1656517"/>
              <a:gd name="connsiteY6" fmla="*/ 601952 h 1099820"/>
              <a:gd name="connsiteX7" fmla="*/ 0 w 1656517"/>
              <a:gd name="connsiteY7" fmla="*/ 1099820 h 1099820"/>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296912 w 2129880"/>
              <a:gd name="connsiteY6" fmla="*/ 601952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296912 w 2129880"/>
              <a:gd name="connsiteY6" fmla="*/ 601952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12184 w 2129880"/>
              <a:gd name="connsiteY6" fmla="*/ 278679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12184 w 2129880"/>
              <a:gd name="connsiteY6" fmla="*/ 278679 h 1122911"/>
              <a:gd name="connsiteX7" fmla="*/ 0 w 2129880"/>
              <a:gd name="connsiteY7" fmla="*/ 1122911 h 1122911"/>
              <a:gd name="connsiteX0" fmla="*/ 0 w 2129880"/>
              <a:gd name="connsiteY0" fmla="*/ 1122911 h 1122911"/>
              <a:gd name="connsiteX1" fmla="*/ 1412219 w 2129880"/>
              <a:gd name="connsiteY1" fmla="*/ 901815 h 1122911"/>
              <a:gd name="connsiteX2" fmla="*/ 1771949 w 2129880"/>
              <a:gd name="connsiteY2" fmla="*/ 699100 h 1122911"/>
              <a:gd name="connsiteX3" fmla="*/ 2129880 w 2129880"/>
              <a:gd name="connsiteY3" fmla="*/ 443102 h 1122911"/>
              <a:gd name="connsiteX4" fmla="*/ 2127340 w 2129880"/>
              <a:gd name="connsiteY4" fmla="*/ 0 h 1122911"/>
              <a:gd name="connsiteX5" fmla="*/ 1730991 w 2129880"/>
              <a:gd name="connsiteY5" fmla="*/ 296267 h 1122911"/>
              <a:gd name="connsiteX6" fmla="*/ 1100639 w 2129880"/>
              <a:gd name="connsiteY6" fmla="*/ 244042 h 1122911"/>
              <a:gd name="connsiteX7" fmla="*/ 0 w 2129880"/>
              <a:gd name="connsiteY7" fmla="*/ 1122911 h 1122911"/>
              <a:gd name="connsiteX0" fmla="*/ 0 w 2129880"/>
              <a:gd name="connsiteY0" fmla="*/ 1305564 h 1305564"/>
              <a:gd name="connsiteX1" fmla="*/ 1412219 w 2129880"/>
              <a:gd name="connsiteY1" fmla="*/ 1084468 h 1305564"/>
              <a:gd name="connsiteX2" fmla="*/ 1771949 w 2129880"/>
              <a:gd name="connsiteY2" fmla="*/ 881753 h 1305564"/>
              <a:gd name="connsiteX3" fmla="*/ 2129880 w 2129880"/>
              <a:gd name="connsiteY3" fmla="*/ 625755 h 1305564"/>
              <a:gd name="connsiteX4" fmla="*/ 2127340 w 2129880"/>
              <a:gd name="connsiteY4" fmla="*/ 182653 h 1305564"/>
              <a:gd name="connsiteX5" fmla="*/ 1661718 w 2129880"/>
              <a:gd name="connsiteY5" fmla="*/ 17102 h 1305564"/>
              <a:gd name="connsiteX6" fmla="*/ 1100639 w 2129880"/>
              <a:gd name="connsiteY6" fmla="*/ 426695 h 1305564"/>
              <a:gd name="connsiteX7" fmla="*/ 0 w 2129880"/>
              <a:gd name="connsiteY7" fmla="*/ 1305564 h 1305564"/>
              <a:gd name="connsiteX0" fmla="*/ 0 w 2129880"/>
              <a:gd name="connsiteY0" fmla="*/ 1388852 h 1388852"/>
              <a:gd name="connsiteX1" fmla="*/ 1412219 w 2129880"/>
              <a:gd name="connsiteY1" fmla="*/ 1167756 h 1388852"/>
              <a:gd name="connsiteX2" fmla="*/ 1771949 w 2129880"/>
              <a:gd name="connsiteY2" fmla="*/ 965041 h 1388852"/>
              <a:gd name="connsiteX3" fmla="*/ 2129880 w 2129880"/>
              <a:gd name="connsiteY3" fmla="*/ 709043 h 1388852"/>
              <a:gd name="connsiteX4" fmla="*/ 2127340 w 2129880"/>
              <a:gd name="connsiteY4" fmla="*/ 265941 h 1388852"/>
              <a:gd name="connsiteX5" fmla="*/ 1661718 w 2129880"/>
              <a:gd name="connsiteY5" fmla="*/ 100390 h 1388852"/>
              <a:gd name="connsiteX6" fmla="*/ 1100639 w 2129880"/>
              <a:gd name="connsiteY6" fmla="*/ 509983 h 1388852"/>
              <a:gd name="connsiteX7" fmla="*/ 0 w 2129880"/>
              <a:gd name="connsiteY7" fmla="*/ 1388852 h 1388852"/>
              <a:gd name="connsiteX0" fmla="*/ 0 w 2129880"/>
              <a:gd name="connsiteY0" fmla="*/ 1523201 h 1523201"/>
              <a:gd name="connsiteX1" fmla="*/ 1412219 w 2129880"/>
              <a:gd name="connsiteY1" fmla="*/ 1302105 h 1523201"/>
              <a:gd name="connsiteX2" fmla="*/ 1771949 w 2129880"/>
              <a:gd name="connsiteY2" fmla="*/ 1099390 h 1523201"/>
              <a:gd name="connsiteX3" fmla="*/ 2129880 w 2129880"/>
              <a:gd name="connsiteY3" fmla="*/ 843392 h 1523201"/>
              <a:gd name="connsiteX4" fmla="*/ 2127340 w 2129880"/>
              <a:gd name="connsiteY4" fmla="*/ 400290 h 1523201"/>
              <a:gd name="connsiteX5" fmla="*/ 1673263 w 2129880"/>
              <a:gd name="connsiteY5" fmla="*/ 84648 h 1523201"/>
              <a:gd name="connsiteX6" fmla="*/ 1100639 w 2129880"/>
              <a:gd name="connsiteY6" fmla="*/ 644332 h 1523201"/>
              <a:gd name="connsiteX7" fmla="*/ 0 w 2129880"/>
              <a:gd name="connsiteY7" fmla="*/ 1523201 h 1523201"/>
              <a:gd name="connsiteX0" fmla="*/ 0 w 2129880"/>
              <a:gd name="connsiteY0" fmla="*/ 1553630 h 1553630"/>
              <a:gd name="connsiteX1" fmla="*/ 1412219 w 2129880"/>
              <a:gd name="connsiteY1" fmla="*/ 1332534 h 1553630"/>
              <a:gd name="connsiteX2" fmla="*/ 1771949 w 2129880"/>
              <a:gd name="connsiteY2" fmla="*/ 1129819 h 1553630"/>
              <a:gd name="connsiteX3" fmla="*/ 2129880 w 2129880"/>
              <a:gd name="connsiteY3" fmla="*/ 873821 h 1553630"/>
              <a:gd name="connsiteX4" fmla="*/ 2127340 w 2129880"/>
              <a:gd name="connsiteY4" fmla="*/ 430719 h 1553630"/>
              <a:gd name="connsiteX5" fmla="*/ 1673263 w 2129880"/>
              <a:gd name="connsiteY5" fmla="*/ 115077 h 1553630"/>
              <a:gd name="connsiteX6" fmla="*/ 1100639 w 2129880"/>
              <a:gd name="connsiteY6" fmla="*/ 674761 h 1553630"/>
              <a:gd name="connsiteX7" fmla="*/ 0 w 2129880"/>
              <a:gd name="connsiteY7" fmla="*/ 1553630 h 1553630"/>
              <a:gd name="connsiteX0" fmla="*/ 0 w 2129880"/>
              <a:gd name="connsiteY0" fmla="*/ 1584735 h 1584735"/>
              <a:gd name="connsiteX1" fmla="*/ 1412219 w 2129880"/>
              <a:gd name="connsiteY1" fmla="*/ 1363639 h 1584735"/>
              <a:gd name="connsiteX2" fmla="*/ 1771949 w 2129880"/>
              <a:gd name="connsiteY2" fmla="*/ 1160924 h 1584735"/>
              <a:gd name="connsiteX3" fmla="*/ 2129880 w 2129880"/>
              <a:gd name="connsiteY3" fmla="*/ 904926 h 1584735"/>
              <a:gd name="connsiteX4" fmla="*/ 2127340 w 2129880"/>
              <a:gd name="connsiteY4" fmla="*/ 461824 h 1584735"/>
              <a:gd name="connsiteX5" fmla="*/ 1673263 w 2129880"/>
              <a:gd name="connsiteY5" fmla="*/ 111546 h 1584735"/>
              <a:gd name="connsiteX6" fmla="*/ 1100639 w 2129880"/>
              <a:gd name="connsiteY6" fmla="*/ 705866 h 1584735"/>
              <a:gd name="connsiteX7" fmla="*/ 0 w 2129880"/>
              <a:gd name="connsiteY7" fmla="*/ 1584735 h 1584735"/>
              <a:gd name="connsiteX0" fmla="*/ 0 w 2219835"/>
              <a:gd name="connsiteY0" fmla="*/ 2035002 h 2035002"/>
              <a:gd name="connsiteX1" fmla="*/ 1412219 w 2219835"/>
              <a:gd name="connsiteY1" fmla="*/ 1813906 h 2035002"/>
              <a:gd name="connsiteX2" fmla="*/ 1771949 w 2219835"/>
              <a:gd name="connsiteY2" fmla="*/ 1611191 h 2035002"/>
              <a:gd name="connsiteX3" fmla="*/ 2129880 w 2219835"/>
              <a:gd name="connsiteY3" fmla="*/ 1355193 h 2035002"/>
              <a:gd name="connsiteX4" fmla="*/ 2219703 w 2219835"/>
              <a:gd name="connsiteY4" fmla="*/ 0 h 2035002"/>
              <a:gd name="connsiteX5" fmla="*/ 1673263 w 2219835"/>
              <a:gd name="connsiteY5" fmla="*/ 561813 h 2035002"/>
              <a:gd name="connsiteX6" fmla="*/ 1100639 w 2219835"/>
              <a:gd name="connsiteY6" fmla="*/ 1156133 h 2035002"/>
              <a:gd name="connsiteX7" fmla="*/ 0 w 2219835"/>
              <a:gd name="connsiteY7" fmla="*/ 2035002 h 2035002"/>
              <a:gd name="connsiteX0" fmla="*/ 0 w 2129880"/>
              <a:gd name="connsiteY0" fmla="*/ 2035002 h 2035002"/>
              <a:gd name="connsiteX1" fmla="*/ 1412219 w 2129880"/>
              <a:gd name="connsiteY1" fmla="*/ 1813906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5002"/>
              <a:gd name="connsiteX1" fmla="*/ 1008128 w 2129880"/>
              <a:gd name="connsiteY1" fmla="*/ 1929361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5002"/>
              <a:gd name="connsiteX1" fmla="*/ 1008128 w 2129880"/>
              <a:gd name="connsiteY1" fmla="*/ 1929361 h 2035002"/>
              <a:gd name="connsiteX2" fmla="*/ 1771949 w 2129880"/>
              <a:gd name="connsiteY2" fmla="*/ 1611191 h 2035002"/>
              <a:gd name="connsiteX3" fmla="*/ 2129880 w 2129880"/>
              <a:gd name="connsiteY3" fmla="*/ 1355193 h 2035002"/>
              <a:gd name="connsiteX4" fmla="*/ 2127339 w 2129880"/>
              <a:gd name="connsiteY4" fmla="*/ 0 h 2035002"/>
              <a:gd name="connsiteX5" fmla="*/ 1673263 w 2129880"/>
              <a:gd name="connsiteY5" fmla="*/ 561813 h 2035002"/>
              <a:gd name="connsiteX6" fmla="*/ 1100639 w 2129880"/>
              <a:gd name="connsiteY6" fmla="*/ 1156133 h 2035002"/>
              <a:gd name="connsiteX7" fmla="*/ 0 w 2129880"/>
              <a:gd name="connsiteY7" fmla="*/ 2035002 h 2035002"/>
              <a:gd name="connsiteX0" fmla="*/ 0 w 2129880"/>
              <a:gd name="connsiteY0" fmla="*/ 2035002 h 2037673"/>
              <a:gd name="connsiteX1" fmla="*/ 1031219 w 2129880"/>
              <a:gd name="connsiteY1" fmla="*/ 1975543 h 2037673"/>
              <a:gd name="connsiteX2" fmla="*/ 1771949 w 2129880"/>
              <a:gd name="connsiteY2" fmla="*/ 1611191 h 2037673"/>
              <a:gd name="connsiteX3" fmla="*/ 2129880 w 2129880"/>
              <a:gd name="connsiteY3" fmla="*/ 1355193 h 2037673"/>
              <a:gd name="connsiteX4" fmla="*/ 2127339 w 2129880"/>
              <a:gd name="connsiteY4" fmla="*/ 0 h 2037673"/>
              <a:gd name="connsiteX5" fmla="*/ 1673263 w 2129880"/>
              <a:gd name="connsiteY5" fmla="*/ 561813 h 2037673"/>
              <a:gd name="connsiteX6" fmla="*/ 1100639 w 2129880"/>
              <a:gd name="connsiteY6" fmla="*/ 1156133 h 2037673"/>
              <a:gd name="connsiteX7" fmla="*/ 0 w 2129880"/>
              <a:gd name="connsiteY7" fmla="*/ 2035002 h 2037673"/>
              <a:gd name="connsiteX0" fmla="*/ 0 w 2129880"/>
              <a:gd name="connsiteY0" fmla="*/ 2035002 h 2037673"/>
              <a:gd name="connsiteX1" fmla="*/ 1031219 w 2129880"/>
              <a:gd name="connsiteY1" fmla="*/ 1975543 h 2037673"/>
              <a:gd name="connsiteX2" fmla="*/ 1806585 w 2129880"/>
              <a:gd name="connsiteY2" fmla="*/ 1657373 h 2037673"/>
              <a:gd name="connsiteX3" fmla="*/ 2129880 w 2129880"/>
              <a:gd name="connsiteY3" fmla="*/ 1355193 h 2037673"/>
              <a:gd name="connsiteX4" fmla="*/ 2127339 w 2129880"/>
              <a:gd name="connsiteY4" fmla="*/ 0 h 2037673"/>
              <a:gd name="connsiteX5" fmla="*/ 1673263 w 2129880"/>
              <a:gd name="connsiteY5" fmla="*/ 561813 h 2037673"/>
              <a:gd name="connsiteX6" fmla="*/ 1100639 w 2129880"/>
              <a:gd name="connsiteY6" fmla="*/ 1156133 h 2037673"/>
              <a:gd name="connsiteX7" fmla="*/ 0 w 2129880"/>
              <a:gd name="connsiteY7" fmla="*/ 2035002 h 2037673"/>
              <a:gd name="connsiteX0" fmla="*/ 0 w 2141426"/>
              <a:gd name="connsiteY0" fmla="*/ 2081184 h 2081184"/>
              <a:gd name="connsiteX1" fmla="*/ 1042765 w 2141426"/>
              <a:gd name="connsiteY1" fmla="*/ 1975543 h 2081184"/>
              <a:gd name="connsiteX2" fmla="*/ 1818131 w 2141426"/>
              <a:gd name="connsiteY2" fmla="*/ 1657373 h 2081184"/>
              <a:gd name="connsiteX3" fmla="*/ 2141426 w 2141426"/>
              <a:gd name="connsiteY3" fmla="*/ 1355193 h 2081184"/>
              <a:gd name="connsiteX4" fmla="*/ 2138885 w 2141426"/>
              <a:gd name="connsiteY4" fmla="*/ 0 h 2081184"/>
              <a:gd name="connsiteX5" fmla="*/ 1684809 w 2141426"/>
              <a:gd name="connsiteY5" fmla="*/ 561813 h 2081184"/>
              <a:gd name="connsiteX6" fmla="*/ 1112185 w 2141426"/>
              <a:gd name="connsiteY6" fmla="*/ 1156133 h 2081184"/>
              <a:gd name="connsiteX7" fmla="*/ 0 w 2141426"/>
              <a:gd name="connsiteY7" fmla="*/ 2081184 h 2081184"/>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35276 w 2164517"/>
              <a:gd name="connsiteY6" fmla="*/ 1156133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90769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90769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09951 h 2046548"/>
              <a:gd name="connsiteX7" fmla="*/ 0 w 2164517"/>
              <a:gd name="connsiteY7" fmla="*/ 2046548 h 2046548"/>
              <a:gd name="connsiteX0" fmla="*/ 0 w 2164517"/>
              <a:gd name="connsiteY0" fmla="*/ 2046548 h 2046548"/>
              <a:gd name="connsiteX1" fmla="*/ 1065856 w 2164517"/>
              <a:gd name="connsiteY1" fmla="*/ 1975543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09951 h 2046548"/>
              <a:gd name="connsiteX7" fmla="*/ 0 w 2164517"/>
              <a:gd name="connsiteY7" fmla="*/ 2046548 h 2046548"/>
              <a:gd name="connsiteX0" fmla="*/ 0 w 2164517"/>
              <a:gd name="connsiteY0" fmla="*/ 2046548 h 2046548"/>
              <a:gd name="connsiteX1" fmla="*/ 1065856 w 2164517"/>
              <a:gd name="connsiteY1" fmla="*/ 1610172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181457 w 2164517"/>
              <a:gd name="connsiteY6" fmla="*/ 1109951 h 2046548"/>
              <a:gd name="connsiteX7" fmla="*/ 0 w 2164517"/>
              <a:gd name="connsiteY7" fmla="*/ 2046548 h 2046548"/>
              <a:gd name="connsiteX0" fmla="*/ 0 w 2164517"/>
              <a:gd name="connsiteY0" fmla="*/ 2046548 h 2046548"/>
              <a:gd name="connsiteX1" fmla="*/ 1065856 w 2164517"/>
              <a:gd name="connsiteY1" fmla="*/ 1610172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02683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41222 w 2164517"/>
              <a:gd name="connsiteY2" fmla="*/ 1657373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02683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406178 h 2046548"/>
              <a:gd name="connsiteX3" fmla="*/ 2164517 w 2164517"/>
              <a:gd name="connsiteY3" fmla="*/ 1355193 h 2046548"/>
              <a:gd name="connsiteX4" fmla="*/ 2161976 w 2164517"/>
              <a:gd name="connsiteY4" fmla="*/ 0 h 2046548"/>
              <a:gd name="connsiteX5" fmla="*/ 1707900 w 2164517"/>
              <a:gd name="connsiteY5" fmla="*/ 561813 h 2046548"/>
              <a:gd name="connsiteX6" fmla="*/ 102683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406178 h 2046548"/>
              <a:gd name="connsiteX3" fmla="*/ 2164517 w 2164517"/>
              <a:gd name="connsiteY3" fmla="*/ 875646 h 2046548"/>
              <a:gd name="connsiteX4" fmla="*/ 2161976 w 2164517"/>
              <a:gd name="connsiteY4" fmla="*/ 0 h 2046548"/>
              <a:gd name="connsiteX5" fmla="*/ 1707900 w 2164517"/>
              <a:gd name="connsiteY5" fmla="*/ 561813 h 2046548"/>
              <a:gd name="connsiteX6" fmla="*/ 102683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102683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6498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64980 w 2164517"/>
              <a:gd name="connsiteY6" fmla="*/ 904429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80443 w 2164517"/>
              <a:gd name="connsiteY6" fmla="*/ 767415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80443 w 2164517"/>
              <a:gd name="connsiteY6" fmla="*/ 767415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80443 w 2164517"/>
              <a:gd name="connsiteY6" fmla="*/ 767415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707900 w 2164517"/>
              <a:gd name="connsiteY5" fmla="*/ 561813 h 2046548"/>
              <a:gd name="connsiteX6" fmla="*/ 934055 w 2164517"/>
              <a:gd name="connsiteY6" fmla="*/ 740676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92438 w 2164517"/>
              <a:gd name="connsiteY5" fmla="*/ 481602 h 2046548"/>
              <a:gd name="connsiteX6" fmla="*/ 934055 w 2164517"/>
              <a:gd name="connsiteY6" fmla="*/ 740676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46050 w 2164517"/>
              <a:gd name="connsiteY5" fmla="*/ 428129 h 2046548"/>
              <a:gd name="connsiteX6" fmla="*/ 934055 w 2164517"/>
              <a:gd name="connsiteY6" fmla="*/ 740676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46050 w 2164517"/>
              <a:gd name="connsiteY5" fmla="*/ 347919 h 2046548"/>
              <a:gd name="connsiteX6" fmla="*/ 934055 w 2164517"/>
              <a:gd name="connsiteY6" fmla="*/ 740676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46050 w 2164517"/>
              <a:gd name="connsiteY5" fmla="*/ 347919 h 2046548"/>
              <a:gd name="connsiteX6" fmla="*/ 964980 w 2164517"/>
              <a:gd name="connsiteY6" fmla="*/ 820887 h 2046548"/>
              <a:gd name="connsiteX7" fmla="*/ 0 w 2164517"/>
              <a:gd name="connsiteY7" fmla="*/ 2046548 h 2046548"/>
              <a:gd name="connsiteX0" fmla="*/ 0 w 2164517"/>
              <a:gd name="connsiteY0" fmla="*/ 2046548 h 2046548"/>
              <a:gd name="connsiteX1" fmla="*/ 1065856 w 2164517"/>
              <a:gd name="connsiteY1" fmla="*/ 1610172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92438 w 2164517"/>
              <a:gd name="connsiteY5" fmla="*/ 401395 h 2046548"/>
              <a:gd name="connsiteX6" fmla="*/ 964980 w 2164517"/>
              <a:gd name="connsiteY6" fmla="*/ 820887 h 2046548"/>
              <a:gd name="connsiteX7" fmla="*/ 0 w 2164517"/>
              <a:gd name="connsiteY7" fmla="*/ 2046548 h 2046548"/>
              <a:gd name="connsiteX0" fmla="*/ 0 w 2164517"/>
              <a:gd name="connsiteY0" fmla="*/ 2046548 h 2046548"/>
              <a:gd name="connsiteX1" fmla="*/ 1065856 w 2164517"/>
              <a:gd name="connsiteY1" fmla="*/ 1770595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92438 w 2164517"/>
              <a:gd name="connsiteY5" fmla="*/ 401395 h 2046548"/>
              <a:gd name="connsiteX6" fmla="*/ 964980 w 2164517"/>
              <a:gd name="connsiteY6" fmla="*/ 820887 h 2046548"/>
              <a:gd name="connsiteX7" fmla="*/ 0 w 2164517"/>
              <a:gd name="connsiteY7" fmla="*/ 2046548 h 2046548"/>
              <a:gd name="connsiteX0" fmla="*/ 0 w 2164517"/>
              <a:gd name="connsiteY0" fmla="*/ 2046548 h 2046548"/>
              <a:gd name="connsiteX1" fmla="*/ 1065856 w 2164517"/>
              <a:gd name="connsiteY1" fmla="*/ 1770595 h 2046548"/>
              <a:gd name="connsiteX2" fmla="*/ 1825759 w 2164517"/>
              <a:gd name="connsiteY2" fmla="*/ 1223494 h 2046548"/>
              <a:gd name="connsiteX3" fmla="*/ 2164517 w 2164517"/>
              <a:gd name="connsiteY3" fmla="*/ 875646 h 2046548"/>
              <a:gd name="connsiteX4" fmla="*/ 2161976 w 2164517"/>
              <a:gd name="connsiteY4" fmla="*/ 0 h 2046548"/>
              <a:gd name="connsiteX5" fmla="*/ 1692438 w 2164517"/>
              <a:gd name="connsiteY5" fmla="*/ 401395 h 2046548"/>
              <a:gd name="connsiteX6" fmla="*/ 964980 w 2164517"/>
              <a:gd name="connsiteY6" fmla="*/ 820887 h 2046548"/>
              <a:gd name="connsiteX7" fmla="*/ 0 w 2164517"/>
              <a:gd name="connsiteY7" fmla="*/ 2046548 h 2046548"/>
              <a:gd name="connsiteX0" fmla="*/ 0 w 2164517"/>
              <a:gd name="connsiteY0" fmla="*/ 2126759 h 2126759"/>
              <a:gd name="connsiteX1" fmla="*/ 1065856 w 2164517"/>
              <a:gd name="connsiteY1" fmla="*/ 1770595 h 2126759"/>
              <a:gd name="connsiteX2" fmla="*/ 1825759 w 2164517"/>
              <a:gd name="connsiteY2" fmla="*/ 1223494 h 2126759"/>
              <a:gd name="connsiteX3" fmla="*/ 2164517 w 2164517"/>
              <a:gd name="connsiteY3" fmla="*/ 875646 h 2126759"/>
              <a:gd name="connsiteX4" fmla="*/ 2161976 w 2164517"/>
              <a:gd name="connsiteY4" fmla="*/ 0 h 2126759"/>
              <a:gd name="connsiteX5" fmla="*/ 1692438 w 2164517"/>
              <a:gd name="connsiteY5" fmla="*/ 401395 h 2126759"/>
              <a:gd name="connsiteX6" fmla="*/ 964980 w 2164517"/>
              <a:gd name="connsiteY6" fmla="*/ 820887 h 2126759"/>
              <a:gd name="connsiteX7" fmla="*/ 0 w 2164517"/>
              <a:gd name="connsiteY7" fmla="*/ 2126759 h 2126759"/>
              <a:gd name="connsiteX0" fmla="*/ 0 w 2164517"/>
              <a:gd name="connsiteY0" fmla="*/ 2180232 h 2180232"/>
              <a:gd name="connsiteX1" fmla="*/ 1065856 w 2164517"/>
              <a:gd name="connsiteY1" fmla="*/ 1770595 h 2180232"/>
              <a:gd name="connsiteX2" fmla="*/ 1825759 w 2164517"/>
              <a:gd name="connsiteY2" fmla="*/ 1223494 h 2180232"/>
              <a:gd name="connsiteX3" fmla="*/ 2164517 w 2164517"/>
              <a:gd name="connsiteY3" fmla="*/ 875646 h 2180232"/>
              <a:gd name="connsiteX4" fmla="*/ 2161976 w 2164517"/>
              <a:gd name="connsiteY4" fmla="*/ 0 h 2180232"/>
              <a:gd name="connsiteX5" fmla="*/ 1692438 w 2164517"/>
              <a:gd name="connsiteY5" fmla="*/ 401395 h 2180232"/>
              <a:gd name="connsiteX6" fmla="*/ 964980 w 2164517"/>
              <a:gd name="connsiteY6" fmla="*/ 820887 h 2180232"/>
              <a:gd name="connsiteX7" fmla="*/ 0 w 2164517"/>
              <a:gd name="connsiteY7" fmla="*/ 2180232 h 2180232"/>
              <a:gd name="connsiteX0" fmla="*/ 0 w 2164517"/>
              <a:gd name="connsiteY0" fmla="*/ 2180232 h 2180232"/>
              <a:gd name="connsiteX1" fmla="*/ 1065856 w 2164517"/>
              <a:gd name="connsiteY1" fmla="*/ 1824071 h 2180232"/>
              <a:gd name="connsiteX2" fmla="*/ 1825759 w 2164517"/>
              <a:gd name="connsiteY2" fmla="*/ 1223494 h 2180232"/>
              <a:gd name="connsiteX3" fmla="*/ 2164517 w 2164517"/>
              <a:gd name="connsiteY3" fmla="*/ 875646 h 2180232"/>
              <a:gd name="connsiteX4" fmla="*/ 2161976 w 2164517"/>
              <a:gd name="connsiteY4" fmla="*/ 0 h 2180232"/>
              <a:gd name="connsiteX5" fmla="*/ 1692438 w 2164517"/>
              <a:gd name="connsiteY5" fmla="*/ 401395 h 2180232"/>
              <a:gd name="connsiteX6" fmla="*/ 964980 w 2164517"/>
              <a:gd name="connsiteY6" fmla="*/ 820887 h 2180232"/>
              <a:gd name="connsiteX7" fmla="*/ 0 w 2164517"/>
              <a:gd name="connsiteY7" fmla="*/ 2180232 h 2180232"/>
              <a:gd name="connsiteX0" fmla="*/ 0 w 2164517"/>
              <a:gd name="connsiteY0" fmla="*/ 2180232 h 2180232"/>
              <a:gd name="connsiteX1" fmla="*/ 1065856 w 2164517"/>
              <a:gd name="connsiteY1" fmla="*/ 1824071 h 2180232"/>
              <a:gd name="connsiteX2" fmla="*/ 1825759 w 2164517"/>
              <a:gd name="connsiteY2" fmla="*/ 1330440 h 2180232"/>
              <a:gd name="connsiteX3" fmla="*/ 2164517 w 2164517"/>
              <a:gd name="connsiteY3" fmla="*/ 875646 h 2180232"/>
              <a:gd name="connsiteX4" fmla="*/ 2161976 w 2164517"/>
              <a:gd name="connsiteY4" fmla="*/ 0 h 2180232"/>
              <a:gd name="connsiteX5" fmla="*/ 1692438 w 2164517"/>
              <a:gd name="connsiteY5" fmla="*/ 401395 h 2180232"/>
              <a:gd name="connsiteX6" fmla="*/ 964980 w 2164517"/>
              <a:gd name="connsiteY6" fmla="*/ 820887 h 2180232"/>
              <a:gd name="connsiteX7" fmla="*/ 0 w 2164517"/>
              <a:gd name="connsiteY7" fmla="*/ 2180232 h 2180232"/>
              <a:gd name="connsiteX0" fmla="*/ 0 w 2162220"/>
              <a:gd name="connsiteY0" fmla="*/ 2180232 h 2180232"/>
              <a:gd name="connsiteX1" fmla="*/ 1065856 w 2162220"/>
              <a:gd name="connsiteY1" fmla="*/ 1824071 h 2180232"/>
              <a:gd name="connsiteX2" fmla="*/ 1825759 w 2162220"/>
              <a:gd name="connsiteY2" fmla="*/ 1330440 h 2180232"/>
              <a:gd name="connsiteX3" fmla="*/ 2118129 w 2162220"/>
              <a:gd name="connsiteY3" fmla="*/ 822173 h 2180232"/>
              <a:gd name="connsiteX4" fmla="*/ 2161976 w 2162220"/>
              <a:gd name="connsiteY4" fmla="*/ 0 h 2180232"/>
              <a:gd name="connsiteX5" fmla="*/ 1692438 w 2162220"/>
              <a:gd name="connsiteY5" fmla="*/ 401395 h 2180232"/>
              <a:gd name="connsiteX6" fmla="*/ 964980 w 2162220"/>
              <a:gd name="connsiteY6" fmla="*/ 820887 h 2180232"/>
              <a:gd name="connsiteX7" fmla="*/ 0 w 2162220"/>
              <a:gd name="connsiteY7" fmla="*/ 2180232 h 21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220" h="2180232">
                <a:moveTo>
                  <a:pt x="0" y="2180232"/>
                </a:moveTo>
                <a:cubicBezTo>
                  <a:pt x="323959" y="2165877"/>
                  <a:pt x="611468" y="2031734"/>
                  <a:pt x="1065856" y="1824071"/>
                </a:cubicBezTo>
                <a:cubicBezTo>
                  <a:pt x="1470554" y="1775741"/>
                  <a:pt x="1571152" y="1436497"/>
                  <a:pt x="1825759" y="1330440"/>
                </a:cubicBezTo>
                <a:cubicBezTo>
                  <a:pt x="1953536" y="1240874"/>
                  <a:pt x="1995432" y="896499"/>
                  <a:pt x="2118129" y="822173"/>
                </a:cubicBezTo>
                <a:cubicBezTo>
                  <a:pt x="2113896" y="677012"/>
                  <a:pt x="2166209" y="147701"/>
                  <a:pt x="2161976" y="0"/>
                </a:cubicBezTo>
                <a:cubicBezTo>
                  <a:pt x="2034940" y="101296"/>
                  <a:pt x="1974645" y="-9088"/>
                  <a:pt x="1692438" y="401395"/>
                </a:cubicBezTo>
                <a:cubicBezTo>
                  <a:pt x="1486169" y="395532"/>
                  <a:pt x="1425868" y="559930"/>
                  <a:pt x="964980" y="820887"/>
                </a:cubicBezTo>
                <a:cubicBezTo>
                  <a:pt x="809504" y="760156"/>
                  <a:pt x="421221" y="1882658"/>
                  <a:pt x="0" y="2180232"/>
                </a:cubicBezTo>
                <a:close/>
              </a:path>
            </a:pathLst>
          </a:custGeom>
          <a:pattFill prst="wdDnDiag">
            <a:fgClr>
              <a:srgbClr val="00B050"/>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54" name="Freeform 2053"/>
          <p:cNvSpPr/>
          <p:nvPr/>
        </p:nvSpPr>
        <p:spPr>
          <a:xfrm>
            <a:off x="2432968" y="4331195"/>
            <a:ext cx="5451400" cy="783621"/>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216012 w 5409815"/>
              <a:gd name="connsiteY4" fmla="*/ 1600200 h 2060536"/>
              <a:gd name="connsiteX5" fmla="*/ 4787512 w 5409815"/>
              <a:gd name="connsiteY5" fmla="*/ 1143000 h 2060536"/>
              <a:gd name="connsiteX6" fmla="*/ 5308212 w 5409815"/>
              <a:gd name="connsiteY6" fmla="*/ 241300 h 2060536"/>
              <a:gd name="connsiteX7" fmla="*/ 5409812 w 5409815"/>
              <a:gd name="connsiteY7" fmla="*/ 0 h 2060536"/>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379853 w 5409815"/>
              <a:gd name="connsiteY4" fmla="*/ 1533409 h 2060536"/>
              <a:gd name="connsiteX5" fmla="*/ 4787512 w 5409815"/>
              <a:gd name="connsiteY5" fmla="*/ 1143000 h 2060536"/>
              <a:gd name="connsiteX6" fmla="*/ 5308212 w 5409815"/>
              <a:gd name="connsiteY6" fmla="*/ 241300 h 2060536"/>
              <a:gd name="connsiteX7" fmla="*/ 5409812 w 5409815"/>
              <a:gd name="connsiteY7" fmla="*/ 0 h 2060536"/>
              <a:gd name="connsiteX0" fmla="*/ 0 w 5409815"/>
              <a:gd name="connsiteY0" fmla="*/ 2060536 h 2060536"/>
              <a:gd name="connsiteX1" fmla="*/ 1917312 w 5409815"/>
              <a:gd name="connsiteY1" fmla="*/ 1993900 h 2060536"/>
              <a:gd name="connsiteX2" fmla="*/ 2920612 w 5409815"/>
              <a:gd name="connsiteY2" fmla="*/ 1930400 h 2060536"/>
              <a:gd name="connsiteX3" fmla="*/ 3936612 w 5409815"/>
              <a:gd name="connsiteY3" fmla="*/ 1727200 h 2060536"/>
              <a:gd name="connsiteX4" fmla="*/ 4379853 w 5409815"/>
              <a:gd name="connsiteY4" fmla="*/ 1533409 h 2060536"/>
              <a:gd name="connsiteX5" fmla="*/ 4837925 w 5409815"/>
              <a:gd name="connsiteY5" fmla="*/ 1109604 h 2060536"/>
              <a:gd name="connsiteX6" fmla="*/ 5308212 w 5409815"/>
              <a:gd name="connsiteY6" fmla="*/ 241300 h 2060536"/>
              <a:gd name="connsiteX7" fmla="*/ 5409812 w 5409815"/>
              <a:gd name="connsiteY7" fmla="*/ 0 h 206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9815" h="2060536">
                <a:moveTo>
                  <a:pt x="0" y="2060536"/>
                </a:moveTo>
                <a:cubicBezTo>
                  <a:pt x="622300" y="2030903"/>
                  <a:pt x="1295012" y="2023533"/>
                  <a:pt x="1917312" y="1993900"/>
                </a:cubicBezTo>
                <a:cubicBezTo>
                  <a:pt x="2395679" y="1968500"/>
                  <a:pt x="2584062" y="1974850"/>
                  <a:pt x="2920612" y="1930400"/>
                </a:cubicBezTo>
                <a:cubicBezTo>
                  <a:pt x="3257162" y="1885950"/>
                  <a:pt x="3693405" y="1793365"/>
                  <a:pt x="3936612" y="1727200"/>
                </a:cubicBezTo>
                <a:cubicBezTo>
                  <a:pt x="4179819" y="1661035"/>
                  <a:pt x="4229634" y="1636342"/>
                  <a:pt x="4379853" y="1533409"/>
                </a:cubicBezTo>
                <a:cubicBezTo>
                  <a:pt x="4530072" y="1430476"/>
                  <a:pt x="4683199" y="1324955"/>
                  <a:pt x="4837925" y="1109604"/>
                </a:cubicBezTo>
                <a:cubicBezTo>
                  <a:pt x="4992651" y="894253"/>
                  <a:pt x="5204495" y="431800"/>
                  <a:pt x="5308212" y="241300"/>
                </a:cubicBezTo>
                <a:cubicBezTo>
                  <a:pt x="5411929" y="50800"/>
                  <a:pt x="5409812" y="0"/>
                  <a:pt x="5409812" y="0"/>
                </a:cubicBezTo>
              </a:path>
            </a:pathLst>
          </a:custGeom>
          <a:ln w="38100" cmpd="sng">
            <a:solidFill>
              <a:srgbClr val="4040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chemeClr val="tx1"/>
                </a:solidFill>
              </a:ln>
              <a:cs typeface="Calibri"/>
            </a:endParaRPr>
          </a:p>
        </p:txBody>
      </p:sp>
      <p:sp>
        <p:nvSpPr>
          <p:cNvPr id="110" name="Freeform 109"/>
          <p:cNvSpPr/>
          <p:nvPr/>
        </p:nvSpPr>
        <p:spPr>
          <a:xfrm>
            <a:off x="2411760" y="2963044"/>
            <a:ext cx="5493828" cy="1514374"/>
          </a:xfrm>
          <a:custGeom>
            <a:avLst/>
            <a:gdLst>
              <a:gd name="connsiteX0" fmla="*/ 0 w 5359403"/>
              <a:gd name="connsiteY0" fmla="*/ 2082800 h 2082800"/>
              <a:gd name="connsiteX1" fmla="*/ 1866900 w 5359403"/>
              <a:gd name="connsiteY1" fmla="*/ 1993900 h 2082800"/>
              <a:gd name="connsiteX2" fmla="*/ 2870200 w 5359403"/>
              <a:gd name="connsiteY2" fmla="*/ 1930400 h 2082800"/>
              <a:gd name="connsiteX3" fmla="*/ 3886200 w 5359403"/>
              <a:gd name="connsiteY3" fmla="*/ 1727200 h 2082800"/>
              <a:gd name="connsiteX4" fmla="*/ 4165600 w 5359403"/>
              <a:gd name="connsiteY4" fmla="*/ 1600200 h 2082800"/>
              <a:gd name="connsiteX5" fmla="*/ 4737100 w 5359403"/>
              <a:gd name="connsiteY5" fmla="*/ 1143000 h 2082800"/>
              <a:gd name="connsiteX6" fmla="*/ 5257800 w 5359403"/>
              <a:gd name="connsiteY6" fmla="*/ 241300 h 2082800"/>
              <a:gd name="connsiteX7" fmla="*/ 5359400 w 5359403"/>
              <a:gd name="connsiteY7" fmla="*/ 0 h 2082800"/>
              <a:gd name="connsiteX0" fmla="*/ 0 w 5366146"/>
              <a:gd name="connsiteY0" fmla="*/ 2082800 h 2082800"/>
              <a:gd name="connsiteX1" fmla="*/ 1866900 w 5366146"/>
              <a:gd name="connsiteY1" fmla="*/ 1993900 h 2082800"/>
              <a:gd name="connsiteX2" fmla="*/ 2870200 w 5366146"/>
              <a:gd name="connsiteY2" fmla="*/ 1930400 h 2082800"/>
              <a:gd name="connsiteX3" fmla="*/ 3886200 w 5366146"/>
              <a:gd name="connsiteY3" fmla="*/ 1727200 h 2082800"/>
              <a:gd name="connsiteX4" fmla="*/ 4165600 w 5366146"/>
              <a:gd name="connsiteY4" fmla="*/ 1600200 h 2082800"/>
              <a:gd name="connsiteX5" fmla="*/ 4737100 w 5366146"/>
              <a:gd name="connsiteY5" fmla="*/ 1143000 h 2082800"/>
              <a:gd name="connsiteX6" fmla="*/ 5293554 w 5366146"/>
              <a:gd name="connsiteY6" fmla="*/ 241300 h 2082800"/>
              <a:gd name="connsiteX7" fmla="*/ 5359400 w 5366146"/>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93554 w 5359400"/>
              <a:gd name="connsiteY6" fmla="*/ 241300 h 2082800"/>
              <a:gd name="connsiteX7" fmla="*/ 5359400 w 5359400"/>
              <a:gd name="connsiteY7" fmla="*/ 0 h 2082800"/>
              <a:gd name="connsiteX0" fmla="*/ 0 w 5359400"/>
              <a:gd name="connsiteY0" fmla="*/ 2082800 h 2082800"/>
              <a:gd name="connsiteX1" fmla="*/ 1866900 w 5359400"/>
              <a:gd name="connsiteY1" fmla="*/ 1993900 h 2082800"/>
              <a:gd name="connsiteX2" fmla="*/ 2870200 w 5359400"/>
              <a:gd name="connsiteY2" fmla="*/ 1930400 h 2082800"/>
              <a:gd name="connsiteX3" fmla="*/ 3886200 w 5359400"/>
              <a:gd name="connsiteY3" fmla="*/ 1727200 h 2082800"/>
              <a:gd name="connsiteX4" fmla="*/ 4165600 w 5359400"/>
              <a:gd name="connsiteY4" fmla="*/ 1600200 h 2082800"/>
              <a:gd name="connsiteX5" fmla="*/ 4737100 w 5359400"/>
              <a:gd name="connsiteY5" fmla="*/ 1143000 h 2082800"/>
              <a:gd name="connsiteX6" fmla="*/ 5269718 w 5359400"/>
              <a:gd name="connsiteY6" fmla="*/ 491964 h 2082800"/>
              <a:gd name="connsiteX7" fmla="*/ 5359400 w 5359400"/>
              <a:gd name="connsiteY7" fmla="*/ 0 h 2082800"/>
              <a:gd name="connsiteX0" fmla="*/ 0 w 5300402"/>
              <a:gd name="connsiteY0" fmla="*/ 1884908 h 1884908"/>
              <a:gd name="connsiteX1" fmla="*/ 1866900 w 5300402"/>
              <a:gd name="connsiteY1" fmla="*/ 1796008 h 1884908"/>
              <a:gd name="connsiteX2" fmla="*/ 2870200 w 5300402"/>
              <a:gd name="connsiteY2" fmla="*/ 1732508 h 1884908"/>
              <a:gd name="connsiteX3" fmla="*/ 3886200 w 5300402"/>
              <a:gd name="connsiteY3" fmla="*/ 1529308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 name="connsiteX0" fmla="*/ 0 w 5300402"/>
              <a:gd name="connsiteY0" fmla="*/ 1884908 h 1884908"/>
              <a:gd name="connsiteX1" fmla="*/ 1866900 w 5300402"/>
              <a:gd name="connsiteY1" fmla="*/ 1796008 h 1884908"/>
              <a:gd name="connsiteX2" fmla="*/ 2870200 w 5300402"/>
              <a:gd name="connsiteY2" fmla="*/ 1732508 h 1884908"/>
              <a:gd name="connsiteX3" fmla="*/ 3850447 w 5300402"/>
              <a:gd name="connsiteY3" fmla="*/ 1555694 h 1884908"/>
              <a:gd name="connsiteX4" fmla="*/ 4165600 w 5300402"/>
              <a:gd name="connsiteY4" fmla="*/ 1402308 h 1884908"/>
              <a:gd name="connsiteX5" fmla="*/ 4737100 w 5300402"/>
              <a:gd name="connsiteY5" fmla="*/ 945108 h 1884908"/>
              <a:gd name="connsiteX6" fmla="*/ 5269718 w 5300402"/>
              <a:gd name="connsiteY6" fmla="*/ 294072 h 1884908"/>
              <a:gd name="connsiteX7" fmla="*/ 5287893 w 5300402"/>
              <a:gd name="connsiteY7" fmla="*/ 0 h 188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0402" h="1884908">
                <a:moveTo>
                  <a:pt x="0" y="1884908"/>
                </a:moveTo>
                <a:lnTo>
                  <a:pt x="1866900" y="1796008"/>
                </a:lnTo>
                <a:cubicBezTo>
                  <a:pt x="2345267" y="1770608"/>
                  <a:pt x="2539609" y="1772560"/>
                  <a:pt x="2870200" y="1732508"/>
                </a:cubicBezTo>
                <a:cubicBezTo>
                  <a:pt x="3200791" y="1692456"/>
                  <a:pt x="3634547" y="1650305"/>
                  <a:pt x="3850447" y="1555694"/>
                </a:cubicBezTo>
                <a:cubicBezTo>
                  <a:pt x="4066347" y="1461083"/>
                  <a:pt x="4017825" y="1504072"/>
                  <a:pt x="4165600" y="1402308"/>
                </a:cubicBezTo>
                <a:cubicBezTo>
                  <a:pt x="4313375" y="1300544"/>
                  <a:pt x="4553080" y="1129814"/>
                  <a:pt x="4737100" y="945108"/>
                </a:cubicBezTo>
                <a:cubicBezTo>
                  <a:pt x="4921120" y="760402"/>
                  <a:pt x="5166001" y="484572"/>
                  <a:pt x="5269718" y="294072"/>
                </a:cubicBezTo>
                <a:cubicBezTo>
                  <a:pt x="5325764" y="90379"/>
                  <a:pt x="5287893" y="0"/>
                  <a:pt x="5287893" y="0"/>
                </a:cubicBezTo>
              </a:path>
            </a:pathLst>
          </a:custGeom>
          <a:ln w="12700" cmpd="sng">
            <a:solidFill>
              <a:schemeClr val="tx1"/>
            </a:solidFill>
            <a:prstDash val="lg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cs typeface="Calibri"/>
            </a:endParaRPr>
          </a:p>
        </p:txBody>
      </p:sp>
      <p:cxnSp>
        <p:nvCxnSpPr>
          <p:cNvPr id="53" name="Gerade Verbindung mit Pfeil 15"/>
          <p:cNvCxnSpPr>
            <a:cxnSpLocks noChangeShapeType="1"/>
          </p:cNvCxnSpPr>
          <p:nvPr/>
        </p:nvCxnSpPr>
        <p:spPr bwMode="auto">
          <a:xfrm flipV="1">
            <a:off x="7905096" y="854174"/>
            <a:ext cx="2443" cy="5088919"/>
          </a:xfrm>
          <a:prstGeom prst="straightConnector1">
            <a:avLst/>
          </a:prstGeom>
          <a:noFill/>
          <a:ln w="76200" cmpd="sng">
            <a:solidFill>
              <a:srgbClr val="222268"/>
            </a:solidFill>
            <a:round/>
            <a:headEnd/>
            <a:tailEnd type="arrow" w="sm" len="sm"/>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50" name="Title 1"/>
          <p:cNvSpPr>
            <a:spLocks noGrp="1"/>
          </p:cNvSpPr>
          <p:nvPr>
            <p:ph type="title"/>
          </p:nvPr>
        </p:nvSpPr>
        <p:spPr>
          <a:xfrm>
            <a:off x="725976" y="0"/>
            <a:ext cx="7997825" cy="799353"/>
          </a:xfrm>
        </p:spPr>
        <p:txBody>
          <a:bodyPr/>
          <a:lstStyle/>
          <a:p>
            <a:r>
              <a:rPr lang="en-US" sz="3600" dirty="0" smtClean="0"/>
              <a:t>The space for Loss &amp; Damage</a:t>
            </a:r>
            <a:endParaRPr lang="en-US" sz="3600" dirty="0"/>
          </a:p>
        </p:txBody>
      </p:sp>
      <p:sp>
        <p:nvSpPr>
          <p:cNvPr id="54" name="TextBox 53"/>
          <p:cNvSpPr txBox="1"/>
          <p:nvPr/>
        </p:nvSpPr>
        <p:spPr>
          <a:xfrm>
            <a:off x="5464551" y="6355372"/>
            <a:ext cx="2652210" cy="369332"/>
          </a:xfrm>
          <a:prstGeom prst="rect">
            <a:avLst/>
          </a:prstGeom>
          <a:noFill/>
        </p:spPr>
        <p:txBody>
          <a:bodyPr wrap="none" rtlCol="0">
            <a:spAutoFit/>
          </a:bodyPr>
          <a:lstStyle/>
          <a:p>
            <a:r>
              <a:rPr lang="en-US" dirty="0" smtClean="0">
                <a:solidFill>
                  <a:srgbClr val="000090"/>
                </a:solidFill>
              </a:rPr>
              <a:t>Mechler &amp; </a:t>
            </a:r>
            <a:r>
              <a:rPr lang="en-US" dirty="0" err="1" smtClean="0">
                <a:solidFill>
                  <a:srgbClr val="000090"/>
                </a:solidFill>
              </a:rPr>
              <a:t>Schinko</a:t>
            </a:r>
            <a:r>
              <a:rPr lang="en-US" dirty="0" smtClean="0">
                <a:solidFill>
                  <a:srgbClr val="000090"/>
                </a:solidFill>
              </a:rPr>
              <a:t>, </a:t>
            </a:r>
            <a:r>
              <a:rPr lang="en-US" i="1" dirty="0" smtClean="0">
                <a:solidFill>
                  <a:srgbClr val="000090"/>
                </a:solidFill>
              </a:rPr>
              <a:t>in review</a:t>
            </a:r>
            <a:endParaRPr lang="en-US" i="1" dirty="0">
              <a:solidFill>
                <a:srgbClr val="000090"/>
              </a:solidFill>
            </a:endParaRPr>
          </a:p>
        </p:txBody>
      </p:sp>
    </p:spTree>
    <p:extLst>
      <p:ext uri="{BB962C8B-B14F-4D97-AF65-F5344CB8AC3E}">
        <p14:creationId xmlns:p14="http://schemas.microsoft.com/office/powerpoint/2010/main" val="97826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 grpId="0" animBg="1"/>
      <p:bldP spid="2075" grpId="0" animBg="1"/>
      <p:bldP spid="74" grpId="0" animBg="1"/>
      <p:bldP spid="75" grpId="0" animBg="1"/>
      <p:bldP spid="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1864243"/>
            <a:ext cx="8056534" cy="3849594"/>
          </a:xfrm>
          <a:prstGeom prst="rect">
            <a:avLst/>
          </a:prstGeom>
        </p:spPr>
      </p:pic>
      <p:sp>
        <p:nvSpPr>
          <p:cNvPr id="15361" name="Title 1"/>
          <p:cNvSpPr>
            <a:spLocks noGrp="1"/>
          </p:cNvSpPr>
          <p:nvPr>
            <p:ph type="title"/>
          </p:nvPr>
        </p:nvSpPr>
        <p:spPr bwMode="auto">
          <a:xfrm>
            <a:off x="611560" y="180545"/>
            <a:ext cx="8280920" cy="1683697"/>
          </a:xfr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800" b="1" dirty="0" smtClean="0"/>
              <a:t>Risk space: Action by the DRR community</a:t>
            </a:r>
            <a:r>
              <a:rPr lang="en-US" sz="2800" b="1" dirty="0"/>
              <a:t/>
            </a:r>
            <a:br>
              <a:rPr lang="en-US" sz="2800" b="1" dirty="0"/>
            </a:br>
            <a:endParaRPr lang="en-US" sz="2800" b="1" dirty="0"/>
          </a:p>
        </p:txBody>
      </p:sp>
      <p:sp>
        <p:nvSpPr>
          <p:cNvPr id="7" name="Rectangle 6"/>
          <p:cNvSpPr/>
          <p:nvPr/>
        </p:nvSpPr>
        <p:spPr>
          <a:xfrm>
            <a:off x="6324600" y="6248400"/>
            <a:ext cx="2819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TextBox 2"/>
          <p:cNvSpPr txBox="1"/>
          <p:nvPr/>
        </p:nvSpPr>
        <p:spPr>
          <a:xfrm rot="21146475">
            <a:off x="3724978" y="4016011"/>
            <a:ext cx="3059852" cy="461665"/>
          </a:xfrm>
          <a:prstGeom prst="rect">
            <a:avLst/>
          </a:prstGeom>
          <a:noFill/>
        </p:spPr>
        <p:txBody>
          <a:bodyPr wrap="none" rtlCol="0">
            <a:spAutoFit/>
          </a:bodyPr>
          <a:lstStyle/>
          <a:p>
            <a:r>
              <a:rPr lang="en-US" sz="2400" b="1" dirty="0" smtClean="0">
                <a:solidFill>
                  <a:srgbClr val="800000"/>
                </a:solidFill>
              </a:rPr>
              <a:t>Repair and rebuild: 87%</a:t>
            </a:r>
            <a:endParaRPr lang="en-US" sz="2400" b="1" dirty="0">
              <a:solidFill>
                <a:srgbClr val="800000"/>
              </a:solidFill>
            </a:endParaRPr>
          </a:p>
        </p:txBody>
      </p:sp>
      <p:sp>
        <p:nvSpPr>
          <p:cNvPr id="6" name="TextBox 5"/>
          <p:cNvSpPr txBox="1"/>
          <p:nvPr/>
        </p:nvSpPr>
        <p:spPr>
          <a:xfrm>
            <a:off x="4121458" y="4587275"/>
            <a:ext cx="2680443" cy="307777"/>
          </a:xfrm>
          <a:prstGeom prst="rect">
            <a:avLst/>
          </a:prstGeom>
          <a:noFill/>
        </p:spPr>
        <p:txBody>
          <a:bodyPr wrap="square" rtlCol="0">
            <a:spAutoFit/>
          </a:bodyPr>
          <a:lstStyle/>
          <a:p>
            <a:pPr algn="ctr"/>
            <a:r>
              <a:rPr lang="en-US" sz="1400" b="1" dirty="0" smtClean="0">
                <a:solidFill>
                  <a:srgbClr val="800000"/>
                </a:solidFill>
              </a:rPr>
              <a:t>Prevent: 13%</a:t>
            </a:r>
            <a:endParaRPr lang="en-US" sz="1400" b="1" dirty="0">
              <a:solidFill>
                <a:srgbClr val="800000"/>
              </a:solidFill>
            </a:endParaRPr>
          </a:p>
        </p:txBody>
      </p:sp>
      <p:sp>
        <p:nvSpPr>
          <p:cNvPr id="5" name="TextBox 4"/>
          <p:cNvSpPr txBox="1"/>
          <p:nvPr/>
        </p:nvSpPr>
        <p:spPr>
          <a:xfrm>
            <a:off x="6170705" y="6200588"/>
            <a:ext cx="2363034" cy="369332"/>
          </a:xfrm>
          <a:prstGeom prst="rect">
            <a:avLst/>
          </a:prstGeom>
          <a:noFill/>
        </p:spPr>
        <p:txBody>
          <a:bodyPr wrap="none" rtlCol="0">
            <a:spAutoFit/>
          </a:bodyPr>
          <a:lstStyle/>
          <a:p>
            <a:r>
              <a:rPr lang="en-US" dirty="0" smtClean="0">
                <a:solidFill>
                  <a:srgbClr val="000090"/>
                </a:solidFill>
              </a:rPr>
              <a:t>Kellet and Caravani, 2013</a:t>
            </a:r>
            <a:endParaRPr lang="en-US" dirty="0">
              <a:solidFill>
                <a:srgbClr val="000090"/>
              </a:solidFill>
            </a:endParaRPr>
          </a:p>
        </p:txBody>
      </p:sp>
      <p:sp>
        <p:nvSpPr>
          <p:cNvPr id="2" name="TextBox 1"/>
          <p:cNvSpPr txBox="1"/>
          <p:nvPr/>
        </p:nvSpPr>
        <p:spPr>
          <a:xfrm>
            <a:off x="1434353" y="6125882"/>
            <a:ext cx="3509419" cy="369332"/>
          </a:xfrm>
          <a:prstGeom prst="rect">
            <a:avLst/>
          </a:prstGeom>
          <a:noFill/>
        </p:spPr>
        <p:txBody>
          <a:bodyPr wrap="none" rtlCol="0">
            <a:spAutoFit/>
          </a:bodyPr>
          <a:lstStyle/>
          <a:p>
            <a:r>
              <a:rPr lang="en-US" b="1" dirty="0"/>
              <a:t>Disaster–related financing 1991-2010</a:t>
            </a:r>
            <a:endParaRPr lang="en-US" dirty="0"/>
          </a:p>
        </p:txBody>
      </p:sp>
      <p:sp>
        <p:nvSpPr>
          <p:cNvPr id="8" name="TextBox 7"/>
          <p:cNvSpPr txBox="1"/>
          <p:nvPr/>
        </p:nvSpPr>
        <p:spPr>
          <a:xfrm>
            <a:off x="10414000" y="425823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91920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space: examples</a:t>
            </a:r>
            <a:endParaRPr lang="en-US" dirty="0"/>
          </a:p>
        </p:txBody>
      </p:sp>
      <p:sp>
        <p:nvSpPr>
          <p:cNvPr id="6" name="Content Placeholder 5"/>
          <p:cNvSpPr>
            <a:spLocks noGrp="1"/>
          </p:cNvSpPr>
          <p:nvPr>
            <p:ph idx="1"/>
          </p:nvPr>
        </p:nvSpPr>
        <p:spPr/>
        <p:txBody>
          <a:bodyPr/>
          <a:lstStyle/>
          <a:p>
            <a:r>
              <a:rPr lang="en-US" dirty="0" smtClean="0"/>
              <a:t>Climate Risk Management</a:t>
            </a:r>
          </a:p>
          <a:p>
            <a:endParaRPr lang="en-US" dirty="0"/>
          </a:p>
          <a:p>
            <a:r>
              <a:rPr lang="en-US" dirty="0" smtClean="0"/>
              <a:t>Climate insurance</a:t>
            </a:r>
          </a:p>
          <a:p>
            <a:endParaRPr lang="en-US" dirty="0"/>
          </a:p>
          <a:p>
            <a:r>
              <a:rPr lang="en-US" dirty="0" err="1" smtClean="0"/>
              <a:t>InsuResilience</a:t>
            </a:r>
            <a:endParaRPr lang="en-US" dirty="0"/>
          </a:p>
        </p:txBody>
      </p:sp>
    </p:spTree>
    <p:extLst>
      <p:ext uri="{BB962C8B-B14F-4D97-AF65-F5344CB8AC3E}">
        <p14:creationId xmlns:p14="http://schemas.microsoft.com/office/powerpoint/2010/main" val="2323136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and Damage Network</a:t>
            </a:r>
            <a:endParaRPr lang="en-US" dirty="0"/>
          </a:p>
        </p:txBody>
      </p:sp>
      <p:pic>
        <p:nvPicPr>
          <p:cNvPr id="7" name="Picture 6"/>
          <p:cNvPicPr>
            <a:picLocks noChangeAspect="1"/>
          </p:cNvPicPr>
          <p:nvPr/>
        </p:nvPicPr>
        <p:blipFill>
          <a:blip r:embed="rId2"/>
          <a:stretch>
            <a:fillRect/>
          </a:stretch>
        </p:blipFill>
        <p:spPr>
          <a:xfrm>
            <a:off x="330200" y="1174473"/>
            <a:ext cx="8242300" cy="4699058"/>
          </a:xfrm>
          <a:prstGeom prst="rect">
            <a:avLst/>
          </a:prstGeom>
        </p:spPr>
      </p:pic>
      <p:pic>
        <p:nvPicPr>
          <p:cNvPr id="4" name="Picture 3"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47180" y="6343161"/>
            <a:ext cx="1083175" cy="473347"/>
          </a:xfrm>
          <a:prstGeom prst="rect">
            <a:avLst/>
          </a:prstGeom>
        </p:spPr>
      </p:pic>
    </p:spTree>
    <p:extLst>
      <p:ext uri="{BB962C8B-B14F-4D97-AF65-F5344CB8AC3E}">
        <p14:creationId xmlns:p14="http://schemas.microsoft.com/office/powerpoint/2010/main" val="1710281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43" y="351025"/>
            <a:ext cx="7997825" cy="1143000"/>
          </a:xfrm>
          <a:noFill/>
          <a:ln w="9525">
            <a:noFill/>
            <a:miter lim="800000"/>
            <a:headEnd/>
            <a:tailEnd/>
          </a:ln>
        </p:spPr>
        <p:txBody>
          <a:bodyPr vert="horz" wrap="square" lIns="0" tIns="0" rIns="0" bIns="0" numCol="1" anchor="t" anchorCtr="0" compatLnSpc="1">
            <a:prstTxWarp prst="textNoShape">
              <a:avLst/>
            </a:prstTxWarp>
          </a:bodyPr>
          <a:lstStyle/>
          <a:p>
            <a:pPr defTabSz="457200"/>
            <a:r>
              <a:rPr lang="en-US" sz="3200" b="1" kern="1200" dirty="0" smtClean="0"/>
              <a:t>Funding perspective</a:t>
            </a:r>
            <a:r>
              <a:rPr lang="en-US" sz="3200" b="1" kern="1200" dirty="0"/>
              <a:t>: </a:t>
            </a:r>
            <a:r>
              <a:rPr lang="en-US" sz="3200" b="1" kern="1200" dirty="0" smtClean="0"/>
              <a:t>What and how </a:t>
            </a:r>
            <a:r>
              <a:rPr lang="en-US" sz="3200" b="1" kern="1200" dirty="0"/>
              <a:t>to </a:t>
            </a:r>
            <a:r>
              <a:rPr lang="en-US" sz="3200" b="1" kern="1200" dirty="0" smtClean="0"/>
              <a:t>support coping with L&amp;D risk?</a:t>
            </a:r>
            <a:endParaRPr lang="en-US" sz="3200" b="1" kern="1200" dirty="0"/>
          </a:p>
        </p:txBody>
      </p:sp>
      <p:sp>
        <p:nvSpPr>
          <p:cNvPr id="3" name="Content Placeholder 2"/>
          <p:cNvSpPr>
            <a:spLocks noGrp="1"/>
          </p:cNvSpPr>
          <p:nvPr>
            <p:ph idx="1"/>
          </p:nvPr>
        </p:nvSpPr>
        <p:spPr>
          <a:xfrm>
            <a:off x="397250" y="1600200"/>
            <a:ext cx="8403103" cy="4525963"/>
          </a:xfrm>
        </p:spPr>
        <p:txBody>
          <a:bodyPr/>
          <a:lstStyle/>
          <a:p>
            <a:r>
              <a:rPr lang="en-US" sz="2400" b="1" dirty="0" smtClean="0"/>
              <a:t>Regional and national level: </a:t>
            </a:r>
            <a:r>
              <a:rPr lang="en-US" sz="2400" dirty="0" smtClean="0"/>
              <a:t>Risk pooling and financing - Sovereign insurance and regional pools: </a:t>
            </a:r>
            <a:br>
              <a:rPr lang="en-US" sz="2400" dirty="0" smtClean="0"/>
            </a:br>
            <a:r>
              <a:rPr lang="en-US" sz="2400" dirty="0" smtClean="0"/>
              <a:t> </a:t>
            </a:r>
            <a:r>
              <a:rPr lang="en-US" sz="2400" dirty="0" smtClean="0">
                <a:sym typeface="Wingdings"/>
              </a:rPr>
              <a:t> </a:t>
            </a:r>
            <a:r>
              <a:rPr lang="en-US" sz="2400" dirty="0" smtClean="0"/>
              <a:t>Caribbean, Pacific, Africa</a:t>
            </a:r>
          </a:p>
          <a:p>
            <a:endParaRPr lang="en-US" sz="2400" dirty="0" smtClean="0"/>
          </a:p>
          <a:p>
            <a:r>
              <a:rPr lang="en-US" sz="2400" b="1" dirty="0" smtClean="0"/>
              <a:t>Linking to disaster risk reduction</a:t>
            </a:r>
          </a:p>
          <a:p>
            <a:endParaRPr lang="en-US" sz="2400" dirty="0"/>
          </a:p>
          <a:p>
            <a:r>
              <a:rPr lang="en-US" sz="2400" b="1" dirty="0" smtClean="0"/>
              <a:t>National to community level: </a:t>
            </a:r>
            <a:r>
              <a:rPr lang="en-US" sz="2400" dirty="0" smtClean="0"/>
              <a:t>Public-private partnerships for comprehensive risk reduction: National funds to bolster community-level risk management partnerships – Flood Resilience Alliance &amp; Measuring resilience (Peru)</a:t>
            </a:r>
          </a:p>
        </p:txBody>
      </p:sp>
    </p:spTree>
    <p:extLst>
      <p:ext uri="{BB962C8B-B14F-4D97-AF65-F5344CB8AC3E}">
        <p14:creationId xmlns:p14="http://schemas.microsoft.com/office/powerpoint/2010/main" val="2713840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Measures for irreversible loss</a:t>
            </a:r>
            <a:endParaRPr lang="en-US" dirty="0"/>
          </a:p>
        </p:txBody>
      </p:sp>
      <p:sp>
        <p:nvSpPr>
          <p:cNvPr id="6" name="Content Placeholder 5"/>
          <p:cNvSpPr>
            <a:spLocks noGrp="1"/>
          </p:cNvSpPr>
          <p:nvPr>
            <p:ph idx="1"/>
          </p:nvPr>
        </p:nvSpPr>
        <p:spPr/>
        <p:txBody>
          <a:bodyPr/>
          <a:lstStyle/>
          <a:p>
            <a:r>
              <a:rPr lang="en-US" dirty="0" smtClean="0"/>
              <a:t>Relocation</a:t>
            </a:r>
          </a:p>
          <a:p>
            <a:r>
              <a:rPr lang="en-US" dirty="0" smtClean="0"/>
              <a:t>Migration</a:t>
            </a:r>
          </a:p>
          <a:p>
            <a:r>
              <a:rPr lang="en-US" dirty="0"/>
              <a:t>Displacement </a:t>
            </a:r>
            <a:r>
              <a:rPr lang="en-US" dirty="0" smtClean="0"/>
              <a:t>Facility</a:t>
            </a:r>
          </a:p>
          <a:p>
            <a:endParaRPr lang="en-US" dirty="0"/>
          </a:p>
          <a:p>
            <a:r>
              <a:rPr lang="en-US" sz="2400" b="1" dirty="0" smtClean="0"/>
              <a:t>IPCC, SYR, 2014:</a:t>
            </a:r>
            <a:br>
              <a:rPr lang="en-US" sz="2400" b="1" dirty="0" smtClean="0"/>
            </a:br>
            <a:r>
              <a:rPr lang="en-US" sz="2400" dirty="0" smtClean="0"/>
              <a:t>Without </a:t>
            </a:r>
            <a:r>
              <a:rPr lang="en-US" sz="2400" dirty="0"/>
              <a:t>additional mitigation efforts beyond those in place today, and even with adaptation, warming by the end of the 21st century will lead to high to very high risk of severe, wide-spread and irreversible impacts globally (</a:t>
            </a:r>
            <a:r>
              <a:rPr lang="en-US" sz="2400" i="1" dirty="0"/>
              <a:t>high confidence</a:t>
            </a:r>
            <a:r>
              <a:rPr lang="en-US" sz="2400" dirty="0"/>
              <a:t>). </a:t>
            </a:r>
          </a:p>
          <a:p>
            <a:endParaRPr lang="en-US" dirty="0"/>
          </a:p>
        </p:txBody>
      </p:sp>
    </p:spTree>
    <p:extLst>
      <p:ext uri="{BB962C8B-B14F-4D97-AF65-F5344CB8AC3E}">
        <p14:creationId xmlns:p14="http://schemas.microsoft.com/office/powerpoint/2010/main" val="4201882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689" y="1769885"/>
            <a:ext cx="5688632" cy="5011917"/>
          </a:xfrm>
          <a:prstGeom prst="rect">
            <a:avLst/>
          </a:prstGeom>
        </p:spPr>
      </p:pic>
      <p:cxnSp>
        <p:nvCxnSpPr>
          <p:cNvPr id="6" name="Straight Connector 5"/>
          <p:cNvCxnSpPr/>
          <p:nvPr/>
        </p:nvCxnSpPr>
        <p:spPr>
          <a:xfrm>
            <a:off x="2699793" y="4555728"/>
            <a:ext cx="3744416" cy="0"/>
          </a:xfrm>
          <a:prstGeom prst="line">
            <a:avLst/>
          </a:prstGeom>
          <a:ln w="38100" cmpd="sng">
            <a:solidFill>
              <a:srgbClr val="973C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30344" y="4316265"/>
            <a:ext cx="1224136" cy="307777"/>
          </a:xfrm>
          <a:prstGeom prst="rect">
            <a:avLst/>
          </a:prstGeom>
          <a:noFill/>
        </p:spPr>
        <p:txBody>
          <a:bodyPr wrap="square" rtlCol="0">
            <a:spAutoFit/>
          </a:bodyPr>
          <a:lstStyle/>
          <a:p>
            <a:r>
              <a:rPr lang="en-US" sz="1400" b="1" dirty="0" smtClean="0">
                <a:solidFill>
                  <a:srgbClr val="973C00"/>
                </a:solidFill>
              </a:rPr>
              <a:t>Today</a:t>
            </a:r>
            <a:endParaRPr lang="en-US" sz="1400" b="1" dirty="0">
              <a:solidFill>
                <a:srgbClr val="973C00"/>
              </a:solidFill>
            </a:endParaRPr>
          </a:p>
        </p:txBody>
      </p:sp>
      <p:sp>
        <p:nvSpPr>
          <p:cNvPr id="5" name="TextBox 4"/>
          <p:cNvSpPr txBox="1"/>
          <p:nvPr/>
        </p:nvSpPr>
        <p:spPr>
          <a:xfrm>
            <a:off x="7711143" y="6165306"/>
            <a:ext cx="945679" cy="307777"/>
          </a:xfrm>
          <a:prstGeom prst="rect">
            <a:avLst/>
          </a:prstGeom>
          <a:noFill/>
        </p:spPr>
        <p:txBody>
          <a:bodyPr wrap="none" rtlCol="0">
            <a:spAutoFit/>
          </a:bodyPr>
          <a:lstStyle/>
          <a:p>
            <a:r>
              <a:rPr lang="en-US" sz="1400" dirty="0" smtClean="0"/>
              <a:t>IPCC, 2014</a:t>
            </a:r>
            <a:endParaRPr lang="en-US" sz="1400" dirty="0"/>
          </a:p>
        </p:txBody>
      </p:sp>
      <p:sp>
        <p:nvSpPr>
          <p:cNvPr id="14" name="Title 1"/>
          <p:cNvSpPr txBox="1">
            <a:spLocks noGrp="1"/>
          </p:cNvSpPr>
          <p:nvPr>
            <p:ph type="title" idx="4294967295"/>
          </p:nvPr>
        </p:nvSpPr>
        <p:spPr bwMode="auto">
          <a:xfrm>
            <a:off x="177801" y="188914"/>
            <a:ext cx="8109438" cy="72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latin typeface="Arial" charset="0"/>
                <a:cs typeface="Lucida Sans Unicode" charset="0"/>
              </a:rPr>
              <a:t>Dangerous Climate Change 2014</a:t>
            </a:r>
          </a:p>
          <a:p>
            <a:r>
              <a:rPr lang="en-US" sz="3200" kern="1200" dirty="0">
                <a:latin typeface="Arial" charset="0"/>
                <a:cs typeface="Lucida Sans Unicode" charset="0"/>
              </a:rPr>
              <a:t>Reasons for Concern</a:t>
            </a:r>
          </a:p>
        </p:txBody>
      </p:sp>
    </p:spTree>
    <p:extLst>
      <p:ext uri="{BB962C8B-B14F-4D97-AF65-F5344CB8AC3E}">
        <p14:creationId xmlns:p14="http://schemas.microsoft.com/office/powerpoint/2010/main" val="1532478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913242" y="1676475"/>
            <a:ext cx="5972810" cy="4479290"/>
          </a:xfrm>
          <a:prstGeom prst="rect">
            <a:avLst/>
          </a:prstGeom>
        </p:spPr>
      </p:pic>
      <p:sp>
        <p:nvSpPr>
          <p:cNvPr id="5" name="Rectangle 4"/>
          <p:cNvSpPr/>
          <p:nvPr/>
        </p:nvSpPr>
        <p:spPr>
          <a:xfrm>
            <a:off x="4527178" y="1676474"/>
            <a:ext cx="2224405" cy="2238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527178" y="3331882"/>
            <a:ext cx="597646" cy="5827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614994" y="1852706"/>
            <a:ext cx="2136589" cy="1479176"/>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Other options including financing</a:t>
            </a:r>
            <a:endParaRPr lang="en-US" sz="1600" dirty="0">
              <a:solidFill>
                <a:schemeClr val="tx1"/>
              </a:solidFill>
            </a:endParaRPr>
          </a:p>
        </p:txBody>
      </p:sp>
      <p:sp>
        <p:nvSpPr>
          <p:cNvPr id="12" name="Rectangle 11"/>
          <p:cNvSpPr/>
          <p:nvPr/>
        </p:nvSpPr>
        <p:spPr>
          <a:xfrm>
            <a:off x="913242" y="1916355"/>
            <a:ext cx="3376706" cy="20289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89948" y="1676476"/>
            <a:ext cx="3137646" cy="22545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308101" y="3931024"/>
            <a:ext cx="5443482" cy="10258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5 Discussion and conclusions</a:t>
            </a:r>
            <a:endParaRPr lang="en-US" sz="3600" b="1" dirty="0"/>
          </a:p>
        </p:txBody>
      </p:sp>
      <p:sp>
        <p:nvSpPr>
          <p:cNvPr id="3" name="Content Placeholder 2"/>
          <p:cNvSpPr>
            <a:spLocks noGrp="1"/>
          </p:cNvSpPr>
          <p:nvPr>
            <p:ph idx="1"/>
          </p:nvPr>
        </p:nvSpPr>
        <p:spPr>
          <a:xfrm>
            <a:off x="112713" y="1412596"/>
            <a:ext cx="8688387" cy="4525963"/>
          </a:xfrm>
        </p:spPr>
        <p:txBody>
          <a:bodyPr/>
          <a:lstStyle/>
          <a:p>
            <a:r>
              <a:rPr lang="en-US" sz="2800" dirty="0" smtClean="0"/>
              <a:t>L&amp;D space aligns need for action on climate risk management with a concern for measures for irreversible loss</a:t>
            </a:r>
          </a:p>
          <a:p>
            <a:endParaRPr lang="en-US" sz="2800" dirty="0" smtClean="0"/>
          </a:p>
          <a:p>
            <a:r>
              <a:rPr lang="en-US" sz="2800" dirty="0" smtClean="0"/>
              <a:t>Global implication: Funding requirements</a:t>
            </a:r>
          </a:p>
          <a:p>
            <a:endParaRPr lang="en-US" sz="2800" dirty="0" smtClean="0"/>
          </a:p>
          <a:p>
            <a:r>
              <a:rPr lang="en-US" sz="2800" dirty="0" smtClean="0"/>
              <a:t>National</a:t>
            </a:r>
            <a:r>
              <a:rPr lang="en-US" sz="2800" dirty="0"/>
              <a:t> </a:t>
            </a:r>
            <a:r>
              <a:rPr lang="en-US" sz="2800" dirty="0" smtClean="0"/>
              <a:t>to local implication: allocation opportunities based on capacity and needs</a:t>
            </a:r>
            <a:endParaRPr lang="en-US" sz="2800" dirty="0"/>
          </a:p>
        </p:txBody>
      </p:sp>
    </p:spTree>
    <p:extLst>
      <p:ext uri="{BB962C8B-B14F-4D97-AF65-F5344CB8AC3E}">
        <p14:creationId xmlns:p14="http://schemas.microsoft.com/office/powerpoint/2010/main" val="525237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6104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4213" y="231496"/>
            <a:ext cx="7997825" cy="1143000"/>
          </a:xfrm>
        </p:spPr>
        <p:txBody>
          <a:bodyPr/>
          <a:lstStyle/>
          <a:p>
            <a:r>
              <a:rPr lang="en-US" dirty="0" smtClean="0"/>
              <a:t>Loss and Damage Network</a:t>
            </a:r>
            <a:endParaRPr lang="en-US" dirty="0"/>
          </a:p>
        </p:txBody>
      </p:sp>
      <p:pic>
        <p:nvPicPr>
          <p:cNvPr id="6" name="Picture 5"/>
          <p:cNvPicPr>
            <a:picLocks noChangeAspect="1"/>
          </p:cNvPicPr>
          <p:nvPr/>
        </p:nvPicPr>
        <p:blipFill>
          <a:blip r:embed="rId2"/>
          <a:stretch>
            <a:fillRect/>
          </a:stretch>
        </p:blipFill>
        <p:spPr>
          <a:xfrm>
            <a:off x="393700" y="1037104"/>
            <a:ext cx="7505700" cy="5333222"/>
          </a:xfrm>
          <a:prstGeom prst="rect">
            <a:avLst/>
          </a:prstGeom>
        </p:spPr>
      </p:pic>
      <p:pic>
        <p:nvPicPr>
          <p:cNvPr id="4" name="Picture 3"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400" y="6275736"/>
            <a:ext cx="1083175" cy="473347"/>
          </a:xfrm>
          <a:prstGeom prst="rect">
            <a:avLst/>
          </a:prstGeom>
        </p:spPr>
      </p:pic>
    </p:spTree>
    <p:extLst>
      <p:ext uri="{BB962C8B-B14F-4D97-AF65-F5344CB8AC3E}">
        <p14:creationId xmlns:p14="http://schemas.microsoft.com/office/powerpoint/2010/main" val="45956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Loss and Damage</a:t>
            </a:r>
            <a:endParaRPr lang="en-US" dirty="0"/>
          </a:p>
        </p:txBody>
      </p:sp>
      <p:sp>
        <p:nvSpPr>
          <p:cNvPr id="5" name="TextBox 4"/>
          <p:cNvSpPr txBox="1"/>
          <p:nvPr/>
        </p:nvSpPr>
        <p:spPr>
          <a:xfrm>
            <a:off x="2992120" y="6370320"/>
            <a:ext cx="2731600" cy="369332"/>
          </a:xfrm>
          <a:prstGeom prst="rect">
            <a:avLst/>
          </a:prstGeom>
          <a:noFill/>
        </p:spPr>
        <p:txBody>
          <a:bodyPr wrap="none" rtlCol="0">
            <a:spAutoFit/>
          </a:bodyPr>
          <a:lstStyle/>
          <a:p>
            <a:r>
              <a:rPr lang="en-US" dirty="0" smtClean="0"/>
              <a:t>Boyd, James and Jones, 2016</a:t>
            </a:r>
            <a:endParaRPr lang="en-US" dirty="0"/>
          </a:p>
        </p:txBody>
      </p:sp>
      <p:pic>
        <p:nvPicPr>
          <p:cNvPr id="7" name="Picture 6"/>
          <p:cNvPicPr>
            <a:picLocks noChangeAspect="1"/>
          </p:cNvPicPr>
          <p:nvPr/>
        </p:nvPicPr>
        <p:blipFill>
          <a:blip r:embed="rId2"/>
          <a:stretch>
            <a:fillRect/>
          </a:stretch>
        </p:blipFill>
        <p:spPr>
          <a:xfrm>
            <a:off x="684213" y="1328844"/>
            <a:ext cx="7785317" cy="4630703"/>
          </a:xfrm>
          <a:prstGeom prst="rect">
            <a:avLst/>
          </a:prstGeom>
        </p:spPr>
      </p:pic>
      <p:pic>
        <p:nvPicPr>
          <p:cNvPr id="6" name="Picture 5"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95796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AA-2 year </a:t>
            </a:r>
            <a:r>
              <a:rPr lang="en-US" dirty="0" err="1" smtClean="0"/>
              <a:t>workplan</a:t>
            </a:r>
            <a:endParaRPr lang="en-US" dirty="0"/>
          </a:p>
        </p:txBody>
      </p:sp>
      <p:sp>
        <p:nvSpPr>
          <p:cNvPr id="3" name="Content Placeholder 2"/>
          <p:cNvSpPr>
            <a:spLocks noGrp="1"/>
          </p:cNvSpPr>
          <p:nvPr>
            <p:ph idx="1"/>
          </p:nvPr>
        </p:nvSpPr>
        <p:spPr/>
        <p:txBody>
          <a:bodyPr/>
          <a:lstStyle/>
          <a:p>
            <a:r>
              <a:rPr lang="en-US" sz="2400" b="1" dirty="0"/>
              <a:t>AA1: Particularly vulnerable developing countries, populations, ecosystems</a:t>
            </a:r>
            <a:endParaRPr lang="en-US" sz="2400" dirty="0"/>
          </a:p>
          <a:p>
            <a:r>
              <a:rPr lang="en-US" sz="2400" b="1" dirty="0"/>
              <a:t>AA2: Comprehensive risk management approaches</a:t>
            </a:r>
            <a:endParaRPr lang="en-US" sz="2400" dirty="0"/>
          </a:p>
          <a:p>
            <a:r>
              <a:rPr lang="en-US" sz="2400" dirty="0"/>
              <a:t>AA3: Slow onset events</a:t>
            </a:r>
          </a:p>
          <a:p>
            <a:r>
              <a:rPr lang="en-US" sz="2400" dirty="0"/>
              <a:t>AA4: Non-economic losses</a:t>
            </a:r>
          </a:p>
          <a:p>
            <a:r>
              <a:rPr lang="en-US" sz="2400" b="1" dirty="0"/>
              <a:t>AA5: Resilience, recovery and rehabilitation</a:t>
            </a:r>
            <a:endParaRPr lang="en-US" sz="2400" dirty="0"/>
          </a:p>
          <a:p>
            <a:r>
              <a:rPr lang="en-US" sz="2400" dirty="0"/>
              <a:t>AA6: Migration, displacement and human mobility</a:t>
            </a:r>
          </a:p>
          <a:p>
            <a:r>
              <a:rPr lang="en-US" sz="2400" b="1" dirty="0"/>
              <a:t>AA7: Financial instruments and tools</a:t>
            </a:r>
            <a:endParaRPr lang="en-US" sz="2400" dirty="0"/>
          </a:p>
          <a:p>
            <a:endParaRPr lang="en-US" sz="2400" dirty="0"/>
          </a:p>
        </p:txBody>
      </p:sp>
      <p:pic>
        <p:nvPicPr>
          <p:cNvPr id="4" name="Picture 3" descr="136469 Logo Practical Acti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372936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764704"/>
            <a:ext cx="8892479" cy="1368896"/>
          </a:xfrm>
        </p:spPr>
        <p:txBody>
          <a:bodyPr/>
          <a:lstStyle/>
          <a:p>
            <a:pPr eaLnBrk="1" hangingPunct="1"/>
            <a:r>
              <a:rPr lang="en-US" sz="4000" dirty="0"/>
              <a:t>NGO perspective on Loss &amp; Damage</a:t>
            </a:r>
            <a:r>
              <a:rPr lang="en-GB" sz="4000" dirty="0" smtClean="0">
                <a:latin typeface="Arial" pitchFamily="34" charset="0"/>
                <a:cs typeface="Arial" pitchFamily="34" charset="0"/>
              </a:rPr>
              <a:t>	</a:t>
            </a:r>
          </a:p>
        </p:txBody>
      </p:sp>
      <p:sp>
        <p:nvSpPr>
          <p:cNvPr id="15363" name="Rectangle 3"/>
          <p:cNvSpPr>
            <a:spLocks noGrp="1" noChangeArrowheads="1"/>
          </p:cNvSpPr>
          <p:nvPr>
            <p:ph idx="1"/>
          </p:nvPr>
        </p:nvSpPr>
        <p:spPr>
          <a:xfrm>
            <a:off x="252676" y="2204864"/>
            <a:ext cx="7786687" cy="719137"/>
          </a:xfrm>
        </p:spPr>
        <p:txBody>
          <a:bodyPr/>
          <a:lstStyle/>
          <a:p>
            <a:pPr lvl="0"/>
            <a:r>
              <a:rPr lang="en-GB" sz="2000" dirty="0"/>
              <a:t>Colin McQuistan, </a:t>
            </a:r>
            <a:endParaRPr lang="en-GB" sz="2000" dirty="0" smtClean="0"/>
          </a:p>
          <a:p>
            <a:pPr lvl="0"/>
            <a:r>
              <a:rPr lang="en-GB" sz="2000" dirty="0" smtClean="0"/>
              <a:t>Senior </a:t>
            </a:r>
            <a:r>
              <a:rPr lang="en-GB" sz="2000" dirty="0"/>
              <a:t>Policy Adviser, Climate Change and DRR, Practical Action</a:t>
            </a:r>
            <a:endParaRPr lang="en-US"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284984"/>
            <a:ext cx="9144000" cy="2221992"/>
          </a:xfrm>
          <a:prstGeom prst="rect">
            <a:avLst/>
          </a:prstGeom>
        </p:spPr>
      </p:pic>
    </p:spTree>
    <p:extLst>
      <p:ext uri="{BB962C8B-B14F-4D97-AF65-F5344CB8AC3E}">
        <p14:creationId xmlns:p14="http://schemas.microsoft.com/office/powerpoint/2010/main" val="1455861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a:t>
            </a:r>
            <a:endParaRPr lang="en-GB" dirty="0"/>
          </a:p>
        </p:txBody>
      </p:sp>
      <p:pic>
        <p:nvPicPr>
          <p:cNvPr id="4" name="Picture 6" descr="44669_inter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84020"/>
            <a:ext cx="6312022" cy="43184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36469 Logo Practical Ac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37370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ISSUE</a:t>
            </a:r>
            <a:endParaRPr lang="en-GB" dirty="0"/>
          </a:p>
        </p:txBody>
      </p:sp>
      <p:pic>
        <p:nvPicPr>
          <p:cNvPr id="4" name="Picture 8" descr="43599_interm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7560" y="2712770"/>
            <a:ext cx="4382079" cy="3063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4903" y="594772"/>
            <a:ext cx="3651870" cy="4869160"/>
          </a:xfrm>
          <a:prstGeom prst="rect">
            <a:avLst/>
          </a:prstGeom>
        </p:spPr>
      </p:pic>
      <p:pic>
        <p:nvPicPr>
          <p:cNvPr id="6" name="Picture 5" descr="136469 Logo Practical Actio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7942" y="6269201"/>
            <a:ext cx="1083175" cy="473347"/>
          </a:xfrm>
          <a:prstGeom prst="rect">
            <a:avLst/>
          </a:prstGeom>
        </p:spPr>
      </p:pic>
    </p:spTree>
    <p:extLst>
      <p:ext uri="{BB962C8B-B14F-4D97-AF65-F5344CB8AC3E}">
        <p14:creationId xmlns:p14="http://schemas.microsoft.com/office/powerpoint/2010/main" val="1344671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J1fEhZIyECZlicnTVRqOw"/>
</p:tagLst>
</file>

<file path=ppt/tags/tag2.xml><?xml version="1.0" encoding="utf-8"?>
<p:tagLst xmlns:a="http://schemas.openxmlformats.org/drawingml/2006/main" xmlns:r="http://schemas.openxmlformats.org/officeDocument/2006/relationships" xmlns:p="http://schemas.openxmlformats.org/presentationml/2006/main">
  <p:tag name="Z_EN_BLU" val="jpg"/>
</p:tagLst>
</file>

<file path=ppt/theme/theme1.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 - cyan">
  <a:themeElements>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3255</TotalTime>
  <Words>1374</Words>
  <Application>Microsoft Office PowerPoint</Application>
  <PresentationFormat>On-screen Show (4:3)</PresentationFormat>
  <Paragraphs>252</Paragraphs>
  <Slides>35</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Arial</vt:lpstr>
      <vt:lpstr>Arial Black</vt:lpstr>
      <vt:lpstr>Arial Narrow</vt:lpstr>
      <vt:lpstr>Calibri</vt:lpstr>
      <vt:lpstr>Lucida Sans Unicode</vt:lpstr>
      <vt:lpstr>MS PGothic</vt:lpstr>
      <vt:lpstr>Times New Roman</vt:lpstr>
      <vt:lpstr>Trebuchet MS</vt:lpstr>
      <vt:lpstr>Verdana</vt:lpstr>
      <vt:lpstr>Wingdings</vt:lpstr>
      <vt:lpstr>iiasa-light-version</vt:lpstr>
      <vt:lpstr>3_Office Theme</vt:lpstr>
      <vt:lpstr>title slide - cyan</vt:lpstr>
      <vt:lpstr>PowerPoint Presentation</vt:lpstr>
      <vt:lpstr>Agenda</vt:lpstr>
      <vt:lpstr>Loss and Damage Network</vt:lpstr>
      <vt:lpstr>Loss and Damage Network</vt:lpstr>
      <vt:lpstr>Perspectives on Loss and Damage</vt:lpstr>
      <vt:lpstr>AA-2 year workplan</vt:lpstr>
      <vt:lpstr>NGO perspective on Loss &amp; Damage </vt:lpstr>
      <vt:lpstr>CLIMATE CHANGE?</vt:lpstr>
      <vt:lpstr>RIGHTS ISSUE</vt:lpstr>
      <vt:lpstr>FINANCING FOR LOSS AND DAMAGE?</vt:lpstr>
      <vt:lpstr>CARE ECONOMY</vt:lpstr>
      <vt:lpstr>INFORMATION management</vt:lpstr>
      <vt:lpstr>PowerPoint Presentation</vt:lpstr>
      <vt:lpstr>PowerPoint Presentation</vt:lpstr>
      <vt:lpstr>  The space for Loss and Damage  and policy options  Reinhard Mechler, Thomas Schinko  (IIASA - WU, Vienna - WEGCC, Graz)   Side Event of the Loss and Damage Network   SB 44, Bonn 26.5.2016 </vt:lpstr>
      <vt:lpstr>The debate is…</vt:lpstr>
      <vt:lpstr>Perspectives on Loss and Damage</vt:lpstr>
      <vt:lpstr>Suggestion for Loss &amp; Damage space</vt:lpstr>
      <vt:lpstr>PowerPoint Presentation</vt:lpstr>
      <vt:lpstr>Confidence levels of attribution of different types of impacts to anthropogenic climate change </vt:lpstr>
      <vt:lpstr>PowerPoint Presentation</vt:lpstr>
      <vt:lpstr>Understanding risk</vt:lpstr>
      <vt:lpstr>Climate change and disaster risk </vt:lpstr>
      <vt:lpstr>Climate change and disaster risk </vt:lpstr>
      <vt:lpstr>The space for Loss &amp; Damage</vt:lpstr>
      <vt:lpstr>The space for Loss &amp; Damage</vt:lpstr>
      <vt:lpstr>The space for Loss &amp; Damage</vt:lpstr>
      <vt:lpstr>Risk space: Action by the DRR community </vt:lpstr>
      <vt:lpstr>Risk space: examples</vt:lpstr>
      <vt:lpstr>Funding perspective: What and how to support coping with L&amp;D risk?</vt:lpstr>
      <vt:lpstr>Examples: Measures for irreversible loss</vt:lpstr>
      <vt:lpstr>Dangerous Climate Change 2014 Reasons for Concern</vt:lpstr>
      <vt:lpstr>Overall</vt:lpstr>
      <vt:lpstr>5 Discussion and conclusions</vt:lpstr>
      <vt:lpstr>PowerPoint Presentation</vt:lpstr>
    </vt:vector>
  </TitlesOfParts>
  <Company>IIASA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CBA Database For Flood Resilience</dc:title>
  <dc:creator>Callahan Egan</dc:creator>
  <cp:lastModifiedBy>Colin McQuistan</cp:lastModifiedBy>
  <cp:revision>192</cp:revision>
  <dcterms:created xsi:type="dcterms:W3CDTF">2015-06-24T07:05:47Z</dcterms:created>
  <dcterms:modified xsi:type="dcterms:W3CDTF">2016-05-26T12:47:28Z</dcterms:modified>
</cp:coreProperties>
</file>