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737"/>
  </p:normalViewPr>
  <p:slideViewPr>
    <p:cSldViewPr snapToGrid="0" snapToObjects="1">
      <p:cViewPr varScale="1">
        <p:scale>
          <a:sx n="81" d="100"/>
          <a:sy n="8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EE6BC-A89F-6843-853A-50A5BAFA70B2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368FC-3AC7-2E49-9665-686DAE87A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25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3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0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9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1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5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3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9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DFEFB-5CAC-7645-9EBB-38BE69CD7D24}" type="datetimeFigureOut">
              <a:rPr lang="en-US" smtClean="0"/>
              <a:t>12/11/18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9669E-5BFF-404E-8703-165450CE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0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58522" y="182879"/>
            <a:ext cx="11651671" cy="6465077"/>
            <a:chOff x="358522" y="182879"/>
            <a:chExt cx="11651671" cy="6465077"/>
          </a:xfrm>
        </p:grpSpPr>
        <p:pic>
          <p:nvPicPr>
            <p:cNvPr id="8" name="Picture 7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254" y="182880"/>
              <a:ext cx="1646687" cy="668457"/>
            </a:xfrm>
            <a:prstGeom prst="rect">
              <a:avLst/>
            </a:prstGeom>
          </p:spPr>
        </p:pic>
        <p:pic>
          <p:nvPicPr>
            <p:cNvPr id="9" name="Picture 8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9572" y="182879"/>
              <a:ext cx="1844566" cy="392968"/>
            </a:xfrm>
            <a:prstGeom prst="rect">
              <a:avLst/>
            </a:prstGeom>
          </p:spPr>
        </p:pic>
        <p:pic>
          <p:nvPicPr>
            <p:cNvPr id="10" name="Picture 9" descr="../../../../Klimapolitika/3%20Marketing%20és%20Média/3.2%20Honlap/Partnerlogok/EBRD-logo-print.gif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7496" y="182879"/>
              <a:ext cx="3250884" cy="603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Picture 10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71283" y="6174367"/>
              <a:ext cx="1438910" cy="468630"/>
            </a:xfrm>
            <a:prstGeom prst="rect">
              <a:avLst/>
            </a:prstGeom>
          </p:spPr>
        </p:pic>
        <p:pic>
          <p:nvPicPr>
            <p:cNvPr id="12" name="Picture 11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522" y="5866633"/>
              <a:ext cx="1705973" cy="781323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689" y="817258"/>
            <a:ext cx="10515600" cy="129025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sz="3600" b="1" dirty="0">
                <a:solidFill>
                  <a:srgbClr val="FF0000"/>
                </a:solidFill>
              </a:rPr>
              <a:t>EU Effort Sharing Flexibility </a:t>
            </a:r>
            <a:r>
              <a:rPr lang="en-GB" sz="3600" b="1" dirty="0" smtClean="0">
                <a:solidFill>
                  <a:srgbClr val="FF0000"/>
                </a:solidFill>
              </a:rPr>
              <a:t>Mechanisms </a:t>
            </a:r>
            <a:r>
              <a:rPr lang="en-GB" sz="3600" dirty="0">
                <a:solidFill>
                  <a:srgbClr val="FF0000"/>
                </a:solidFill>
              </a:rPr>
              <a:t/>
            </a:r>
            <a:br>
              <a:rPr lang="en-GB" sz="3600" dirty="0">
                <a:solidFill>
                  <a:srgbClr val="FF0000"/>
                </a:solidFill>
              </a:rPr>
            </a:br>
            <a:r>
              <a:rPr lang="en-GB" sz="3600" i="1" dirty="0">
                <a:solidFill>
                  <a:srgbClr val="FF0000"/>
                </a:solidFill>
              </a:rPr>
              <a:t>intra-Member State transactions and green </a:t>
            </a:r>
            <a:r>
              <a:rPr lang="en-GB" sz="3600" i="1" dirty="0" smtClean="0">
                <a:solidFill>
                  <a:srgbClr val="FF0000"/>
                </a:solidFill>
              </a:rPr>
              <a:t>investments</a:t>
            </a: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sz="2000" i="1" dirty="0" smtClean="0"/>
              <a:t>side event at COP24, 12 December 2018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116738"/>
              </p:ext>
            </p:extLst>
          </p:nvPr>
        </p:nvGraphicFramePr>
        <p:xfrm>
          <a:off x="346841" y="2138568"/>
          <a:ext cx="11477296" cy="413743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67250"/>
                <a:gridCol w="9510046"/>
              </a:tblGrid>
              <a:tr h="84077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>
                          <a:effectLst/>
                        </a:rPr>
                        <a:t>18:30 - 18:40</a:t>
                      </a:r>
                      <a:endParaRPr lang="en-GB" sz="2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 smtClean="0">
                          <a:effectLst/>
                        </a:rPr>
                        <a:t>Welcome -</a:t>
                      </a:r>
                      <a:r>
                        <a:rPr lang="en-GB" sz="2200" baseline="0" dirty="0" smtClean="0">
                          <a:effectLst/>
                        </a:rPr>
                        <a:t> </a:t>
                      </a:r>
                      <a:r>
                        <a:rPr lang="en-GB" sz="2200" b="1" dirty="0" smtClean="0">
                          <a:effectLst/>
                        </a:rPr>
                        <a:t>Barbara </a:t>
                      </a:r>
                      <a:r>
                        <a:rPr lang="en-GB" sz="2200" b="1" dirty="0">
                          <a:effectLst/>
                        </a:rPr>
                        <a:t>BOTOS, </a:t>
                      </a:r>
                      <a:r>
                        <a:rPr lang="en-GB" sz="2200" dirty="0">
                          <a:effectLst/>
                        </a:rPr>
                        <a:t>Deputy Secretary of State, </a:t>
                      </a:r>
                      <a:r>
                        <a:rPr lang="en-GB" sz="2200" baseline="0" dirty="0" smtClean="0">
                          <a:effectLst/>
                        </a:rPr>
                        <a:t> </a:t>
                      </a:r>
                      <a:r>
                        <a:rPr lang="en-GB" sz="2200" dirty="0" smtClean="0">
                          <a:effectLst/>
                        </a:rPr>
                        <a:t>Ministry </a:t>
                      </a:r>
                      <a:r>
                        <a:rPr lang="en-GB" sz="2200" dirty="0">
                          <a:effectLst/>
                        </a:rPr>
                        <a:t>of Innovation and Technology, Hungary</a:t>
                      </a:r>
                      <a:endParaRPr lang="en-GB" sz="2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</a:tr>
              <a:tr h="48873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>
                          <a:effectLst/>
                        </a:rPr>
                        <a:t>18:40 – 18:50</a:t>
                      </a:r>
                      <a:endParaRPr lang="en-GB" sz="2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>
                          <a:effectLst/>
                        </a:rPr>
                        <a:t>Introduction to the ESRGIS </a:t>
                      </a:r>
                      <a:r>
                        <a:rPr lang="en-GB" sz="2200" dirty="0" smtClean="0">
                          <a:effectLst/>
                        </a:rPr>
                        <a:t>project </a:t>
                      </a:r>
                      <a:r>
                        <a:rPr lang="mr-IN" sz="2200" dirty="0" smtClean="0">
                          <a:effectLst/>
                        </a:rPr>
                        <a:t>–</a:t>
                      </a:r>
                      <a:r>
                        <a:rPr lang="en-GB" sz="2200" b="1" dirty="0" smtClean="0">
                          <a:effectLst/>
                        </a:rPr>
                        <a:t>Jan-Willem </a:t>
                      </a:r>
                      <a:r>
                        <a:rPr lang="en-GB" sz="2200" b="1" dirty="0">
                          <a:effectLst/>
                        </a:rPr>
                        <a:t>VAN DE VEN</a:t>
                      </a:r>
                      <a:r>
                        <a:rPr lang="en-GB" sz="2200" dirty="0">
                          <a:effectLst/>
                        </a:rPr>
                        <a:t>, </a:t>
                      </a:r>
                      <a:r>
                        <a:rPr lang="en-GB" sz="2200" dirty="0" smtClean="0">
                          <a:effectLst/>
                        </a:rPr>
                        <a:t>EBRD </a:t>
                      </a:r>
                      <a:endParaRPr lang="en-GB" sz="2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</a:tr>
              <a:tr h="9462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>
                          <a:effectLst/>
                        </a:rPr>
                        <a:t>18:50 - 19:05</a:t>
                      </a:r>
                      <a:endParaRPr lang="en-GB" sz="2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 smtClean="0">
                          <a:effectLst/>
                        </a:rPr>
                        <a:t>Expected supply and demand under Effort Sharing Regulation,</a:t>
                      </a:r>
                      <a:br>
                        <a:rPr lang="en-GB" sz="2200" dirty="0" smtClean="0">
                          <a:effectLst/>
                        </a:rPr>
                      </a:br>
                      <a:r>
                        <a:rPr lang="en-GB" sz="2200" dirty="0" smtClean="0">
                          <a:effectLst/>
                        </a:rPr>
                        <a:t> </a:t>
                      </a:r>
                      <a:r>
                        <a:rPr lang="en-GB" sz="2200" b="1" dirty="0" err="1" smtClean="0">
                          <a:effectLst/>
                        </a:rPr>
                        <a:t>Jakob</a:t>
                      </a:r>
                      <a:r>
                        <a:rPr lang="en-GB" sz="2200" b="1" dirty="0" smtClean="0">
                          <a:effectLst/>
                        </a:rPr>
                        <a:t> GRAICHEN </a:t>
                      </a:r>
                      <a:endParaRPr lang="en-GB" sz="2200" b="1" dirty="0" smtClean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</a:tr>
              <a:tr h="9229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>
                          <a:effectLst/>
                        </a:rPr>
                        <a:t>19:05 - 19:20</a:t>
                      </a:r>
                      <a:endParaRPr lang="en-GB" sz="2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effectLst/>
                        </a:rPr>
                        <a:t>Guidelines for Member States on Trading under Effort Sharing, </a:t>
                      </a:r>
                      <a:br>
                        <a:rPr lang="en-GB" sz="2200" dirty="0" smtClean="0">
                          <a:effectLst/>
                        </a:rPr>
                      </a:br>
                      <a:r>
                        <a:rPr lang="en-GB" sz="2200" b="1" dirty="0" smtClean="0">
                          <a:effectLst/>
                        </a:rPr>
                        <a:t>István BART</a:t>
                      </a:r>
                      <a:r>
                        <a:rPr lang="en-GB" sz="2200" dirty="0" smtClean="0">
                          <a:effectLst/>
                        </a:rPr>
                        <a:t>, Climate Strategy 2050 Institute</a:t>
                      </a:r>
                    </a:p>
                  </a:txBody>
                  <a:tcPr marL="18934" marR="18934" marT="0" marB="0"/>
                </a:tc>
              </a:tr>
              <a:tr h="57575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>
                          <a:effectLst/>
                        </a:rPr>
                        <a:t>19:20 - 19:50</a:t>
                      </a:r>
                      <a:endParaRPr lang="en-GB" sz="2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>
                          <a:effectLst/>
                        </a:rPr>
                        <a:t>Member States’ Panel on the ESR </a:t>
                      </a:r>
                      <a:r>
                        <a:rPr lang="en-GB" sz="2200" dirty="0" smtClean="0">
                          <a:effectLst/>
                        </a:rPr>
                        <a:t>market</a:t>
                      </a:r>
                      <a:endParaRPr lang="en-GB" sz="2200" dirty="0">
                        <a:effectLst/>
                      </a:endParaRPr>
                    </a:p>
                  </a:txBody>
                  <a:tcPr marL="18934" marR="18934" marT="0" marB="0"/>
                </a:tc>
              </a:tr>
              <a:tr h="17814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>
                          <a:effectLst/>
                        </a:rPr>
                        <a:t>19:50 – 20:00</a:t>
                      </a:r>
                      <a:endParaRPr lang="en-GB" sz="2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>
                          <a:effectLst/>
                        </a:rPr>
                        <a:t>Questions and Answers</a:t>
                      </a:r>
                      <a:endParaRPr lang="en-GB" sz="2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01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138" y="829803"/>
            <a:ext cx="10515600" cy="129025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sz="3600" b="1" dirty="0" smtClean="0">
                <a:solidFill>
                  <a:srgbClr val="FF0000"/>
                </a:solidFill>
              </a:rPr>
              <a:t>EU </a:t>
            </a:r>
            <a:r>
              <a:rPr lang="en-GB" sz="3600" b="1" dirty="0">
                <a:solidFill>
                  <a:srgbClr val="FF0000"/>
                </a:solidFill>
              </a:rPr>
              <a:t>Effort Sharing Flexibility </a:t>
            </a:r>
            <a:r>
              <a:rPr lang="en-GB" sz="3600" b="1" dirty="0" smtClean="0">
                <a:solidFill>
                  <a:srgbClr val="FF0000"/>
                </a:solidFill>
              </a:rPr>
              <a:t>Mechanisms </a:t>
            </a:r>
            <a:r>
              <a:rPr lang="en-GB" sz="3600" dirty="0">
                <a:solidFill>
                  <a:srgbClr val="FF0000"/>
                </a:solidFill>
              </a:rPr>
              <a:t/>
            </a:r>
            <a:br>
              <a:rPr lang="en-GB" sz="3600" dirty="0">
                <a:solidFill>
                  <a:srgbClr val="FF0000"/>
                </a:solidFill>
              </a:rPr>
            </a:br>
            <a:r>
              <a:rPr lang="en-GB" sz="3600" i="1" dirty="0">
                <a:solidFill>
                  <a:srgbClr val="FF0000"/>
                </a:solidFill>
              </a:rPr>
              <a:t>intra-Member State transactions and green </a:t>
            </a:r>
            <a:r>
              <a:rPr lang="en-GB" sz="3600" i="1" dirty="0" smtClean="0">
                <a:solidFill>
                  <a:srgbClr val="FF0000"/>
                </a:solidFill>
              </a:rPr>
              <a:t>investments</a:t>
            </a: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sz="2000" i="1" dirty="0" smtClean="0"/>
              <a:t>side event at COP24, 12 December 2018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078144"/>
              </p:ext>
            </p:extLst>
          </p:nvPr>
        </p:nvGraphicFramePr>
        <p:xfrm>
          <a:off x="420414" y="2123747"/>
          <a:ext cx="11225048" cy="391779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24014"/>
                <a:gridCol w="9301034"/>
              </a:tblGrid>
              <a:tr h="3271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>
                          <a:effectLst/>
                        </a:rPr>
                        <a:t>19:20 - 19:50</a:t>
                      </a:r>
                      <a:endParaRPr lang="en-GB" sz="2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>
                          <a:effectLst/>
                        </a:rPr>
                        <a:t>Member States’ Panel on the ESR market: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b="1" dirty="0">
                          <a:effectLst/>
                        </a:rPr>
                        <a:t>Barbara BOTOS</a:t>
                      </a:r>
                      <a:r>
                        <a:rPr lang="en-GB" sz="2200" dirty="0">
                          <a:effectLst/>
                        </a:rPr>
                        <a:t>, Deputy Secretary of State, Min. of Innovation and 	Technology, Hungary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b="1" dirty="0">
                          <a:effectLst/>
                        </a:rPr>
                        <a:t>Gabriela FISCHEROVÁ</a:t>
                      </a:r>
                      <a:r>
                        <a:rPr lang="en-GB" sz="2200" dirty="0">
                          <a:effectLst/>
                        </a:rPr>
                        <a:t>, Director General for Climate Change, Ministry of 	Environment, Slovak Republic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b="1" dirty="0" err="1">
                          <a:effectLst/>
                        </a:rPr>
                        <a:t>Hannu</a:t>
                      </a:r>
                      <a:r>
                        <a:rPr lang="en-GB" sz="2200" b="1" dirty="0">
                          <a:effectLst/>
                        </a:rPr>
                        <a:t> LAMP</a:t>
                      </a:r>
                      <a:r>
                        <a:rPr lang="en-GB" sz="2200" dirty="0">
                          <a:effectLst/>
                        </a:rPr>
                        <a:t>, adviser, Environmental Investment </a:t>
                      </a:r>
                      <a:r>
                        <a:rPr lang="en-GB" sz="2200" dirty="0" err="1">
                          <a:effectLst/>
                        </a:rPr>
                        <a:t>Center</a:t>
                      </a:r>
                      <a:r>
                        <a:rPr lang="en-GB" sz="2200" dirty="0">
                          <a:effectLst/>
                        </a:rPr>
                        <a:t>, </a:t>
                      </a:r>
                      <a:r>
                        <a:rPr lang="en-GB" sz="2200" dirty="0" smtClean="0">
                          <a:effectLst/>
                        </a:rPr>
                        <a:t>Estonia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b="1" dirty="0" err="1" smtClean="0">
                          <a:effectLst/>
                        </a:rPr>
                        <a:t>Boryana</a:t>
                      </a:r>
                      <a:r>
                        <a:rPr lang="en-GB" sz="2200" b="1" dirty="0" smtClean="0">
                          <a:effectLst/>
                        </a:rPr>
                        <a:t> KAMENOVA</a:t>
                      </a:r>
                      <a:r>
                        <a:rPr lang="en-GB" sz="2200" dirty="0" smtClean="0">
                          <a:effectLst/>
                        </a:rPr>
                        <a:t>, Director for</a:t>
                      </a:r>
                      <a:r>
                        <a:rPr lang="en-GB" sz="2200" baseline="0" dirty="0" smtClean="0">
                          <a:effectLst/>
                        </a:rPr>
                        <a:t> Climate Change</a:t>
                      </a:r>
                      <a:r>
                        <a:rPr lang="en-GB" sz="2200" dirty="0" smtClean="0">
                          <a:effectLst/>
                        </a:rPr>
                        <a:t>,</a:t>
                      </a:r>
                      <a:r>
                        <a:rPr lang="en-GB" sz="2200" baseline="0" dirty="0" smtClean="0">
                          <a:effectLst/>
                        </a:rPr>
                        <a:t> Min. of Environment, Bulgaria</a:t>
                      </a:r>
                      <a:endParaRPr lang="en-GB" sz="2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u="sng" dirty="0" smtClean="0">
                          <a:effectLst/>
                        </a:rPr>
                        <a:t>Moderato</a:t>
                      </a:r>
                      <a:r>
                        <a:rPr lang="en-GB" sz="2200" dirty="0" smtClean="0">
                          <a:effectLst/>
                        </a:rPr>
                        <a:t>r</a:t>
                      </a:r>
                      <a:r>
                        <a:rPr lang="en-GB" sz="2200" dirty="0">
                          <a:effectLst/>
                        </a:rPr>
                        <a:t>: </a:t>
                      </a:r>
                      <a:r>
                        <a:rPr lang="en-GB" sz="2200" b="1" dirty="0">
                          <a:effectLst/>
                        </a:rPr>
                        <a:t>Wolfgang DIERNHOFER</a:t>
                      </a:r>
                      <a:r>
                        <a:rPr lang="en-GB" sz="2200" dirty="0">
                          <a:effectLst/>
                        </a:rPr>
                        <a:t>, </a:t>
                      </a:r>
                      <a:r>
                        <a:rPr lang="en-GB" sz="2200" dirty="0" err="1">
                          <a:effectLst/>
                        </a:rPr>
                        <a:t>Kommunalkredit</a:t>
                      </a:r>
                      <a:r>
                        <a:rPr lang="en-GB" sz="2200" dirty="0">
                          <a:effectLst/>
                        </a:rPr>
                        <a:t> Public </a:t>
                      </a:r>
                      <a:r>
                        <a:rPr lang="en-GB" sz="2200" dirty="0" smtClean="0">
                          <a:effectLst/>
                        </a:rPr>
                        <a:t>Consulting</a:t>
                      </a:r>
                      <a:endParaRPr lang="en-GB" sz="2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</a:tr>
              <a:tr h="47482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>
                          <a:effectLst/>
                        </a:rPr>
                        <a:t>19:50 – 20:00</a:t>
                      </a:r>
                      <a:endParaRPr lang="en-GB" sz="2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200" dirty="0">
                          <a:effectLst/>
                        </a:rPr>
                        <a:t>Questions and Answers</a:t>
                      </a:r>
                      <a:endParaRPr lang="en-GB" sz="2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8934" marR="18934" marT="0" marB="0"/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58522" y="182879"/>
            <a:ext cx="11651671" cy="6465077"/>
            <a:chOff x="358522" y="182879"/>
            <a:chExt cx="11651671" cy="6465077"/>
          </a:xfrm>
        </p:grpSpPr>
        <p:pic>
          <p:nvPicPr>
            <p:cNvPr id="12" name="Picture 11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254" y="182880"/>
              <a:ext cx="1646687" cy="668457"/>
            </a:xfrm>
            <a:prstGeom prst="rect">
              <a:avLst/>
            </a:prstGeom>
          </p:spPr>
        </p:pic>
        <p:pic>
          <p:nvPicPr>
            <p:cNvPr id="13" name="Picture 12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9572" y="182879"/>
              <a:ext cx="1844566" cy="392968"/>
            </a:xfrm>
            <a:prstGeom prst="rect">
              <a:avLst/>
            </a:prstGeom>
          </p:spPr>
        </p:pic>
        <p:pic>
          <p:nvPicPr>
            <p:cNvPr id="14" name="Picture 13" descr="../../../../Klimapolitika/3%20Marketing%20és%20Média/3.2%20Honlap/Partnerlogok/EBRD-logo-print.gif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7496" y="182879"/>
              <a:ext cx="3250884" cy="603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14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71283" y="6174367"/>
              <a:ext cx="1438910" cy="468630"/>
            </a:xfrm>
            <a:prstGeom prst="rect">
              <a:avLst/>
            </a:prstGeom>
          </p:spPr>
        </p:pic>
        <p:pic>
          <p:nvPicPr>
            <p:cNvPr id="16" name="Picture 15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522" y="5866633"/>
              <a:ext cx="1705973" cy="7813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9959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108</Words>
  <Application>Microsoft Macintosh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Mangal</vt:lpstr>
      <vt:lpstr>Times New Roman</vt:lpstr>
      <vt:lpstr>Arial</vt:lpstr>
      <vt:lpstr>Office Theme</vt:lpstr>
      <vt:lpstr> EU Effort Sharing Flexibility Mechanisms  intra-Member State transactions and green investments side event at COP24, 12 December 2018 </vt:lpstr>
      <vt:lpstr> EU Effort Sharing Flexibility Mechanisms  intra-Member State transactions and green investments side event at COP24, 12 December 2018 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Istvan Bart</dc:creator>
  <cp:lastModifiedBy>Istvan Bart</cp:lastModifiedBy>
  <cp:revision>4</cp:revision>
  <dcterms:created xsi:type="dcterms:W3CDTF">2018-12-11T11:42:54Z</dcterms:created>
  <dcterms:modified xsi:type="dcterms:W3CDTF">2018-12-12T08:50:37Z</dcterms:modified>
</cp:coreProperties>
</file>