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302" r:id="rId4"/>
    <p:sldId id="289" r:id="rId5"/>
    <p:sldId id="303" r:id="rId6"/>
    <p:sldId id="292" r:id="rId7"/>
    <p:sldId id="290" r:id="rId8"/>
    <p:sldId id="305" r:id="rId9"/>
    <p:sldId id="288" r:id="rId10"/>
    <p:sldId id="287" r:id="rId11"/>
    <p:sldId id="286" r:id="rId12"/>
    <p:sldId id="295" r:id="rId13"/>
    <p:sldId id="259" r:id="rId14"/>
    <p:sldId id="260" r:id="rId15"/>
    <p:sldId id="296" r:id="rId16"/>
    <p:sldId id="268" r:id="rId17"/>
    <p:sldId id="297" r:id="rId18"/>
    <p:sldId id="300" r:id="rId19"/>
    <p:sldId id="301" r:id="rId20"/>
    <p:sldId id="299" r:id="rId21"/>
    <p:sldId id="298" r:id="rId22"/>
    <p:sldId id="269" r:id="rId23"/>
  </p:sldIdLst>
  <p:sldSz cx="9144000" cy="6858000" type="screen4x3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99"/>
    <a:srgbClr val="FF6699"/>
    <a:srgbClr val="FF3300"/>
    <a:srgbClr val="FFFFFF"/>
    <a:srgbClr val="FD7E1D"/>
    <a:srgbClr val="596F7A"/>
    <a:srgbClr val="B7D2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lefranc\Local%20Settings\Temp\notes87944B\AEO%20CO2%20Projections%20(AEO%201998%20-%20AEO%20201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ag_A\Desktop\baseline%20pres%20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/>
              <a:t>CO</a:t>
            </a:r>
            <a:r>
              <a:rPr lang="en-US" sz="1400" b="1" i="0" baseline="-25000" dirty="0"/>
              <a:t>2</a:t>
            </a:r>
            <a:r>
              <a:rPr lang="en-US" sz="1400" b="1" i="0" baseline="0" dirty="0"/>
              <a:t> Projections: </a:t>
            </a:r>
            <a:r>
              <a:rPr lang="en-US" sz="1400" b="1" i="0" baseline="0" dirty="0" smtClean="0"/>
              <a:t>U.S. Energy Information Administration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Annual</a:t>
            </a:r>
            <a:r>
              <a:rPr lang="en-US" sz="1400" baseline="0" dirty="0" smtClean="0"/>
              <a:t> Energy Outlook (AEO) 1</a:t>
            </a:r>
            <a:r>
              <a:rPr lang="en-US" sz="1400" dirty="0" smtClean="0"/>
              <a:t>998 </a:t>
            </a:r>
            <a:r>
              <a:rPr lang="en-US" sz="1400" dirty="0"/>
              <a:t>- </a:t>
            </a:r>
            <a:r>
              <a:rPr lang="en-US" sz="1400" dirty="0" smtClean="0"/>
              <a:t>2012 </a:t>
            </a:r>
            <a:endParaRPr lang="en-US" sz="1400" dirty="0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Sheet1!$A$9</c:f>
              <c:strCache>
                <c:ptCount val="1"/>
                <c:pt idx="0">
                  <c:v>AEO 1998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Sheet1!$B$9:$AU$9</c:f>
              <c:numCache>
                <c:formatCode>General</c:formatCode>
                <c:ptCount val="46"/>
                <c:pt idx="5" formatCode="_(* #,##0_);_(* \(#,##0\);_(* &quot;-&quot;??_);_(@_)">
                  <c:v>5175.1334228515634</c:v>
                </c:pt>
                <c:pt idx="6" formatCode="_(* #,##0_);_(* \(#,##0\);_(* &quot;-&quot;??_);_(@_)">
                  <c:v>5363.9663085937664</c:v>
                </c:pt>
                <c:pt idx="7" formatCode="_(* #,##0_);_(* \(#,##0\);_(* &quot;-&quot;??_);_(@_)">
                  <c:v>5475.2222493489644</c:v>
                </c:pt>
                <c:pt idx="8" formatCode="_(* #,##0_);_(* \(#,##0\);_(* &quot;-&quot;??_);_(@_)">
                  <c:v>5622.2532552083276</c:v>
                </c:pt>
                <c:pt idx="9" formatCode="_(* #,##0_);_(* \(#,##0\);_(* &quot;-&quot;??_);_(@_)">
                  <c:v>5710.7057698567714</c:v>
                </c:pt>
                <c:pt idx="10" formatCode="_(* #,##0_);_(* \(#,##0\);_(* &quot;-&quot;??_);_(@_)">
                  <c:v>5783.5055745442714</c:v>
                </c:pt>
                <c:pt idx="11" formatCode="_(* #,##0_);_(* \(#,##0\);_(* &quot;-&quot;??_);_(@_)">
                  <c:v>5892.951904296875</c:v>
                </c:pt>
                <c:pt idx="12" formatCode="_(* #,##0_);_(* \(#,##0\);_(* &quot;-&quot;??_);_(@_)">
                  <c:v>5957.398763020833</c:v>
                </c:pt>
                <c:pt idx="13" formatCode="_(* #,##0_);_(* \(#,##0\);_(* &quot;-&quot;??_);_(@_)">
                  <c:v>6026.1854654948093</c:v>
                </c:pt>
                <c:pt idx="14" formatCode="_(* #,##0_);_(* \(#,##0\);_(* &quot;-&quot;??_);_(@_)">
                  <c:v>6098.0636800130214</c:v>
                </c:pt>
                <c:pt idx="15" formatCode="_(* #,##0_);_(* \(#,##0\);_(* &quot;-&quot;??_);_(@_)">
                  <c:v>6192.1057128906195</c:v>
                </c:pt>
                <c:pt idx="16" formatCode="_(* #,##0_);_(* \(#,##0\);_(* &quot;-&quot;??_);_(@_)">
                  <c:v>6291.8961588541724</c:v>
                </c:pt>
                <c:pt idx="17" formatCode="_(* #,##0_);_(* \(#,##0\);_(* &quot;-&quot;??_);_(@_)">
                  <c:v>6379.1160074870004</c:v>
                </c:pt>
                <c:pt idx="18" formatCode="_(* #,##0_);_(* \(#,##0\);_(* &quot;-&quot;??_);_(@_)">
                  <c:v>6464.9178873697865</c:v>
                </c:pt>
                <c:pt idx="19" formatCode="_(* #,##0_);_(* \(#,##0\);_(* &quot;-&quot;??_);_(@_)">
                  <c:v>6541.822998046875</c:v>
                </c:pt>
                <c:pt idx="20">
                  <c:v>6611.8070068359384</c:v>
                </c:pt>
                <c:pt idx="21">
                  <c:v>6683.1140950520958</c:v>
                </c:pt>
                <c:pt idx="22">
                  <c:v>6751.7960611979433</c:v>
                </c:pt>
                <c:pt idx="23">
                  <c:v>6800.5400797526054</c:v>
                </c:pt>
                <c:pt idx="24">
                  <c:v>6861.642537434911</c:v>
                </c:pt>
                <c:pt idx="25">
                  <c:v>6923.861287434911</c:v>
                </c:pt>
                <c:pt idx="26">
                  <c:v>6972.7579345703134</c:v>
                </c:pt>
                <c:pt idx="27">
                  <c:v>7034.411376953125</c:v>
                </c:pt>
                <c:pt idx="28">
                  <c:v>7093.5028076171884</c:v>
                </c:pt>
                <c:pt idx="29">
                  <c:v>7141.1681315104433</c:v>
                </c:pt>
                <c:pt idx="30">
                  <c:v>7172.701822916667</c:v>
                </c:pt>
              </c:numCache>
            </c:numRef>
          </c:y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AEO 1999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Sheet1!$B$10:$AU$10</c:f>
              <c:numCache>
                <c:formatCode>General</c:formatCode>
                <c:ptCount val="46"/>
                <c:pt idx="6" formatCode="_(* #,##0_);_(* \(#,##0\);_(* &quot;-&quot;??_);_(@_)">
                  <c:v>5355.3501790364844</c:v>
                </c:pt>
                <c:pt idx="7" formatCode="_(* #,##0_);_(* \(#,##0\);_(* &quot;-&quot;??_);_(@_)">
                  <c:v>5425.1999104818015</c:v>
                </c:pt>
                <c:pt idx="8" formatCode="_(* #,##0_);_(* \(#,##0\);_(* &quot;-&quot;??_);_(@_)">
                  <c:v>5521.330403645833</c:v>
                </c:pt>
                <c:pt idx="9" formatCode="_(* #,##0_);_(* \(#,##0\);_(* &quot;-&quot;??_);_(@_)">
                  <c:v>5689.2737630208276</c:v>
                </c:pt>
                <c:pt idx="10" formatCode="_(* #,##0_);_(* \(#,##0\);_(* &quot;-&quot;??_);_(@_)">
                  <c:v>5810.4581705729224</c:v>
                </c:pt>
                <c:pt idx="11" formatCode="_(* #,##0_);_(* \(#,##0\);_(* &quot;-&quot;??_);_(@_)">
                  <c:v>5912.5922037760793</c:v>
                </c:pt>
                <c:pt idx="12" formatCode="_(* #,##0_);_(* \(#,##0\);_(* &quot;-&quot;??_);_(@_)">
                  <c:v>5976.0055745442814</c:v>
                </c:pt>
                <c:pt idx="13" formatCode="_(* #,##0_);_(* \(#,##0\);_(* &quot;-&quot;??_);_(@_)">
                  <c:v>6036.1913655599183</c:v>
                </c:pt>
                <c:pt idx="14" formatCode="_(* #,##0_);_(* \(#,##0\);_(* &quot;-&quot;??_);_(@_)">
                  <c:v>6084.0070800781396</c:v>
                </c:pt>
                <c:pt idx="15" formatCode="_(* #,##0_);_(* \(#,##0\);_(* &quot;-&quot;??_);_(@_)">
                  <c:v>6151.6788330078034</c:v>
                </c:pt>
                <c:pt idx="16" formatCode="_(* #,##0_);_(* \(#,##0\);_(* &quot;-&quot;??_);_(@_)">
                  <c:v>6244.2290445963654</c:v>
                </c:pt>
                <c:pt idx="17" formatCode="_(* #,##0_);_(* \(#,##0\);_(* &quot;-&quot;??_);_(@_)">
                  <c:v>6324.7591959635711</c:v>
                </c:pt>
                <c:pt idx="18" formatCode="_(* #,##0_);_(* \(#,##0\);_(* &quot;-&quot;??_);_(@_)">
                  <c:v>6418.0121256510929</c:v>
                </c:pt>
                <c:pt idx="19" formatCode="_(* #,##0_);_(* \(#,##0\);_(* &quot;-&quot;??_);_(@_)">
                  <c:v>6493.3121744792088</c:v>
                </c:pt>
                <c:pt idx="20">
                  <c:v>6562.8633626302262</c:v>
                </c:pt>
                <c:pt idx="21">
                  <c:v>6641.3618977864762</c:v>
                </c:pt>
                <c:pt idx="22">
                  <c:v>6702.7373860677262</c:v>
                </c:pt>
                <c:pt idx="23">
                  <c:v>6770.6696370442814</c:v>
                </c:pt>
                <c:pt idx="24">
                  <c:v>6846.2391357421975</c:v>
                </c:pt>
                <c:pt idx="25">
                  <c:v>6930.2041015625164</c:v>
                </c:pt>
                <c:pt idx="26">
                  <c:v>6990.9355061848864</c:v>
                </c:pt>
                <c:pt idx="27">
                  <c:v>7066.2257080078034</c:v>
                </c:pt>
                <c:pt idx="28">
                  <c:v>7128.9077148437327</c:v>
                </c:pt>
                <c:pt idx="29">
                  <c:v>7183.3683675130314</c:v>
                </c:pt>
                <c:pt idx="30">
                  <c:v>7241.2231038411364</c:v>
                </c:pt>
              </c:numCache>
            </c:numRef>
          </c:y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AEO 2000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Sheet1!$B$11:$AU$11</c:f>
              <c:numCache>
                <c:formatCode>General</c:formatCode>
                <c:ptCount val="46"/>
                <c:pt idx="7" formatCode="_(* #,##0_);_(* \(#,##0\);_(* &quot;-&quot;??_);_(@_)">
                  <c:v>5422.7068277994704</c:v>
                </c:pt>
                <c:pt idx="8" formatCode="_(* #,##0_);_(* \(#,##0\);_(* &quot;-&quot;??_);_(@_)">
                  <c:v>5446.3937988281341</c:v>
                </c:pt>
                <c:pt idx="9" formatCode="_(* #,##0_);_(* \(#,##0\);_(* &quot;-&quot;??_);_(@_)">
                  <c:v>5572.65478515625</c:v>
                </c:pt>
                <c:pt idx="10" formatCode="_(* #,##0_);_(* \(#,##0\);_(* &quot;-&quot;??_);_(@_)">
                  <c:v>5692.0376383463463</c:v>
                </c:pt>
                <c:pt idx="11" formatCode="_(* #,##0_);_(* \(#,##0\);_(* &quot;-&quot;??_);_(@_)">
                  <c:v>5777.3153889973864</c:v>
                </c:pt>
                <c:pt idx="12" formatCode="_(* #,##0_);_(* \(#,##0\);_(* &quot;-&quot;??_);_(@_)">
                  <c:v>5864.9913330078034</c:v>
                </c:pt>
                <c:pt idx="13" formatCode="_(* #,##0_);_(* \(#,##0\);_(* &quot;-&quot;??_);_(@_)">
                  <c:v>5971.097737630208</c:v>
                </c:pt>
                <c:pt idx="14" formatCode="_(* #,##0_);_(* \(#,##0\);_(* &quot;-&quot;??_);_(@_)">
                  <c:v>6077.5420735677553</c:v>
                </c:pt>
                <c:pt idx="15" formatCode="_(* #,##0_);_(* \(#,##0\);_(* &quot;-&quot;??_);_(@_)">
                  <c:v>6172.451985677083</c:v>
                </c:pt>
                <c:pt idx="16" formatCode="_(* #,##0_);_(* \(#,##0\);_(* &quot;-&quot;??_);_(@_)">
                  <c:v>6261.839518229167</c:v>
                </c:pt>
                <c:pt idx="17" formatCode="_(* #,##0_);_(* \(#,##0\);_(* &quot;-&quot;??_);_(@_)">
                  <c:v>6345.3627115885793</c:v>
                </c:pt>
                <c:pt idx="18" formatCode="_(* #,##0_);_(* \(#,##0\);_(* &quot;-&quot;??_);_(@_)">
                  <c:v>6419.8391927083285</c:v>
                </c:pt>
                <c:pt idx="19" formatCode="_(* #,##0_);_(* \(#,##0\);_(* &quot;-&quot;??_);_(@_)">
                  <c:v>6479.5115966797157</c:v>
                </c:pt>
                <c:pt idx="20">
                  <c:v>6550.7622884115053</c:v>
                </c:pt>
                <c:pt idx="21">
                  <c:v>6609.6648356119904</c:v>
                </c:pt>
                <c:pt idx="22">
                  <c:v>6677.9345703124827</c:v>
                </c:pt>
                <c:pt idx="23">
                  <c:v>6755.049153645833</c:v>
                </c:pt>
                <c:pt idx="24">
                  <c:v>6841.2337239583276</c:v>
                </c:pt>
                <c:pt idx="25">
                  <c:v>6942.3011474609657</c:v>
                </c:pt>
                <c:pt idx="26">
                  <c:v>6998.7781982421684</c:v>
                </c:pt>
                <c:pt idx="27">
                  <c:v>7068.4582926432195</c:v>
                </c:pt>
                <c:pt idx="28">
                  <c:v>7130.5727539062327</c:v>
                </c:pt>
                <c:pt idx="29">
                  <c:v>7192.594563802083</c:v>
                </c:pt>
                <c:pt idx="30">
                  <c:v>7256.9872639973864</c:v>
                </c:pt>
              </c:numCache>
            </c:numRef>
          </c:y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AEO 2001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Sheet1!$B$12:$AU$12</c:f>
              <c:numCache>
                <c:formatCode>General</c:formatCode>
                <c:ptCount val="46"/>
                <c:pt idx="8" formatCode="_(* #,##0_);_(* \(#,##0\);_(* &quot;-&quot;??_);_(@_)">
                  <c:v>5482.9866129557204</c:v>
                </c:pt>
                <c:pt idx="9" formatCode="_(* #,##0_);_(* \(#,##0\);_(* &quot;-&quot;??_);_(@_)">
                  <c:v>5539.6001790364844</c:v>
                </c:pt>
                <c:pt idx="10" formatCode="_(* #,##0_);_(* \(#,##0\);_(* &quot;-&quot;??_);_(@_)">
                  <c:v>5629.6783447265516</c:v>
                </c:pt>
                <c:pt idx="11" formatCode="_(* #,##0_);_(* \(#,##0\);_(* &quot;-&quot;??_);_(@_)">
                  <c:v>5780.5487874348701</c:v>
                </c:pt>
                <c:pt idx="12" formatCode="_(* #,##0_);_(* \(#,##0\);_(* &quot;-&quot;??_);_(@_)">
                  <c:v>5908.5670166015534</c:v>
                </c:pt>
                <c:pt idx="13" formatCode="_(* #,##0_);_(* \(#,##0\);_(* &quot;-&quot;??_);_(@_)">
                  <c:v>6023.4909667968932</c:v>
                </c:pt>
                <c:pt idx="14" formatCode="_(* #,##0_);_(* \(#,##0\);_(* &quot;-&quot;??_);_(@_)">
                  <c:v>6114.430745442708</c:v>
                </c:pt>
                <c:pt idx="15" formatCode="_(* #,##0_);_(* \(#,##0\);_(* &quot;-&quot;??_);_(@_)">
                  <c:v>6197.4342854817814</c:v>
                </c:pt>
                <c:pt idx="16" formatCode="_(* #,##0_);_(* \(#,##0\);_(* &quot;-&quot;??_);_(@_)">
                  <c:v>6280.8957112630314</c:v>
                </c:pt>
                <c:pt idx="17" formatCode="_(* #,##0_);_(* \(#,##0\);_(* &quot;-&quot;??_);_(@_)">
                  <c:v>6387.3865966797157</c:v>
                </c:pt>
                <c:pt idx="18" formatCode="_(* #,##0_);_(* \(#,##0\);_(* &quot;-&quot;??_);_(@_)">
                  <c:v>6470.0584716797157</c:v>
                </c:pt>
                <c:pt idx="19" formatCode="_(* #,##0_);_(* \(#,##0\);_(* &quot;-&quot;??_);_(@_)">
                  <c:v>6541.1435546875164</c:v>
                </c:pt>
                <c:pt idx="20">
                  <c:v>6633.2949625651154</c:v>
                </c:pt>
                <c:pt idx="21">
                  <c:v>6709.2100016276154</c:v>
                </c:pt>
                <c:pt idx="22">
                  <c:v>6788.3181559244686</c:v>
                </c:pt>
                <c:pt idx="23">
                  <c:v>6880.5165608724019</c:v>
                </c:pt>
                <c:pt idx="24">
                  <c:v>6969.5536295573429</c:v>
                </c:pt>
                <c:pt idx="25">
                  <c:v>7069.8019612630542</c:v>
                </c:pt>
                <c:pt idx="26">
                  <c:v>7152.2674967448065</c:v>
                </c:pt>
                <c:pt idx="27">
                  <c:v>7243.7385660807204</c:v>
                </c:pt>
                <c:pt idx="28">
                  <c:v>7318.1698404948293</c:v>
                </c:pt>
                <c:pt idx="29">
                  <c:v>7394.0705566406396</c:v>
                </c:pt>
                <c:pt idx="30">
                  <c:v>7482.3816324869904</c:v>
                </c:pt>
              </c:numCache>
            </c:numRef>
          </c:yVal>
        </c:ser>
        <c:ser>
          <c:idx val="4"/>
          <c:order val="4"/>
          <c:tx>
            <c:strRef>
              <c:f>Sheet1!$A$13</c:f>
              <c:strCache>
                <c:ptCount val="1"/>
                <c:pt idx="0">
                  <c:v>AEO 2002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Sheet1!$B$13:$AU$13</c:f>
              <c:numCache>
                <c:formatCode>General</c:formatCode>
                <c:ptCount val="46"/>
                <c:pt idx="9" formatCode="_(* #,##0_);_(* \(#,##0\);_(* &quot;-&quot;??_);_(@_)">
                  <c:v>5562.9930826823065</c:v>
                </c:pt>
                <c:pt idx="10" formatCode="_(* #,##0_);_(* \(#,##0\);_(* &quot;-&quot;??_);_(@_)">
                  <c:v>5726.2331542968896</c:v>
                </c:pt>
                <c:pt idx="11" formatCode="_(* #,##0_);_(* \(#,##0\);_(* &quot;-&quot;??_);_(@_)">
                  <c:v>5722.7920735677553</c:v>
                </c:pt>
                <c:pt idx="12" formatCode="_(* #,##0_);_(* \(#,##0\);_(* &quot;-&quot;??_);_(@_)">
                  <c:v>5807.6571451823102</c:v>
                </c:pt>
                <c:pt idx="13" formatCode="_(* #,##0_);_(* \(#,##0\);_(* &quot;-&quot;??_);_(@_)">
                  <c:v>5981.3368326823102</c:v>
                </c:pt>
                <c:pt idx="14" formatCode="_(* #,##0_);_(* \(#,##0\);_(* &quot;-&quot;??_);_(@_)">
                  <c:v>6094.8352050781432</c:v>
                </c:pt>
                <c:pt idx="15" formatCode="_(* #,##0_);_(* \(#,##0\);_(* &quot;-&quot;??_);_(@_)">
                  <c:v>6209.5998128255305</c:v>
                </c:pt>
                <c:pt idx="16" formatCode="_(* #,##0_);_(* \(#,##0\);_(* &quot;-&quot;??_);_(@_)">
                  <c:v>6322.9455566406396</c:v>
                </c:pt>
                <c:pt idx="17" formatCode="_(* #,##0_);_(* \(#,##0\);_(* &quot;-&quot;??_);_(@_)">
                  <c:v>6438.048990885417</c:v>
                </c:pt>
                <c:pt idx="18" formatCode="_(* #,##0_);_(* \(#,##0\);_(* &quot;-&quot;??_);_(@_)">
                  <c:v>6529.8593343099019</c:v>
                </c:pt>
                <c:pt idx="19" formatCode="_(* #,##0_);_(* \(#,##0\);_(* &quot;-&quot;??_);_(@_)">
                  <c:v>6623.8597412109484</c:v>
                </c:pt>
                <c:pt idx="20">
                  <c:v>6727.119466145853</c:v>
                </c:pt>
                <c:pt idx="21">
                  <c:v>6838.8270263672157</c:v>
                </c:pt>
                <c:pt idx="22">
                  <c:v>6937.4398600260565</c:v>
                </c:pt>
                <c:pt idx="23">
                  <c:v>7032.13671875</c:v>
                </c:pt>
                <c:pt idx="24">
                  <c:v>7117.1221923828207</c:v>
                </c:pt>
                <c:pt idx="25">
                  <c:v>7206.3074137369686</c:v>
                </c:pt>
                <c:pt idx="26">
                  <c:v>7298.8298746744904</c:v>
                </c:pt>
                <c:pt idx="27">
                  <c:v>7390.453125</c:v>
                </c:pt>
                <c:pt idx="28">
                  <c:v>7477.5221354166933</c:v>
                </c:pt>
                <c:pt idx="29">
                  <c:v>7569.1494140625164</c:v>
                </c:pt>
                <c:pt idx="30">
                  <c:v>7655.1415201823293</c:v>
                </c:pt>
              </c:numCache>
            </c:numRef>
          </c:yVal>
        </c:ser>
        <c:ser>
          <c:idx val="5"/>
          <c:order val="5"/>
          <c:tx>
            <c:strRef>
              <c:f>Sheet1!$A$14</c:f>
              <c:strCache>
                <c:ptCount val="1"/>
                <c:pt idx="0">
                  <c:v>AEO 2003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Sheet1!$B$14:$AU$14</c:f>
              <c:numCache>
                <c:formatCode>General</c:formatCode>
                <c:ptCount val="46"/>
                <c:pt idx="10" formatCode="_(* #,##0_);_(* \(#,##0\);_(* &quot;-&quot;??_);_(@_)">
                  <c:v>5786.6230468750164</c:v>
                </c:pt>
                <c:pt idx="11" formatCode="_(* #,##0_);_(* \(#,##0\);_(* &quot;-&quot;??_);_(@_)">
                  <c:v>5714.7569173177262</c:v>
                </c:pt>
                <c:pt idx="12" formatCode="_(* #,##0_);_(* \(#,##0\);_(* &quot;-&quot;??_);_(@_)">
                  <c:v>5632.6557210286519</c:v>
                </c:pt>
                <c:pt idx="13" formatCode="_(* #,##0_);_(* \(#,##0\);_(* &quot;-&quot;??_);_(@_)">
                  <c:v>5748.8575439453016</c:v>
                </c:pt>
                <c:pt idx="14" formatCode="_(* #,##0_);_(* \(#,##0\);_(* &quot;-&quot;??_);_(@_)">
                  <c:v>5856.3465576171984</c:v>
                </c:pt>
                <c:pt idx="15" formatCode="_(* #,##0_);_(* \(#,##0\);_(* &quot;-&quot;??_);_(@_)">
                  <c:v>5953.6385498046984</c:v>
                </c:pt>
                <c:pt idx="16" formatCode="_(* #,##0_);_(* \(#,##0\);_(* &quot;-&quot;??_);_(@_)">
                  <c:v>6094.9685872395776</c:v>
                </c:pt>
                <c:pt idx="17" formatCode="_(* #,##0_);_(* \(#,##0\);_(* &quot;-&quot;??_);_(@_)">
                  <c:v>6232.3893636067814</c:v>
                </c:pt>
                <c:pt idx="18" formatCode="_(* #,##0_);_(* \(#,##0\);_(* &quot;-&quot;??_);_(@_)">
                  <c:v>6359.8100585937664</c:v>
                </c:pt>
                <c:pt idx="19" formatCode="_(* #,##0_);_(* \(#,##0\);_(* &quot;-&quot;??_);_(@_)">
                  <c:v>6474.511555989583</c:v>
                </c:pt>
                <c:pt idx="20">
                  <c:v>6601.7541097005314</c:v>
                </c:pt>
                <c:pt idx="21">
                  <c:v>6719.3631591797157</c:v>
                </c:pt>
                <c:pt idx="22">
                  <c:v>6827.8386637369704</c:v>
                </c:pt>
                <c:pt idx="23">
                  <c:v>6926.9451904297093</c:v>
                </c:pt>
                <c:pt idx="24">
                  <c:v>7024.2989501953016</c:v>
                </c:pt>
                <c:pt idx="25">
                  <c:v>7128.6843668619904</c:v>
                </c:pt>
                <c:pt idx="26">
                  <c:v>7223.8843180338636</c:v>
                </c:pt>
                <c:pt idx="27">
                  <c:v>7321.7241617838936</c:v>
                </c:pt>
                <c:pt idx="28">
                  <c:v>7423.4141845703034</c:v>
                </c:pt>
                <c:pt idx="29">
                  <c:v>7537.0096842448102</c:v>
                </c:pt>
                <c:pt idx="30">
                  <c:v>7635.7285970052335</c:v>
                </c:pt>
                <c:pt idx="31">
                  <c:v>7730.3574218750164</c:v>
                </c:pt>
                <c:pt idx="32">
                  <c:v>7845.5109863281396</c:v>
                </c:pt>
                <c:pt idx="33">
                  <c:v>7959.732666015665</c:v>
                </c:pt>
                <c:pt idx="34">
                  <c:v>8082.4693196614844</c:v>
                </c:pt>
                <c:pt idx="35">
                  <c:v>8202.0262858073093</c:v>
                </c:pt>
              </c:numCache>
            </c:numRef>
          </c:yVal>
        </c:ser>
        <c:ser>
          <c:idx val="6"/>
          <c:order val="6"/>
          <c:tx>
            <c:strRef>
              <c:f>Sheet1!$A$15</c:f>
              <c:strCache>
                <c:ptCount val="1"/>
                <c:pt idx="0">
                  <c:v>AEO 2004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Sheet1!$B$15:$AU$15</c:f>
              <c:numCache>
                <c:formatCode>General</c:formatCode>
                <c:ptCount val="46"/>
                <c:pt idx="11" formatCode="_(* #,##0_);_(* \(#,##0\);_(* &quot;-&quot;??_);_(@_)">
                  <c:v>5691.7299804687664</c:v>
                </c:pt>
                <c:pt idx="12" formatCode="_(* #,##0_);_(* \(#,##0\);_(* &quot;-&quot;??_);_(@_)">
                  <c:v>5729.3496093750164</c:v>
                </c:pt>
                <c:pt idx="13" formatCode="_(* #,##0_);_(* \(#,##0\);_(* &quot;-&quot;??_);_(@_)">
                  <c:v>5743.2685546875164</c:v>
                </c:pt>
                <c:pt idx="14" formatCode="_(* #,##0_);_(* \(#,##0\);_(* &quot;-&quot;??_);_(@_)">
                  <c:v>5825.9658203125</c:v>
                </c:pt>
                <c:pt idx="15" formatCode="_(* #,##0_);_(* \(#,##0\);_(* &quot;-&quot;??_);_(@_)">
                  <c:v>5985.8549804687664</c:v>
                </c:pt>
                <c:pt idx="16" formatCode="_(* #,##0_);_(* \(#,##0\);_(* &quot;-&quot;??_);_(@_)">
                  <c:v>6124.35400390625</c:v>
                </c:pt>
                <c:pt idx="17" formatCode="_(* #,##0_);_(* \(#,##0\);_(* &quot;-&quot;??_);_(@_)">
                  <c:v>6250.5151367187664</c:v>
                </c:pt>
                <c:pt idx="18" formatCode="_(* #,##0_);_(* \(#,##0\);_(* &quot;-&quot;??_);_(@_)">
                  <c:v>6357.1708984375</c:v>
                </c:pt>
                <c:pt idx="19" formatCode="_(* #,##0_);_(* \(#,##0\);_(* &quot;-&quot;??_);_(@_)">
                  <c:v>6452.6572265625327</c:v>
                </c:pt>
                <c:pt idx="20">
                  <c:v>6558.8432617187664</c:v>
                </c:pt>
                <c:pt idx="21">
                  <c:v>6657.3803710937664</c:v>
                </c:pt>
                <c:pt idx="22">
                  <c:v>6762.7221679687664</c:v>
                </c:pt>
                <c:pt idx="23">
                  <c:v>6857.33935546875</c:v>
                </c:pt>
                <c:pt idx="24">
                  <c:v>6944.08154296875</c:v>
                </c:pt>
                <c:pt idx="25">
                  <c:v>7028.3603515625164</c:v>
                </c:pt>
                <c:pt idx="26">
                  <c:v>7122.953125</c:v>
                </c:pt>
                <c:pt idx="27">
                  <c:v>7219.1767578124827</c:v>
                </c:pt>
                <c:pt idx="28">
                  <c:v>7319.9824218750164</c:v>
                </c:pt>
                <c:pt idx="29">
                  <c:v>7428.8173828124827</c:v>
                </c:pt>
                <c:pt idx="30">
                  <c:v>7535.5908203125</c:v>
                </c:pt>
                <c:pt idx="31">
                  <c:v>7634.2377929687264</c:v>
                </c:pt>
                <c:pt idx="32">
                  <c:v>7754.4736328124827</c:v>
                </c:pt>
                <c:pt idx="33">
                  <c:v>7888.89990234375</c:v>
                </c:pt>
                <c:pt idx="34">
                  <c:v>8012.291015625</c:v>
                </c:pt>
                <c:pt idx="35">
                  <c:v>8142.02734375</c:v>
                </c:pt>
              </c:numCache>
            </c:numRef>
          </c:yVal>
        </c:ser>
        <c:ser>
          <c:idx val="7"/>
          <c:order val="7"/>
          <c:tx>
            <c:strRef>
              <c:f>Sheet1!$A$16</c:f>
              <c:strCache>
                <c:ptCount val="1"/>
                <c:pt idx="0">
                  <c:v>AEO 2005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Sheet1!$B$16:$AU$16</c:f>
              <c:numCache>
                <c:formatCode>General</c:formatCode>
                <c:ptCount val="46"/>
                <c:pt idx="12" formatCode="_(* #,##0_);_(* \(#,##0\);_(* &quot;-&quot;??_);_(@_)">
                  <c:v>5750.5068359375</c:v>
                </c:pt>
                <c:pt idx="13" formatCode="_(* #,##0_);_(* \(#,##0\);_(* &quot;-&quot;??_);_(@_)">
                  <c:v>5788.7133789062327</c:v>
                </c:pt>
                <c:pt idx="14" formatCode="_(* #,##0_);_(* \(#,##0\);_(* &quot;-&quot;??_);_(@_)">
                  <c:v>5905.345703125</c:v>
                </c:pt>
                <c:pt idx="15" formatCode="_(* #,##0_);_(* \(#,##0\);_(* &quot;-&quot;??_);_(@_)">
                  <c:v>6023.2656250000164</c:v>
                </c:pt>
                <c:pt idx="16" formatCode="_(* #,##0_);_(* \(#,##0\);_(* &quot;-&quot;??_);_(@_)">
                  <c:v>6137.8916015625327</c:v>
                </c:pt>
                <c:pt idx="17" formatCode="_(* #,##0_);_(* \(#,##0\);_(* &quot;-&quot;??_);_(@_)">
                  <c:v>6274.4248046875164</c:v>
                </c:pt>
                <c:pt idx="18" formatCode="_(* #,##0_);_(* \(#,##0\);_(* &quot;-&quot;??_);_(@_)">
                  <c:v>6415.44921875</c:v>
                </c:pt>
                <c:pt idx="19" formatCode="_(* #,##0_);_(* \(#,##0\);_(* &quot;-&quot;??_);_(@_)">
                  <c:v>6532.7109375</c:v>
                </c:pt>
                <c:pt idx="20">
                  <c:v>6626.845703125</c:v>
                </c:pt>
                <c:pt idx="21">
                  <c:v>6721.4560546875164</c:v>
                </c:pt>
                <c:pt idx="22">
                  <c:v>6811.62841796875</c:v>
                </c:pt>
                <c:pt idx="23">
                  <c:v>6888.5576171875</c:v>
                </c:pt>
                <c:pt idx="24">
                  <c:v>6978.6303710937664</c:v>
                </c:pt>
                <c:pt idx="25">
                  <c:v>7052.37548828125</c:v>
                </c:pt>
                <c:pt idx="26">
                  <c:v>7135.1557617187664</c:v>
                </c:pt>
                <c:pt idx="27">
                  <c:v>7236.0991210937827</c:v>
                </c:pt>
                <c:pt idx="28">
                  <c:v>7334.1782226562664</c:v>
                </c:pt>
                <c:pt idx="29">
                  <c:v>7426.5546875</c:v>
                </c:pt>
                <c:pt idx="30">
                  <c:v>7519.6083984375</c:v>
                </c:pt>
                <c:pt idx="31">
                  <c:v>7610.1064453125</c:v>
                </c:pt>
                <c:pt idx="32">
                  <c:v>7711.50048828125</c:v>
                </c:pt>
                <c:pt idx="33">
                  <c:v>7826.0678710937664</c:v>
                </c:pt>
                <c:pt idx="34">
                  <c:v>7948.8764648437664</c:v>
                </c:pt>
                <c:pt idx="35">
                  <c:v>8062.3281250000164</c:v>
                </c:pt>
              </c:numCache>
            </c:numRef>
          </c:yVal>
        </c:ser>
        <c:ser>
          <c:idx val="8"/>
          <c:order val="8"/>
          <c:tx>
            <c:strRef>
              <c:f>Sheet1!$A$17</c:f>
              <c:strCache>
                <c:ptCount val="1"/>
                <c:pt idx="0">
                  <c:v>AEO 2006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Sheet1!$B$17:$AU$17</c:f>
              <c:numCache>
                <c:formatCode>General</c:formatCode>
                <c:ptCount val="46"/>
                <c:pt idx="13" formatCode="_(* #,##0_);_(* \(#,##0\);_(* &quot;-&quot;??_);_(@_)">
                  <c:v>5795.4599609375</c:v>
                </c:pt>
                <c:pt idx="14" formatCode="_(* #,##0_);_(* \(#,##0\);_(* &quot;-&quot;??_);_(@_)">
                  <c:v>5899.92333984375</c:v>
                </c:pt>
                <c:pt idx="15" formatCode="_(* #,##0_);_(* \(#,##0\);_(* &quot;-&quot;??_);_(@_)">
                  <c:v>5967.033203125</c:v>
                </c:pt>
                <c:pt idx="16" formatCode="_(* #,##0_);_(* \(#,##0\);_(* &quot;-&quot;??_);_(@_)">
                  <c:v>5977.78955078125</c:v>
                </c:pt>
                <c:pt idx="17" formatCode="_(* #,##0_);_(* \(#,##0\);_(* &quot;-&quot;??_);_(@_)">
                  <c:v>6079.7587890625</c:v>
                </c:pt>
                <c:pt idx="18" formatCode="_(* #,##0_);_(* \(#,##0\);_(* &quot;-&quot;??_);_(@_)">
                  <c:v>6182.21240234375</c:v>
                </c:pt>
                <c:pt idx="19" formatCode="_(* #,##0_);_(* \(#,##0\);_(* &quot;-&quot;??_);_(@_)">
                  <c:v>6280.54736328125</c:v>
                </c:pt>
                <c:pt idx="20">
                  <c:v>6364.9287109374827</c:v>
                </c:pt>
                <c:pt idx="21">
                  <c:v>6439.9619140625164</c:v>
                </c:pt>
                <c:pt idx="22">
                  <c:v>6535.5400390625164</c:v>
                </c:pt>
                <c:pt idx="23">
                  <c:v>6595.07373046875</c:v>
                </c:pt>
                <c:pt idx="24">
                  <c:v>6653.6801757812664</c:v>
                </c:pt>
                <c:pt idx="25">
                  <c:v>6717.6098632812664</c:v>
                </c:pt>
                <c:pt idx="26">
                  <c:v>6794.0380859374827</c:v>
                </c:pt>
                <c:pt idx="27">
                  <c:v>6868.6635742187664</c:v>
                </c:pt>
                <c:pt idx="28">
                  <c:v>6951.8017578124827</c:v>
                </c:pt>
                <c:pt idx="29">
                  <c:v>7029.75830078125</c:v>
                </c:pt>
                <c:pt idx="30">
                  <c:v>7119.033203125</c:v>
                </c:pt>
                <c:pt idx="31">
                  <c:v>7205.6723632812664</c:v>
                </c:pt>
                <c:pt idx="32">
                  <c:v>7296.3110351562664</c:v>
                </c:pt>
                <c:pt idx="33">
                  <c:v>7387.2758789062327</c:v>
                </c:pt>
                <c:pt idx="34">
                  <c:v>7493.7470703124827</c:v>
                </c:pt>
                <c:pt idx="35">
                  <c:v>7586.7456054687664</c:v>
                </c:pt>
                <c:pt idx="36">
                  <c:v>7689.6323242187664</c:v>
                </c:pt>
                <c:pt idx="37">
                  <c:v>7799.353515625</c:v>
                </c:pt>
                <c:pt idx="38">
                  <c:v>7911.8959960937755</c:v>
                </c:pt>
                <c:pt idx="39">
                  <c:v>8019.23681640625</c:v>
                </c:pt>
                <c:pt idx="40">
                  <c:v>8114.45361328125</c:v>
                </c:pt>
              </c:numCache>
            </c:numRef>
          </c:yVal>
        </c:ser>
        <c:ser>
          <c:idx val="9"/>
          <c:order val="9"/>
          <c:tx>
            <c:strRef>
              <c:f>Sheet1!$A$18</c:f>
              <c:strCache>
                <c:ptCount val="1"/>
                <c:pt idx="0">
                  <c:v>AEO 2007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Sheet1!$B$18:$AU$18</c:f>
              <c:numCache>
                <c:formatCode>General</c:formatCode>
                <c:ptCount val="46"/>
                <c:pt idx="14" formatCode="_(* #,##0_);_(* \(#,##0\);_(* &quot;-&quot;??_);_(@_)">
                  <c:v>5923.13330078125</c:v>
                </c:pt>
                <c:pt idx="15" formatCode="_(* #,##0_);_(* \(#,##0\);_(* &quot;-&quot;??_);_(@_)">
                  <c:v>5945.3168945312664</c:v>
                </c:pt>
                <c:pt idx="16" formatCode="_(* #,##0_);_(* \(#,##0\);_(* &quot;-&quot;??_);_(@_)">
                  <c:v>5939.8271484375164</c:v>
                </c:pt>
                <c:pt idx="17" formatCode="_(* #,##0_);_(* \(#,##0\);_(* &quot;-&quot;??_);_(@_)">
                  <c:v>5999.3413085937664</c:v>
                </c:pt>
                <c:pt idx="18" formatCode="_(* #,##0_);_(* \(#,##0\);_(* &quot;-&quot;??_);_(@_)">
                  <c:v>6059.2622070312664</c:v>
                </c:pt>
                <c:pt idx="19" formatCode="_(* #,##0_);_(* \(#,##0\);_(* &quot;-&quot;??_);_(@_)">
                  <c:v>6124.4497070312327</c:v>
                </c:pt>
                <c:pt idx="20">
                  <c:v>6214.0234375</c:v>
                </c:pt>
                <c:pt idx="21">
                  <c:v>6295.5996093750164</c:v>
                </c:pt>
                <c:pt idx="22">
                  <c:v>6369.2216796875327</c:v>
                </c:pt>
                <c:pt idx="23">
                  <c:v>6441.61279296876</c:v>
                </c:pt>
                <c:pt idx="24">
                  <c:v>6526.71533203125</c:v>
                </c:pt>
                <c:pt idx="25">
                  <c:v>6588.9047851562327</c:v>
                </c:pt>
                <c:pt idx="26">
                  <c:v>6661.8823242187664</c:v>
                </c:pt>
                <c:pt idx="27">
                  <c:v>6715.91015625</c:v>
                </c:pt>
                <c:pt idx="28">
                  <c:v>6777.1621093750327</c:v>
                </c:pt>
                <c:pt idx="29">
                  <c:v>6853.935546875</c:v>
                </c:pt>
                <c:pt idx="30">
                  <c:v>6944.48876953125</c:v>
                </c:pt>
                <c:pt idx="31">
                  <c:v>7030.267578125</c:v>
                </c:pt>
                <c:pt idx="32">
                  <c:v>7128.095703125</c:v>
                </c:pt>
                <c:pt idx="33">
                  <c:v>7220.1542968750164</c:v>
                </c:pt>
                <c:pt idx="34">
                  <c:v>7320.1337890625</c:v>
                </c:pt>
                <c:pt idx="35">
                  <c:v>7424.55712890625</c:v>
                </c:pt>
                <c:pt idx="36">
                  <c:v>7533.0112304687827</c:v>
                </c:pt>
                <c:pt idx="37">
                  <c:v>7633.7861328125</c:v>
                </c:pt>
                <c:pt idx="38">
                  <c:v>7741.0107421875</c:v>
                </c:pt>
                <c:pt idx="39">
                  <c:v>7839.70361328125</c:v>
                </c:pt>
                <c:pt idx="40">
                  <c:v>7950.2309570312327</c:v>
                </c:pt>
              </c:numCache>
            </c:numRef>
          </c:yVal>
        </c:ser>
        <c:ser>
          <c:idx val="10"/>
          <c:order val="10"/>
          <c:tx>
            <c:strRef>
              <c:f>Sheet1!$A$19</c:f>
              <c:strCache>
                <c:ptCount val="1"/>
                <c:pt idx="0">
                  <c:v>AEO 2008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Sheet1!$B$19:$AU$19</c:f>
              <c:numCache>
                <c:formatCode>General</c:formatCode>
                <c:ptCount val="46"/>
                <c:pt idx="15" formatCode="_(* #,##0_);_(* \(#,##0\);_(* &quot;-&quot;??_);_(@_)">
                  <c:v>5981.50732421875</c:v>
                </c:pt>
                <c:pt idx="16" formatCode="_(* #,##0_);_(* \(#,##0\);_(* &quot;-&quot;??_);_(@_)">
                  <c:v>5890.2802734375164</c:v>
                </c:pt>
                <c:pt idx="17" formatCode="_(* #,##0_);_(* \(#,##0\);_(* &quot;-&quot;??_);_(@_)">
                  <c:v>5976.7338867187327</c:v>
                </c:pt>
                <c:pt idx="18" formatCode="_(* #,##0_);_(* \(#,##0\);_(* &quot;-&quot;??_);_(@_)">
                  <c:v>5983.0546875</c:v>
                </c:pt>
                <c:pt idx="19" formatCode="_(* #,##0_);_(* \(#,##0\);_(* &quot;-&quot;??_);_(@_)">
                  <c:v>5977.95751953125</c:v>
                </c:pt>
                <c:pt idx="20">
                  <c:v>6010.58544921875</c:v>
                </c:pt>
                <c:pt idx="21">
                  <c:v>6087.458984375</c:v>
                </c:pt>
                <c:pt idx="22">
                  <c:v>6144.2402343750164</c:v>
                </c:pt>
                <c:pt idx="23">
                  <c:v>6153.9912109375</c:v>
                </c:pt>
                <c:pt idx="24">
                  <c:v>6187.09179687501</c:v>
                </c:pt>
                <c:pt idx="25">
                  <c:v>6226.1782226562664</c:v>
                </c:pt>
                <c:pt idx="26">
                  <c:v>6271.78857421875</c:v>
                </c:pt>
                <c:pt idx="27">
                  <c:v>6308.2666015625327</c:v>
                </c:pt>
                <c:pt idx="28">
                  <c:v>6349.7924804687664</c:v>
                </c:pt>
                <c:pt idx="29">
                  <c:v>6368.36865234375</c:v>
                </c:pt>
                <c:pt idx="30">
                  <c:v>6384.1049804687664</c:v>
                </c:pt>
                <c:pt idx="31">
                  <c:v>6416.0761718750164</c:v>
                </c:pt>
                <c:pt idx="32">
                  <c:v>6438.2436523437327</c:v>
                </c:pt>
                <c:pt idx="33">
                  <c:v>6482.5400390625164</c:v>
                </c:pt>
                <c:pt idx="34">
                  <c:v>6530.8461914062664</c:v>
                </c:pt>
                <c:pt idx="35">
                  <c:v>6570.5712890625164</c:v>
                </c:pt>
                <c:pt idx="36">
                  <c:v>6622.3862304687827</c:v>
                </c:pt>
                <c:pt idx="37">
                  <c:v>6678.3125000000164</c:v>
                </c:pt>
                <c:pt idx="38">
                  <c:v>6735.46435546875</c:v>
                </c:pt>
                <c:pt idx="39">
                  <c:v>6783.4379882812327</c:v>
                </c:pt>
                <c:pt idx="40">
                  <c:v>6851.00927734375</c:v>
                </c:pt>
              </c:numCache>
            </c:numRef>
          </c:yVal>
        </c:ser>
        <c:ser>
          <c:idx val="11"/>
          <c:order val="11"/>
          <c:tx>
            <c:strRef>
              <c:f>Sheet1!$A$20</c:f>
              <c:strCache>
                <c:ptCount val="1"/>
                <c:pt idx="0">
                  <c:v>AEO 2009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Sheet1!$B$20:$AU$20</c:f>
              <c:numCache>
                <c:formatCode>General</c:formatCode>
                <c:ptCount val="46"/>
                <c:pt idx="16" formatCode="_(* #,##0_);_(* \(#,##0\);_(* &quot;-&quot;??_);_(@_)">
                  <c:v>5906.7802734375164</c:v>
                </c:pt>
                <c:pt idx="17" formatCode="_(* #,##0_);_(* \(#,##0\);_(* &quot;-&quot;??_);_(@_)">
                  <c:v>5990.8203125</c:v>
                </c:pt>
                <c:pt idx="18" formatCode="_(* #,##0_);_(* \(#,##0\);_(* &quot;-&quot;??_);_(@_)">
                  <c:v>5849.3505859375</c:v>
                </c:pt>
                <c:pt idx="19" formatCode="_(* #,##0_);_(* \(#,##0\);_(* &quot;-&quot;??_);_(@_)">
                  <c:v>5698.5600585937664</c:v>
                </c:pt>
                <c:pt idx="20">
                  <c:v>5745.94140625</c:v>
                </c:pt>
                <c:pt idx="21">
                  <c:v>5802.91796875</c:v>
                </c:pt>
                <c:pt idx="22">
                  <c:v>5842.1318359375</c:v>
                </c:pt>
                <c:pt idx="23">
                  <c:v>5858.40625</c:v>
                </c:pt>
                <c:pt idx="24">
                  <c:v>5852.1962890625327</c:v>
                </c:pt>
                <c:pt idx="25">
                  <c:v>5829.6899414062664</c:v>
                </c:pt>
                <c:pt idx="26">
                  <c:v>5843.7900390625164</c:v>
                </c:pt>
                <c:pt idx="27">
                  <c:v>5857.0048828124827</c:v>
                </c:pt>
                <c:pt idx="28">
                  <c:v>5874.7680664062664</c:v>
                </c:pt>
                <c:pt idx="29">
                  <c:v>5888.8837890625</c:v>
                </c:pt>
                <c:pt idx="30">
                  <c:v>5904.5937499999991</c:v>
                </c:pt>
                <c:pt idx="31">
                  <c:v>5908.9345703124827</c:v>
                </c:pt>
                <c:pt idx="32">
                  <c:v>5919.9833984374936</c:v>
                </c:pt>
                <c:pt idx="33">
                  <c:v>5963.9560546875164</c:v>
                </c:pt>
                <c:pt idx="34">
                  <c:v>6010.77294921875</c:v>
                </c:pt>
                <c:pt idx="35">
                  <c:v>6047.0761718750164</c:v>
                </c:pt>
                <c:pt idx="36">
                  <c:v>6087.9365234375164</c:v>
                </c:pt>
                <c:pt idx="37">
                  <c:v>6111.3427734375164</c:v>
                </c:pt>
                <c:pt idx="38">
                  <c:v>6145.09033203125</c:v>
                </c:pt>
                <c:pt idx="39">
                  <c:v>6161.5341796875164</c:v>
                </c:pt>
                <c:pt idx="40">
                  <c:v>6207.1411132812664</c:v>
                </c:pt>
              </c:numCache>
            </c:numRef>
          </c:yVal>
        </c:ser>
        <c:ser>
          <c:idx val="12"/>
          <c:order val="12"/>
          <c:tx>
            <c:strRef>
              <c:f>Sheet1!$A$21</c:f>
              <c:strCache>
                <c:ptCount val="1"/>
                <c:pt idx="0">
                  <c:v>AEO 2010</c:v>
                </c:pt>
              </c:strCache>
            </c:strRef>
          </c:tx>
          <c:spPr>
            <a:ln>
              <a:solidFill>
                <a:srgbClr val="FF6699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Sheet1!$B$21:$AU$21</c:f>
              <c:numCache>
                <c:formatCode>General</c:formatCode>
                <c:ptCount val="46"/>
                <c:pt idx="17" formatCode="_(* #,##0_);_(* \(#,##0\);_(* &quot;-&quot;??_);_(@_)">
                  <c:v>5986.38330078125</c:v>
                </c:pt>
                <c:pt idx="18" formatCode="_(* #,##0_);_(* \(#,##0\);_(* &quot;-&quot;??_);_(@_)">
                  <c:v>5814.3798828124827</c:v>
                </c:pt>
                <c:pt idx="19" formatCode="_(* #,##0_);_(* \(#,##0\);_(* &quot;-&quot;??_);_(@_)">
                  <c:v>5507.0859375</c:v>
                </c:pt>
                <c:pt idx="20">
                  <c:v>5521.3969726562664</c:v>
                </c:pt>
                <c:pt idx="21">
                  <c:v>5643.3955078125</c:v>
                </c:pt>
                <c:pt idx="22">
                  <c:v>5706.4365234375164</c:v>
                </c:pt>
                <c:pt idx="23">
                  <c:v>5706.71240234375</c:v>
                </c:pt>
                <c:pt idx="24">
                  <c:v>5741.1689453125</c:v>
                </c:pt>
                <c:pt idx="25">
                  <c:v>5730.7177734375</c:v>
                </c:pt>
                <c:pt idx="26">
                  <c:v>5749.2841796875164</c:v>
                </c:pt>
                <c:pt idx="27">
                  <c:v>5760.9833984374936</c:v>
                </c:pt>
                <c:pt idx="28">
                  <c:v>5786.6401367187664</c:v>
                </c:pt>
                <c:pt idx="29">
                  <c:v>5826.28369140626</c:v>
                </c:pt>
                <c:pt idx="30">
                  <c:v>5851.4609375</c:v>
                </c:pt>
                <c:pt idx="31">
                  <c:v>5881.7299804687664</c:v>
                </c:pt>
                <c:pt idx="32">
                  <c:v>5896.173828125</c:v>
                </c:pt>
                <c:pt idx="33">
                  <c:v>5930.40576171875</c:v>
                </c:pt>
                <c:pt idx="34">
                  <c:v>5962.7158203125</c:v>
                </c:pt>
                <c:pt idx="35">
                  <c:v>6015.76269531251</c:v>
                </c:pt>
                <c:pt idx="36">
                  <c:v>6042.4951171875</c:v>
                </c:pt>
                <c:pt idx="37">
                  <c:v>6078.05908203125</c:v>
                </c:pt>
                <c:pt idx="38">
                  <c:v>6116.6464843750164</c:v>
                </c:pt>
                <c:pt idx="39">
                  <c:v>6123.7773437499827</c:v>
                </c:pt>
                <c:pt idx="40">
                  <c:v>6175.8984375</c:v>
                </c:pt>
                <c:pt idx="41">
                  <c:v>6194.1787109374827</c:v>
                </c:pt>
                <c:pt idx="42">
                  <c:v>6230.81591796875</c:v>
                </c:pt>
                <c:pt idx="43">
                  <c:v>6243.1396484375164</c:v>
                </c:pt>
                <c:pt idx="44">
                  <c:v>6267.9873046875</c:v>
                </c:pt>
                <c:pt idx="45">
                  <c:v>6320.3916015625327</c:v>
                </c:pt>
              </c:numCache>
            </c:numRef>
          </c:yVal>
        </c:ser>
        <c:ser>
          <c:idx val="13"/>
          <c:order val="13"/>
          <c:tx>
            <c:strRef>
              <c:f>Sheet1!$A$22</c:f>
              <c:strCache>
                <c:ptCount val="1"/>
                <c:pt idx="0">
                  <c:v>AEO 2011</c:v>
                </c:pt>
              </c:strCache>
            </c:strRef>
          </c:tx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Sheet1!$B$22:$AU$22</c:f>
              <c:numCache>
                <c:formatCode>General</c:formatCode>
                <c:ptCount val="46"/>
                <c:pt idx="19" formatCode="_(* #,##0_);_(* \(#,##0\);_(* &quot;-&quot;??_);_(@_)">
                  <c:v>5426</c:v>
                </c:pt>
                <c:pt idx="20">
                  <c:v>5643</c:v>
                </c:pt>
                <c:pt idx="21">
                  <c:v>5601</c:v>
                </c:pt>
                <c:pt idx="22">
                  <c:v>5622</c:v>
                </c:pt>
                <c:pt idx="23">
                  <c:v>5659</c:v>
                </c:pt>
                <c:pt idx="24">
                  <c:v>5651</c:v>
                </c:pt>
                <c:pt idx="25">
                  <c:v>5680</c:v>
                </c:pt>
                <c:pt idx="26">
                  <c:v>5700</c:v>
                </c:pt>
                <c:pt idx="27">
                  <c:v>5707</c:v>
                </c:pt>
                <c:pt idx="28">
                  <c:v>5724</c:v>
                </c:pt>
                <c:pt idx="29">
                  <c:v>5742</c:v>
                </c:pt>
                <c:pt idx="30">
                  <c:v>5777</c:v>
                </c:pt>
                <c:pt idx="31">
                  <c:v>5825</c:v>
                </c:pt>
                <c:pt idx="32">
                  <c:v>5845</c:v>
                </c:pt>
                <c:pt idx="33">
                  <c:v>5879</c:v>
                </c:pt>
                <c:pt idx="34">
                  <c:v>5914</c:v>
                </c:pt>
                <c:pt idx="35">
                  <c:v>5938</c:v>
                </c:pt>
                <c:pt idx="36">
                  <c:v>5971</c:v>
                </c:pt>
                <c:pt idx="37">
                  <c:v>6002</c:v>
                </c:pt>
                <c:pt idx="38">
                  <c:v>6039</c:v>
                </c:pt>
                <c:pt idx="39">
                  <c:v>6063</c:v>
                </c:pt>
                <c:pt idx="40">
                  <c:v>6107</c:v>
                </c:pt>
                <c:pt idx="41">
                  <c:v>6150</c:v>
                </c:pt>
                <c:pt idx="42">
                  <c:v>6190</c:v>
                </c:pt>
                <c:pt idx="43">
                  <c:v>6227</c:v>
                </c:pt>
                <c:pt idx="44">
                  <c:v>6265</c:v>
                </c:pt>
                <c:pt idx="45">
                  <c:v>6311</c:v>
                </c:pt>
              </c:numCache>
            </c:numRef>
          </c:yVal>
        </c:ser>
        <c:ser>
          <c:idx val="14"/>
          <c:order val="14"/>
          <c:tx>
            <c:strRef>
              <c:f>Sheet1!$A$23</c:f>
              <c:strCache>
                <c:ptCount val="1"/>
                <c:pt idx="0">
                  <c:v>AEO 2012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Sheet1!$B$23:$AU$23</c:f>
              <c:numCache>
                <c:formatCode>General</c:formatCode>
                <c:ptCount val="46"/>
                <c:pt idx="19" formatCode="_(* #,##0_);_(* \(#,##0\);_(* &quot;-&quot;??_);_(@_)">
                  <c:v>5425</c:v>
                </c:pt>
                <c:pt idx="20">
                  <c:v>5634</c:v>
                </c:pt>
                <c:pt idx="21">
                  <c:v>5634</c:v>
                </c:pt>
                <c:pt idx="22">
                  <c:v>5510</c:v>
                </c:pt>
                <c:pt idx="23">
                  <c:v>5458</c:v>
                </c:pt>
                <c:pt idx="24">
                  <c:v>5447</c:v>
                </c:pt>
                <c:pt idx="25">
                  <c:v>5434</c:v>
                </c:pt>
                <c:pt idx="26">
                  <c:v>5475</c:v>
                </c:pt>
                <c:pt idx="27">
                  <c:v>5514</c:v>
                </c:pt>
                <c:pt idx="28">
                  <c:v>5531</c:v>
                </c:pt>
                <c:pt idx="29">
                  <c:v>5548</c:v>
                </c:pt>
                <c:pt idx="30">
                  <c:v>5549</c:v>
                </c:pt>
                <c:pt idx="31">
                  <c:v>5552</c:v>
                </c:pt>
                <c:pt idx="32">
                  <c:v>5563</c:v>
                </c:pt>
                <c:pt idx="33">
                  <c:v>5579</c:v>
                </c:pt>
                <c:pt idx="34">
                  <c:v>5589</c:v>
                </c:pt>
                <c:pt idx="35">
                  <c:v>5618</c:v>
                </c:pt>
                <c:pt idx="36">
                  <c:v>5632</c:v>
                </c:pt>
                <c:pt idx="37">
                  <c:v>5649</c:v>
                </c:pt>
                <c:pt idx="38">
                  <c:v>5657</c:v>
                </c:pt>
                <c:pt idx="39">
                  <c:v>5671</c:v>
                </c:pt>
                <c:pt idx="40">
                  <c:v>5695</c:v>
                </c:pt>
                <c:pt idx="41">
                  <c:v>5725</c:v>
                </c:pt>
                <c:pt idx="42">
                  <c:v>5745</c:v>
                </c:pt>
                <c:pt idx="43">
                  <c:v>5766</c:v>
                </c:pt>
                <c:pt idx="44">
                  <c:v>5790</c:v>
                </c:pt>
                <c:pt idx="45">
                  <c:v>5806</c:v>
                </c:pt>
              </c:numCache>
            </c:numRef>
          </c:yVal>
        </c:ser>
        <c:ser>
          <c:idx val="15"/>
          <c:order val="15"/>
          <c:tx>
            <c:strRef>
              <c:f>Sheet1!$A$24</c:f>
              <c:strCache>
                <c:ptCount val="1"/>
                <c:pt idx="0">
                  <c:v>Actual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Sheet1!$B$3:$AU$3</c:f>
              <c:numCache>
                <c:formatCode>General</c:formatCode>
                <c:ptCount val="4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</c:numCache>
            </c:numRef>
          </c:xVal>
          <c:yVal>
            <c:numRef>
              <c:f>Sheet1!$B$24:$AU$24</c:f>
              <c:numCache>
                <c:formatCode>_(* #,##0_);_(* \(#,##0\);_(* "-"??_);_(@_)</c:formatCode>
                <c:ptCount val="46"/>
                <c:pt idx="0">
                  <c:v>5020</c:v>
                </c:pt>
                <c:pt idx="1">
                  <c:v>4975</c:v>
                </c:pt>
                <c:pt idx="2">
                  <c:v>5069</c:v>
                </c:pt>
                <c:pt idx="3">
                  <c:v>5172</c:v>
                </c:pt>
                <c:pt idx="4">
                  <c:v>5251</c:v>
                </c:pt>
                <c:pt idx="5">
                  <c:v>5302</c:v>
                </c:pt>
                <c:pt idx="6">
                  <c:v>5488</c:v>
                </c:pt>
                <c:pt idx="7">
                  <c:v>5562</c:v>
                </c:pt>
                <c:pt idx="8">
                  <c:v>5605</c:v>
                </c:pt>
                <c:pt idx="9">
                  <c:v>5665</c:v>
                </c:pt>
                <c:pt idx="10">
                  <c:v>5850</c:v>
                </c:pt>
                <c:pt idx="11">
                  <c:v>5745</c:v>
                </c:pt>
                <c:pt idx="12">
                  <c:v>5790</c:v>
                </c:pt>
                <c:pt idx="13">
                  <c:v>5835</c:v>
                </c:pt>
                <c:pt idx="14">
                  <c:v>5952</c:v>
                </c:pt>
                <c:pt idx="15">
                  <c:v>5973</c:v>
                </c:pt>
                <c:pt idx="16">
                  <c:v>5894</c:v>
                </c:pt>
                <c:pt idx="17">
                  <c:v>5990</c:v>
                </c:pt>
                <c:pt idx="18">
                  <c:v>5810</c:v>
                </c:pt>
                <c:pt idx="19">
                  <c:v>5410.5410000000002</c:v>
                </c:pt>
              </c:numCache>
            </c:numRef>
          </c:yVal>
        </c:ser>
        <c:axId val="38460416"/>
        <c:axId val="38494976"/>
      </c:scatterChart>
      <c:valAx>
        <c:axId val="38460416"/>
        <c:scaling>
          <c:orientation val="minMax"/>
          <c:max val="2035"/>
          <c:min val="1990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8494976"/>
        <c:crosses val="autoZero"/>
        <c:crossBetween val="midCat"/>
      </c:valAx>
      <c:valAx>
        <c:axId val="38494976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 sz="1200"/>
                </a:pPr>
                <a:r>
                  <a:rPr lang="en-US" sz="1200"/>
                  <a:t>MtCO</a:t>
                </a:r>
                <a:r>
                  <a:rPr lang="en-US" sz="1200" baseline="-25000"/>
                  <a:t>2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8460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773092369478376"/>
          <c:y val="9.9406084632030711E-2"/>
          <c:w val="0.11827128359265317"/>
          <c:h val="0.7752027770722204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342817212123656"/>
          <c:y val="0.14350865180754024"/>
          <c:w val="0.67805452442053393"/>
          <c:h val="0.77948167234244559"/>
        </c:manualLayout>
      </c:layout>
      <c:barChart>
        <c:barDir val="col"/>
        <c:grouping val="clustered"/>
        <c:ser>
          <c:idx val="0"/>
          <c:order val="0"/>
          <c:tx>
            <c:strRef>
              <c:f>Sheet1!$A$25</c:f>
              <c:strCache>
                <c:ptCount val="1"/>
                <c:pt idx="0">
                  <c:v>POLES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Sheet1!$B$25:$F$25</c:f>
              <c:numCache>
                <c:formatCode>General</c:formatCode>
                <c:ptCount val="5"/>
                <c:pt idx="1">
                  <c:v>4.7</c:v>
                </c:pt>
                <c:pt idx="2">
                  <c:v>4.9000000000000004</c:v>
                </c:pt>
                <c:pt idx="3">
                  <c:v>4.9000000000000004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GEM-E3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Sheet1!$B$26:$F$26</c:f>
              <c:numCache>
                <c:formatCode>General</c:formatCode>
                <c:ptCount val="5"/>
                <c:pt idx="0">
                  <c:v>4.7</c:v>
                </c:pt>
                <c:pt idx="1">
                  <c:v>4.7</c:v>
                </c:pt>
                <c:pt idx="2">
                  <c:v>4.8</c:v>
                </c:pt>
                <c:pt idx="3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GAINS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Sheet1!$B$27:$F$27</c:f>
              <c:numCache>
                <c:formatCode>General</c:formatCode>
                <c:ptCount val="5"/>
                <c:pt idx="1">
                  <c:v>5.0999999999999996</c:v>
                </c:pt>
                <c:pt idx="2">
                  <c:v>5.4</c:v>
                </c:pt>
                <c:pt idx="3">
                  <c:v>5.4</c:v>
                </c:pt>
              </c:numCache>
            </c:numRef>
          </c:val>
        </c:ser>
        <c:ser>
          <c:idx val="3"/>
          <c:order val="3"/>
          <c:tx>
            <c:strRef>
              <c:f>Sheet1!$A$28</c:f>
              <c:strCache>
                <c:ptCount val="1"/>
                <c:pt idx="0">
                  <c:v>GTEM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Sheet1!$B$28:$F$28</c:f>
              <c:numCache>
                <c:formatCode>General</c:formatCode>
                <c:ptCount val="5"/>
                <c:pt idx="1">
                  <c:v>5</c:v>
                </c:pt>
                <c:pt idx="2">
                  <c:v>5.2</c:v>
                </c:pt>
                <c:pt idx="3">
                  <c:v>5.2</c:v>
                </c:pt>
                <c:pt idx="4">
                  <c:v>5.5</c:v>
                </c:pt>
              </c:numCache>
            </c:numRef>
          </c:val>
        </c:ser>
        <c:ser>
          <c:idx val="4"/>
          <c:order val="4"/>
          <c:tx>
            <c:strRef>
              <c:f>Sheet1!$A$29</c:f>
              <c:strCache>
                <c:ptCount val="1"/>
                <c:pt idx="0">
                  <c:v>DNE21+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Sheet1!$B$29:$F$29</c:f>
              <c:numCache>
                <c:formatCode>General</c:formatCode>
                <c:ptCount val="5"/>
                <c:pt idx="2">
                  <c:v>5.6</c:v>
                </c:pt>
                <c:pt idx="3">
                  <c:v>5.6</c:v>
                </c:pt>
              </c:numCache>
            </c:numRef>
          </c:val>
        </c:ser>
        <c:ser>
          <c:idx val="5"/>
          <c:order val="5"/>
          <c:tx>
            <c:strRef>
              <c:f>Sheet1!$A$30</c:f>
              <c:strCache>
                <c:ptCount val="1"/>
                <c:pt idx="0">
                  <c:v>AIM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4.9000000000000004</c:v>
                </c:pt>
                <c:pt idx="2">
                  <c:v>5.3</c:v>
                </c:pt>
              </c:numCache>
            </c:numRef>
          </c:val>
        </c:ser>
        <c:ser>
          <c:idx val="6"/>
          <c:order val="6"/>
          <c:tx>
            <c:strRef>
              <c:f>Sheet1!$A$31</c:f>
              <c:strCache>
                <c:ptCount val="1"/>
                <c:pt idx="0">
                  <c:v>WITCH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Sheet1!$B$31:$F$31</c:f>
              <c:numCache>
                <c:formatCode>General</c:formatCode>
                <c:ptCount val="5"/>
                <c:pt idx="1">
                  <c:v>5.7</c:v>
                </c:pt>
                <c:pt idx="2">
                  <c:v>6.3</c:v>
                </c:pt>
                <c:pt idx="3">
                  <c:v>6.6</c:v>
                </c:pt>
                <c:pt idx="4">
                  <c:v>6.1</c:v>
                </c:pt>
              </c:numCache>
            </c:numRef>
          </c:val>
        </c:ser>
        <c:ser>
          <c:idx val="7"/>
          <c:order val="7"/>
          <c:tx>
            <c:strRef>
              <c:f>Sheet1!$A$32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Sheet1!$B$32:$F$32</c:f>
              <c:numCache>
                <c:formatCode>General</c:formatCode>
                <c:ptCount val="5"/>
                <c:pt idx="1">
                  <c:v>5.0999999999999996</c:v>
                </c:pt>
                <c:pt idx="2">
                  <c:v>5.0999999999999996</c:v>
                </c:pt>
                <c:pt idx="3">
                  <c:v>4.9000000000000004</c:v>
                </c:pt>
                <c:pt idx="4">
                  <c:v>4.7</c:v>
                </c:pt>
              </c:numCache>
            </c:numRef>
          </c:val>
        </c:ser>
        <c:ser>
          <c:idx val="8"/>
          <c:order val="8"/>
          <c:tx>
            <c:strRef>
              <c:f>Sheet1!$A$33</c:f>
              <c:strCache>
                <c:ptCount val="1"/>
                <c:pt idx="0">
                  <c:v>SGM-CO2 only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Sheet1!$B$33:$F$33</c:f>
              <c:numCache>
                <c:formatCode>General</c:formatCode>
                <c:ptCount val="5"/>
                <c:pt idx="1">
                  <c:v>4.3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4.7</c:v>
                </c:pt>
              </c:numCache>
            </c:numRef>
          </c:val>
        </c:ser>
        <c:ser>
          <c:idx val="9"/>
          <c:order val="9"/>
          <c:tx>
            <c:strRef>
              <c:f>Sheet1!$A$34</c:f>
              <c:strCache>
                <c:ptCount val="1"/>
                <c:pt idx="0">
                  <c:v>ENV-Linkages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Sheet1!$B$34:$F$34</c:f>
              <c:numCache>
                <c:formatCode>General</c:formatCode>
                <c:ptCount val="5"/>
                <c:pt idx="0">
                  <c:v>5.4</c:v>
                </c:pt>
                <c:pt idx="1">
                  <c:v>5.3</c:v>
                </c:pt>
                <c:pt idx="2">
                  <c:v>5.3</c:v>
                </c:pt>
                <c:pt idx="3">
                  <c:v>5.3</c:v>
                </c:pt>
                <c:pt idx="4">
                  <c:v>7.1</c:v>
                </c:pt>
              </c:numCache>
            </c:numRef>
          </c:val>
        </c:ser>
        <c:ser>
          <c:idx val="10"/>
          <c:order val="10"/>
          <c:tx>
            <c:strRef>
              <c:f>Sheet1!$A$35</c:f>
              <c:strCache>
                <c:ptCount val="1"/>
                <c:pt idx="0">
                  <c:v>WEM-CO2only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3.9</c:v>
                </c:pt>
                <c:pt idx="1">
                  <c:v>4</c:v>
                </c:pt>
                <c:pt idx="2">
                  <c:v>3.9</c:v>
                </c:pt>
                <c:pt idx="3">
                  <c:v>3.8</c:v>
                </c:pt>
              </c:numCache>
            </c:numRef>
          </c:val>
        </c:ser>
        <c:ser>
          <c:idx val="11"/>
          <c:order val="11"/>
          <c:tx>
            <c:strRef>
              <c:f>Sheet1!$A$36</c:f>
              <c:strCache>
                <c:ptCount val="1"/>
                <c:pt idx="0">
                  <c:v>McKinsey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Sheet1!$B$36:$F$36</c:f>
              <c:numCache>
                <c:formatCode>General</c:formatCode>
                <c:ptCount val="5"/>
                <c:pt idx="0">
                  <c:v>5</c:v>
                </c:pt>
                <c:pt idx="1">
                  <c:v>5.2</c:v>
                </c:pt>
                <c:pt idx="2">
                  <c:v>5.5</c:v>
                </c:pt>
                <c:pt idx="3">
                  <c:v>5.6</c:v>
                </c:pt>
              </c:numCache>
            </c:numRef>
          </c:val>
        </c:ser>
        <c:axId val="34860416"/>
        <c:axId val="34882688"/>
      </c:barChart>
      <c:catAx>
        <c:axId val="34860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4882688"/>
        <c:crosses val="autoZero"/>
        <c:auto val="1"/>
        <c:lblAlgn val="ctr"/>
        <c:lblOffset val="100"/>
      </c:catAx>
      <c:valAx>
        <c:axId val="34882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 dirty="0" smtClean="0"/>
                  <a:t>GTCO2e</a:t>
                </a:r>
                <a:endParaRPr lang="en-US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4860416"/>
        <c:crosses val="autoZero"/>
        <c:crossBetween val="between"/>
      </c:valAx>
    </c:plotArea>
    <c:legend>
      <c:legendPos val="r"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900810781473096E-2"/>
          <c:y val="2.3856912624016971E-2"/>
          <c:w val="0.70607332586199256"/>
          <c:h val="0.8701621952944484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SEMARNAT (PECC)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707</c:v>
                </c:pt>
                <c:pt idx="1">
                  <c:v>767</c:v>
                </c:pt>
                <c:pt idx="2">
                  <c:v>883</c:v>
                </c:pt>
                <c:pt idx="3">
                  <c:v>969</c:v>
                </c:pt>
                <c:pt idx="4">
                  <c:v>1089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ENV-Linkages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640</c:v>
                </c:pt>
                <c:pt idx="1">
                  <c:v>726</c:v>
                </c:pt>
                <c:pt idx="2">
                  <c:v>930</c:v>
                </c:pt>
                <c:pt idx="3">
                  <c:v>1192</c:v>
                </c:pt>
                <c:pt idx="4">
                  <c:v>1426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WEM (CO2 only)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1">
                  <c:v>446</c:v>
                </c:pt>
                <c:pt idx="2">
                  <c:v>561</c:v>
                </c:pt>
                <c:pt idx="3">
                  <c:v>647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McKinsey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517</c:v>
                </c:pt>
                <c:pt idx="1">
                  <c:v>594</c:v>
                </c:pt>
                <c:pt idx="2">
                  <c:v>714</c:v>
                </c:pt>
                <c:pt idx="3">
                  <c:v>844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MEDEC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609</c:v>
                </c:pt>
                <c:pt idx="1">
                  <c:v>689</c:v>
                </c:pt>
                <c:pt idx="2">
                  <c:v>880</c:v>
                </c:pt>
                <c:pt idx="3">
                  <c:v>1137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DNE21+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2">
                  <c:v>849</c:v>
                </c:pt>
                <c:pt idx="3">
                  <c:v>983</c:v>
                </c:pt>
              </c:numCache>
            </c:numRef>
          </c:val>
        </c:ser>
        <c:axId val="35030144"/>
        <c:axId val="35031680"/>
      </c:barChart>
      <c:catAx>
        <c:axId val="35030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5031680"/>
        <c:crosses val="autoZero"/>
        <c:auto val="1"/>
        <c:lblAlgn val="ctr"/>
        <c:lblOffset val="100"/>
      </c:catAx>
      <c:valAx>
        <c:axId val="3503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5030144"/>
        <c:crosses val="autoZero"/>
        <c:crossBetween val="between"/>
      </c:valAx>
    </c:plotArea>
    <c:legend>
      <c:legendPos val="r"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4D563FB-7849-4F38-B7CD-53D9795165A1}" type="datetimeFigureOut">
              <a:rPr lang="en-GB"/>
              <a:pPr>
                <a:defRPr/>
              </a:pPr>
              <a:t>15/05/2012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CC3B01D-6A86-4BA9-8562-EA4E85749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7A3B905-C33B-46B7-9620-DF7E40F26D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u="sng" smtClean="0">
                <a:latin typeface="Arial" charset="0"/>
              </a:rPr>
              <a:t>Understreg</a:t>
            </a:r>
            <a:r>
              <a:rPr lang="da-DK" smtClean="0">
                <a:latin typeface="Arial" charset="0"/>
              </a:rPr>
              <a:t> pkt. 3 med: ”YET, no international guidance exists… </a:t>
            </a:r>
          </a:p>
          <a:p>
            <a:pPr eaLnBrk="1" hangingPunct="1"/>
            <a:r>
              <a:rPr lang="da-DK" smtClean="0">
                <a:latin typeface="Arial" charset="0"/>
              </a:rPr>
              <a:t>We have Dominique with us from the Secretariat who will talk about this later…</a:t>
            </a:r>
          </a:p>
          <a:p>
            <a:pPr eaLnBrk="1" hangingPunct="1"/>
            <a:r>
              <a:rPr lang="da-DK" u="sng" smtClean="0">
                <a:latin typeface="Arial" charset="0"/>
              </a:rPr>
              <a:t>Understreg</a:t>
            </a:r>
            <a:r>
              <a:rPr lang="da-DK" smtClean="0">
                <a:latin typeface="Arial" charset="0"/>
              </a:rPr>
              <a:t> sidste pkt. med ”one of the purposes of the baseline workstream is to discuss – but not necessarilly agree – on what contries consider good practice when setting national emissions baselines.</a:t>
            </a:r>
            <a:endParaRPr lang="da-DK" u="sng" smtClean="0">
              <a:latin typeface="Arial" charset="0"/>
            </a:endParaRPr>
          </a:p>
          <a:p>
            <a:pPr eaLnBrk="1" hangingPunct="1"/>
            <a:endParaRPr lang="da-DK" smtClean="0">
              <a:latin typeface="Arial" charset="0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02041-68E4-4596-B6CB-0ACCC0CC1900}" type="slidenum">
              <a:rPr lang="da-DK" smtClean="0">
                <a:latin typeface="Arial" charset="0"/>
                <a:cs typeface="Arial" charset="0"/>
              </a:rPr>
              <a:pPr/>
              <a:t>2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u="sng" smtClean="0">
                <a:latin typeface="Arial" charset="0"/>
              </a:rPr>
              <a:t>Understreg</a:t>
            </a:r>
            <a:r>
              <a:rPr lang="da-DK" smtClean="0">
                <a:latin typeface="Arial" charset="0"/>
              </a:rPr>
              <a:t> pkt. 3 med: ”YET, no international guidance exists… </a:t>
            </a:r>
          </a:p>
          <a:p>
            <a:pPr eaLnBrk="1" hangingPunct="1"/>
            <a:r>
              <a:rPr lang="da-DK" smtClean="0">
                <a:latin typeface="Arial" charset="0"/>
              </a:rPr>
              <a:t>We have Dominique with us from the Secretariat who will talk about this later…</a:t>
            </a:r>
          </a:p>
          <a:p>
            <a:pPr eaLnBrk="1" hangingPunct="1"/>
            <a:r>
              <a:rPr lang="da-DK" u="sng" smtClean="0">
                <a:latin typeface="Arial" charset="0"/>
              </a:rPr>
              <a:t>Understreg</a:t>
            </a:r>
            <a:r>
              <a:rPr lang="da-DK" smtClean="0">
                <a:latin typeface="Arial" charset="0"/>
              </a:rPr>
              <a:t> sidste pkt. med ”one of the purposes of the baseline workstream is to discuss – but not necessarilly agree – on what contries consider good practice when setting national emissions baselines.</a:t>
            </a:r>
            <a:endParaRPr lang="da-DK" u="sng" smtClean="0">
              <a:latin typeface="Arial" charset="0"/>
            </a:endParaRPr>
          </a:p>
          <a:p>
            <a:pPr eaLnBrk="1" hangingPunct="1"/>
            <a:endParaRPr lang="da-DK" smtClean="0">
              <a:latin typeface="Arial" charset="0"/>
            </a:endParaRPr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2C61E-C31F-4D27-9D36-6F0EAECCA4D3}" type="slidenum">
              <a:rPr lang="da-DK" smtClean="0">
                <a:latin typeface="Arial" charset="0"/>
                <a:cs typeface="Arial" charset="0"/>
              </a:rPr>
              <a:pPr/>
              <a:t>3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>
                <a:latin typeface="Arial" charset="0"/>
              </a:rPr>
              <a:t>A publication with experiences of developing countries when setting national emissions baselines – and then what?</a:t>
            </a:r>
          </a:p>
          <a:p>
            <a:pPr eaLnBrk="1" hangingPunct="1"/>
            <a:r>
              <a:rPr lang="da-DK" smtClean="0">
                <a:latin typeface="Arial" charset="0"/>
              </a:rPr>
              <a:t>These are all just possible steps. The group has discussed but not yet agreed on the future direction of the workstream. </a:t>
            </a:r>
          </a:p>
          <a:p>
            <a:pPr eaLnBrk="1" hangingPunct="1"/>
            <a:r>
              <a:rPr lang="da-DK" smtClean="0">
                <a:latin typeface="Arial" charset="0"/>
              </a:rPr>
              <a:t>The workstream is party driven so we will have to see where the joint publication will take us…</a:t>
            </a:r>
          </a:p>
          <a:p>
            <a:pPr eaLnBrk="1" hangingPunct="1"/>
            <a:endParaRPr lang="da-DK" smtClean="0">
              <a:latin typeface="Arial" charset="0"/>
            </a:endParaRPr>
          </a:p>
        </p:txBody>
      </p:sp>
      <p:sp>
        <p:nvSpPr>
          <p:cNvPr id="23555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7C3C-C2FB-419D-B066-6D3C97B14825}" type="slidenum">
              <a:rPr lang="da-DK" smtClean="0">
                <a:latin typeface="Arial" charset="0"/>
                <a:cs typeface="Arial" charset="0"/>
              </a:rPr>
              <a:pPr/>
              <a:t>5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ETS has become normal business for those covered…so is that BaU?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B121-257E-4E63-985A-4E2C9F91BE75}" type="slidenum">
              <a:rPr lang="da-DK" smtClean="0">
                <a:latin typeface="Arial" charset="0"/>
                <a:cs typeface="Arial" charset="0"/>
              </a:rPr>
              <a:pPr/>
              <a:t>10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7" descr="Logouk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129338"/>
            <a:ext cx="2322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OECD_20cm_HD.jpg"/>
          <p:cNvPicPr>
            <a:picLocks noChangeAspect="1"/>
          </p:cNvPicPr>
          <p:nvPr userDrawn="1"/>
        </p:nvPicPr>
        <p:blipFill>
          <a:blip r:embed="rId4"/>
          <a:srcRect l="12418" t="22591" r="13072" b="22987"/>
          <a:stretch>
            <a:fillRect/>
          </a:stretch>
        </p:blipFill>
        <p:spPr bwMode="auto">
          <a:xfrm>
            <a:off x="107950" y="6165850"/>
            <a:ext cx="116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IEA logo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949950"/>
            <a:ext cx="8143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636838" y="6218238"/>
            <a:ext cx="3657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96F7A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6F7A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43663" y="6308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6F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30180-DDB3-4AE2-B8EE-4EC2520AB31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700" y="609600"/>
            <a:ext cx="7418612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2988" y="1917701"/>
            <a:ext cx="7705725" cy="4102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OECD_20cm_HD.jpg"/>
          <p:cNvPicPr>
            <a:picLocks noChangeAspect="1"/>
          </p:cNvPicPr>
          <p:nvPr userDrawn="1"/>
        </p:nvPicPr>
        <p:blipFill>
          <a:blip r:embed="rId2"/>
          <a:srcRect l="12418" t="22591" r="13072" b="22987"/>
          <a:stretch>
            <a:fillRect/>
          </a:stretch>
        </p:blipFill>
        <p:spPr bwMode="auto">
          <a:xfrm>
            <a:off x="107950" y="6259513"/>
            <a:ext cx="116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 descr="IEA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043613"/>
            <a:ext cx="8143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96F7A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2" name="Picture 7" descr="Logouk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16688" y="6129338"/>
            <a:ext cx="2322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1" name="Picture 37" descr="OECD_20cm_HD.jpg"/>
          <p:cNvPicPr>
            <a:picLocks noChangeAspect="1"/>
          </p:cNvPicPr>
          <p:nvPr userDrawn="1"/>
        </p:nvPicPr>
        <p:blipFill>
          <a:blip r:embed="rId16"/>
          <a:srcRect l="12418" t="22591" r="13072" b="22987"/>
          <a:stretch>
            <a:fillRect/>
          </a:stretch>
        </p:blipFill>
        <p:spPr bwMode="auto">
          <a:xfrm>
            <a:off x="107950" y="6259513"/>
            <a:ext cx="116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8" descr="IEA logo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6043613"/>
            <a:ext cx="8143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743200" y="6203950"/>
            <a:ext cx="3398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D7E1D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D7E1D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D7E1D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D7E1D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.dk/en-US/Info/FactsAndFigures/nama/workstream/Sider/Forside.aspx" TargetMode="External"/><Relationship Id="rId2" Type="http://schemas.openxmlformats.org/officeDocument/2006/relationships/hyperlink" Target="http://www.oecd.org/env/cc/ccx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r>
              <a:rPr lang="da-DK" sz="2800" smtClean="0"/>
              <a:t>Good practice in national emissions  baselines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3886200"/>
            <a:ext cx="7889875" cy="1752600"/>
          </a:xfrm>
        </p:spPr>
        <p:txBody>
          <a:bodyPr/>
          <a:lstStyle/>
          <a:p>
            <a:r>
              <a:rPr lang="da-DK" smtClean="0"/>
              <a:t>Bonn side event 15 May 2012</a:t>
            </a:r>
          </a:p>
          <a:p>
            <a:r>
              <a:rPr lang="da-DK" smtClean="0"/>
              <a:t>Ulla Blatt Bendsten (DEA) and</a:t>
            </a:r>
            <a:br>
              <a:rPr lang="da-DK" smtClean="0"/>
            </a:br>
            <a:r>
              <a:rPr lang="da-DK" smtClean="0"/>
              <a:t>Andrew Prag (OECD)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228600" y="188913"/>
            <a:ext cx="8686800" cy="863600"/>
          </a:xfrm>
        </p:spPr>
        <p:txBody>
          <a:bodyPr anchor="t"/>
          <a:lstStyle/>
          <a:p>
            <a:r>
              <a:rPr lang="en-GB" smtClean="0">
                <a:ea typeface="ＭＳ Ｐゴシック" pitchFamily="34" charset="-128"/>
              </a:rPr>
              <a:t>Variation in EU emissions projection models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32459" y="849032"/>
          <a:ext cx="7802082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675" name="Straight Arrow Connector 5"/>
          <p:cNvCxnSpPr>
            <a:cxnSpLocks noChangeShapeType="1"/>
          </p:cNvCxnSpPr>
          <p:nvPr/>
        </p:nvCxnSpPr>
        <p:spPr bwMode="auto">
          <a:xfrm>
            <a:off x="2892425" y="2165350"/>
            <a:ext cx="12700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6" name="Straight Arrow Connector 6"/>
          <p:cNvCxnSpPr>
            <a:cxnSpLocks noChangeShapeType="1"/>
          </p:cNvCxnSpPr>
          <p:nvPr/>
        </p:nvCxnSpPr>
        <p:spPr bwMode="auto">
          <a:xfrm>
            <a:off x="3640138" y="2211388"/>
            <a:ext cx="11112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7" name="Straight Arrow Connector 7"/>
          <p:cNvCxnSpPr>
            <a:cxnSpLocks noChangeShapeType="1"/>
          </p:cNvCxnSpPr>
          <p:nvPr/>
        </p:nvCxnSpPr>
        <p:spPr bwMode="auto">
          <a:xfrm>
            <a:off x="3935413" y="2044700"/>
            <a:ext cx="12700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8" name="Straight Arrow Connector 8"/>
          <p:cNvCxnSpPr>
            <a:cxnSpLocks noChangeShapeType="1"/>
          </p:cNvCxnSpPr>
          <p:nvPr/>
        </p:nvCxnSpPr>
        <p:spPr bwMode="auto">
          <a:xfrm>
            <a:off x="5014913" y="1949450"/>
            <a:ext cx="11112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9" name="Straight Arrow Connector 9"/>
          <p:cNvCxnSpPr>
            <a:cxnSpLocks noChangeShapeType="1"/>
          </p:cNvCxnSpPr>
          <p:nvPr/>
        </p:nvCxnSpPr>
        <p:spPr bwMode="auto">
          <a:xfrm>
            <a:off x="5762625" y="2447925"/>
            <a:ext cx="12700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80" name="Straight Arrow Connector 10"/>
          <p:cNvCxnSpPr>
            <a:cxnSpLocks noChangeShapeType="1"/>
          </p:cNvCxnSpPr>
          <p:nvPr/>
        </p:nvCxnSpPr>
        <p:spPr bwMode="auto">
          <a:xfrm>
            <a:off x="4692650" y="2160588"/>
            <a:ext cx="11113" cy="593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2730500" y="1246188"/>
            <a:ext cx="1354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EU ETS included in baseline</a:t>
            </a:r>
            <a:endParaRPr lang="en-US" sz="1600"/>
          </a:p>
        </p:txBody>
      </p:sp>
      <p:sp>
        <p:nvSpPr>
          <p:cNvPr id="28682" name="Content Placeholder 2"/>
          <p:cNvSpPr>
            <a:spLocks noGrp="1"/>
          </p:cNvSpPr>
          <p:nvPr>
            <p:ph idx="1"/>
          </p:nvPr>
        </p:nvSpPr>
        <p:spPr>
          <a:xfrm>
            <a:off x="990600" y="5016500"/>
            <a:ext cx="7705725" cy="1135063"/>
          </a:xfrm>
        </p:spPr>
        <p:txBody>
          <a:bodyPr/>
          <a:lstStyle/>
          <a:p>
            <a:r>
              <a:rPr lang="en-GB" sz="2000" smtClean="0">
                <a:ea typeface="ＭＳ Ｐゴシック" pitchFamily="34" charset="-128"/>
              </a:rPr>
              <a:t>EU ETS included in baseline for some models</a:t>
            </a:r>
            <a:endParaRPr lang="en-US" sz="20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Different boundaries (EU27/25/EFTA)</a:t>
            </a:r>
          </a:p>
          <a:p>
            <a:r>
              <a:rPr lang="en-GB" sz="2000" smtClean="0">
                <a:ea typeface="ＭＳ Ｐゴシック" pitchFamily="34" charset="-128"/>
              </a:rPr>
              <a:t>Different population and GDP rates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5791200" y="4867275"/>
            <a:ext cx="289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pitchFamily="34" charset="-128"/>
              </a:rPr>
              <a:t>Source Clapp </a:t>
            </a:r>
            <a:r>
              <a:rPr lang="en-US" sz="1400" i="1">
                <a:ea typeface="ＭＳ Ｐゴシック" pitchFamily="34" charset="-128"/>
              </a:rPr>
              <a:t>et al.</a:t>
            </a:r>
            <a:r>
              <a:rPr lang="en-US" sz="1400">
                <a:ea typeface="ＭＳ Ｐゴシック" pitchFamily="34" charset="-128"/>
              </a:rPr>
              <a:t>, 2009 (CCXG)</a:t>
            </a:r>
            <a:endParaRPr lang="en-US" sz="1400"/>
          </a:p>
        </p:txBody>
      </p:sp>
      <p:cxnSp>
        <p:nvCxnSpPr>
          <p:cNvPr id="28684" name="Straight Connector 14"/>
          <p:cNvCxnSpPr>
            <a:cxnSpLocks noChangeShapeType="1"/>
          </p:cNvCxnSpPr>
          <p:nvPr/>
        </p:nvCxnSpPr>
        <p:spPr bwMode="auto">
          <a:xfrm flipV="1">
            <a:off x="2754313" y="1187450"/>
            <a:ext cx="0" cy="37528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8685" name="Straight Connector 15"/>
          <p:cNvCxnSpPr>
            <a:cxnSpLocks noChangeShapeType="1"/>
          </p:cNvCxnSpPr>
          <p:nvPr/>
        </p:nvCxnSpPr>
        <p:spPr bwMode="auto">
          <a:xfrm flipV="1">
            <a:off x="3810000" y="1185863"/>
            <a:ext cx="0" cy="37528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8686" name="Straight Connector 16"/>
          <p:cNvCxnSpPr>
            <a:cxnSpLocks noChangeShapeType="1"/>
          </p:cNvCxnSpPr>
          <p:nvPr/>
        </p:nvCxnSpPr>
        <p:spPr bwMode="auto">
          <a:xfrm flipV="1">
            <a:off x="4879975" y="1174750"/>
            <a:ext cx="0" cy="37528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8687" name="Straight Connector 17"/>
          <p:cNvCxnSpPr>
            <a:cxnSpLocks noChangeShapeType="1"/>
          </p:cNvCxnSpPr>
          <p:nvPr/>
        </p:nvCxnSpPr>
        <p:spPr bwMode="auto">
          <a:xfrm flipV="1">
            <a:off x="5946775" y="1162050"/>
            <a:ext cx="0" cy="37528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908050" y="204788"/>
            <a:ext cx="7418388" cy="863600"/>
          </a:xfrm>
        </p:spPr>
        <p:txBody>
          <a:bodyPr anchor="t"/>
          <a:lstStyle/>
          <a:p>
            <a:r>
              <a:rPr lang="en-US" smtClean="0">
                <a:ea typeface="ＭＳ Ｐゴシック" pitchFamily="34" charset="-128"/>
              </a:rPr>
              <a:t>Comparing models for Mexico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828800" y="1371600"/>
          <a:ext cx="5988050" cy="369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1788" y="5334000"/>
            <a:ext cx="8812212" cy="25019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2005 historical variation 24% (sectoral coverage eg LULUCF)</a:t>
            </a:r>
          </a:p>
          <a:p>
            <a:r>
              <a:rPr lang="en-US" sz="2000" smtClean="0">
                <a:ea typeface="ＭＳ Ｐゴシック" pitchFamily="34" charset="-128"/>
              </a:rPr>
              <a:t>Emission growth rates vary from 1.2-2.5%, GDP from 2.8-4.2%</a:t>
            </a:r>
          </a:p>
          <a:p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 rot="-5400000">
            <a:off x="1002507" y="2477293"/>
            <a:ext cx="162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MtCO2e</a:t>
            </a:r>
            <a:endParaRPr lang="en-US" sz="12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486400" y="4953000"/>
            <a:ext cx="289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pitchFamily="34" charset="-128"/>
              </a:rPr>
              <a:t>Source Clapp </a:t>
            </a:r>
            <a:r>
              <a:rPr lang="en-US" sz="1400" i="1">
                <a:ea typeface="ＭＳ Ｐゴシック" pitchFamily="34" charset="-128"/>
              </a:rPr>
              <a:t>et al.</a:t>
            </a:r>
            <a:r>
              <a:rPr lang="en-US" sz="1400">
                <a:ea typeface="ＭＳ Ｐゴシック" pitchFamily="34" charset="-128"/>
              </a:rPr>
              <a:t>, 2009 (CCXG)</a:t>
            </a:r>
            <a:endParaRPr lang="en-US" sz="140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2133600" y="914400"/>
            <a:ext cx="310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ＭＳ Ｐゴシック" pitchFamily="34" charset="-128"/>
              </a:rPr>
              <a:t>GHG projections for Mexico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"/>
          <p:cNvSpPr>
            <a:spLocks noGrp="1"/>
          </p:cNvSpPr>
          <p:nvPr>
            <p:ph type="title"/>
          </p:nvPr>
        </p:nvSpPr>
        <p:spPr>
          <a:xfrm>
            <a:off x="495300" y="2112963"/>
            <a:ext cx="8229600" cy="1143000"/>
          </a:xfrm>
        </p:spPr>
        <p:txBody>
          <a:bodyPr/>
          <a:lstStyle/>
          <a:p>
            <a:pPr algn="ctr"/>
            <a:r>
              <a:rPr lang="en-GB" b="1" smtClean="0"/>
              <a:t>Aims and progress of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/>
              <a:t>Aim of the collaborative baseline work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en-GB" sz="2000" b="1" dirty="0" smtClean="0"/>
              <a:t>To bring together key country experts involved in baseline scenario development to:</a:t>
            </a:r>
          </a:p>
          <a:p>
            <a:pPr>
              <a:defRPr/>
            </a:pPr>
            <a:r>
              <a:rPr lang="en-GB" sz="2000" dirty="0" smtClean="0"/>
              <a:t>Highlight elements of good practice in baseline setting</a:t>
            </a:r>
          </a:p>
          <a:p>
            <a:pPr>
              <a:defRPr/>
            </a:pPr>
            <a:r>
              <a:rPr lang="en-GB" sz="2000" dirty="0" smtClean="0"/>
              <a:t>Explore options for sharing good practice in baseline scenario development</a:t>
            </a:r>
          </a:p>
          <a:p>
            <a:pPr>
              <a:defRPr/>
            </a:pPr>
            <a:r>
              <a:rPr lang="en-GB" sz="2000" dirty="0" smtClean="0"/>
              <a:t>Identify key assumptions and methodologies used for baselines scenarios in different countries</a:t>
            </a:r>
          </a:p>
          <a:p>
            <a:pPr>
              <a:defRPr/>
            </a:pPr>
            <a:r>
              <a:rPr lang="en-GB" sz="2000" dirty="0" smtClean="0"/>
              <a:t>Identify lessons learned, challenges and gaps, including those that may be common between countries</a:t>
            </a:r>
          </a:p>
          <a:p>
            <a:pPr>
              <a:defRPr/>
            </a:pPr>
            <a:r>
              <a:rPr lang="da-DK" sz="2000" dirty="0" err="1" smtClean="0"/>
              <a:t>Improve</a:t>
            </a:r>
            <a:r>
              <a:rPr lang="da-DK" sz="2000" dirty="0" smtClean="0"/>
              <a:t> </a:t>
            </a:r>
            <a:r>
              <a:rPr lang="da-DK" sz="2000" dirty="0" err="1" smtClean="0"/>
              <a:t>comparability</a:t>
            </a:r>
            <a:r>
              <a:rPr lang="da-DK" sz="2000" dirty="0" smtClean="0"/>
              <a:t> </a:t>
            </a:r>
            <a:r>
              <a:rPr lang="da-DK" sz="2000" dirty="0" err="1" smtClean="0"/>
              <a:t>between</a:t>
            </a:r>
            <a:r>
              <a:rPr lang="da-DK" sz="2000" dirty="0" smtClean="0"/>
              <a:t> country baseline scenarios</a:t>
            </a:r>
          </a:p>
          <a:p>
            <a:pPr>
              <a:defRPr/>
            </a:pPr>
            <a:r>
              <a:rPr lang="en-GB" sz="2000" dirty="0" smtClean="0"/>
              <a:t>Improve networking between country experts</a:t>
            </a:r>
          </a:p>
          <a:p>
            <a:pPr>
              <a:defRPr/>
            </a:pPr>
            <a:r>
              <a:rPr lang="en-GB" sz="2000" dirty="0" smtClean="0"/>
              <a:t>Identify significant capacity gaps and explore ways to address these gaps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Project progress</a:t>
            </a:r>
          </a:p>
        </p:txBody>
      </p:sp>
      <p:sp>
        <p:nvSpPr>
          <p:cNvPr id="33794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7563" cy="4525963"/>
          </a:xfrm>
        </p:spPr>
        <p:txBody>
          <a:bodyPr/>
          <a:lstStyle/>
          <a:p>
            <a:r>
              <a:rPr lang="da-DK" sz="2000" b="1" smtClean="0"/>
              <a:t>Questionnaire </a:t>
            </a:r>
            <a:r>
              <a:rPr lang="da-DK" sz="2000" smtClean="0"/>
              <a:t>highlighted experiences of intial group of countries (Ethiopia, Kenya, Mexico, South Africa, Vietnam)</a:t>
            </a:r>
          </a:p>
          <a:p>
            <a:r>
              <a:rPr lang="da-DK" sz="2000" b="1" smtClean="0"/>
              <a:t>Hanoi workshop </a:t>
            </a:r>
            <a:r>
              <a:rPr lang="da-DK" sz="2000" smtClean="0"/>
              <a:t>allowed comparison of successes and challenges between countries and identification of key issues</a:t>
            </a:r>
          </a:p>
          <a:p>
            <a:r>
              <a:rPr lang="da-DK" sz="2000" b="1" smtClean="0"/>
              <a:t>Paris CCXG seminar (Sep 2011) </a:t>
            </a:r>
            <a:r>
              <a:rPr lang="da-DK" sz="2000" smtClean="0"/>
              <a:t>brought feedback and discussion from wider group of countries</a:t>
            </a:r>
          </a:p>
          <a:p>
            <a:r>
              <a:rPr lang="da-DK" sz="2000" b="1" smtClean="0"/>
              <a:t>Durban lunch </a:t>
            </a:r>
            <a:r>
              <a:rPr lang="da-DK" sz="2000" smtClean="0"/>
              <a:t>welcomed new participants (</a:t>
            </a:r>
            <a:r>
              <a:rPr lang="en-GB" sz="2000" smtClean="0"/>
              <a:t>Chile, China, India, Indonesia, Thailand and UNEP Risoe) and informal agreement to pursue publication</a:t>
            </a:r>
          </a:p>
          <a:p>
            <a:r>
              <a:rPr lang="en-GB" sz="2000" b="1" smtClean="0"/>
              <a:t>Abstracts received Feb-March </a:t>
            </a:r>
            <a:r>
              <a:rPr lang="en-GB" sz="2000" smtClean="0"/>
              <a:t>prior to Paris workshop</a:t>
            </a:r>
          </a:p>
          <a:p>
            <a:r>
              <a:rPr lang="en-GB" sz="2000" b="1" smtClean="0"/>
              <a:t>Paris workshop (Mar 2012) </a:t>
            </a:r>
            <a:r>
              <a:rPr lang="en-GB" sz="2000" smtClean="0"/>
              <a:t>refined structure and content</a:t>
            </a:r>
          </a:p>
          <a:p>
            <a:r>
              <a:rPr lang="en-GB" sz="2000" smtClean="0"/>
              <a:t>Chapters now being drafted and revised</a:t>
            </a:r>
            <a:endParaRPr lang="da-DK" sz="2000" smtClean="0"/>
          </a:p>
          <a:p>
            <a:endParaRPr lang="da-DK" sz="2000" smtClean="0"/>
          </a:p>
          <a:p>
            <a:endParaRPr lang="da-DK" sz="2000" smtClean="0"/>
          </a:p>
          <a:p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8"/>
          <p:cNvSpPr>
            <a:spLocks noGrp="1"/>
          </p:cNvSpPr>
          <p:nvPr>
            <p:ph type="title"/>
          </p:nvPr>
        </p:nvSpPr>
        <p:spPr>
          <a:xfrm>
            <a:off x="495300" y="2112963"/>
            <a:ext cx="8229600" cy="1143000"/>
          </a:xfrm>
        </p:spPr>
        <p:txBody>
          <a:bodyPr/>
          <a:lstStyle/>
          <a:p>
            <a:pPr algn="ctr"/>
            <a:r>
              <a:rPr lang="en-GB" b="1" smtClean="0"/>
              <a:t>Baselines in developing countries: issues raised at the workshops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Areas for identifying and sharing good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412875"/>
            <a:ext cx="4032250" cy="237648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8313" y="3789363"/>
            <a:ext cx="4032250" cy="23764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00563" y="1414463"/>
            <a:ext cx="4032250" cy="237648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00563" y="3787775"/>
            <a:ext cx="4032250" cy="2376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1557338"/>
            <a:ext cx="37449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DATA COLLECTION AND USE</a:t>
            </a:r>
          </a:p>
          <a:p>
            <a:pPr>
              <a:buFont typeface="Arial" charset="0"/>
              <a:buChar char="•"/>
            </a:pPr>
            <a:r>
              <a:rPr lang="en-GB"/>
              <a:t> Guidance on calculating country-specific emissions factors</a:t>
            </a:r>
          </a:p>
          <a:p>
            <a:pPr>
              <a:buFont typeface="Arial" charset="0"/>
              <a:buChar char="•"/>
            </a:pPr>
            <a:r>
              <a:rPr lang="en-GB"/>
              <a:t> Improving availability of inventory and activity data</a:t>
            </a:r>
          </a:p>
          <a:p>
            <a:pPr>
              <a:buFont typeface="Arial" charset="0"/>
              <a:buChar char="•"/>
            </a:pPr>
            <a:r>
              <a:rPr lang="da-DK"/>
              <a:t> Data validation and verification</a:t>
            </a:r>
          </a:p>
          <a:p>
            <a:pPr>
              <a:buFont typeface="Arial" charset="0"/>
              <a:buChar char="•"/>
            </a:pPr>
            <a:r>
              <a:rPr lang="da-DK"/>
              <a:t> Possibility of data sharing?</a:t>
            </a: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3" y="3932238"/>
            <a:ext cx="39592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TRANSPARENCY AND REVIEW</a:t>
            </a:r>
          </a:p>
          <a:p>
            <a:pPr>
              <a:buFont typeface="Arial" charset="0"/>
              <a:buChar char="•"/>
            </a:pPr>
            <a:r>
              <a:rPr lang="en-GB"/>
              <a:t> Stakeholder engagement early in the process</a:t>
            </a:r>
          </a:p>
          <a:p>
            <a:pPr>
              <a:buFont typeface="Arial" charset="0"/>
              <a:buChar char="•"/>
            </a:pPr>
            <a:r>
              <a:rPr lang="en-GB"/>
              <a:t> In country experts reviewing data before release</a:t>
            </a:r>
          </a:p>
          <a:p>
            <a:pPr>
              <a:buFont typeface="Arial" charset="0"/>
              <a:buChar char="•"/>
            </a:pPr>
            <a:r>
              <a:rPr lang="en-GB"/>
              <a:t> International peer review process, but how to define criteria?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750" y="3860800"/>
            <a:ext cx="403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ASSSUMPTIONS AND SENSITIVITY ANALYSIS</a:t>
            </a:r>
          </a:p>
          <a:p>
            <a:pPr>
              <a:buFont typeface="Arial" charset="0"/>
              <a:buChar char="•"/>
            </a:pPr>
            <a:r>
              <a:rPr lang="en-GB"/>
              <a:t> Identification of key drivers</a:t>
            </a:r>
          </a:p>
          <a:p>
            <a:pPr>
              <a:buFont typeface="Arial" charset="0"/>
              <a:buChar char="•"/>
            </a:pPr>
            <a:r>
              <a:rPr lang="en-GB"/>
              <a:t> Choice and transparency of assumptions </a:t>
            </a:r>
          </a:p>
          <a:p>
            <a:pPr>
              <a:buFont typeface="Arial" charset="0"/>
              <a:buChar char="•"/>
            </a:pPr>
            <a:r>
              <a:rPr lang="en-GB"/>
              <a:t> Multiple scenarios, how to undertake sensitivity analyses</a:t>
            </a:r>
          </a:p>
          <a:p>
            <a:pPr>
              <a:buFont typeface="Arial" charset="0"/>
              <a:buChar char="•"/>
            </a:pPr>
            <a:r>
              <a:rPr lang="en-GB"/>
              <a:t> When and how to revise baselines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1485900"/>
            <a:ext cx="3887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GUIDANCE ON METHODOLOGICAL CHOICES</a:t>
            </a:r>
          </a:p>
          <a:p>
            <a:pPr>
              <a:buFont typeface="Arial" charset="0"/>
              <a:buChar char="•"/>
            </a:pPr>
            <a:r>
              <a:rPr lang="en-GB"/>
              <a:t> Clarity on when to apply bottom-up and top-down models where available</a:t>
            </a:r>
          </a:p>
          <a:p>
            <a:pPr>
              <a:buFont typeface="Arial" charset="0"/>
              <a:buChar char="•"/>
            </a:pPr>
            <a:r>
              <a:rPr lang="en-GB"/>
              <a:t> Clarity on whether (and if so how) to include policies and measures in baselines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1555750"/>
            <a:ext cx="8320088" cy="446563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Emissions data and capacity building</a:t>
            </a: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76263" y="1600200"/>
            <a:ext cx="8229600" cy="4525963"/>
          </a:xfrm>
        </p:spPr>
        <p:txBody>
          <a:bodyPr/>
          <a:lstStyle/>
          <a:p>
            <a:r>
              <a:rPr lang="en-GB" smtClean="0"/>
              <a:t>Robust emissions inventory: crucial starting point for projections</a:t>
            </a:r>
          </a:p>
          <a:p>
            <a:r>
              <a:rPr lang="en-GB" smtClean="0"/>
              <a:t>Require appropriate emissions factor and accurate production/activity data</a:t>
            </a:r>
          </a:p>
          <a:p>
            <a:r>
              <a:rPr lang="en-GB" smtClean="0"/>
              <a:t>Participants highlighted capacity building needs for both aspects</a:t>
            </a:r>
          </a:p>
          <a:p>
            <a:r>
              <a:rPr lang="en-GB" smtClean="0"/>
              <a:t>Participants suggested good practice sharing for data collection methods and domestic legal options</a:t>
            </a:r>
          </a:p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1555750"/>
            <a:ext cx="8320088" cy="44656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GB" smtClean="0"/>
              <a:t>Assumptions and sensitivity analysis</a:t>
            </a: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76263" y="1600200"/>
            <a:ext cx="8229600" cy="4525963"/>
          </a:xfrm>
        </p:spPr>
        <p:txBody>
          <a:bodyPr/>
          <a:lstStyle/>
          <a:p>
            <a:r>
              <a:rPr lang="en-GB" smtClean="0"/>
              <a:t>Broad agreement that good practice involves…</a:t>
            </a:r>
          </a:p>
          <a:p>
            <a:pPr lvl="1"/>
            <a:r>
              <a:rPr lang="en-GB" smtClean="0"/>
              <a:t>Identifying key </a:t>
            </a:r>
            <a:r>
              <a:rPr lang="en-GB" b="1" smtClean="0"/>
              <a:t>drivers</a:t>
            </a:r>
            <a:r>
              <a:rPr lang="en-GB" smtClean="0"/>
              <a:t> of emissions per sector</a:t>
            </a:r>
          </a:p>
          <a:p>
            <a:pPr lvl="1"/>
            <a:r>
              <a:rPr lang="en-GB" smtClean="0"/>
              <a:t>Choosing and justifying </a:t>
            </a:r>
            <a:r>
              <a:rPr lang="en-GB" b="1" smtClean="0"/>
              <a:t>assumptions</a:t>
            </a:r>
            <a:r>
              <a:rPr lang="en-GB" smtClean="0"/>
              <a:t> for each driver</a:t>
            </a:r>
          </a:p>
          <a:p>
            <a:pPr lvl="1"/>
            <a:r>
              <a:rPr lang="en-GB" smtClean="0"/>
              <a:t>Recognising variability of assumptions, producing range of scenarios to test sensitivity</a:t>
            </a:r>
          </a:p>
          <a:p>
            <a:r>
              <a:rPr lang="en-GB" smtClean="0"/>
              <a:t>But how and when to revise projections and ‘reset’ business-as-usual scenario more controversial (Mexico update)</a:t>
            </a:r>
          </a:p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1555750"/>
            <a:ext cx="8320088" cy="446563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GB" smtClean="0"/>
              <a:t>Methodological choices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76263" y="1600200"/>
            <a:ext cx="8229600" cy="4525963"/>
          </a:xfrm>
        </p:spPr>
        <p:txBody>
          <a:bodyPr/>
          <a:lstStyle/>
          <a:p>
            <a:r>
              <a:rPr lang="en-GB" smtClean="0"/>
              <a:t>Modelling only useful if appropriate to country circumstances </a:t>
            </a:r>
          </a:p>
          <a:p>
            <a:r>
              <a:rPr lang="en-GB" smtClean="0"/>
              <a:t>Participants highlighted need for guidance and capacity building on modelling options</a:t>
            </a:r>
          </a:p>
          <a:p>
            <a:r>
              <a:rPr lang="en-GB" smtClean="0"/>
              <a:t>Existing and planned policy measures pose two challenges:</a:t>
            </a:r>
          </a:p>
          <a:p>
            <a:pPr lvl="1"/>
            <a:r>
              <a:rPr lang="en-GB" smtClean="0"/>
              <a:t>How to calculate expected impact on emissions?</a:t>
            </a:r>
          </a:p>
          <a:p>
            <a:pPr lvl="1"/>
            <a:r>
              <a:rPr lang="en-GB" smtClean="0"/>
              <a:t>Whether/how to include impacts in the defined ‘business as usual’ scenario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GB" sz="3200" smtClean="0"/>
              <a:t>Agenda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783138"/>
          </a:xfrm>
        </p:spPr>
        <p:txBody>
          <a:bodyPr/>
          <a:lstStyle/>
          <a:p>
            <a:r>
              <a:rPr lang="en-GB" sz="2200" smtClean="0"/>
              <a:t>Introduction and overview – </a:t>
            </a:r>
            <a:r>
              <a:rPr lang="en-GB" sz="2200" b="1" smtClean="0"/>
              <a:t>Ulla Blatt Bendtsen </a:t>
            </a:r>
            <a:r>
              <a:rPr lang="en-GB" sz="2200" smtClean="0"/>
              <a:t>(Danish Energy Agency)</a:t>
            </a:r>
          </a:p>
          <a:p>
            <a:r>
              <a:rPr lang="en-GB" sz="2200" smtClean="0"/>
              <a:t>Background, rationale and relevant issues – </a:t>
            </a:r>
            <a:r>
              <a:rPr lang="en-GB" sz="2200" b="1" smtClean="0"/>
              <a:t>Andrew Prag </a:t>
            </a:r>
            <a:r>
              <a:rPr lang="en-GB" sz="2200" smtClean="0"/>
              <a:t>(OECD)</a:t>
            </a:r>
          </a:p>
          <a:p>
            <a:r>
              <a:rPr lang="en-GB" sz="2200" smtClean="0"/>
              <a:t>Overview of joint publication – </a:t>
            </a:r>
            <a:r>
              <a:rPr lang="en-GB" sz="2200" b="1" smtClean="0"/>
              <a:t>Sudhir Sharma</a:t>
            </a:r>
            <a:r>
              <a:rPr lang="en-GB" sz="2200" smtClean="0"/>
              <a:t>, (UNEP)</a:t>
            </a:r>
          </a:p>
          <a:p>
            <a:r>
              <a:rPr lang="en-GB" sz="2200" smtClean="0"/>
              <a:t>Choice and transparency of assumptions, experience from China – </a:t>
            </a:r>
            <a:r>
              <a:rPr lang="en-GB" sz="2200" b="1" smtClean="0"/>
              <a:t>Liu Qiang </a:t>
            </a:r>
            <a:r>
              <a:rPr lang="en-GB" sz="2200" smtClean="0"/>
              <a:t>(ERI, China)</a:t>
            </a:r>
          </a:p>
          <a:p>
            <a:r>
              <a:rPr lang="en-GB" sz="2200" smtClean="0"/>
              <a:t>UNFCCC Reporting guidelines for non-Annex I countries – </a:t>
            </a:r>
            <a:r>
              <a:rPr lang="en-GB" sz="2200" b="1" smtClean="0"/>
              <a:t>Dominique Revet </a:t>
            </a:r>
            <a:r>
              <a:rPr lang="en-GB" sz="2200" smtClean="0"/>
              <a:t>(UNFCCC)</a:t>
            </a:r>
          </a:p>
          <a:p>
            <a:r>
              <a:rPr lang="en-GB" sz="2200" smtClean="0"/>
              <a:t>Baseline setting in Viet Nam – </a:t>
            </a:r>
            <a:r>
              <a:rPr lang="en-GB" sz="2200" b="1" smtClean="0"/>
              <a:t>Tran Thuc </a:t>
            </a:r>
            <a:r>
              <a:rPr lang="en-GB" sz="2200" smtClean="0"/>
              <a:t>(MONRE, Vietnam)</a:t>
            </a:r>
          </a:p>
          <a:p>
            <a:r>
              <a:rPr lang="en-GB" sz="2200" smtClean="0"/>
              <a:t>Discussion and views from the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1555750"/>
            <a:ext cx="8320088" cy="4465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Transparency and Review</a:t>
            </a:r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76263" y="1600200"/>
            <a:ext cx="8229600" cy="4525963"/>
          </a:xfrm>
        </p:spPr>
        <p:txBody>
          <a:bodyPr/>
          <a:lstStyle/>
          <a:p>
            <a:r>
              <a:rPr lang="en-GB" smtClean="0"/>
              <a:t>South Africa and Mexico experiences show value of early and thorough stakeholder engagement</a:t>
            </a:r>
          </a:p>
          <a:p>
            <a:r>
              <a:rPr lang="en-GB" smtClean="0"/>
              <a:t>Participants highlighted scope for initial review by domestic experts</a:t>
            </a:r>
          </a:p>
          <a:p>
            <a:r>
              <a:rPr lang="en-GB" smtClean="0"/>
              <a:t>International review more controversial:</a:t>
            </a:r>
          </a:p>
          <a:p>
            <a:pPr lvl="1"/>
            <a:r>
              <a:rPr lang="en-GB" smtClean="0"/>
              <a:t>South Africa peer review (World Bank) and MAPS process</a:t>
            </a:r>
          </a:p>
          <a:p>
            <a:pPr lvl="1"/>
            <a:r>
              <a:rPr lang="en-GB" smtClean="0"/>
              <a:t>No agreement on UNFCCC role in baseline analysis or review</a:t>
            </a:r>
          </a:p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92125" y="1350963"/>
            <a:ext cx="8389938" cy="4525962"/>
          </a:xfrm>
        </p:spPr>
        <p:txBody>
          <a:bodyPr/>
          <a:lstStyle/>
          <a:p>
            <a:r>
              <a:rPr lang="en-GB" sz="2400" smtClean="0"/>
              <a:t>Emissions projections are difficult for all countries</a:t>
            </a:r>
          </a:p>
          <a:p>
            <a:r>
              <a:rPr lang="en-GB" sz="2400" smtClean="0"/>
              <a:t>Significant experience exists in developed and developing countries</a:t>
            </a:r>
          </a:p>
          <a:p>
            <a:r>
              <a:rPr lang="en-GB" sz="2400" smtClean="0"/>
              <a:t>Many countries agree sharing of good practice can help progress</a:t>
            </a:r>
          </a:p>
          <a:p>
            <a:r>
              <a:rPr lang="en-GB" sz="2400" smtClean="0"/>
              <a:t>Capacity building needed for both improving emissions inventory and emissions projections</a:t>
            </a:r>
          </a:p>
          <a:p>
            <a:r>
              <a:rPr lang="en-GB" sz="2400" smtClean="0"/>
              <a:t>Differing views on treating existing policy measures and what form any international baselines guidance should 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/>
              <a:t>For more information see </a:t>
            </a:r>
            <a:br>
              <a:rPr lang="en-GB" smtClean="0"/>
            </a:br>
            <a:r>
              <a:rPr lang="en-GB" smtClean="0"/>
              <a:t>Climate Change Experts Group (CCXG) website:</a:t>
            </a:r>
          </a:p>
          <a:p>
            <a:pPr algn="ctr">
              <a:buFontTx/>
              <a:buNone/>
            </a:pPr>
            <a:r>
              <a:rPr lang="en-GB" smtClean="0">
                <a:hlinkClick r:id="rId2"/>
              </a:rPr>
              <a:t>http://www.oecd.org/env/cc/ccxg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</a:t>
            </a:r>
          </a:p>
          <a:p>
            <a:pPr algn="ctr">
              <a:buFontTx/>
              <a:buNone/>
            </a:pPr>
            <a:r>
              <a:rPr lang="en-GB" smtClean="0"/>
              <a:t>Danish Energy Agency website:</a:t>
            </a:r>
          </a:p>
          <a:p>
            <a:pPr algn="ctr">
              <a:buFontTx/>
              <a:buNone/>
            </a:pPr>
            <a:r>
              <a:rPr lang="en-GB" smtClean="0">
                <a:hlinkClick r:id="rId3"/>
              </a:rPr>
              <a:t>http://www.ens.dk</a:t>
            </a:r>
            <a:endParaRPr lang="en-GB" smtClean="0"/>
          </a:p>
          <a:p>
            <a:pPr algn="ctr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GB" sz="3200" smtClean="0"/>
              <a:t>Focus on national baseline scenarios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GB" sz="2400" smtClean="0"/>
              <a:t>Baselines are estimations of the future and therefore difficult to estimate accurately</a:t>
            </a:r>
          </a:p>
          <a:p>
            <a:r>
              <a:rPr lang="en-GB" sz="2400" smtClean="0"/>
              <a:t>Some countries state mitigation goals based on deviation from ‘business as usual’ pathways</a:t>
            </a:r>
          </a:p>
          <a:p>
            <a:r>
              <a:rPr lang="en-GB" sz="2400" smtClean="0"/>
              <a:t>No international guidance for GHG emissions projections, no existing requirement for non-annex I countries to report projections</a:t>
            </a:r>
          </a:p>
          <a:p>
            <a:r>
              <a:rPr lang="en-GB" sz="2400" smtClean="0"/>
              <a:t>Emissions projections are sensitive to data quality and economic, demographic and other assumptions</a:t>
            </a:r>
          </a:p>
          <a:p>
            <a:r>
              <a:rPr lang="en-GB" sz="2400" smtClean="0"/>
              <a:t>Yet valuable examples exist which could inform future baseline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Timeline of the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98613"/>
            <a:ext cx="8229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1674813"/>
            <a:ext cx="822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Jun  Jul  Aug  Sep  Oct  Nov  Dec  Jan  Feb  Mar  Apr  May  Jun  Jul  Aug  Sep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57200" y="1217613"/>
            <a:ext cx="822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			            2012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1446213"/>
            <a:ext cx="2895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1444625"/>
            <a:ext cx="3810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007" y="1904206"/>
            <a:ext cx="60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2" name="TextBox 16"/>
          <p:cNvSpPr txBox="1">
            <a:spLocks noChangeArrowheads="1"/>
          </p:cNvSpPr>
          <p:nvPr/>
        </p:nvSpPr>
        <p:spPr bwMode="auto">
          <a:xfrm>
            <a:off x="76200" y="5418138"/>
            <a:ext cx="13716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Initial discussions in Bonn</a:t>
            </a:r>
          </a:p>
        </p:txBody>
      </p:sp>
      <p:cxnSp>
        <p:nvCxnSpPr>
          <p:cNvPr id="27" name="Straight Connector 26"/>
          <p:cNvCxnSpPr>
            <a:endCxn id="21512" idx="0"/>
          </p:cNvCxnSpPr>
          <p:nvPr/>
        </p:nvCxnSpPr>
        <p:spPr>
          <a:xfrm rot="16200000" flipH="1">
            <a:off x="-918369" y="3737769"/>
            <a:ext cx="3284538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4" name="TextBox 29"/>
          <p:cNvSpPr txBox="1">
            <a:spLocks noChangeArrowheads="1"/>
          </p:cNvSpPr>
          <p:nvPr/>
        </p:nvSpPr>
        <p:spPr bwMode="auto">
          <a:xfrm>
            <a:off x="827088" y="4657725"/>
            <a:ext cx="16303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Countries fill in questionnaire</a:t>
            </a:r>
          </a:p>
        </p:txBody>
      </p:sp>
      <p:sp>
        <p:nvSpPr>
          <p:cNvPr id="21515" name="TextBox 30"/>
          <p:cNvSpPr txBox="1">
            <a:spLocks noChangeArrowheads="1"/>
          </p:cNvSpPr>
          <p:nvPr/>
        </p:nvSpPr>
        <p:spPr bwMode="auto">
          <a:xfrm>
            <a:off x="1658938" y="3581400"/>
            <a:ext cx="1447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Workshop in Hanoi, Vietnam</a:t>
            </a:r>
          </a:p>
        </p:txBody>
      </p:sp>
      <p:sp>
        <p:nvSpPr>
          <p:cNvPr id="21516" name="TextBox 31"/>
          <p:cNvSpPr txBox="1">
            <a:spLocks noChangeArrowheads="1"/>
          </p:cNvSpPr>
          <p:nvPr/>
        </p:nvSpPr>
        <p:spPr bwMode="auto">
          <a:xfrm>
            <a:off x="2362200" y="2351088"/>
            <a:ext cx="1143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Discussed at CCXG seminar, Paris</a:t>
            </a:r>
          </a:p>
        </p:txBody>
      </p:sp>
      <p:cxnSp>
        <p:nvCxnSpPr>
          <p:cNvPr id="35" name="Straight Connector 34"/>
          <p:cNvCxnSpPr>
            <a:endCxn id="21514" idx="0"/>
          </p:cNvCxnSpPr>
          <p:nvPr/>
        </p:nvCxnSpPr>
        <p:spPr>
          <a:xfrm>
            <a:off x="1163638" y="2054225"/>
            <a:ext cx="477837" cy="260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1515" idx="0"/>
          </p:cNvCxnSpPr>
          <p:nvPr/>
        </p:nvCxnSpPr>
        <p:spPr>
          <a:xfrm rot="16200000" flipH="1">
            <a:off x="1296988" y="2495550"/>
            <a:ext cx="15240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1516" idx="0"/>
          </p:cNvCxnSpPr>
          <p:nvPr/>
        </p:nvCxnSpPr>
        <p:spPr>
          <a:xfrm>
            <a:off x="2362200" y="2057400"/>
            <a:ext cx="571500" cy="293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0" name="TextBox 48"/>
          <p:cNvSpPr txBox="1">
            <a:spLocks noChangeArrowheads="1"/>
          </p:cNvSpPr>
          <p:nvPr/>
        </p:nvSpPr>
        <p:spPr bwMode="auto">
          <a:xfrm>
            <a:off x="3200400" y="3611563"/>
            <a:ext cx="1447800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Durban lunch event, agreement to produce collaborative publication</a:t>
            </a:r>
          </a:p>
        </p:txBody>
      </p:sp>
      <p:cxnSp>
        <p:nvCxnSpPr>
          <p:cNvPr id="50" name="Straight Connector 49"/>
          <p:cNvCxnSpPr>
            <a:endCxn id="21520" idx="0"/>
          </p:cNvCxnSpPr>
          <p:nvPr/>
        </p:nvCxnSpPr>
        <p:spPr>
          <a:xfrm rot="16200000" flipH="1">
            <a:off x="2975768" y="2663032"/>
            <a:ext cx="1554163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5181600" y="2503488"/>
            <a:ext cx="11430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Workshop and CCXG seminar, Paris</a:t>
            </a:r>
          </a:p>
        </p:txBody>
      </p:sp>
      <p:cxnSp>
        <p:nvCxnSpPr>
          <p:cNvPr id="59" name="Straight Connector 58"/>
          <p:cNvCxnSpPr>
            <a:endCxn id="21522" idx="0"/>
          </p:cNvCxnSpPr>
          <p:nvPr/>
        </p:nvCxnSpPr>
        <p:spPr>
          <a:xfrm rot="16200000" flipH="1">
            <a:off x="5358606" y="2108994"/>
            <a:ext cx="446088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4" name="TextBox 61"/>
          <p:cNvSpPr txBox="1">
            <a:spLocks noChangeArrowheads="1"/>
          </p:cNvSpPr>
          <p:nvPr/>
        </p:nvSpPr>
        <p:spPr bwMode="auto">
          <a:xfrm>
            <a:off x="6096000" y="4038600"/>
            <a:ext cx="11430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Bonn side event</a:t>
            </a:r>
          </a:p>
        </p:txBody>
      </p:sp>
      <p:sp>
        <p:nvSpPr>
          <p:cNvPr id="21525" name="TextBox 62"/>
          <p:cNvSpPr txBox="1">
            <a:spLocks noChangeArrowheads="1"/>
          </p:cNvSpPr>
          <p:nvPr/>
        </p:nvSpPr>
        <p:spPr bwMode="auto">
          <a:xfrm>
            <a:off x="7848600" y="3136900"/>
            <a:ext cx="1219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Full draft of publication </a:t>
            </a:r>
          </a:p>
        </p:txBody>
      </p:sp>
      <p:cxnSp>
        <p:nvCxnSpPr>
          <p:cNvPr id="64" name="Straight Connector 63"/>
          <p:cNvCxnSpPr>
            <a:endCxn id="21525" idx="0"/>
          </p:cNvCxnSpPr>
          <p:nvPr/>
        </p:nvCxnSpPr>
        <p:spPr>
          <a:xfrm rot="16200000" flipH="1">
            <a:off x="7842250" y="2520950"/>
            <a:ext cx="10795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7" name="TextBox 67"/>
          <p:cNvSpPr txBox="1">
            <a:spLocks noChangeArrowheads="1"/>
          </p:cNvSpPr>
          <p:nvPr/>
        </p:nvSpPr>
        <p:spPr bwMode="auto">
          <a:xfrm>
            <a:off x="4000500" y="2514600"/>
            <a:ext cx="11430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Abstracts received</a:t>
            </a:r>
          </a:p>
        </p:txBody>
      </p:sp>
      <p:cxnSp>
        <p:nvCxnSpPr>
          <p:cNvPr id="69" name="Straight Connector 68"/>
          <p:cNvCxnSpPr/>
          <p:nvPr/>
        </p:nvCxnSpPr>
        <p:spPr>
          <a:xfrm rot="16200000" flipH="1">
            <a:off x="4177506" y="2108994"/>
            <a:ext cx="446088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459288" y="2171700"/>
            <a:ext cx="379412" cy="15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1524" idx="0"/>
          </p:cNvCxnSpPr>
          <p:nvPr/>
        </p:nvCxnSpPr>
        <p:spPr>
          <a:xfrm rot="16200000" flipH="1">
            <a:off x="5505450" y="2876550"/>
            <a:ext cx="1981200" cy="342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1" name="TextBox 78"/>
          <p:cNvSpPr txBox="1">
            <a:spLocks noChangeArrowheads="1"/>
          </p:cNvSpPr>
          <p:nvPr/>
        </p:nvSpPr>
        <p:spPr bwMode="auto">
          <a:xfrm>
            <a:off x="6705600" y="2463800"/>
            <a:ext cx="11430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Drafting chapters</a:t>
            </a:r>
          </a:p>
        </p:txBody>
      </p:sp>
      <p:cxnSp>
        <p:nvCxnSpPr>
          <p:cNvPr id="80" name="Straight Connector 79"/>
          <p:cNvCxnSpPr>
            <a:endCxn id="21531" idx="0"/>
          </p:cNvCxnSpPr>
          <p:nvPr/>
        </p:nvCxnSpPr>
        <p:spPr>
          <a:xfrm>
            <a:off x="5715000" y="2038350"/>
            <a:ext cx="1562100" cy="425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21531" idx="0"/>
          </p:cNvCxnSpPr>
          <p:nvPr/>
        </p:nvCxnSpPr>
        <p:spPr>
          <a:xfrm rot="10800000" flipV="1">
            <a:off x="7277100" y="2057400"/>
            <a:ext cx="800100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/>
              <a:t>Possible next steps </a:t>
            </a:r>
          </a:p>
        </p:txBody>
      </p:sp>
      <p:sp>
        <p:nvSpPr>
          <p:cNvPr id="2253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smtClean="0"/>
              <a:t>Involvement of </a:t>
            </a:r>
            <a:r>
              <a:rPr lang="da-DK" sz="2400" b="1" smtClean="0"/>
              <a:t>more developing countries</a:t>
            </a:r>
            <a:endParaRPr lang="da-DK" sz="2400" smtClean="0"/>
          </a:p>
          <a:p>
            <a:r>
              <a:rPr lang="da-DK" sz="2400" smtClean="0"/>
              <a:t>Going more </a:t>
            </a:r>
            <a:r>
              <a:rPr lang="da-DK" sz="2400" b="1" smtClean="0"/>
              <a:t>in-depth with specific issues</a:t>
            </a:r>
            <a:endParaRPr lang="da-DK" sz="2400" smtClean="0"/>
          </a:p>
          <a:p>
            <a:pPr lvl="1"/>
            <a:r>
              <a:rPr lang="da-DK" smtClean="0"/>
              <a:t>More experts involved</a:t>
            </a:r>
          </a:p>
          <a:p>
            <a:r>
              <a:rPr lang="da-DK" sz="2400" smtClean="0"/>
              <a:t>Some involvement of experiences in </a:t>
            </a:r>
            <a:r>
              <a:rPr lang="da-DK" sz="2400" b="1" smtClean="0"/>
              <a:t>developed countries</a:t>
            </a:r>
            <a:endParaRPr lang="da-DK" sz="2400" smtClean="0"/>
          </a:p>
          <a:p>
            <a:r>
              <a:rPr lang="da-DK" sz="2400" smtClean="0"/>
              <a:t>Explore if and how </a:t>
            </a:r>
            <a:r>
              <a:rPr lang="da-DK" sz="2400" b="1" smtClean="0"/>
              <a:t>best practises </a:t>
            </a:r>
            <a:r>
              <a:rPr lang="da-DK" sz="2400" smtClean="0"/>
              <a:t>on (parts of) national baseline setting can be developed</a:t>
            </a:r>
          </a:p>
          <a:p>
            <a:endParaRPr lang="da-DK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8"/>
          <p:cNvSpPr>
            <a:spLocks noGrp="1"/>
          </p:cNvSpPr>
          <p:nvPr>
            <p:ph type="title"/>
          </p:nvPr>
        </p:nvSpPr>
        <p:spPr>
          <a:xfrm>
            <a:off x="495300" y="2112963"/>
            <a:ext cx="8229600" cy="1143000"/>
          </a:xfrm>
        </p:spPr>
        <p:txBody>
          <a:bodyPr/>
          <a:lstStyle/>
          <a:p>
            <a:pPr algn="ctr"/>
            <a:r>
              <a:rPr lang="en-GB" b="1" smtClean="0"/>
              <a:t>Variability in national emissions baselines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Emissions projections and  mitigation objectives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229600" cy="4525963"/>
          </a:xfrm>
        </p:spPr>
        <p:txBody>
          <a:bodyPr/>
          <a:lstStyle/>
          <a:p>
            <a:r>
              <a:rPr lang="en-GB" sz="2000" smtClean="0"/>
              <a:t>Projections are difficult for all countries due to sensitivity of assumptions</a:t>
            </a:r>
          </a:p>
          <a:p>
            <a:r>
              <a:rPr lang="en-GB" sz="2000" smtClean="0"/>
              <a:t>Annex I countries have shown variability across different models and between years</a:t>
            </a:r>
          </a:p>
          <a:p>
            <a:r>
              <a:rPr lang="en-GB" sz="2000" smtClean="0"/>
              <a:t>Most Annex I mitigation targets are measured against historical emissions so projections do not affect mitigation outcomes</a:t>
            </a:r>
          </a:p>
          <a:p>
            <a:pPr>
              <a:buFontTx/>
              <a:buNone/>
            </a:pPr>
            <a:endParaRPr lang="en-GB" sz="20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3495675"/>
            <a:ext cx="47085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2312988"/>
            <a:ext cx="90392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4525963"/>
          </a:xfrm>
        </p:spPr>
        <p:txBody>
          <a:bodyPr/>
          <a:lstStyle/>
          <a:p>
            <a:r>
              <a:rPr lang="en-GB" sz="2000" smtClean="0"/>
              <a:t>Some non-Annex I mitigation goals are defined relative to projections, so overall mitigation impact depends on those projections</a:t>
            </a:r>
          </a:p>
          <a:p>
            <a:pPr>
              <a:buFontTx/>
              <a:buNone/>
            </a:pPr>
            <a:endParaRPr lang="en-GB" sz="2000" smtClean="0"/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46113" y="5068888"/>
            <a:ext cx="6394450" cy="1127125"/>
            <a:chOff x="1073391" y="4962567"/>
            <a:chExt cx="6394875" cy="1126978"/>
          </a:xfrm>
        </p:grpSpPr>
        <p:sp>
          <p:nvSpPr>
            <p:cNvPr id="26629" name="TextBox 25"/>
            <p:cNvSpPr txBox="1">
              <a:spLocks noChangeArrowheads="1"/>
            </p:cNvSpPr>
            <p:nvPr/>
          </p:nvSpPr>
          <p:spPr bwMode="auto">
            <a:xfrm>
              <a:off x="1073391" y="5259282"/>
              <a:ext cx="2776538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>
                  <a:latin typeface="Tahoma" pitchFamily="34" charset="0"/>
                  <a:cs typeface="Tahoma" pitchFamily="34" charset="0"/>
                </a:rPr>
                <a:t>MRV of</a:t>
              </a:r>
            </a:p>
            <a:p>
              <a:pPr algn="r"/>
              <a:r>
                <a:rPr lang="en-US">
                  <a:latin typeface="Tahoma" pitchFamily="34" charset="0"/>
                  <a:cs typeface="Tahoma" pitchFamily="34" charset="0"/>
                </a:rPr>
                <a:t>EMISSIONS</a:t>
              </a:r>
            </a:p>
          </p:txBody>
        </p:sp>
        <p:sp>
          <p:nvSpPr>
            <p:cNvPr id="26630" name="TextBox 26"/>
            <p:cNvSpPr txBox="1">
              <a:spLocks noChangeArrowheads="1"/>
            </p:cNvSpPr>
            <p:nvPr/>
          </p:nvSpPr>
          <p:spPr bwMode="auto">
            <a:xfrm>
              <a:off x="3871329" y="4962567"/>
              <a:ext cx="17272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latin typeface="Tahoma" pitchFamily="34" charset="0"/>
                  <a:cs typeface="Tahoma" pitchFamily="34" charset="0"/>
                </a:rPr>
                <a:t>≠</a:t>
              </a:r>
            </a:p>
          </p:txBody>
        </p:sp>
        <p:sp>
          <p:nvSpPr>
            <p:cNvPr id="26631" name="TextBox 27"/>
            <p:cNvSpPr txBox="1">
              <a:spLocks noChangeArrowheads="1"/>
            </p:cNvSpPr>
            <p:nvPr/>
          </p:nvSpPr>
          <p:spPr bwMode="auto">
            <a:xfrm>
              <a:off x="4691729" y="5266845"/>
              <a:ext cx="27765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  <a:cs typeface="Tahoma" pitchFamily="34" charset="0"/>
                </a:rPr>
                <a:t>MRV of EMISSIONS REDUCTIONS</a:t>
              </a:r>
            </a:p>
          </p:txBody>
        </p:sp>
      </p:grpSp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Emissions projections and  mitigation objectives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6790" y="1295400"/>
          <a:ext cx="859042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68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rgbClr val="596F7A"/>
                </a:solidFill>
                <a:latin typeface="+mj-lt"/>
                <a:ea typeface="ＭＳ Ｐゴシック" pitchFamily="34" charset="-128"/>
                <a:cs typeface="+mj-cs"/>
              </a:rPr>
              <a:t>US Emissions projections according to US EIA</a:t>
            </a:r>
          </a:p>
        </p:txBody>
      </p:sp>
      <p:grpSp>
        <p:nvGrpSpPr>
          <p:cNvPr id="27651" name="Group 70"/>
          <p:cNvGrpSpPr>
            <a:grpSpLocks/>
          </p:cNvGrpSpPr>
          <p:nvPr/>
        </p:nvGrpSpPr>
        <p:grpSpPr bwMode="auto">
          <a:xfrm>
            <a:off x="1109663" y="4043363"/>
            <a:ext cx="2686050" cy="849312"/>
            <a:chOff x="1109663" y="4042569"/>
            <a:chExt cx="2686050" cy="85010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09663" y="4854539"/>
              <a:ext cx="130175" cy="333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228725" y="4724243"/>
              <a:ext cx="304800" cy="168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525588" y="4605069"/>
              <a:ext cx="295275" cy="1239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817688" y="4442993"/>
              <a:ext cx="163512" cy="166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968500" y="4401679"/>
              <a:ext cx="141288" cy="46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076450" y="4325408"/>
              <a:ext cx="301625" cy="889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370138" y="4158564"/>
              <a:ext cx="150812" cy="1700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501900" y="4161742"/>
              <a:ext cx="166688" cy="1016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4300" y="4185578"/>
              <a:ext cx="279400" cy="73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932113" y="4080705"/>
              <a:ext cx="160337" cy="106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071813" y="4064815"/>
              <a:ext cx="157162" cy="222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09925" y="4061637"/>
              <a:ext cx="161925" cy="66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352800" y="4050513"/>
              <a:ext cx="168275" cy="82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505200" y="4042569"/>
              <a:ext cx="149225" cy="1763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654425" y="4211001"/>
              <a:ext cx="141288" cy="3241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4810125" y="5856288"/>
            <a:ext cx="4441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pitchFamily="34" charset="-128"/>
              </a:rPr>
              <a:t>Source: Maurice Lefranc (US EPA) based on EIA data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theme/theme1.xml><?xml version="1.0" encoding="utf-8"?>
<a:theme xmlns:a="http://schemas.openxmlformats.org/drawingml/2006/main" name="ENS engelsk">
  <a:themeElements>
    <a:clrScheme name="Energistyrelsen_UK_200604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istyrelsen_UK_200604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ergistyrelsen_UK_200604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1147</Words>
  <Application>Microsoft Office PowerPoint</Application>
  <PresentationFormat>On-screen Show (4:3)</PresentationFormat>
  <Paragraphs>148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Verdana</vt:lpstr>
      <vt:lpstr>Tahoma</vt:lpstr>
      <vt:lpstr>ＭＳ Ｐゴシック</vt:lpstr>
      <vt:lpstr>ENS engelsk</vt:lpstr>
      <vt:lpstr>ENS engelsk</vt:lpstr>
      <vt:lpstr>ENS engelsk</vt:lpstr>
      <vt:lpstr>ENS engelsk</vt:lpstr>
      <vt:lpstr>Good practice in national emissions  baselines</vt:lpstr>
      <vt:lpstr>Agenda</vt:lpstr>
      <vt:lpstr>Focus on national baseline scenarios</vt:lpstr>
      <vt:lpstr>Timeline of the project</vt:lpstr>
      <vt:lpstr>Possible next steps </vt:lpstr>
      <vt:lpstr>Variability in national emissions baselines</vt:lpstr>
      <vt:lpstr>Emissions projections and  mitigation objectives</vt:lpstr>
      <vt:lpstr>Emissions projections and  mitigation objectives (cont’d)</vt:lpstr>
      <vt:lpstr>Slide 9</vt:lpstr>
      <vt:lpstr>Variation in EU emissions projection models</vt:lpstr>
      <vt:lpstr>Comparing models for Mexico</vt:lpstr>
      <vt:lpstr>Aims and progress of the project</vt:lpstr>
      <vt:lpstr>Aim of the collaborative baseline work</vt:lpstr>
      <vt:lpstr>Project progress</vt:lpstr>
      <vt:lpstr>Baselines in developing countries: issues raised at the workshops</vt:lpstr>
      <vt:lpstr>Areas for identifying and sharing good practice</vt:lpstr>
      <vt:lpstr>Emissions data and capacity building</vt:lpstr>
      <vt:lpstr>Assumptions and sensitivity analysis</vt:lpstr>
      <vt:lpstr>Methodological choices</vt:lpstr>
      <vt:lpstr>Transparency and Review</vt:lpstr>
      <vt:lpstr>Summary</vt:lpstr>
      <vt:lpstr>Thank you</vt:lpstr>
    </vt:vector>
  </TitlesOfParts>
  <Manager/>
  <Company>Energistyrelsen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GGGI Meeting Copenhagen, March 14, 2011</dc:title>
  <dc:subject/>
  <dc:creator>Ulla Blatt Bendtsen</dc:creator>
  <cp:keywords/>
  <dc:description/>
  <cp:lastModifiedBy>UNFCCC</cp:lastModifiedBy>
  <cp:revision>234</cp:revision>
  <dcterms:created xsi:type="dcterms:W3CDTF">2012-05-12T18:35:06Z</dcterms:created>
  <dcterms:modified xsi:type="dcterms:W3CDTF">2012-05-15T09:10:46Z</dcterms:modified>
  <cp:category/>
</cp:coreProperties>
</file>