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  <p:sldMasterId id="2147483945" r:id="rId2"/>
    <p:sldMasterId id="2147483998" r:id="rId3"/>
    <p:sldMasterId id="2147484010" r:id="rId4"/>
  </p:sldMasterIdLst>
  <p:notesMasterIdLst>
    <p:notesMasterId r:id="rId23"/>
  </p:notesMasterIdLst>
  <p:sldIdLst>
    <p:sldId id="317" r:id="rId5"/>
    <p:sldId id="319" r:id="rId6"/>
    <p:sldId id="323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B00"/>
    <a:srgbClr val="5C5C5C"/>
    <a:srgbClr val="F26200"/>
    <a:srgbClr val="515151"/>
    <a:srgbClr val="000000"/>
    <a:srgbClr val="FAA906"/>
    <a:srgbClr val="FABE00"/>
    <a:srgbClr val="FFC000"/>
    <a:srgbClr val="FF66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6" autoAdjust="0"/>
    <p:restoredTop sz="94660"/>
  </p:normalViewPr>
  <p:slideViewPr>
    <p:cSldViewPr showGuides="1">
      <p:cViewPr varScale="1">
        <p:scale>
          <a:sx n="73" d="100"/>
          <a:sy n="73" d="100"/>
        </p:scale>
        <p:origin x="-1476" y="-102"/>
      </p:cViewPr>
      <p:guideLst>
        <p:guide orient="horz" pos="1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510DB-588C-44F9-8D27-27F67FDD152E}" type="doc">
      <dgm:prSet loTypeId="urn:microsoft.com/office/officeart/2005/8/layout/radial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F07B4895-AFA1-4704-ADB3-9BDD48A312A4}">
      <dgm:prSet phldrT="[Texto]"/>
      <dgm:spPr/>
      <dgm:t>
        <a:bodyPr/>
        <a:lstStyle/>
        <a:p>
          <a:r>
            <a:rPr lang="pt-BR" dirty="0" smtClean="0">
              <a:solidFill>
                <a:schemeClr val="bg1">
                  <a:lumMod val="95000"/>
                </a:schemeClr>
              </a:solidFill>
            </a:rPr>
            <a:t>BCSD-</a:t>
          </a:r>
          <a:r>
            <a:rPr lang="pt-BR" dirty="0" err="1" smtClean="0">
              <a:solidFill>
                <a:schemeClr val="bg1">
                  <a:lumMod val="95000"/>
                </a:schemeClr>
              </a:solidFill>
            </a:rPr>
            <a:t>Brazil</a:t>
          </a:r>
          <a:endParaRPr lang="pt-BR" dirty="0">
            <a:solidFill>
              <a:schemeClr val="bg1">
                <a:lumMod val="95000"/>
              </a:schemeClr>
            </a:solidFill>
          </a:endParaRPr>
        </a:p>
      </dgm:t>
    </dgm:pt>
    <dgm:pt modelId="{4437D181-10DF-486C-8096-FEC1997F2C7A}" type="parTrans" cxnId="{9EF0C93D-3A64-4BC2-90F2-82485674F9E0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887B8C6F-6676-424F-87A6-5ECE3D3A52D3}" type="sibTrans" cxnId="{9EF0C93D-3A64-4BC2-90F2-82485674F9E0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66F6A8CC-A346-497C-AF34-42C2A258071C}">
      <dgm:prSet phldrT="[Texto]" custT="1"/>
      <dgm:spPr/>
      <dgm:t>
        <a:bodyPr/>
        <a:lstStyle/>
        <a:p>
          <a:r>
            <a:rPr lang="pt-BR" sz="1600" dirty="0" err="1" smtClean="0">
              <a:solidFill>
                <a:schemeClr val="bg1">
                  <a:lumMod val="95000"/>
                </a:schemeClr>
              </a:solidFill>
            </a:rPr>
            <a:t>Climate</a:t>
          </a:r>
          <a:r>
            <a:rPr lang="pt-BR" sz="1600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pt-BR" sz="1600" dirty="0" err="1" smtClean="0">
              <a:solidFill>
                <a:schemeClr val="bg1">
                  <a:lumMod val="95000"/>
                </a:schemeClr>
              </a:solidFill>
            </a:rPr>
            <a:t>and</a:t>
          </a:r>
          <a:r>
            <a:rPr lang="pt-BR" sz="1600" dirty="0" smtClean="0">
              <a:solidFill>
                <a:schemeClr val="bg1">
                  <a:lumMod val="95000"/>
                </a:schemeClr>
              </a:solidFill>
            </a:rPr>
            <a:t> Energy</a:t>
          </a:r>
          <a:endParaRPr lang="pt-BR" sz="1600" dirty="0">
            <a:solidFill>
              <a:schemeClr val="bg1">
                <a:lumMod val="95000"/>
              </a:schemeClr>
            </a:solidFill>
          </a:endParaRPr>
        </a:p>
      </dgm:t>
    </dgm:pt>
    <dgm:pt modelId="{2671B0C9-C23E-43EE-BD58-939702876A77}" type="parTrans" cxnId="{651F63C2-0D5C-4361-B3A1-6A1314644253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1F7AE4BF-37A0-4DC2-BB38-57749FD7C051}" type="sibTrans" cxnId="{651F63C2-0D5C-4361-B3A1-6A1314644253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CBA997BC-501D-473E-ABBA-ADD5B95CF46D}">
      <dgm:prSet phldrT="[Texto]" custT="1"/>
      <dgm:spPr/>
      <dgm:t>
        <a:bodyPr/>
        <a:lstStyle/>
        <a:p>
          <a:r>
            <a:rPr lang="pt-BR" sz="1400" dirty="0" err="1" smtClean="0">
              <a:solidFill>
                <a:schemeClr val="bg1">
                  <a:lumMod val="95000"/>
                </a:schemeClr>
              </a:solidFill>
            </a:rPr>
            <a:t>Sustainable</a:t>
          </a:r>
          <a:r>
            <a:rPr lang="pt-BR" sz="1400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pt-BR" sz="1400" dirty="0" err="1" smtClean="0">
              <a:solidFill>
                <a:schemeClr val="bg1">
                  <a:lumMod val="95000"/>
                </a:schemeClr>
              </a:solidFill>
            </a:rPr>
            <a:t>Finance</a:t>
          </a:r>
          <a:endParaRPr lang="pt-BR" sz="1400" dirty="0">
            <a:solidFill>
              <a:schemeClr val="bg1">
                <a:lumMod val="95000"/>
              </a:schemeClr>
            </a:solidFill>
          </a:endParaRPr>
        </a:p>
      </dgm:t>
    </dgm:pt>
    <dgm:pt modelId="{F76DA536-4C36-4747-8E0D-230DE126EEE6}" type="parTrans" cxnId="{82345FB9-3620-40B7-9F19-E156240FADA3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6F66D456-12DC-40E4-999F-4A11BE55DFFA}" type="sibTrans" cxnId="{82345FB9-3620-40B7-9F19-E156240FADA3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BD5CEA5C-C635-4077-8624-C6A93CFAE36F}">
      <dgm:prSet phldrT="[Texto]" custT="1"/>
      <dgm:spPr/>
      <dgm:t>
        <a:bodyPr/>
        <a:lstStyle/>
        <a:p>
          <a:r>
            <a:rPr lang="pt-BR" sz="1400" dirty="0" err="1" smtClean="0">
              <a:solidFill>
                <a:schemeClr val="bg1">
                  <a:lumMod val="95000"/>
                </a:schemeClr>
              </a:solidFill>
            </a:rPr>
            <a:t>Sustainable</a:t>
          </a:r>
          <a:r>
            <a:rPr lang="pt-BR" sz="1400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pt-BR" sz="1200" dirty="0" err="1" smtClean="0">
              <a:solidFill>
                <a:schemeClr val="bg1">
                  <a:lumMod val="95000"/>
                </a:schemeClr>
              </a:solidFill>
            </a:rPr>
            <a:t>Constructions</a:t>
          </a:r>
          <a:endParaRPr lang="pt-BR" sz="1200" dirty="0">
            <a:solidFill>
              <a:schemeClr val="bg1">
                <a:lumMod val="95000"/>
              </a:schemeClr>
            </a:solidFill>
          </a:endParaRPr>
        </a:p>
      </dgm:t>
    </dgm:pt>
    <dgm:pt modelId="{14EE8BC8-D86B-4E8D-9DC0-B60EBDD2B779}" type="parTrans" cxnId="{FA4BD088-58A7-4016-9DFB-82A262B6C384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880C2F8A-D21B-491C-9964-6D981C928886}" type="sibTrans" cxnId="{FA4BD088-58A7-4016-9DFB-82A262B6C384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76086C69-E996-4B7A-ADCE-24D54C48FC86}">
      <dgm:prSet phldrT="[Texto]" custT="1"/>
      <dgm:spPr/>
      <dgm:t>
        <a:bodyPr/>
        <a:lstStyle/>
        <a:p>
          <a:r>
            <a:rPr lang="pt-BR" sz="1400" dirty="0" err="1" smtClean="0">
              <a:solidFill>
                <a:schemeClr val="bg1">
                  <a:lumMod val="95000"/>
                </a:schemeClr>
              </a:solidFill>
            </a:rPr>
            <a:t>Biodiversity</a:t>
          </a:r>
          <a:endParaRPr lang="pt-BR" sz="1400" dirty="0">
            <a:solidFill>
              <a:schemeClr val="bg1">
                <a:lumMod val="95000"/>
              </a:schemeClr>
            </a:solidFill>
          </a:endParaRPr>
        </a:p>
      </dgm:t>
    </dgm:pt>
    <dgm:pt modelId="{93CAE841-8DDF-408A-B064-A831AC4D0C2C}" type="parTrans" cxnId="{F4F98737-E124-4FDA-BE15-DBB96487923A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F8E11B9E-102B-45EF-9EC7-7D1898F9E335}" type="sibTrans" cxnId="{F4F98737-E124-4FDA-BE15-DBB96487923A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FA433099-2A84-489D-A955-08DE54AF6707}">
      <dgm:prSet phldrT="[Texto]" custT="1"/>
      <dgm:spPr/>
      <dgm:t>
        <a:bodyPr/>
        <a:lstStyle/>
        <a:p>
          <a:r>
            <a:rPr lang="pt-BR" sz="1400" dirty="0" err="1" smtClean="0">
              <a:solidFill>
                <a:schemeClr val="bg1">
                  <a:lumMod val="95000"/>
                </a:schemeClr>
              </a:solidFill>
            </a:rPr>
            <a:t>Water</a:t>
          </a:r>
          <a:endParaRPr lang="pt-BR" sz="1400" dirty="0" smtClean="0">
            <a:solidFill>
              <a:schemeClr val="bg1">
                <a:lumMod val="95000"/>
              </a:schemeClr>
            </a:solidFill>
          </a:endParaRPr>
        </a:p>
      </dgm:t>
    </dgm:pt>
    <dgm:pt modelId="{3D54BC2B-CA4E-44B1-BC59-D4C223E120A1}" type="parTrans" cxnId="{F5C49212-A5CC-4551-A7F6-739082367A8F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A3A28C23-6B00-4C81-BDC0-31975AE71EA5}" type="sibTrans" cxnId="{F5C49212-A5CC-4551-A7F6-739082367A8F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B8FEA815-63E6-4ECA-84A6-F24C86F186ED}">
      <dgm:prSet phldrT="[Texto]" custT="1"/>
      <dgm:spPr/>
      <dgm:t>
        <a:bodyPr/>
        <a:lstStyle/>
        <a:p>
          <a:r>
            <a:rPr lang="pt-BR" sz="1400" dirty="0" err="1" smtClean="0">
              <a:solidFill>
                <a:schemeClr val="bg1">
                  <a:lumMod val="95000"/>
                </a:schemeClr>
              </a:solidFill>
            </a:rPr>
            <a:t>Legislation</a:t>
          </a:r>
          <a:endParaRPr lang="pt-BR" sz="1400" dirty="0">
            <a:solidFill>
              <a:schemeClr val="bg1">
                <a:lumMod val="95000"/>
              </a:schemeClr>
            </a:solidFill>
          </a:endParaRPr>
        </a:p>
      </dgm:t>
    </dgm:pt>
    <dgm:pt modelId="{D9DBEA56-A44F-48E0-AE40-E77FB0C9AA28}" type="parTrans" cxnId="{AF4C397B-1078-416A-BF7C-5605EBACCCA1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B1C47DDC-9A56-4511-A99B-A3ACCF44690C}" type="sibTrans" cxnId="{AF4C397B-1078-416A-BF7C-5605EBACCCA1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6F3D4BC5-36DF-4DDD-9DCF-3C7E0E7D8B45}">
      <dgm:prSet phldrT="[Texto]" custT="1"/>
      <dgm:spPr/>
      <dgm:t>
        <a:bodyPr/>
        <a:lstStyle/>
        <a:p>
          <a:r>
            <a:rPr lang="pt-BR" sz="1200" dirty="0" err="1" smtClean="0">
              <a:solidFill>
                <a:schemeClr val="bg1">
                  <a:lumMod val="95000"/>
                </a:schemeClr>
              </a:solidFill>
            </a:rPr>
            <a:t>Sustainable</a:t>
          </a:r>
          <a:r>
            <a:rPr lang="pt-BR" sz="1200" dirty="0" smtClean="0">
              <a:solidFill>
                <a:schemeClr val="bg1">
                  <a:lumMod val="95000"/>
                </a:schemeClr>
              </a:solidFill>
            </a:rPr>
            <a:t> Management</a:t>
          </a:r>
          <a:endParaRPr lang="pt-BR" sz="1200" dirty="0">
            <a:solidFill>
              <a:schemeClr val="bg1">
                <a:lumMod val="95000"/>
              </a:schemeClr>
            </a:solidFill>
          </a:endParaRPr>
        </a:p>
      </dgm:t>
    </dgm:pt>
    <dgm:pt modelId="{90BBF693-74FA-44A0-B367-E3AC44ED59E2}" type="parTrans" cxnId="{905A9B47-C186-4844-831D-95181A66FD11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26A6DD79-61AD-40CC-BBCC-7FC343368E3B}" type="sibTrans" cxnId="{905A9B47-C186-4844-831D-95181A66FD11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A2E0BC53-0E86-45EB-A3EF-D1AA72B53840}">
      <dgm:prSet phldrT="[Texto]" custT="1"/>
      <dgm:spPr/>
      <dgm:t>
        <a:bodyPr/>
        <a:lstStyle/>
        <a:p>
          <a:r>
            <a:rPr lang="pt-BR" sz="1000" dirty="0" smtClean="0">
              <a:solidFill>
                <a:schemeClr val="bg1">
                  <a:lumMod val="95000"/>
                </a:schemeClr>
              </a:solidFill>
            </a:rPr>
            <a:t>Communication </a:t>
          </a:r>
          <a:r>
            <a:rPr lang="pt-BR" sz="1000" dirty="0" err="1" smtClean="0">
              <a:solidFill>
                <a:schemeClr val="bg1">
                  <a:lumMod val="95000"/>
                </a:schemeClr>
              </a:solidFill>
            </a:rPr>
            <a:t>and</a:t>
          </a:r>
          <a:r>
            <a:rPr lang="pt-BR" sz="1000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pt-BR" sz="1000" dirty="0" err="1" smtClean="0">
              <a:solidFill>
                <a:schemeClr val="bg1">
                  <a:lumMod val="95000"/>
                </a:schemeClr>
              </a:solidFill>
            </a:rPr>
            <a:t>Education</a:t>
          </a:r>
          <a:endParaRPr lang="pt-BR" sz="1000" dirty="0">
            <a:solidFill>
              <a:schemeClr val="bg1">
                <a:lumMod val="95000"/>
              </a:schemeClr>
            </a:solidFill>
          </a:endParaRPr>
        </a:p>
      </dgm:t>
    </dgm:pt>
    <dgm:pt modelId="{CF3B9990-3F6C-4D19-B48B-CABF8FDFC04B}" type="parTrans" cxnId="{BD5957BA-7FD2-4C7A-A509-733E7F536835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89731BF4-E5C5-430A-ABF7-89A4FE2826C2}" type="sibTrans" cxnId="{BD5957BA-7FD2-4C7A-A509-733E7F536835}">
      <dgm:prSet/>
      <dgm:spPr/>
      <dgm:t>
        <a:bodyPr/>
        <a:lstStyle/>
        <a:p>
          <a:endParaRPr lang="pt-BR">
            <a:solidFill>
              <a:schemeClr val="bg1">
                <a:lumMod val="95000"/>
              </a:schemeClr>
            </a:solidFill>
          </a:endParaRPr>
        </a:p>
      </dgm:t>
    </dgm:pt>
    <dgm:pt modelId="{6314024E-7CA7-4184-8EBA-91ACB55DA496}" type="pres">
      <dgm:prSet presAssocID="{A84510DB-588C-44F9-8D27-27F67FDD15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4A0A9F2-4D38-4E25-9399-247C9C2D10B2}" type="pres">
      <dgm:prSet presAssocID="{F07B4895-AFA1-4704-ADB3-9BDD48A312A4}" presName="centerShape" presStyleLbl="node0" presStyleIdx="0" presStyleCnt="1" custScaleX="183010" custScaleY="142977"/>
      <dgm:spPr/>
      <dgm:t>
        <a:bodyPr/>
        <a:lstStyle/>
        <a:p>
          <a:endParaRPr lang="pt-BR"/>
        </a:p>
      </dgm:t>
    </dgm:pt>
    <dgm:pt modelId="{1AF9DDAA-CE81-4536-957C-2C20522A979A}" type="pres">
      <dgm:prSet presAssocID="{2671B0C9-C23E-43EE-BD58-939702876A77}" presName="Name9" presStyleLbl="parChTrans1D2" presStyleIdx="0" presStyleCnt="8"/>
      <dgm:spPr/>
      <dgm:t>
        <a:bodyPr/>
        <a:lstStyle/>
        <a:p>
          <a:endParaRPr lang="pt-BR"/>
        </a:p>
      </dgm:t>
    </dgm:pt>
    <dgm:pt modelId="{BD84574A-5018-4E40-A3C9-82DBCC5BF235}" type="pres">
      <dgm:prSet presAssocID="{2671B0C9-C23E-43EE-BD58-939702876A77}" presName="connTx" presStyleLbl="parChTrans1D2" presStyleIdx="0" presStyleCnt="8"/>
      <dgm:spPr/>
      <dgm:t>
        <a:bodyPr/>
        <a:lstStyle/>
        <a:p>
          <a:endParaRPr lang="pt-BR"/>
        </a:p>
      </dgm:t>
    </dgm:pt>
    <dgm:pt modelId="{6F677B9E-9386-400E-9459-A98EE05D1CFA}" type="pres">
      <dgm:prSet presAssocID="{66F6A8CC-A346-497C-AF34-42C2A258071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015247-8567-4CDC-9FD3-ECC925E43F93}" type="pres">
      <dgm:prSet presAssocID="{F76DA536-4C36-4747-8E0D-230DE126EEE6}" presName="Name9" presStyleLbl="parChTrans1D2" presStyleIdx="1" presStyleCnt="8"/>
      <dgm:spPr/>
      <dgm:t>
        <a:bodyPr/>
        <a:lstStyle/>
        <a:p>
          <a:endParaRPr lang="pt-BR"/>
        </a:p>
      </dgm:t>
    </dgm:pt>
    <dgm:pt modelId="{E758C214-9A96-4B7B-B3CB-8D961641BE31}" type="pres">
      <dgm:prSet presAssocID="{F76DA536-4C36-4747-8E0D-230DE126EEE6}" presName="connTx" presStyleLbl="parChTrans1D2" presStyleIdx="1" presStyleCnt="8"/>
      <dgm:spPr/>
      <dgm:t>
        <a:bodyPr/>
        <a:lstStyle/>
        <a:p>
          <a:endParaRPr lang="pt-BR"/>
        </a:p>
      </dgm:t>
    </dgm:pt>
    <dgm:pt modelId="{20612D37-465D-45D1-9285-D5DABB13EFD4}" type="pres">
      <dgm:prSet presAssocID="{CBA997BC-501D-473E-ABBA-ADD5B95CF46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F081CC-6A1F-4F80-94D4-47E93E27F35B}" type="pres">
      <dgm:prSet presAssocID="{14EE8BC8-D86B-4E8D-9DC0-B60EBDD2B779}" presName="Name9" presStyleLbl="parChTrans1D2" presStyleIdx="2" presStyleCnt="8"/>
      <dgm:spPr/>
      <dgm:t>
        <a:bodyPr/>
        <a:lstStyle/>
        <a:p>
          <a:endParaRPr lang="pt-BR"/>
        </a:p>
      </dgm:t>
    </dgm:pt>
    <dgm:pt modelId="{640E9575-7155-420D-8974-AE4EB8DB39CA}" type="pres">
      <dgm:prSet presAssocID="{14EE8BC8-D86B-4E8D-9DC0-B60EBDD2B779}" presName="connTx" presStyleLbl="parChTrans1D2" presStyleIdx="2" presStyleCnt="8"/>
      <dgm:spPr/>
      <dgm:t>
        <a:bodyPr/>
        <a:lstStyle/>
        <a:p>
          <a:endParaRPr lang="pt-BR"/>
        </a:p>
      </dgm:t>
    </dgm:pt>
    <dgm:pt modelId="{90BBB3A2-4B4F-40E0-AB08-0A91B2981112}" type="pres">
      <dgm:prSet presAssocID="{BD5CEA5C-C635-4077-8624-C6A93CFAE36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865B54-5083-4189-8381-42538BC93691}" type="pres">
      <dgm:prSet presAssocID="{93CAE841-8DDF-408A-B064-A831AC4D0C2C}" presName="Name9" presStyleLbl="parChTrans1D2" presStyleIdx="3" presStyleCnt="8"/>
      <dgm:spPr/>
      <dgm:t>
        <a:bodyPr/>
        <a:lstStyle/>
        <a:p>
          <a:endParaRPr lang="pt-BR"/>
        </a:p>
      </dgm:t>
    </dgm:pt>
    <dgm:pt modelId="{5E3F337A-A163-4A62-B290-E168549CB047}" type="pres">
      <dgm:prSet presAssocID="{93CAE841-8DDF-408A-B064-A831AC4D0C2C}" presName="connTx" presStyleLbl="parChTrans1D2" presStyleIdx="3" presStyleCnt="8"/>
      <dgm:spPr/>
      <dgm:t>
        <a:bodyPr/>
        <a:lstStyle/>
        <a:p>
          <a:endParaRPr lang="pt-BR"/>
        </a:p>
      </dgm:t>
    </dgm:pt>
    <dgm:pt modelId="{7633C927-4775-49E1-8A5C-2A1D015B6721}" type="pres">
      <dgm:prSet presAssocID="{76086C69-E996-4B7A-ADCE-24D54C48FC8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72C0B7-0ACD-4A40-A9C1-2548E51F7574}" type="pres">
      <dgm:prSet presAssocID="{3D54BC2B-CA4E-44B1-BC59-D4C223E120A1}" presName="Name9" presStyleLbl="parChTrans1D2" presStyleIdx="4" presStyleCnt="8"/>
      <dgm:spPr/>
      <dgm:t>
        <a:bodyPr/>
        <a:lstStyle/>
        <a:p>
          <a:endParaRPr lang="pt-BR"/>
        </a:p>
      </dgm:t>
    </dgm:pt>
    <dgm:pt modelId="{E8B17A4E-5252-45C9-8617-83E27B23786F}" type="pres">
      <dgm:prSet presAssocID="{3D54BC2B-CA4E-44B1-BC59-D4C223E120A1}" presName="connTx" presStyleLbl="parChTrans1D2" presStyleIdx="4" presStyleCnt="8"/>
      <dgm:spPr/>
      <dgm:t>
        <a:bodyPr/>
        <a:lstStyle/>
        <a:p>
          <a:endParaRPr lang="pt-BR"/>
        </a:p>
      </dgm:t>
    </dgm:pt>
    <dgm:pt modelId="{980EAAB2-A131-4560-BEE7-1C6006F11E72}" type="pres">
      <dgm:prSet presAssocID="{FA433099-2A84-489D-A955-08DE54AF670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8E688A-93DB-4CFB-ABBB-BEB5B5B182ED}" type="pres">
      <dgm:prSet presAssocID="{D9DBEA56-A44F-48E0-AE40-E77FB0C9AA28}" presName="Name9" presStyleLbl="parChTrans1D2" presStyleIdx="5" presStyleCnt="8"/>
      <dgm:spPr/>
      <dgm:t>
        <a:bodyPr/>
        <a:lstStyle/>
        <a:p>
          <a:endParaRPr lang="pt-BR"/>
        </a:p>
      </dgm:t>
    </dgm:pt>
    <dgm:pt modelId="{C6CE8A78-F12D-43AA-939E-5008D1499F38}" type="pres">
      <dgm:prSet presAssocID="{D9DBEA56-A44F-48E0-AE40-E77FB0C9AA28}" presName="connTx" presStyleLbl="parChTrans1D2" presStyleIdx="5" presStyleCnt="8"/>
      <dgm:spPr/>
      <dgm:t>
        <a:bodyPr/>
        <a:lstStyle/>
        <a:p>
          <a:endParaRPr lang="pt-BR"/>
        </a:p>
      </dgm:t>
    </dgm:pt>
    <dgm:pt modelId="{F154AF39-3E1B-4232-9CF5-D40D3EBE1AC6}" type="pres">
      <dgm:prSet presAssocID="{B8FEA815-63E6-4ECA-84A6-F24C86F186E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E9CB77-3A1D-4398-8D55-3E5AF96C035D}" type="pres">
      <dgm:prSet presAssocID="{90BBF693-74FA-44A0-B367-E3AC44ED59E2}" presName="Name9" presStyleLbl="parChTrans1D2" presStyleIdx="6" presStyleCnt="8"/>
      <dgm:spPr/>
      <dgm:t>
        <a:bodyPr/>
        <a:lstStyle/>
        <a:p>
          <a:endParaRPr lang="pt-BR"/>
        </a:p>
      </dgm:t>
    </dgm:pt>
    <dgm:pt modelId="{8AE15102-8DF5-42A4-B025-18D600FCB094}" type="pres">
      <dgm:prSet presAssocID="{90BBF693-74FA-44A0-B367-E3AC44ED59E2}" presName="connTx" presStyleLbl="parChTrans1D2" presStyleIdx="6" presStyleCnt="8"/>
      <dgm:spPr/>
      <dgm:t>
        <a:bodyPr/>
        <a:lstStyle/>
        <a:p>
          <a:endParaRPr lang="pt-BR"/>
        </a:p>
      </dgm:t>
    </dgm:pt>
    <dgm:pt modelId="{F8448CE5-DA55-4EA9-A414-23F169213568}" type="pres">
      <dgm:prSet presAssocID="{6F3D4BC5-36DF-4DDD-9DCF-3C7E0E7D8B4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81156E-7B50-47E2-B76A-6AE0B8AF522E}" type="pres">
      <dgm:prSet presAssocID="{CF3B9990-3F6C-4D19-B48B-CABF8FDFC04B}" presName="Name9" presStyleLbl="parChTrans1D2" presStyleIdx="7" presStyleCnt="8"/>
      <dgm:spPr/>
      <dgm:t>
        <a:bodyPr/>
        <a:lstStyle/>
        <a:p>
          <a:endParaRPr lang="pt-BR"/>
        </a:p>
      </dgm:t>
    </dgm:pt>
    <dgm:pt modelId="{36068DD2-A081-4CDE-819F-4214AF4C60FF}" type="pres">
      <dgm:prSet presAssocID="{CF3B9990-3F6C-4D19-B48B-CABF8FDFC04B}" presName="connTx" presStyleLbl="parChTrans1D2" presStyleIdx="7" presStyleCnt="8"/>
      <dgm:spPr/>
      <dgm:t>
        <a:bodyPr/>
        <a:lstStyle/>
        <a:p>
          <a:endParaRPr lang="pt-BR"/>
        </a:p>
      </dgm:t>
    </dgm:pt>
    <dgm:pt modelId="{239AB2E9-87EA-4B47-80AF-8E0738C6F57C}" type="pres">
      <dgm:prSet presAssocID="{A2E0BC53-0E86-45EB-A3EF-D1AA72B5384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03A378-9310-42DD-B354-6ABE439B62C7}" type="presOf" srcId="{F07B4895-AFA1-4704-ADB3-9BDD48A312A4}" destId="{E4A0A9F2-4D38-4E25-9399-247C9C2D10B2}" srcOrd="0" destOrd="0" presId="urn:microsoft.com/office/officeart/2005/8/layout/radial1"/>
    <dgm:cxn modelId="{651F63C2-0D5C-4361-B3A1-6A1314644253}" srcId="{F07B4895-AFA1-4704-ADB3-9BDD48A312A4}" destId="{66F6A8CC-A346-497C-AF34-42C2A258071C}" srcOrd="0" destOrd="0" parTransId="{2671B0C9-C23E-43EE-BD58-939702876A77}" sibTransId="{1F7AE4BF-37A0-4DC2-BB38-57749FD7C051}"/>
    <dgm:cxn modelId="{BC4DACF7-D352-41DB-AB75-8DBE8FBF2937}" type="presOf" srcId="{A2E0BC53-0E86-45EB-A3EF-D1AA72B53840}" destId="{239AB2E9-87EA-4B47-80AF-8E0738C6F57C}" srcOrd="0" destOrd="0" presId="urn:microsoft.com/office/officeart/2005/8/layout/radial1"/>
    <dgm:cxn modelId="{6B0E02C9-A812-439D-AA3F-62F8053783EA}" type="presOf" srcId="{14EE8BC8-D86B-4E8D-9DC0-B60EBDD2B779}" destId="{3CF081CC-6A1F-4F80-94D4-47E93E27F35B}" srcOrd="0" destOrd="0" presId="urn:microsoft.com/office/officeart/2005/8/layout/radial1"/>
    <dgm:cxn modelId="{F5A55102-A2A5-434E-BD44-E00A48F02F4D}" type="presOf" srcId="{CF3B9990-3F6C-4D19-B48B-CABF8FDFC04B}" destId="{36068DD2-A081-4CDE-819F-4214AF4C60FF}" srcOrd="1" destOrd="0" presId="urn:microsoft.com/office/officeart/2005/8/layout/radial1"/>
    <dgm:cxn modelId="{FA4BD088-58A7-4016-9DFB-82A262B6C384}" srcId="{F07B4895-AFA1-4704-ADB3-9BDD48A312A4}" destId="{BD5CEA5C-C635-4077-8624-C6A93CFAE36F}" srcOrd="2" destOrd="0" parTransId="{14EE8BC8-D86B-4E8D-9DC0-B60EBDD2B779}" sibTransId="{880C2F8A-D21B-491C-9964-6D981C928886}"/>
    <dgm:cxn modelId="{4ABE0AD1-F7FE-46CF-9DD0-8781BA5A1126}" type="presOf" srcId="{2671B0C9-C23E-43EE-BD58-939702876A77}" destId="{BD84574A-5018-4E40-A3C9-82DBCC5BF235}" srcOrd="1" destOrd="0" presId="urn:microsoft.com/office/officeart/2005/8/layout/radial1"/>
    <dgm:cxn modelId="{20E387F3-CF0C-48F6-977C-79E459714EDB}" type="presOf" srcId="{D9DBEA56-A44F-48E0-AE40-E77FB0C9AA28}" destId="{3F8E688A-93DB-4CFB-ABBB-BEB5B5B182ED}" srcOrd="0" destOrd="0" presId="urn:microsoft.com/office/officeart/2005/8/layout/radial1"/>
    <dgm:cxn modelId="{8F1DD3B3-C5A7-4EC6-82F4-02F29F5DB20B}" type="presOf" srcId="{90BBF693-74FA-44A0-B367-E3AC44ED59E2}" destId="{8AE15102-8DF5-42A4-B025-18D600FCB094}" srcOrd="1" destOrd="0" presId="urn:microsoft.com/office/officeart/2005/8/layout/radial1"/>
    <dgm:cxn modelId="{155DFA40-8E26-4456-AC14-3E26BDBACE22}" type="presOf" srcId="{3D54BC2B-CA4E-44B1-BC59-D4C223E120A1}" destId="{E8B17A4E-5252-45C9-8617-83E27B23786F}" srcOrd="1" destOrd="0" presId="urn:microsoft.com/office/officeart/2005/8/layout/radial1"/>
    <dgm:cxn modelId="{96CFD445-5984-48F3-B8D3-D7CB8DD20A44}" type="presOf" srcId="{CF3B9990-3F6C-4D19-B48B-CABF8FDFC04B}" destId="{D181156E-7B50-47E2-B76A-6AE0B8AF522E}" srcOrd="0" destOrd="0" presId="urn:microsoft.com/office/officeart/2005/8/layout/radial1"/>
    <dgm:cxn modelId="{771CBCA9-E273-4BEA-B6EF-92E3EB818C9A}" type="presOf" srcId="{93CAE841-8DDF-408A-B064-A831AC4D0C2C}" destId="{42865B54-5083-4189-8381-42538BC93691}" srcOrd="0" destOrd="0" presId="urn:microsoft.com/office/officeart/2005/8/layout/radial1"/>
    <dgm:cxn modelId="{79BCE0D7-81DA-4D44-87E1-C552E94CA3E3}" type="presOf" srcId="{B8FEA815-63E6-4ECA-84A6-F24C86F186ED}" destId="{F154AF39-3E1B-4232-9CF5-D40D3EBE1AC6}" srcOrd="0" destOrd="0" presId="urn:microsoft.com/office/officeart/2005/8/layout/radial1"/>
    <dgm:cxn modelId="{A17AE1AB-D3AE-4BEE-8C64-9BD36DE5B31C}" type="presOf" srcId="{93CAE841-8DDF-408A-B064-A831AC4D0C2C}" destId="{5E3F337A-A163-4A62-B290-E168549CB047}" srcOrd="1" destOrd="0" presId="urn:microsoft.com/office/officeart/2005/8/layout/radial1"/>
    <dgm:cxn modelId="{4C5E22ED-E7E1-4593-956E-83CF44E89291}" type="presOf" srcId="{6F3D4BC5-36DF-4DDD-9DCF-3C7E0E7D8B45}" destId="{F8448CE5-DA55-4EA9-A414-23F169213568}" srcOrd="0" destOrd="0" presId="urn:microsoft.com/office/officeart/2005/8/layout/radial1"/>
    <dgm:cxn modelId="{35CD075F-8C10-4487-A9C5-FFC842B2AF70}" type="presOf" srcId="{F76DA536-4C36-4747-8E0D-230DE126EEE6}" destId="{E758C214-9A96-4B7B-B3CB-8D961641BE31}" srcOrd="1" destOrd="0" presId="urn:microsoft.com/office/officeart/2005/8/layout/radial1"/>
    <dgm:cxn modelId="{FB883AB9-7353-41FB-9303-85916BE097ED}" type="presOf" srcId="{CBA997BC-501D-473E-ABBA-ADD5B95CF46D}" destId="{20612D37-465D-45D1-9285-D5DABB13EFD4}" srcOrd="0" destOrd="0" presId="urn:microsoft.com/office/officeart/2005/8/layout/radial1"/>
    <dgm:cxn modelId="{C838C035-F833-4EC8-9AE8-8F79E8903BFF}" type="presOf" srcId="{2671B0C9-C23E-43EE-BD58-939702876A77}" destId="{1AF9DDAA-CE81-4536-957C-2C20522A979A}" srcOrd="0" destOrd="0" presId="urn:microsoft.com/office/officeart/2005/8/layout/radial1"/>
    <dgm:cxn modelId="{BC22CD4E-0025-4330-85B4-0527482B81EC}" type="presOf" srcId="{D9DBEA56-A44F-48E0-AE40-E77FB0C9AA28}" destId="{C6CE8A78-F12D-43AA-939E-5008D1499F38}" srcOrd="1" destOrd="0" presId="urn:microsoft.com/office/officeart/2005/8/layout/radial1"/>
    <dgm:cxn modelId="{9F9AA90E-B09D-422F-8BEC-395CE6B2CDD7}" type="presOf" srcId="{FA433099-2A84-489D-A955-08DE54AF6707}" destId="{980EAAB2-A131-4560-BEE7-1C6006F11E72}" srcOrd="0" destOrd="0" presId="urn:microsoft.com/office/officeart/2005/8/layout/radial1"/>
    <dgm:cxn modelId="{0D1CFDEB-2DD3-437F-8570-6B40E9553B15}" type="presOf" srcId="{14EE8BC8-D86B-4E8D-9DC0-B60EBDD2B779}" destId="{640E9575-7155-420D-8974-AE4EB8DB39CA}" srcOrd="1" destOrd="0" presId="urn:microsoft.com/office/officeart/2005/8/layout/radial1"/>
    <dgm:cxn modelId="{BD5957BA-7FD2-4C7A-A509-733E7F536835}" srcId="{F07B4895-AFA1-4704-ADB3-9BDD48A312A4}" destId="{A2E0BC53-0E86-45EB-A3EF-D1AA72B53840}" srcOrd="7" destOrd="0" parTransId="{CF3B9990-3F6C-4D19-B48B-CABF8FDFC04B}" sibTransId="{89731BF4-E5C5-430A-ABF7-89A4FE2826C2}"/>
    <dgm:cxn modelId="{21331A07-DFA3-4C31-8F8B-0D597D8CCE41}" type="presOf" srcId="{3D54BC2B-CA4E-44B1-BC59-D4C223E120A1}" destId="{B572C0B7-0ACD-4A40-A9C1-2548E51F7574}" srcOrd="0" destOrd="0" presId="urn:microsoft.com/office/officeart/2005/8/layout/radial1"/>
    <dgm:cxn modelId="{AF4C397B-1078-416A-BF7C-5605EBACCCA1}" srcId="{F07B4895-AFA1-4704-ADB3-9BDD48A312A4}" destId="{B8FEA815-63E6-4ECA-84A6-F24C86F186ED}" srcOrd="5" destOrd="0" parTransId="{D9DBEA56-A44F-48E0-AE40-E77FB0C9AA28}" sibTransId="{B1C47DDC-9A56-4511-A99B-A3ACCF44690C}"/>
    <dgm:cxn modelId="{0E0316F0-391F-4E56-B7A3-5F16FABE4DFF}" type="presOf" srcId="{A84510DB-588C-44F9-8D27-27F67FDD152E}" destId="{6314024E-7CA7-4184-8EBA-91ACB55DA496}" srcOrd="0" destOrd="0" presId="urn:microsoft.com/office/officeart/2005/8/layout/radial1"/>
    <dgm:cxn modelId="{F5C49212-A5CC-4551-A7F6-739082367A8F}" srcId="{F07B4895-AFA1-4704-ADB3-9BDD48A312A4}" destId="{FA433099-2A84-489D-A955-08DE54AF6707}" srcOrd="4" destOrd="0" parTransId="{3D54BC2B-CA4E-44B1-BC59-D4C223E120A1}" sibTransId="{A3A28C23-6B00-4C81-BDC0-31975AE71EA5}"/>
    <dgm:cxn modelId="{B6ABCD11-57EB-446B-B517-2EB700C8A2BA}" type="presOf" srcId="{76086C69-E996-4B7A-ADCE-24D54C48FC86}" destId="{7633C927-4775-49E1-8A5C-2A1D015B6721}" srcOrd="0" destOrd="0" presId="urn:microsoft.com/office/officeart/2005/8/layout/radial1"/>
    <dgm:cxn modelId="{5185DE4A-669A-4096-9145-BE22ACB7AC3C}" type="presOf" srcId="{66F6A8CC-A346-497C-AF34-42C2A258071C}" destId="{6F677B9E-9386-400E-9459-A98EE05D1CFA}" srcOrd="0" destOrd="0" presId="urn:microsoft.com/office/officeart/2005/8/layout/radial1"/>
    <dgm:cxn modelId="{F4F98737-E124-4FDA-BE15-DBB96487923A}" srcId="{F07B4895-AFA1-4704-ADB3-9BDD48A312A4}" destId="{76086C69-E996-4B7A-ADCE-24D54C48FC86}" srcOrd="3" destOrd="0" parTransId="{93CAE841-8DDF-408A-B064-A831AC4D0C2C}" sibTransId="{F8E11B9E-102B-45EF-9EC7-7D1898F9E335}"/>
    <dgm:cxn modelId="{82345FB9-3620-40B7-9F19-E156240FADA3}" srcId="{F07B4895-AFA1-4704-ADB3-9BDD48A312A4}" destId="{CBA997BC-501D-473E-ABBA-ADD5B95CF46D}" srcOrd="1" destOrd="0" parTransId="{F76DA536-4C36-4747-8E0D-230DE126EEE6}" sibTransId="{6F66D456-12DC-40E4-999F-4A11BE55DFFA}"/>
    <dgm:cxn modelId="{9EF0C93D-3A64-4BC2-90F2-82485674F9E0}" srcId="{A84510DB-588C-44F9-8D27-27F67FDD152E}" destId="{F07B4895-AFA1-4704-ADB3-9BDD48A312A4}" srcOrd="0" destOrd="0" parTransId="{4437D181-10DF-486C-8096-FEC1997F2C7A}" sibTransId="{887B8C6F-6676-424F-87A6-5ECE3D3A52D3}"/>
    <dgm:cxn modelId="{1354A30E-305E-4F98-9980-AD3F33411B0D}" type="presOf" srcId="{90BBF693-74FA-44A0-B367-E3AC44ED59E2}" destId="{9AE9CB77-3A1D-4398-8D55-3E5AF96C035D}" srcOrd="0" destOrd="0" presId="urn:microsoft.com/office/officeart/2005/8/layout/radial1"/>
    <dgm:cxn modelId="{03EE5C87-3EFD-432B-816F-9DE74E8AD3D6}" type="presOf" srcId="{F76DA536-4C36-4747-8E0D-230DE126EEE6}" destId="{E2015247-8567-4CDC-9FD3-ECC925E43F93}" srcOrd="0" destOrd="0" presId="urn:microsoft.com/office/officeart/2005/8/layout/radial1"/>
    <dgm:cxn modelId="{8D60FAA6-AE36-4465-94DE-4A2D96B7EFB7}" type="presOf" srcId="{BD5CEA5C-C635-4077-8624-C6A93CFAE36F}" destId="{90BBB3A2-4B4F-40E0-AB08-0A91B2981112}" srcOrd="0" destOrd="0" presId="urn:microsoft.com/office/officeart/2005/8/layout/radial1"/>
    <dgm:cxn modelId="{905A9B47-C186-4844-831D-95181A66FD11}" srcId="{F07B4895-AFA1-4704-ADB3-9BDD48A312A4}" destId="{6F3D4BC5-36DF-4DDD-9DCF-3C7E0E7D8B45}" srcOrd="6" destOrd="0" parTransId="{90BBF693-74FA-44A0-B367-E3AC44ED59E2}" sibTransId="{26A6DD79-61AD-40CC-BBCC-7FC343368E3B}"/>
    <dgm:cxn modelId="{2021039B-77EF-4A9F-8F81-ACB5AFC51909}" type="presParOf" srcId="{6314024E-7CA7-4184-8EBA-91ACB55DA496}" destId="{E4A0A9F2-4D38-4E25-9399-247C9C2D10B2}" srcOrd="0" destOrd="0" presId="urn:microsoft.com/office/officeart/2005/8/layout/radial1"/>
    <dgm:cxn modelId="{394676A3-9B53-4B5D-82D4-8E0569CFC04A}" type="presParOf" srcId="{6314024E-7CA7-4184-8EBA-91ACB55DA496}" destId="{1AF9DDAA-CE81-4536-957C-2C20522A979A}" srcOrd="1" destOrd="0" presId="urn:microsoft.com/office/officeart/2005/8/layout/radial1"/>
    <dgm:cxn modelId="{74607558-2651-47CB-8FD4-41CC5B4475C3}" type="presParOf" srcId="{1AF9DDAA-CE81-4536-957C-2C20522A979A}" destId="{BD84574A-5018-4E40-A3C9-82DBCC5BF235}" srcOrd="0" destOrd="0" presId="urn:microsoft.com/office/officeart/2005/8/layout/radial1"/>
    <dgm:cxn modelId="{46869D21-47B9-498D-BB65-673FCF610DB4}" type="presParOf" srcId="{6314024E-7CA7-4184-8EBA-91ACB55DA496}" destId="{6F677B9E-9386-400E-9459-A98EE05D1CFA}" srcOrd="2" destOrd="0" presId="urn:microsoft.com/office/officeart/2005/8/layout/radial1"/>
    <dgm:cxn modelId="{0108D57C-0778-479E-A87E-C5006634EC78}" type="presParOf" srcId="{6314024E-7CA7-4184-8EBA-91ACB55DA496}" destId="{E2015247-8567-4CDC-9FD3-ECC925E43F93}" srcOrd="3" destOrd="0" presId="urn:microsoft.com/office/officeart/2005/8/layout/radial1"/>
    <dgm:cxn modelId="{B72CE310-7950-4EFE-93A0-7B3DD0B41998}" type="presParOf" srcId="{E2015247-8567-4CDC-9FD3-ECC925E43F93}" destId="{E758C214-9A96-4B7B-B3CB-8D961641BE31}" srcOrd="0" destOrd="0" presId="urn:microsoft.com/office/officeart/2005/8/layout/radial1"/>
    <dgm:cxn modelId="{F54EC55B-9F43-4CF9-BF09-D1AC1FCA60A5}" type="presParOf" srcId="{6314024E-7CA7-4184-8EBA-91ACB55DA496}" destId="{20612D37-465D-45D1-9285-D5DABB13EFD4}" srcOrd="4" destOrd="0" presId="urn:microsoft.com/office/officeart/2005/8/layout/radial1"/>
    <dgm:cxn modelId="{0E8D521E-025F-4547-B13D-EAB5FA8B8912}" type="presParOf" srcId="{6314024E-7CA7-4184-8EBA-91ACB55DA496}" destId="{3CF081CC-6A1F-4F80-94D4-47E93E27F35B}" srcOrd="5" destOrd="0" presId="urn:microsoft.com/office/officeart/2005/8/layout/radial1"/>
    <dgm:cxn modelId="{821CA97A-E9EC-4CD4-9489-D834D70DE123}" type="presParOf" srcId="{3CF081CC-6A1F-4F80-94D4-47E93E27F35B}" destId="{640E9575-7155-420D-8974-AE4EB8DB39CA}" srcOrd="0" destOrd="0" presId="urn:microsoft.com/office/officeart/2005/8/layout/radial1"/>
    <dgm:cxn modelId="{56D9AAD9-0F90-48C9-964B-BEE32881FBB7}" type="presParOf" srcId="{6314024E-7CA7-4184-8EBA-91ACB55DA496}" destId="{90BBB3A2-4B4F-40E0-AB08-0A91B2981112}" srcOrd="6" destOrd="0" presId="urn:microsoft.com/office/officeart/2005/8/layout/radial1"/>
    <dgm:cxn modelId="{DC9E3FF3-CF53-46CD-8DDE-3D252C450B29}" type="presParOf" srcId="{6314024E-7CA7-4184-8EBA-91ACB55DA496}" destId="{42865B54-5083-4189-8381-42538BC93691}" srcOrd="7" destOrd="0" presId="urn:microsoft.com/office/officeart/2005/8/layout/radial1"/>
    <dgm:cxn modelId="{8FEE4859-4861-4630-A58A-3D6DA63EFCFF}" type="presParOf" srcId="{42865B54-5083-4189-8381-42538BC93691}" destId="{5E3F337A-A163-4A62-B290-E168549CB047}" srcOrd="0" destOrd="0" presId="urn:microsoft.com/office/officeart/2005/8/layout/radial1"/>
    <dgm:cxn modelId="{1E8341B6-B073-4FAF-9702-7CC841F5982E}" type="presParOf" srcId="{6314024E-7CA7-4184-8EBA-91ACB55DA496}" destId="{7633C927-4775-49E1-8A5C-2A1D015B6721}" srcOrd="8" destOrd="0" presId="urn:microsoft.com/office/officeart/2005/8/layout/radial1"/>
    <dgm:cxn modelId="{7DA59B6C-DE61-49D8-916B-90B399E4CE2F}" type="presParOf" srcId="{6314024E-7CA7-4184-8EBA-91ACB55DA496}" destId="{B572C0B7-0ACD-4A40-A9C1-2548E51F7574}" srcOrd="9" destOrd="0" presId="urn:microsoft.com/office/officeart/2005/8/layout/radial1"/>
    <dgm:cxn modelId="{EF2B1B2E-8354-4005-87C4-140DB431F505}" type="presParOf" srcId="{B572C0B7-0ACD-4A40-A9C1-2548E51F7574}" destId="{E8B17A4E-5252-45C9-8617-83E27B23786F}" srcOrd="0" destOrd="0" presId="urn:microsoft.com/office/officeart/2005/8/layout/radial1"/>
    <dgm:cxn modelId="{9755AD6C-2283-4FFB-8E8D-627C9C55DF33}" type="presParOf" srcId="{6314024E-7CA7-4184-8EBA-91ACB55DA496}" destId="{980EAAB2-A131-4560-BEE7-1C6006F11E72}" srcOrd="10" destOrd="0" presId="urn:microsoft.com/office/officeart/2005/8/layout/radial1"/>
    <dgm:cxn modelId="{91341C20-40D4-417E-A60E-3143ADD1F0B4}" type="presParOf" srcId="{6314024E-7CA7-4184-8EBA-91ACB55DA496}" destId="{3F8E688A-93DB-4CFB-ABBB-BEB5B5B182ED}" srcOrd="11" destOrd="0" presId="urn:microsoft.com/office/officeart/2005/8/layout/radial1"/>
    <dgm:cxn modelId="{2A6CC286-1970-49B6-8BE1-1341320C3199}" type="presParOf" srcId="{3F8E688A-93DB-4CFB-ABBB-BEB5B5B182ED}" destId="{C6CE8A78-F12D-43AA-939E-5008D1499F38}" srcOrd="0" destOrd="0" presId="urn:microsoft.com/office/officeart/2005/8/layout/radial1"/>
    <dgm:cxn modelId="{9151E43D-C5C9-4AEC-9B56-8805B766D9C3}" type="presParOf" srcId="{6314024E-7CA7-4184-8EBA-91ACB55DA496}" destId="{F154AF39-3E1B-4232-9CF5-D40D3EBE1AC6}" srcOrd="12" destOrd="0" presId="urn:microsoft.com/office/officeart/2005/8/layout/radial1"/>
    <dgm:cxn modelId="{35DA367A-7C06-4024-B34F-EEB28ABA21E2}" type="presParOf" srcId="{6314024E-7CA7-4184-8EBA-91ACB55DA496}" destId="{9AE9CB77-3A1D-4398-8D55-3E5AF96C035D}" srcOrd="13" destOrd="0" presId="urn:microsoft.com/office/officeart/2005/8/layout/radial1"/>
    <dgm:cxn modelId="{58CFD421-8E70-410E-91E5-0CE6FB5E703A}" type="presParOf" srcId="{9AE9CB77-3A1D-4398-8D55-3E5AF96C035D}" destId="{8AE15102-8DF5-42A4-B025-18D600FCB094}" srcOrd="0" destOrd="0" presId="urn:microsoft.com/office/officeart/2005/8/layout/radial1"/>
    <dgm:cxn modelId="{655A4BF5-6601-419D-A1E5-36FB322FE15F}" type="presParOf" srcId="{6314024E-7CA7-4184-8EBA-91ACB55DA496}" destId="{F8448CE5-DA55-4EA9-A414-23F169213568}" srcOrd="14" destOrd="0" presId="urn:microsoft.com/office/officeart/2005/8/layout/radial1"/>
    <dgm:cxn modelId="{BAC29B98-4AF0-4872-83D0-9B5054A34DB5}" type="presParOf" srcId="{6314024E-7CA7-4184-8EBA-91ACB55DA496}" destId="{D181156E-7B50-47E2-B76A-6AE0B8AF522E}" srcOrd="15" destOrd="0" presId="urn:microsoft.com/office/officeart/2005/8/layout/radial1"/>
    <dgm:cxn modelId="{7E33B3CE-4333-4F36-BCB6-4407E1714129}" type="presParOf" srcId="{D181156E-7B50-47E2-B76A-6AE0B8AF522E}" destId="{36068DD2-A081-4CDE-819F-4214AF4C60FF}" srcOrd="0" destOrd="0" presId="urn:microsoft.com/office/officeart/2005/8/layout/radial1"/>
    <dgm:cxn modelId="{15059C42-38B6-40F0-99F9-1FB4D7B13A60}" type="presParOf" srcId="{6314024E-7CA7-4184-8EBA-91ACB55DA496}" destId="{239AB2E9-87EA-4B47-80AF-8E0738C6F57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A0A9F2-4D38-4E25-9399-247C9C2D10B2}">
      <dsp:nvSpPr>
        <dsp:cNvPr id="0" name=""/>
        <dsp:cNvSpPr/>
      </dsp:nvSpPr>
      <dsp:spPr>
        <a:xfrm>
          <a:off x="3419873" y="1872206"/>
          <a:ext cx="2304253" cy="18002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smtClean="0">
              <a:solidFill>
                <a:schemeClr val="bg1">
                  <a:lumMod val="95000"/>
                </a:schemeClr>
              </a:solidFill>
            </a:rPr>
            <a:t>BCSD-</a:t>
          </a:r>
          <a:r>
            <a:rPr lang="pt-BR" sz="4200" kern="1200" dirty="0" err="1" smtClean="0">
              <a:solidFill>
                <a:schemeClr val="bg1">
                  <a:lumMod val="95000"/>
                </a:schemeClr>
              </a:solidFill>
            </a:rPr>
            <a:t>Brazil</a:t>
          </a:r>
          <a:endParaRPr lang="pt-BR" sz="42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419873" y="1872206"/>
        <a:ext cx="2304253" cy="1800203"/>
      </dsp:txXfrm>
    </dsp:sp>
    <dsp:sp modelId="{1AF9DDAA-CE81-4536-957C-2C20522A979A}">
      <dsp:nvSpPr>
        <dsp:cNvPr id="0" name=""/>
        <dsp:cNvSpPr/>
      </dsp:nvSpPr>
      <dsp:spPr>
        <a:xfrm rot="16200000">
          <a:off x="4267463" y="1555277"/>
          <a:ext cx="609072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609072" y="123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bg1">
                <a:lumMod val="95000"/>
              </a:schemeClr>
            </a:solidFill>
          </a:endParaRPr>
        </a:p>
      </dsp:txBody>
      <dsp:txXfrm rot="16200000">
        <a:off x="4556773" y="1552443"/>
        <a:ext cx="30453" cy="30453"/>
      </dsp:txXfrm>
    </dsp:sp>
    <dsp:sp modelId="{6F677B9E-9386-400E-9459-A98EE05D1CFA}">
      <dsp:nvSpPr>
        <dsp:cNvPr id="0" name=""/>
        <dsp:cNvSpPr/>
      </dsp:nvSpPr>
      <dsp:spPr>
        <a:xfrm>
          <a:off x="3942457" y="4047"/>
          <a:ext cx="1259085" cy="12590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>
              <a:solidFill>
                <a:schemeClr val="bg1">
                  <a:lumMod val="95000"/>
                </a:schemeClr>
              </a:solidFill>
            </a:rPr>
            <a:t>Climate</a:t>
          </a:r>
          <a:r>
            <a:rPr lang="pt-BR" sz="1600" kern="1200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pt-BR" sz="1600" kern="1200" dirty="0" err="1" smtClean="0">
              <a:solidFill>
                <a:schemeClr val="bg1">
                  <a:lumMod val="95000"/>
                </a:schemeClr>
              </a:solidFill>
            </a:rPr>
            <a:t>and</a:t>
          </a:r>
          <a:r>
            <a:rPr lang="pt-BR" sz="1600" kern="1200" dirty="0" smtClean="0">
              <a:solidFill>
                <a:schemeClr val="bg1">
                  <a:lumMod val="95000"/>
                </a:schemeClr>
              </a:solidFill>
            </a:rPr>
            <a:t> Energy</a:t>
          </a:r>
          <a:endParaRPr lang="pt-BR" sz="16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942457" y="4047"/>
        <a:ext cx="1259085" cy="1259085"/>
      </dsp:txXfrm>
    </dsp:sp>
    <dsp:sp modelId="{E2015247-8567-4CDC-9FD3-ECC925E43F93}">
      <dsp:nvSpPr>
        <dsp:cNvPr id="0" name=""/>
        <dsp:cNvSpPr/>
      </dsp:nvSpPr>
      <dsp:spPr>
        <a:xfrm rot="18900000">
          <a:off x="5207188" y="1871691"/>
          <a:ext cx="506070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506070" y="123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bg1">
                <a:lumMod val="95000"/>
              </a:schemeClr>
            </a:solidFill>
          </a:endParaRPr>
        </a:p>
      </dsp:txBody>
      <dsp:txXfrm rot="18900000">
        <a:off x="5447572" y="1871431"/>
        <a:ext cx="25303" cy="25303"/>
      </dsp:txXfrm>
    </dsp:sp>
    <dsp:sp modelId="{20612D37-465D-45D1-9285-D5DABB13EFD4}">
      <dsp:nvSpPr>
        <dsp:cNvPr id="0" name=""/>
        <dsp:cNvSpPr/>
      </dsp:nvSpPr>
      <dsp:spPr>
        <a:xfrm>
          <a:off x="5454758" y="630463"/>
          <a:ext cx="1259085" cy="12590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>
              <a:solidFill>
                <a:schemeClr val="bg1">
                  <a:lumMod val="95000"/>
                </a:schemeClr>
              </a:solidFill>
            </a:rPr>
            <a:t>Sustainable</a:t>
          </a:r>
          <a:r>
            <a:rPr lang="pt-BR" sz="1400" kern="1200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pt-BR" sz="1400" kern="1200" dirty="0" err="1" smtClean="0">
              <a:solidFill>
                <a:schemeClr val="bg1">
                  <a:lumMod val="95000"/>
                </a:schemeClr>
              </a:solidFill>
            </a:rPr>
            <a:t>Finance</a:t>
          </a:r>
          <a:endParaRPr lang="pt-BR" sz="1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454758" y="630463"/>
        <a:ext cx="1259085" cy="1259085"/>
      </dsp:txXfrm>
    </dsp:sp>
    <dsp:sp modelId="{3CF081CC-6A1F-4F80-94D4-47E93E27F35B}">
      <dsp:nvSpPr>
        <dsp:cNvPr id="0" name=""/>
        <dsp:cNvSpPr/>
      </dsp:nvSpPr>
      <dsp:spPr>
        <a:xfrm>
          <a:off x="5724126" y="2759915"/>
          <a:ext cx="357047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357047" y="123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bg1">
                <a:lumMod val="95000"/>
              </a:schemeClr>
            </a:solidFill>
          </a:endParaRPr>
        </a:p>
      </dsp:txBody>
      <dsp:txXfrm>
        <a:off x="5893724" y="2763381"/>
        <a:ext cx="17852" cy="17852"/>
      </dsp:txXfrm>
    </dsp:sp>
    <dsp:sp modelId="{90BBB3A2-4B4F-40E0-AB08-0A91B2981112}">
      <dsp:nvSpPr>
        <dsp:cNvPr id="0" name=""/>
        <dsp:cNvSpPr/>
      </dsp:nvSpPr>
      <dsp:spPr>
        <a:xfrm>
          <a:off x="6081174" y="2142765"/>
          <a:ext cx="1259085" cy="12590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>
              <a:solidFill>
                <a:schemeClr val="bg1">
                  <a:lumMod val="95000"/>
                </a:schemeClr>
              </a:solidFill>
            </a:rPr>
            <a:t>Sustainable</a:t>
          </a:r>
          <a:r>
            <a:rPr lang="pt-BR" sz="1400" kern="1200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pt-BR" sz="1200" kern="1200" dirty="0" err="1" smtClean="0">
              <a:solidFill>
                <a:schemeClr val="bg1">
                  <a:lumMod val="95000"/>
                </a:schemeClr>
              </a:solidFill>
            </a:rPr>
            <a:t>Constructions</a:t>
          </a:r>
          <a:endParaRPr lang="pt-BR" sz="12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081174" y="2142765"/>
        <a:ext cx="1259085" cy="1259085"/>
      </dsp:txXfrm>
    </dsp:sp>
    <dsp:sp modelId="{42865B54-5083-4189-8381-42538BC93691}">
      <dsp:nvSpPr>
        <dsp:cNvPr id="0" name=""/>
        <dsp:cNvSpPr/>
      </dsp:nvSpPr>
      <dsp:spPr>
        <a:xfrm rot="2700000">
          <a:off x="5207188" y="3648139"/>
          <a:ext cx="506070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506070" y="123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bg1">
                <a:lumMod val="95000"/>
              </a:schemeClr>
            </a:solidFill>
          </a:endParaRPr>
        </a:p>
      </dsp:txBody>
      <dsp:txXfrm rot="2700000">
        <a:off x="5447572" y="3647880"/>
        <a:ext cx="25303" cy="25303"/>
      </dsp:txXfrm>
    </dsp:sp>
    <dsp:sp modelId="{7633C927-4775-49E1-8A5C-2A1D015B6721}">
      <dsp:nvSpPr>
        <dsp:cNvPr id="0" name=""/>
        <dsp:cNvSpPr/>
      </dsp:nvSpPr>
      <dsp:spPr>
        <a:xfrm>
          <a:off x="5454758" y="3655066"/>
          <a:ext cx="1259085" cy="12590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>
              <a:solidFill>
                <a:schemeClr val="bg1">
                  <a:lumMod val="95000"/>
                </a:schemeClr>
              </a:solidFill>
            </a:rPr>
            <a:t>Biodiversity</a:t>
          </a:r>
          <a:endParaRPr lang="pt-BR" sz="1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454758" y="3655066"/>
        <a:ext cx="1259085" cy="1259085"/>
      </dsp:txXfrm>
    </dsp:sp>
    <dsp:sp modelId="{B572C0B7-0ACD-4A40-A9C1-2548E51F7574}">
      <dsp:nvSpPr>
        <dsp:cNvPr id="0" name=""/>
        <dsp:cNvSpPr/>
      </dsp:nvSpPr>
      <dsp:spPr>
        <a:xfrm rot="5400000">
          <a:off x="4267463" y="3964553"/>
          <a:ext cx="609072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609072" y="123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bg1">
                <a:lumMod val="95000"/>
              </a:schemeClr>
            </a:solidFill>
          </a:endParaRPr>
        </a:p>
      </dsp:txBody>
      <dsp:txXfrm rot="5400000">
        <a:off x="4556773" y="3961719"/>
        <a:ext cx="30453" cy="30453"/>
      </dsp:txXfrm>
    </dsp:sp>
    <dsp:sp modelId="{980EAAB2-A131-4560-BEE7-1C6006F11E72}">
      <dsp:nvSpPr>
        <dsp:cNvPr id="0" name=""/>
        <dsp:cNvSpPr/>
      </dsp:nvSpPr>
      <dsp:spPr>
        <a:xfrm>
          <a:off x="3942457" y="4281482"/>
          <a:ext cx="1259085" cy="12590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>
              <a:solidFill>
                <a:schemeClr val="bg1">
                  <a:lumMod val="95000"/>
                </a:schemeClr>
              </a:solidFill>
            </a:rPr>
            <a:t>Water</a:t>
          </a:r>
          <a:endParaRPr lang="pt-BR" sz="1400" kern="1200" dirty="0" smtClean="0">
            <a:solidFill>
              <a:schemeClr val="bg1">
                <a:lumMod val="95000"/>
              </a:schemeClr>
            </a:solidFill>
          </a:endParaRPr>
        </a:p>
      </dsp:txBody>
      <dsp:txXfrm>
        <a:off x="3942457" y="4281482"/>
        <a:ext cx="1259085" cy="1259085"/>
      </dsp:txXfrm>
    </dsp:sp>
    <dsp:sp modelId="{3F8E688A-93DB-4CFB-ABBB-BEB5B5B182ED}">
      <dsp:nvSpPr>
        <dsp:cNvPr id="0" name=""/>
        <dsp:cNvSpPr/>
      </dsp:nvSpPr>
      <dsp:spPr>
        <a:xfrm rot="8100000">
          <a:off x="3430740" y="3648139"/>
          <a:ext cx="506070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506070" y="123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bg1">
                <a:lumMod val="95000"/>
              </a:schemeClr>
            </a:solidFill>
          </a:endParaRPr>
        </a:p>
      </dsp:txBody>
      <dsp:txXfrm rot="8100000">
        <a:off x="3671123" y="3647880"/>
        <a:ext cx="25303" cy="25303"/>
      </dsp:txXfrm>
    </dsp:sp>
    <dsp:sp modelId="{F154AF39-3E1B-4232-9CF5-D40D3EBE1AC6}">
      <dsp:nvSpPr>
        <dsp:cNvPr id="0" name=""/>
        <dsp:cNvSpPr/>
      </dsp:nvSpPr>
      <dsp:spPr>
        <a:xfrm>
          <a:off x="2430155" y="3655066"/>
          <a:ext cx="1259085" cy="12590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>
              <a:solidFill>
                <a:schemeClr val="bg1">
                  <a:lumMod val="95000"/>
                </a:schemeClr>
              </a:solidFill>
            </a:rPr>
            <a:t>Legislation</a:t>
          </a:r>
          <a:endParaRPr lang="pt-BR" sz="1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430155" y="3655066"/>
        <a:ext cx="1259085" cy="1259085"/>
      </dsp:txXfrm>
    </dsp:sp>
    <dsp:sp modelId="{9AE9CB77-3A1D-4398-8D55-3E5AF96C035D}">
      <dsp:nvSpPr>
        <dsp:cNvPr id="0" name=""/>
        <dsp:cNvSpPr/>
      </dsp:nvSpPr>
      <dsp:spPr>
        <a:xfrm rot="10800000">
          <a:off x="3062825" y="2759915"/>
          <a:ext cx="357047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357047" y="123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bg1">
                <a:lumMod val="95000"/>
              </a:schemeClr>
            </a:solidFill>
          </a:endParaRPr>
        </a:p>
      </dsp:txBody>
      <dsp:txXfrm rot="10800000">
        <a:off x="3232423" y="2763381"/>
        <a:ext cx="17852" cy="17852"/>
      </dsp:txXfrm>
    </dsp:sp>
    <dsp:sp modelId="{F8448CE5-DA55-4EA9-A414-23F169213568}">
      <dsp:nvSpPr>
        <dsp:cNvPr id="0" name=""/>
        <dsp:cNvSpPr/>
      </dsp:nvSpPr>
      <dsp:spPr>
        <a:xfrm>
          <a:off x="1803739" y="2142765"/>
          <a:ext cx="1259085" cy="12590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err="1" smtClean="0">
              <a:solidFill>
                <a:schemeClr val="bg1">
                  <a:lumMod val="95000"/>
                </a:schemeClr>
              </a:solidFill>
            </a:rPr>
            <a:t>Sustainable</a:t>
          </a:r>
          <a:r>
            <a:rPr lang="pt-BR" sz="1200" kern="1200" dirty="0" smtClean="0">
              <a:solidFill>
                <a:schemeClr val="bg1">
                  <a:lumMod val="95000"/>
                </a:schemeClr>
              </a:solidFill>
            </a:rPr>
            <a:t> Management</a:t>
          </a:r>
          <a:endParaRPr lang="pt-BR" sz="12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803739" y="2142765"/>
        <a:ext cx="1259085" cy="1259085"/>
      </dsp:txXfrm>
    </dsp:sp>
    <dsp:sp modelId="{D181156E-7B50-47E2-B76A-6AE0B8AF522E}">
      <dsp:nvSpPr>
        <dsp:cNvPr id="0" name=""/>
        <dsp:cNvSpPr/>
      </dsp:nvSpPr>
      <dsp:spPr>
        <a:xfrm rot="13500000">
          <a:off x="3430740" y="1871691"/>
          <a:ext cx="506070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506070" y="123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bg1">
                <a:lumMod val="95000"/>
              </a:schemeClr>
            </a:solidFill>
          </a:endParaRPr>
        </a:p>
      </dsp:txBody>
      <dsp:txXfrm rot="13500000">
        <a:off x="3671123" y="1871431"/>
        <a:ext cx="25303" cy="25303"/>
      </dsp:txXfrm>
    </dsp:sp>
    <dsp:sp modelId="{239AB2E9-87EA-4B47-80AF-8E0738C6F57C}">
      <dsp:nvSpPr>
        <dsp:cNvPr id="0" name=""/>
        <dsp:cNvSpPr/>
      </dsp:nvSpPr>
      <dsp:spPr>
        <a:xfrm>
          <a:off x="2430155" y="630463"/>
          <a:ext cx="1259085" cy="12590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solidFill>
                <a:schemeClr val="bg1">
                  <a:lumMod val="95000"/>
                </a:schemeClr>
              </a:solidFill>
            </a:rPr>
            <a:t>Communication </a:t>
          </a:r>
          <a:r>
            <a:rPr lang="pt-BR" sz="1000" kern="1200" dirty="0" err="1" smtClean="0">
              <a:solidFill>
                <a:schemeClr val="bg1">
                  <a:lumMod val="95000"/>
                </a:schemeClr>
              </a:solidFill>
            </a:rPr>
            <a:t>and</a:t>
          </a:r>
          <a:r>
            <a:rPr lang="pt-BR" sz="1000" kern="1200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pt-BR" sz="1000" kern="1200" dirty="0" err="1" smtClean="0">
              <a:solidFill>
                <a:schemeClr val="bg1">
                  <a:lumMod val="95000"/>
                </a:schemeClr>
              </a:solidFill>
            </a:rPr>
            <a:t>Education</a:t>
          </a:r>
          <a:endParaRPr lang="pt-BR" sz="10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430155" y="630463"/>
        <a:ext cx="1259085" cy="125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350366-B0CA-47AA-AD75-4535EE02D59B}" type="datetimeFigureOut">
              <a:rPr lang="pt-BR"/>
              <a:pPr>
                <a:defRPr/>
              </a:pPr>
              <a:t>12/12/2011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3EEDCC-5422-4326-B379-7CE3787F2B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06517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5889C5-17E4-493E-932C-80B31B0F247E}" type="slidenum">
              <a:rPr lang="en-GB">
                <a:solidFill>
                  <a:srgbClr val="000000"/>
                </a:solidFill>
              </a:rPr>
              <a:pPr eaLnBrk="1" hangingPunct="1"/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909833" y="686270"/>
            <a:ext cx="5043115" cy="34299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40" name="Text Box 2"/>
          <p:cNvSpPr>
            <a:spLocks noGrp="1" noChangeArrowheads="1"/>
          </p:cNvSpPr>
          <p:nvPr>
            <p:ph type="body"/>
          </p:nvPr>
        </p:nvSpPr>
        <p:spPr>
          <a:xfrm>
            <a:off x="685163" y="4344448"/>
            <a:ext cx="5486082" cy="411617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Slide relacionando os serviços prestados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Slide relacionando os serviços prestados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Slide relacionando os serviços prestados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Slide relacionando os serviços prestados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Slide relacionando os serviços prestados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Slide relacionando os serviços prestados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Slide relacionando os serviços prestados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Slide relacionando os serviços prestados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7076376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7020272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7020272" cy="5805264"/>
          </a:xfrm>
          <a:solidFill>
            <a:schemeClr val="accent1">
              <a:lumMod val="20000"/>
              <a:lumOff val="80000"/>
            </a:schemeClr>
          </a:solidFill>
        </p:spPr>
        <p:txBody>
          <a:bodyPr tIns="108000"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020272" cy="10527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0"/>
            <a:ext cx="9144000" cy="911225"/>
          </a:xfrm>
          <a:prstGeom prst="rect">
            <a:avLst/>
          </a:prstGeom>
          <a:solidFill>
            <a:srgbClr val="2B4C73"/>
          </a:solidFill>
          <a:ln>
            <a:noFill/>
          </a:ln>
        </p:spPr>
        <p:txBody>
          <a:bodyPr anchor="ctr">
            <a:normAutofit/>
          </a:bodyPr>
          <a:lstStyle>
            <a:lvl1pPr>
              <a:defRPr sz="40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2B4C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/>
          <p:nvPr userDrawn="1"/>
        </p:nvSpPr>
        <p:spPr>
          <a:xfrm>
            <a:off x="0" y="0"/>
            <a:ext cx="119063" cy="6858000"/>
          </a:xfrm>
          <a:prstGeom prst="rect">
            <a:avLst/>
          </a:prstGeom>
          <a:solidFill>
            <a:srgbClr val="2B4C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/>
          <p:nvPr userDrawn="1"/>
        </p:nvSpPr>
        <p:spPr>
          <a:xfrm>
            <a:off x="9024938" y="0"/>
            <a:ext cx="119062" cy="6858000"/>
          </a:xfrm>
          <a:prstGeom prst="rect">
            <a:avLst/>
          </a:prstGeom>
          <a:solidFill>
            <a:srgbClr val="2B4C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  <a:noFill/>
        </p:spPr>
        <p:txBody>
          <a:bodyPr/>
          <a:lstStyle>
            <a:lvl1pPr>
              <a:defRPr b="0" i="0">
                <a:solidFill>
                  <a:sysClr val="windowText" lastClr="000000"/>
                </a:solidFill>
                <a:latin typeface="Helvetica Neue Light"/>
                <a:cs typeface="Helvetica Neue Light"/>
              </a:defRPr>
            </a:lvl1pPr>
            <a:lvl2pPr>
              <a:defRPr b="0" i="0">
                <a:solidFill>
                  <a:sysClr val="windowText" lastClr="000000"/>
                </a:solidFill>
                <a:latin typeface="Helvetica Neue Light"/>
                <a:cs typeface="Helvetica Neue Light"/>
              </a:defRPr>
            </a:lvl2pPr>
            <a:lvl3pPr>
              <a:defRPr b="0" i="0">
                <a:solidFill>
                  <a:sysClr val="windowText" lastClr="000000"/>
                </a:solidFill>
                <a:latin typeface="Helvetica Neue Light"/>
                <a:cs typeface="Helvetica Neue Light"/>
              </a:defRPr>
            </a:lvl3pPr>
            <a:lvl4pPr>
              <a:defRPr b="0" i="0">
                <a:solidFill>
                  <a:sysClr val="windowText" lastClr="000000"/>
                </a:solidFill>
                <a:latin typeface="Helvetica Neue Light"/>
                <a:cs typeface="Helvetica Neue Light"/>
              </a:defRPr>
            </a:lvl4pPr>
            <a:lvl5pPr>
              <a:defRPr b="0" i="0">
                <a:solidFill>
                  <a:sysClr val="windowText" lastClr="000000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876-12FE-490D-B7D1-5837FBF9EF0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7208-17BB-4792-8CBB-D11E073F5C2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876-12FE-490D-B7D1-5837FBF9EF0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7208-17BB-4792-8CBB-D11E073F5C2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876-12FE-490D-B7D1-5837FBF9EF0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7208-17BB-4792-8CBB-D11E073F5C2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876-12FE-490D-B7D1-5837FBF9EF0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7208-17BB-4792-8CBB-D11E073F5C2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876-12FE-490D-B7D1-5837FBF9EF0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7208-17BB-4792-8CBB-D11E073F5C2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876-12FE-490D-B7D1-5837FBF9EF0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7208-17BB-4792-8CBB-D11E073F5C2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1438"/>
            <a:ext cx="8640960" cy="5183906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876-12FE-490D-B7D1-5837FBF9EF0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7208-17BB-4792-8CBB-D11E073F5C2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876-12FE-490D-B7D1-5837FBF9EF0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7208-17BB-4792-8CBB-D11E073F5C2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876-12FE-490D-B7D1-5837FBF9EF0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7208-17BB-4792-8CBB-D11E073F5C2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876-12FE-490D-B7D1-5837FBF9EF0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7208-17BB-4792-8CBB-D11E073F5C2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876-12FE-490D-B7D1-5837FBF9EF0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7208-17BB-4792-8CBB-D11E073F5C2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8D64-4AC3-4ACA-8DFA-8F681113D77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6FC3-45C4-4439-9572-B43546080B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2414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8D64-4AC3-4ACA-8DFA-8F681113D77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6FC3-45C4-4439-9572-B43546080B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260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8D64-4AC3-4ACA-8DFA-8F681113D77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6FC3-45C4-4439-9572-B43546080B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8842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8D64-4AC3-4ACA-8DFA-8F681113D77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6FC3-45C4-4439-9572-B43546080B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172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8D64-4AC3-4ACA-8DFA-8F681113D77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6FC3-45C4-4439-9572-B43546080B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3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8D64-4AC3-4ACA-8DFA-8F681113D77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6FC3-45C4-4439-9572-B43546080B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269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8D64-4AC3-4ACA-8DFA-8F681113D77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6FC3-45C4-4439-9572-B43546080B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360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8D64-4AC3-4ACA-8DFA-8F681113D77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6FC3-45C4-4439-9572-B43546080B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038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8D64-4AC3-4ACA-8DFA-8F681113D77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6FC3-45C4-4439-9572-B43546080B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1772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8D64-4AC3-4ACA-8DFA-8F681113D77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6FC3-45C4-4439-9572-B43546080B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341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8D64-4AC3-4ACA-8DFA-8F681113D77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12/12/2011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6FC3-45C4-4439-9572-B43546080B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9694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1438"/>
            <a:ext cx="8640960" cy="5183906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7076376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7020272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7020272" cy="5805264"/>
          </a:xfrm>
          <a:solidFill>
            <a:schemeClr val="accent1">
              <a:lumMod val="20000"/>
              <a:lumOff val="80000"/>
            </a:schemeClr>
          </a:solidFill>
        </p:spPr>
        <p:txBody>
          <a:bodyPr tIns="108000"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020272" cy="10527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0"/>
            <a:ext cx="9144000" cy="911225"/>
          </a:xfrm>
          <a:prstGeom prst="rect">
            <a:avLst/>
          </a:prstGeom>
          <a:solidFill>
            <a:srgbClr val="2B4C73"/>
          </a:solidFill>
          <a:ln>
            <a:noFill/>
          </a:ln>
        </p:spPr>
        <p:txBody>
          <a:bodyPr anchor="ctr">
            <a:normAutofit/>
          </a:bodyPr>
          <a:lstStyle>
            <a:lvl1pPr>
              <a:defRPr sz="4000"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2B4C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/>
          <p:nvPr userDrawn="1"/>
        </p:nvSpPr>
        <p:spPr>
          <a:xfrm>
            <a:off x="0" y="0"/>
            <a:ext cx="119063" cy="6858000"/>
          </a:xfrm>
          <a:prstGeom prst="rect">
            <a:avLst/>
          </a:prstGeom>
          <a:solidFill>
            <a:srgbClr val="2B4C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/>
          <p:nvPr userDrawn="1"/>
        </p:nvSpPr>
        <p:spPr>
          <a:xfrm>
            <a:off x="9024938" y="0"/>
            <a:ext cx="119062" cy="6858000"/>
          </a:xfrm>
          <a:prstGeom prst="rect">
            <a:avLst/>
          </a:prstGeom>
          <a:solidFill>
            <a:srgbClr val="2B4C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  <a:noFill/>
        </p:spPr>
        <p:txBody>
          <a:bodyPr/>
          <a:lstStyle>
            <a:lvl1pPr>
              <a:defRPr b="0" i="0">
                <a:solidFill>
                  <a:sysClr val="windowText" lastClr="000000"/>
                </a:solidFill>
                <a:latin typeface="Helvetica Neue Light"/>
                <a:cs typeface="Helvetica Neue Light"/>
              </a:defRPr>
            </a:lvl1pPr>
            <a:lvl2pPr>
              <a:defRPr b="0" i="0">
                <a:solidFill>
                  <a:sysClr val="windowText" lastClr="000000"/>
                </a:solidFill>
                <a:latin typeface="Helvetica Neue Light"/>
                <a:cs typeface="Helvetica Neue Light"/>
              </a:defRPr>
            </a:lvl2pPr>
            <a:lvl3pPr>
              <a:defRPr b="0" i="0">
                <a:solidFill>
                  <a:sysClr val="windowText" lastClr="000000"/>
                </a:solidFill>
                <a:latin typeface="Helvetica Neue Light"/>
                <a:cs typeface="Helvetica Neue Light"/>
              </a:defRPr>
            </a:lvl3pPr>
            <a:lvl4pPr>
              <a:defRPr b="0" i="0">
                <a:solidFill>
                  <a:sysClr val="windowText" lastClr="000000"/>
                </a:solidFill>
                <a:latin typeface="Helvetica Neue Light"/>
                <a:cs typeface="Helvetica Neue Light"/>
              </a:defRPr>
            </a:lvl4pPr>
            <a:lvl5pPr>
              <a:defRPr b="0" i="0">
                <a:solidFill>
                  <a:sysClr val="windowText" lastClr="000000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27BD98-38C0-41E9-883A-B87CBA9FB033}" type="datetimeFigureOut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380F0C8-5246-461B-B46E-45D604F00B50}" type="slidenum">
              <a:rPr lang="pt-BR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srgbClr val="1F497D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1520" y="1341438"/>
            <a:ext cx="8640960" cy="518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</p:txBody>
      </p:sp>
      <p:pic>
        <p:nvPicPr>
          <p:cNvPr id="6" name="Imagem 5" descr="COP_final-outline-english.jpg"/>
          <p:cNvPicPr>
            <a:picLocks noChangeAspect="1"/>
          </p:cNvPicPr>
          <p:nvPr userDrawn="1"/>
        </p:nvPicPr>
        <p:blipFill>
          <a:blip r:embed="rId15" cstate="email"/>
          <a:stretch>
            <a:fillRect/>
          </a:stretch>
        </p:blipFill>
        <p:spPr>
          <a:xfrm>
            <a:off x="7798712" y="5115037"/>
            <a:ext cx="1152128" cy="15232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F99876-12FE-490D-B7D1-5837FBF9EF0A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C27208-17BB-4792-8CBB-D11E073F5C28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A118D64-4AC3-4ACA-8DFA-8F681113D77B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6C6FC3-45C4-4439-9572-B43546080B57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817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srgbClr val="1F497D"/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1520" y="1341438"/>
            <a:ext cx="8640960" cy="518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</p:txBody>
      </p:sp>
      <p:pic>
        <p:nvPicPr>
          <p:cNvPr id="6" name="Imagem 5" descr="COP_final-outline-english.jpg"/>
          <p:cNvPicPr>
            <a:picLocks noChangeAspect="1"/>
          </p:cNvPicPr>
          <p:nvPr userDrawn="1"/>
        </p:nvPicPr>
        <p:blipFill>
          <a:blip r:embed="rId15" cstate="email"/>
          <a:stretch>
            <a:fillRect/>
          </a:stretch>
        </p:blipFill>
        <p:spPr>
          <a:xfrm>
            <a:off x="7798712" y="5115037"/>
            <a:ext cx="1152128" cy="15232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26" Type="http://schemas.openxmlformats.org/officeDocument/2006/relationships/image" Target="../media/image35.jpeg"/><Relationship Id="rId39" Type="http://schemas.openxmlformats.org/officeDocument/2006/relationships/image" Target="../media/image46.png"/><Relationship Id="rId21" Type="http://schemas.openxmlformats.org/officeDocument/2006/relationships/image" Target="../media/image31.jpeg"/><Relationship Id="rId34" Type="http://schemas.openxmlformats.org/officeDocument/2006/relationships/image" Target="../media/image41.png"/><Relationship Id="rId42" Type="http://schemas.openxmlformats.org/officeDocument/2006/relationships/image" Target="../media/image48.jpeg"/><Relationship Id="rId47" Type="http://schemas.openxmlformats.org/officeDocument/2006/relationships/image" Target="../media/image53.jpeg"/><Relationship Id="rId50" Type="http://schemas.openxmlformats.org/officeDocument/2006/relationships/image" Target="../media/image56.jpeg"/><Relationship Id="rId55" Type="http://schemas.openxmlformats.org/officeDocument/2006/relationships/hyperlink" Target="http://www.allianz.com.br/" TargetMode="External"/><Relationship Id="rId63" Type="http://schemas.openxmlformats.org/officeDocument/2006/relationships/image" Target="../media/image64.png"/><Relationship Id="rId68" Type="http://schemas.openxmlformats.org/officeDocument/2006/relationships/image" Target="../media/image67.png"/><Relationship Id="rId76" Type="http://schemas.openxmlformats.org/officeDocument/2006/relationships/image" Target="../media/image74.png"/><Relationship Id="rId7" Type="http://schemas.openxmlformats.org/officeDocument/2006/relationships/image" Target="../media/image19.jpeg"/><Relationship Id="rId71" Type="http://schemas.openxmlformats.org/officeDocument/2006/relationships/image" Target="../media/image70.jpe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26.png"/><Relationship Id="rId29" Type="http://schemas.openxmlformats.org/officeDocument/2006/relationships/image" Target="../media/image37.jpeg"/><Relationship Id="rId11" Type="http://schemas.openxmlformats.org/officeDocument/2006/relationships/image" Target="../media/image21.png"/><Relationship Id="rId24" Type="http://schemas.openxmlformats.org/officeDocument/2006/relationships/image" Target="../media/image34.jpeg"/><Relationship Id="rId32" Type="http://schemas.openxmlformats.org/officeDocument/2006/relationships/image" Target="../media/image39.jpeg"/><Relationship Id="rId37" Type="http://schemas.openxmlformats.org/officeDocument/2006/relationships/image" Target="../media/image44.png"/><Relationship Id="rId40" Type="http://schemas.openxmlformats.org/officeDocument/2006/relationships/image" Target="../media/image47.jpeg"/><Relationship Id="rId45" Type="http://schemas.openxmlformats.org/officeDocument/2006/relationships/image" Target="../media/image51.png"/><Relationship Id="rId53" Type="http://schemas.openxmlformats.org/officeDocument/2006/relationships/hyperlink" Target="http://www.tim.com.br/" TargetMode="External"/><Relationship Id="rId58" Type="http://schemas.openxmlformats.org/officeDocument/2006/relationships/image" Target="../media/image60.jpeg"/><Relationship Id="rId66" Type="http://schemas.openxmlformats.org/officeDocument/2006/relationships/image" Target="../media/image66.jpeg"/><Relationship Id="rId74" Type="http://schemas.openxmlformats.org/officeDocument/2006/relationships/hyperlink" Target="http://www.santander.com.br/portal/wps/script/templates/GCMRequest.do?page=6140" TargetMode="External"/><Relationship Id="rId5" Type="http://schemas.openxmlformats.org/officeDocument/2006/relationships/image" Target="../media/image17.pn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28" Type="http://schemas.openxmlformats.org/officeDocument/2006/relationships/hyperlink" Target="http://www.furnas.com.br/" TargetMode="External"/><Relationship Id="rId36" Type="http://schemas.openxmlformats.org/officeDocument/2006/relationships/image" Target="../media/image43.jpeg"/><Relationship Id="rId49" Type="http://schemas.openxmlformats.org/officeDocument/2006/relationships/image" Target="../media/image55.png"/><Relationship Id="rId57" Type="http://schemas.openxmlformats.org/officeDocument/2006/relationships/hyperlink" Target="http://www.walmartbrasil.com.br/" TargetMode="External"/><Relationship Id="rId61" Type="http://schemas.openxmlformats.org/officeDocument/2006/relationships/image" Target="../media/image63.pn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29.jpeg"/><Relationship Id="rId31" Type="http://schemas.openxmlformats.org/officeDocument/2006/relationships/image" Target="../media/image38.png"/><Relationship Id="rId44" Type="http://schemas.openxmlformats.org/officeDocument/2006/relationships/image" Target="../media/image50.png"/><Relationship Id="rId52" Type="http://schemas.openxmlformats.org/officeDocument/2006/relationships/image" Target="../media/image57.png"/><Relationship Id="rId60" Type="http://schemas.openxmlformats.org/officeDocument/2006/relationships/image" Target="../media/image62.png"/><Relationship Id="rId65" Type="http://schemas.openxmlformats.org/officeDocument/2006/relationships/image" Target="../media/image65.jpeg"/><Relationship Id="rId73" Type="http://schemas.openxmlformats.org/officeDocument/2006/relationships/image" Target="../media/image72.png"/><Relationship Id="rId78" Type="http://schemas.openxmlformats.org/officeDocument/2006/relationships/image" Target="../media/image76.jpeg"/><Relationship Id="rId4" Type="http://schemas.openxmlformats.org/officeDocument/2006/relationships/image" Target="../media/image16.jpeg"/><Relationship Id="rId9" Type="http://schemas.openxmlformats.org/officeDocument/2006/relationships/image" Target="../media/image20.pn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Relationship Id="rId27" Type="http://schemas.openxmlformats.org/officeDocument/2006/relationships/image" Target="../media/image36.png"/><Relationship Id="rId30" Type="http://schemas.openxmlformats.org/officeDocument/2006/relationships/hyperlink" Target="http://www.ambev.com.br/" TargetMode="External"/><Relationship Id="rId35" Type="http://schemas.openxmlformats.org/officeDocument/2006/relationships/image" Target="../media/image42.jpeg"/><Relationship Id="rId43" Type="http://schemas.openxmlformats.org/officeDocument/2006/relationships/image" Target="../media/image49.png"/><Relationship Id="rId48" Type="http://schemas.openxmlformats.org/officeDocument/2006/relationships/image" Target="../media/image54.jpeg"/><Relationship Id="rId56" Type="http://schemas.openxmlformats.org/officeDocument/2006/relationships/image" Target="../media/image59.png"/><Relationship Id="rId64" Type="http://schemas.openxmlformats.org/officeDocument/2006/relationships/hyperlink" Target="http://www.shvgas.com.br/" TargetMode="External"/><Relationship Id="rId69" Type="http://schemas.openxmlformats.org/officeDocument/2006/relationships/image" Target="../media/image68.jpeg"/><Relationship Id="rId77" Type="http://schemas.openxmlformats.org/officeDocument/2006/relationships/image" Target="../media/image75.gif"/><Relationship Id="rId8" Type="http://schemas.openxmlformats.org/officeDocument/2006/relationships/hyperlink" Target="http://www.cemig.com.br/portal.asp" TargetMode="External"/><Relationship Id="rId51" Type="http://schemas.openxmlformats.org/officeDocument/2006/relationships/hyperlink" Target="http://www.eletronuclear.gov.br/" TargetMode="External"/><Relationship Id="rId72" Type="http://schemas.openxmlformats.org/officeDocument/2006/relationships/image" Target="../media/image71.png"/><Relationship Id="rId3" Type="http://schemas.openxmlformats.org/officeDocument/2006/relationships/image" Target="../media/image15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hyperlink" Target="http://www.goodyear.com.br/" TargetMode="External"/><Relationship Id="rId33" Type="http://schemas.openxmlformats.org/officeDocument/2006/relationships/image" Target="../media/image40.png"/><Relationship Id="rId38" Type="http://schemas.openxmlformats.org/officeDocument/2006/relationships/image" Target="../media/image45.jpeg"/><Relationship Id="rId46" Type="http://schemas.openxmlformats.org/officeDocument/2006/relationships/image" Target="../media/image52.jpeg"/><Relationship Id="rId59" Type="http://schemas.openxmlformats.org/officeDocument/2006/relationships/image" Target="../media/image61.jpeg"/><Relationship Id="rId67" Type="http://schemas.openxmlformats.org/officeDocument/2006/relationships/hyperlink" Target="http://www.grupopaodeacucar.com.br/home.htm" TargetMode="External"/><Relationship Id="rId20" Type="http://schemas.openxmlformats.org/officeDocument/2006/relationships/image" Target="../media/image30.jpeg"/><Relationship Id="rId41" Type="http://schemas.openxmlformats.org/officeDocument/2006/relationships/oleObject" Target="../embeddings/oleObject2.bin"/><Relationship Id="rId54" Type="http://schemas.openxmlformats.org/officeDocument/2006/relationships/image" Target="../media/image58.jpeg"/><Relationship Id="rId62" Type="http://schemas.openxmlformats.org/officeDocument/2006/relationships/hyperlink" Target="http://www.suzano.com.br/portal/%20%20%20%20%20%20%20%20%20%20main.jsp?lumPageId=40288091195EDEAB0119607B636A7074" TargetMode="External"/><Relationship Id="rId70" Type="http://schemas.openxmlformats.org/officeDocument/2006/relationships/image" Target="../media/image69.png"/><Relationship Id="rId75" Type="http://schemas.openxmlformats.org/officeDocument/2006/relationships/image" Target="../media/image7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7452320" y="5229200"/>
            <a:ext cx="151216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4" name="Imagem 3" descr="logo_forumclim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78955" y="4725144"/>
            <a:ext cx="1925493" cy="1008112"/>
          </a:xfrm>
          <a:prstGeom prst="rect">
            <a:avLst/>
          </a:prstGeom>
        </p:spPr>
      </p:pic>
      <p:pic>
        <p:nvPicPr>
          <p:cNvPr id="9" name="Imagem 8" descr="logo Cebds alt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293" y="4744983"/>
            <a:ext cx="1523728" cy="968434"/>
          </a:xfrm>
          <a:prstGeom prst="rect">
            <a:avLst/>
          </a:prstGeom>
        </p:spPr>
      </p:pic>
      <p:pic>
        <p:nvPicPr>
          <p:cNvPr id="11" name="Imagem 10" descr="Logo CNI Sem icone Assinatura Vazada positiva Azu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7530" y="4933103"/>
            <a:ext cx="1802933" cy="592194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>
            <a:off x="539552" y="4608838"/>
            <a:ext cx="80648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COP_final-outline-english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45695" y="649592"/>
            <a:ext cx="2810256" cy="3715512"/>
          </a:xfrm>
          <a:prstGeom prst="rect">
            <a:avLst/>
          </a:prstGeom>
        </p:spPr>
      </p:pic>
      <p:pic>
        <p:nvPicPr>
          <p:cNvPr id="12" name="Imagem 11" descr="Logo EPC -outline-english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38542" y="4827594"/>
            <a:ext cx="1864656" cy="753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Side</a:t>
            </a:r>
            <a:r>
              <a:rPr lang="pt-BR" dirty="0" smtClean="0"/>
              <a:t> </a:t>
            </a:r>
            <a:r>
              <a:rPr lang="pt-BR" dirty="0" err="1" smtClean="0"/>
              <a:t>Event</a:t>
            </a:r>
            <a:r>
              <a:rPr lang="pt-BR" dirty="0" smtClean="0"/>
              <a:t> Agenda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1800" b="1" smtClean="0"/>
              <a:t>20.15</a:t>
            </a:r>
            <a:r>
              <a:rPr lang="en-US" sz="1800" smtClean="0"/>
              <a:t>  </a:t>
            </a:r>
            <a:r>
              <a:rPr lang="en-US" sz="1800" b="1" smtClean="0"/>
              <a:t>About Businesses Initiatives on Climate (IEC)</a:t>
            </a:r>
          </a:p>
          <a:p>
            <a:pPr lvl="1">
              <a:spcAft>
                <a:spcPts val="0"/>
              </a:spcAft>
            </a:pPr>
            <a:r>
              <a:rPr lang="en-US" sz="1800" smtClean="0"/>
              <a:t>Climate and Energy Thematic Chamber (CEBDS)</a:t>
            </a:r>
          </a:p>
          <a:p>
            <a:pPr lvl="1">
              <a:spcAft>
                <a:spcPts val="0"/>
              </a:spcAft>
            </a:pPr>
            <a:r>
              <a:rPr lang="en-US" sz="1800" smtClean="0"/>
              <a:t>Brazilian Industry Network on Climate Change (CNI)</a:t>
            </a:r>
          </a:p>
          <a:p>
            <a:pPr lvl="1">
              <a:spcAft>
                <a:spcPts val="0"/>
              </a:spcAft>
            </a:pPr>
            <a:r>
              <a:rPr lang="en-US" sz="1800" smtClean="0"/>
              <a:t>Climate Forum – Entrepreneurial Actions on Climate Change (Instituto Ethos)</a:t>
            </a:r>
          </a:p>
          <a:p>
            <a:pPr lvl="1">
              <a:spcAft>
                <a:spcPts val="0"/>
              </a:spcAft>
            </a:pPr>
            <a:r>
              <a:rPr lang="en-US" sz="1800" smtClean="0"/>
              <a:t>Business for Climate Platform (GVces)</a:t>
            </a: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800" b="1" smtClean="0"/>
              <a:t>20.50 </a:t>
            </a:r>
            <a:r>
              <a:rPr lang="en-US" sz="1800" smtClean="0"/>
              <a:t> </a:t>
            </a:r>
            <a:r>
              <a:rPr lang="en-US" sz="1800" b="1" smtClean="0"/>
              <a:t>Brazilian Business Cases Presentation</a:t>
            </a:r>
            <a:endParaRPr lang="en-US" sz="1800" smtClean="0"/>
          </a:p>
          <a:p>
            <a:pPr lvl="1">
              <a:spcAft>
                <a:spcPts val="0"/>
              </a:spcAft>
            </a:pPr>
            <a:r>
              <a:rPr lang="en-US" sz="1800" smtClean="0"/>
              <a:t>Vale </a:t>
            </a:r>
          </a:p>
          <a:p>
            <a:pPr lvl="1"/>
            <a:r>
              <a:rPr lang="en-US" sz="1800" smtClean="0"/>
              <a:t>Votorantim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smtClean="0"/>
              <a:t>21.10</a:t>
            </a:r>
            <a:r>
              <a:rPr lang="en-US" sz="1800" smtClean="0"/>
              <a:t>  </a:t>
            </a:r>
            <a:r>
              <a:rPr lang="en-US" sz="1800" b="1" smtClean="0"/>
              <a:t>Brazilian Government Positioning on Carbon Management</a:t>
            </a:r>
          </a:p>
          <a:p>
            <a:pPr lvl="1">
              <a:spcAft>
                <a:spcPts val="0"/>
              </a:spcAft>
            </a:pPr>
            <a:r>
              <a:rPr lang="en-US" sz="1800" smtClean="0">
                <a:solidFill>
                  <a:srgbClr val="1F497D"/>
                </a:solidFill>
              </a:rPr>
              <a:t>Embassador André Corrêa do Lago</a:t>
            </a:r>
            <a:endParaRPr lang="en-US" sz="1800" b="1" smtClean="0"/>
          </a:p>
          <a:p>
            <a:pPr marL="623888" indent="-623888">
              <a:lnSpc>
                <a:spcPct val="150000"/>
              </a:lnSpc>
              <a:buNone/>
            </a:pPr>
            <a:r>
              <a:rPr lang="en-US" sz="1800" b="1" smtClean="0"/>
              <a:t>21.40 International book launch “</a:t>
            </a:r>
            <a:r>
              <a:rPr lang="en-US" sz="1800" b="1" i="1" smtClean="0"/>
              <a:t>Climate Change in Brazil: economic, social                    and regulatory aspects</a:t>
            </a:r>
            <a:r>
              <a:rPr lang="en-US" sz="1800" b="1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6" name="Retângulo 23"/>
          <p:cNvSpPr>
            <a:spLocks noChangeArrowheads="1"/>
          </p:cNvSpPr>
          <p:nvPr/>
        </p:nvSpPr>
        <p:spPr bwMode="auto">
          <a:xfrm>
            <a:off x="251520" y="620688"/>
            <a:ext cx="864096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r>
              <a:rPr lang="en-US" sz="3600" i="1" dirty="0">
                <a:solidFill>
                  <a:srgbClr val="1F497D"/>
                </a:solidFill>
                <a:latin typeface="Calibri"/>
                <a:cs typeface="+mn-cs"/>
              </a:rPr>
              <a:t>COP 17 Side </a:t>
            </a:r>
            <a:r>
              <a:rPr lang="en-US" sz="3600" i="1" dirty="0" smtClean="0">
                <a:solidFill>
                  <a:srgbClr val="1F497D"/>
                </a:solidFill>
                <a:latin typeface="Calibri"/>
                <a:cs typeface="+mn-cs"/>
              </a:rPr>
              <a:t>Event:</a:t>
            </a:r>
            <a:endParaRPr lang="en-US" sz="3600" i="1" dirty="0">
              <a:solidFill>
                <a:srgbClr val="1F497D"/>
              </a:solidFill>
              <a:latin typeface="Calibri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endParaRPr lang="en-US" i="1" dirty="0" smtClean="0">
              <a:solidFill>
                <a:srgbClr val="1F497D"/>
              </a:solidFill>
              <a:latin typeface="Calibri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r>
              <a:rPr lang="en-US" sz="3600" i="1" dirty="0" smtClean="0">
                <a:solidFill>
                  <a:srgbClr val="1F497D"/>
                </a:solidFill>
                <a:latin typeface="Calibri"/>
                <a:cs typeface="+mn-cs"/>
              </a:rPr>
              <a:t>Business </a:t>
            </a:r>
            <a:r>
              <a:rPr lang="en-US" sz="3600" i="1" dirty="0">
                <a:solidFill>
                  <a:srgbClr val="1F497D"/>
                </a:solidFill>
                <a:latin typeface="Calibri"/>
                <a:cs typeface="+mn-cs"/>
              </a:rPr>
              <a:t>Initiatives for Carbon Management in Brazil </a:t>
            </a:r>
            <a:endParaRPr lang="en-US" sz="3600" i="1" dirty="0" smtClean="0">
              <a:solidFill>
                <a:srgbClr val="1F497D"/>
              </a:solidFill>
              <a:latin typeface="Calibri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endParaRPr lang="en-US" sz="1200" i="1" dirty="0" smtClean="0">
              <a:solidFill>
                <a:srgbClr val="1F497D"/>
              </a:solidFill>
              <a:latin typeface="Calibri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endParaRPr lang="en-US" sz="1200" i="1" dirty="0" smtClean="0">
              <a:solidFill>
                <a:srgbClr val="1F497D"/>
              </a:solidFill>
              <a:latin typeface="Calibri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endParaRPr lang="en-US" sz="1200" i="1" dirty="0">
              <a:solidFill>
                <a:srgbClr val="1F497D"/>
              </a:solidFill>
              <a:latin typeface="Calibri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r>
              <a:rPr lang="pt-BR" sz="2800" i="1" dirty="0" smtClean="0">
                <a:solidFill>
                  <a:srgbClr val="4F81BD"/>
                </a:solidFill>
                <a:latin typeface="Calibri"/>
                <a:cs typeface="+mn-cs"/>
              </a:rPr>
              <a:t>Paula </a:t>
            </a:r>
            <a:r>
              <a:rPr lang="pt-BR" sz="2800" i="1" dirty="0">
                <a:solidFill>
                  <a:srgbClr val="4F81BD"/>
                </a:solidFill>
                <a:latin typeface="Calibri"/>
                <a:cs typeface="+mn-cs"/>
              </a:rPr>
              <a:t>Bennati</a:t>
            </a:r>
            <a:br>
              <a:rPr lang="pt-BR" sz="2800" i="1" dirty="0">
                <a:solidFill>
                  <a:srgbClr val="4F81BD"/>
                </a:solidFill>
                <a:latin typeface="Calibri"/>
                <a:cs typeface="+mn-cs"/>
              </a:rPr>
            </a:br>
            <a:endParaRPr lang="pt-BR" sz="2800" i="1" dirty="0">
              <a:solidFill>
                <a:srgbClr val="4F81BD"/>
              </a:solidFill>
              <a:latin typeface="Calibri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r>
              <a:rPr lang="pt-BR" sz="2800" i="1" dirty="0" err="1" smtClean="0">
                <a:solidFill>
                  <a:srgbClr val="4F81BD"/>
                </a:solidFill>
                <a:latin typeface="Calibri"/>
                <a:cs typeface="+mn-cs"/>
              </a:rPr>
              <a:t>Coordinator</a:t>
            </a:r>
            <a:endParaRPr lang="pt-BR" sz="2800" i="1" dirty="0" smtClean="0">
              <a:solidFill>
                <a:srgbClr val="4F81BD"/>
              </a:solidFill>
              <a:latin typeface="Calibri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r>
              <a:rPr lang="pt-BR" sz="2800" i="1" dirty="0" smtClean="0">
                <a:solidFill>
                  <a:srgbClr val="4F81BD"/>
                </a:solidFill>
                <a:latin typeface="Calibri"/>
                <a:cs typeface="+mn-cs"/>
              </a:rPr>
              <a:t>Brazilian National Confederation of Industry</a:t>
            </a:r>
            <a:endParaRPr lang="pt-BR" sz="2800" i="1" dirty="0">
              <a:solidFill>
                <a:srgbClr val="4F81BD"/>
              </a:solidFill>
              <a:latin typeface="Calibri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r>
              <a:rPr lang="pt-BR" sz="2800" i="1" dirty="0" smtClean="0">
                <a:solidFill>
                  <a:srgbClr val="4F81BD"/>
                </a:solidFill>
                <a:latin typeface="Calibri"/>
                <a:cs typeface="+mn-cs"/>
              </a:rPr>
              <a:t>Environment and Sustainability Department</a:t>
            </a: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endParaRPr lang="pt-BR" dirty="0">
              <a:solidFill>
                <a:srgbClr val="1F497D"/>
              </a:solidFill>
              <a:latin typeface="Trebuchet MS" pitchFamily="34" charset="0"/>
            </a:endParaRPr>
          </a:p>
        </p:txBody>
      </p:sp>
      <p:pic>
        <p:nvPicPr>
          <p:cNvPr id="217098" name="Picture 4" descr="Z:\Criacao\Clientes\CNI\Promoção Comercial\PNG\template.png"/>
          <p:cNvPicPr>
            <a:picLocks noChangeAspect="1" noChangeArrowheads="1"/>
          </p:cNvPicPr>
          <p:nvPr/>
        </p:nvPicPr>
        <p:blipFill>
          <a:blip r:embed="rId3" cstate="email"/>
          <a:srcRect t="92274"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187624" y="574545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1F497D"/>
                </a:solidFill>
                <a:latin typeface="Calibri"/>
                <a:cs typeface="+mn-cs"/>
              </a:rPr>
              <a:t>Durban , South Africa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1F497D"/>
                </a:solidFill>
                <a:latin typeface="Calibri"/>
                <a:cs typeface="+mn-cs"/>
              </a:rPr>
              <a:t>2</a:t>
            </a:r>
            <a:r>
              <a:rPr lang="en-US" sz="2000" i="1" baseline="30000" dirty="0" smtClean="0">
                <a:solidFill>
                  <a:srgbClr val="1F497D"/>
                </a:solidFill>
                <a:latin typeface="Calibri"/>
                <a:cs typeface="+mn-cs"/>
              </a:rPr>
              <a:t>nd</a:t>
            </a:r>
            <a:r>
              <a:rPr lang="en-US" sz="2000" i="1" dirty="0" smtClean="0">
                <a:solidFill>
                  <a:srgbClr val="1F497D"/>
                </a:solidFill>
                <a:latin typeface="Calibri"/>
                <a:cs typeface="+mn-cs"/>
              </a:rPr>
              <a:t> </a:t>
            </a:r>
            <a:r>
              <a:rPr lang="en-US" sz="2000" i="1" dirty="0">
                <a:solidFill>
                  <a:srgbClr val="1F497D"/>
                </a:solidFill>
                <a:latin typeface="Calibri"/>
                <a:cs typeface="+mn-cs"/>
              </a:rPr>
              <a:t>December 2011</a:t>
            </a:r>
            <a:endParaRPr lang="en-US" sz="2000" i="1" dirty="0" smtClean="0">
              <a:solidFill>
                <a:srgbClr val="1F497D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6" name="Retângulo 23"/>
          <p:cNvSpPr>
            <a:spLocks noChangeArrowheads="1"/>
          </p:cNvSpPr>
          <p:nvPr/>
        </p:nvSpPr>
        <p:spPr bwMode="auto">
          <a:xfrm>
            <a:off x="107504" y="332656"/>
            <a:ext cx="889248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r>
              <a:rPr lang="en-US" sz="3600" b="1" dirty="0">
                <a:solidFill>
                  <a:srgbClr val="1F497D"/>
                </a:solidFill>
                <a:latin typeface="Calibri"/>
                <a:cs typeface="+mn-cs"/>
              </a:rPr>
              <a:t>Brazilian Industry Network on Climate </a:t>
            </a:r>
            <a:r>
              <a:rPr lang="en-US" sz="3600" b="1" dirty="0" smtClean="0">
                <a:solidFill>
                  <a:srgbClr val="1F497D"/>
                </a:solidFill>
                <a:latin typeface="Calibri"/>
                <a:cs typeface="+mn-cs"/>
              </a:rPr>
              <a:t>Change</a:t>
            </a:r>
          </a:p>
        </p:txBody>
      </p:sp>
      <p:pic>
        <p:nvPicPr>
          <p:cNvPr id="217098" name="Picture 4" descr="Z:\Criacao\Clientes\CNI\Promoção Comercial\PNG\template.png"/>
          <p:cNvPicPr>
            <a:picLocks noChangeAspect="1" noChangeArrowheads="1"/>
          </p:cNvPicPr>
          <p:nvPr/>
        </p:nvPicPr>
        <p:blipFill>
          <a:blip r:embed="rId3" cstate="email"/>
          <a:srcRect t="92274"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536" y="1916832"/>
            <a:ext cx="86409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  <a:t>Virtual </a:t>
            </a: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platform</a:t>
            </a:r>
          </a:p>
          <a:p>
            <a:pPr marL="457200" indent="-4572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sz="3200" dirty="0">
              <a:solidFill>
                <a:srgbClr val="1F497D"/>
              </a:solidFill>
              <a:latin typeface="Calibri"/>
              <a:cs typeface="+mn-cs"/>
            </a:endParaRPr>
          </a:p>
          <a:p>
            <a:pPr marL="457200" indent="-4572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Originated from the Business Mobilization Group on Climate Change (2008)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3200" dirty="0" smtClean="0">
              <a:solidFill>
                <a:srgbClr val="1F497D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940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6" name="Retângulo 23"/>
          <p:cNvSpPr>
            <a:spLocks noChangeArrowheads="1"/>
          </p:cNvSpPr>
          <p:nvPr/>
        </p:nvSpPr>
        <p:spPr bwMode="auto">
          <a:xfrm>
            <a:off x="107504" y="332656"/>
            <a:ext cx="8892480" cy="116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r>
              <a:rPr lang="en-US" sz="3600" b="1" dirty="0">
                <a:solidFill>
                  <a:srgbClr val="1F497D"/>
                </a:solidFill>
                <a:latin typeface="Calibri"/>
                <a:cs typeface="+mn-cs"/>
              </a:rPr>
              <a:t>Brazilian Industry Network on Climate </a:t>
            </a:r>
            <a:r>
              <a:rPr lang="en-US" sz="3600" b="1" dirty="0" smtClean="0">
                <a:solidFill>
                  <a:srgbClr val="1F497D"/>
                </a:solidFill>
                <a:latin typeface="Calibri"/>
                <a:cs typeface="+mn-cs"/>
              </a:rPr>
              <a:t>Change</a:t>
            </a: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r>
              <a:rPr lang="en-US" sz="3600" b="1" dirty="0" smtClean="0">
                <a:solidFill>
                  <a:srgbClr val="1F497D"/>
                </a:solidFill>
                <a:latin typeface="Calibri"/>
                <a:cs typeface="+mn-cs"/>
              </a:rPr>
              <a:t>Main objectives</a:t>
            </a:r>
            <a:endParaRPr lang="en-US" sz="3600" b="1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pic>
        <p:nvPicPr>
          <p:cNvPr id="217098" name="Picture 4" descr="Z:\Criacao\Clientes\CNI\Promoção Comercial\PNG\template.png"/>
          <p:cNvPicPr>
            <a:picLocks noChangeAspect="1" noChangeArrowheads="1"/>
          </p:cNvPicPr>
          <p:nvPr/>
        </p:nvPicPr>
        <p:blipFill>
          <a:blip r:embed="rId3" cstate="email"/>
          <a:srcRect t="92274"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536" y="1916832"/>
            <a:ext cx="8640960" cy="386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To </a:t>
            </a:r>
            <a: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  <a:t>improve the flexibility to exchange </a:t>
            </a: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information</a:t>
            </a: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To </a:t>
            </a:r>
            <a: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  <a:t>better coordinate the different sectors of </a:t>
            </a: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industry</a:t>
            </a: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To </a:t>
            </a:r>
            <a: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  <a:t>identify priority issues, trends, risks and opportunities in climate change </a:t>
            </a: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agenda</a:t>
            </a: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To </a:t>
            </a:r>
            <a: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  <a:t>promote low-carbon practices</a:t>
            </a:r>
            <a:b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</a:br>
            <a:endParaRPr lang="en-US" sz="32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022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6" name="Retângulo 23"/>
          <p:cNvSpPr>
            <a:spLocks noChangeArrowheads="1"/>
          </p:cNvSpPr>
          <p:nvPr/>
        </p:nvSpPr>
        <p:spPr bwMode="auto">
          <a:xfrm>
            <a:off x="107504" y="332656"/>
            <a:ext cx="8892480" cy="174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r>
              <a:rPr lang="en-US" sz="3600" b="1" dirty="0">
                <a:solidFill>
                  <a:srgbClr val="1F497D"/>
                </a:solidFill>
                <a:latin typeface="Calibri"/>
                <a:cs typeface="+mn-cs"/>
              </a:rPr>
              <a:t>Brazilian Industry Network on Climate </a:t>
            </a:r>
            <a:r>
              <a:rPr lang="en-US" sz="3600" b="1" dirty="0" smtClean="0">
                <a:solidFill>
                  <a:srgbClr val="1F497D"/>
                </a:solidFill>
                <a:latin typeface="Calibri"/>
                <a:cs typeface="+mn-cs"/>
              </a:rPr>
              <a:t>Change</a:t>
            </a: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r>
              <a:rPr lang="en-US" sz="3600" b="1" dirty="0">
                <a:solidFill>
                  <a:srgbClr val="1F497D"/>
                </a:solidFill>
                <a:latin typeface="Calibri"/>
                <a:cs typeface="+mn-cs"/>
              </a:rPr>
              <a:t>Main </a:t>
            </a:r>
            <a:r>
              <a:rPr lang="en-US" sz="3600" b="1" dirty="0" smtClean="0">
                <a:solidFill>
                  <a:srgbClr val="1F497D"/>
                </a:solidFill>
                <a:latin typeface="Calibri"/>
                <a:cs typeface="+mn-cs"/>
              </a:rPr>
              <a:t>principles</a:t>
            </a:r>
            <a:endParaRPr lang="en-US" sz="3600" b="1" dirty="0">
              <a:solidFill>
                <a:srgbClr val="1F497D"/>
              </a:solidFill>
              <a:latin typeface="Calibri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endParaRPr lang="en-US" sz="3600" b="1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pic>
        <p:nvPicPr>
          <p:cNvPr id="217098" name="Picture 4" descr="Z:\Criacao\Clientes\CNI\Promoção Comercial\PNG\template.png"/>
          <p:cNvPicPr>
            <a:picLocks noChangeAspect="1" noChangeArrowheads="1"/>
          </p:cNvPicPr>
          <p:nvPr/>
        </p:nvPicPr>
        <p:blipFill>
          <a:blip r:embed="rId3" cstate="email"/>
          <a:srcRect t="92274"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536" y="1916832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  <a:t>The Industry </a:t>
            </a: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is </a:t>
            </a:r>
            <a: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  <a:t>aware of its important role in the country’s transition to a low carbon economy</a:t>
            </a:r>
            <a:b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</a:br>
            <a:endParaRPr lang="en-US" sz="3200" dirty="0">
              <a:solidFill>
                <a:srgbClr val="1F497D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  <a:t>The Industry supports the implementation of the National Policy on Climate </a:t>
            </a: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Change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1F497D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The commitments to reduce GHG must ensure the competitiveness of national industry</a:t>
            </a:r>
            <a:endParaRPr lang="en-US" sz="32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349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6" name="Retângulo 23"/>
          <p:cNvSpPr>
            <a:spLocks noChangeArrowheads="1"/>
          </p:cNvSpPr>
          <p:nvPr/>
        </p:nvSpPr>
        <p:spPr bwMode="auto">
          <a:xfrm>
            <a:off x="107504" y="332656"/>
            <a:ext cx="8892480" cy="116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r>
              <a:rPr lang="en-US" sz="3600" b="1" dirty="0">
                <a:solidFill>
                  <a:srgbClr val="1F497D"/>
                </a:solidFill>
                <a:latin typeface="Calibri"/>
                <a:cs typeface="+mn-cs"/>
              </a:rPr>
              <a:t>Brazilian Industry Network on Climate </a:t>
            </a:r>
            <a:r>
              <a:rPr lang="en-US" sz="3600" b="1" dirty="0" smtClean="0">
                <a:solidFill>
                  <a:srgbClr val="1F497D"/>
                </a:solidFill>
                <a:latin typeface="Calibri"/>
                <a:cs typeface="+mn-cs"/>
              </a:rPr>
              <a:t>Change</a:t>
            </a: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r>
              <a:rPr lang="en-US" sz="3600" b="1" dirty="0" smtClean="0">
                <a:solidFill>
                  <a:srgbClr val="1F497D"/>
                </a:solidFill>
                <a:latin typeface="Calibri"/>
                <a:cs typeface="+mn-cs"/>
              </a:rPr>
              <a:t>National Policy on Climate Change</a:t>
            </a:r>
            <a:endParaRPr lang="en-US" sz="3600" b="1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pic>
        <p:nvPicPr>
          <p:cNvPr id="217098" name="Picture 4" descr="Z:\Criacao\Clientes\CNI\Promoção Comercial\PNG\template.png"/>
          <p:cNvPicPr>
            <a:picLocks noChangeAspect="1" noChangeArrowheads="1"/>
          </p:cNvPicPr>
          <p:nvPr/>
        </p:nvPicPr>
        <p:blipFill>
          <a:blip r:embed="rId3" cstate="email"/>
          <a:srcRect t="92274"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536" y="2026583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Law nº </a:t>
            </a:r>
            <a:r>
              <a:rPr lang="pt-BR" sz="3200" dirty="0">
                <a:solidFill>
                  <a:srgbClr val="1F497D"/>
                </a:solidFill>
                <a:latin typeface="Calibri"/>
                <a:cs typeface="+mn-cs"/>
              </a:rPr>
              <a:t>12.187/2009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sz="3200" dirty="0">
              <a:solidFill>
                <a:srgbClr val="1F497D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200" dirty="0" smtClean="0">
                <a:solidFill>
                  <a:srgbClr val="1F497D"/>
                </a:solidFill>
                <a:latin typeface="Calibri"/>
                <a:cs typeface="+mn-cs"/>
              </a:rPr>
              <a:t>National voluntary commitment for the reduction of GHG emissions from 36,1</a:t>
            </a:r>
            <a:r>
              <a:rPr lang="pt-BR" sz="3200" dirty="0">
                <a:solidFill>
                  <a:srgbClr val="1F497D"/>
                </a:solidFill>
                <a:latin typeface="Calibri"/>
                <a:cs typeface="+mn-cs"/>
              </a:rPr>
              <a:t>% </a:t>
            </a:r>
            <a:r>
              <a:rPr lang="pt-BR" sz="3200" dirty="0" smtClean="0">
                <a:solidFill>
                  <a:srgbClr val="1F497D"/>
                </a:solidFill>
                <a:latin typeface="Calibri"/>
                <a:cs typeface="+mn-cs"/>
              </a:rPr>
              <a:t>to </a:t>
            </a:r>
            <a:r>
              <a:rPr lang="pt-BR" sz="3200" dirty="0">
                <a:solidFill>
                  <a:srgbClr val="1F497D"/>
                </a:solidFill>
                <a:latin typeface="Calibri"/>
                <a:cs typeface="+mn-cs"/>
              </a:rPr>
              <a:t>38,9% </a:t>
            </a:r>
            <a:r>
              <a:rPr lang="pt-BR" sz="3200" dirty="0" smtClean="0">
                <a:solidFill>
                  <a:srgbClr val="1F497D"/>
                </a:solidFill>
                <a:latin typeface="Calibri"/>
                <a:cs typeface="+mn-cs"/>
              </a:rPr>
              <a:t>of the projected emissions by 2020 </a:t>
            </a:r>
            <a:r>
              <a:rPr lang="pt-BR" sz="3200" dirty="0">
                <a:solidFill>
                  <a:srgbClr val="1F497D"/>
                </a:solidFill>
                <a:latin typeface="Calibri"/>
                <a:cs typeface="+mn-cs"/>
              </a:rPr>
              <a:t>(art. 12</a:t>
            </a:r>
            <a:r>
              <a:rPr lang="pt-BR" sz="3200" dirty="0" smtClean="0">
                <a:solidFill>
                  <a:srgbClr val="1F497D"/>
                </a:solidFill>
                <a:latin typeface="Calibri"/>
                <a:cs typeface="+mn-cs"/>
              </a:rPr>
              <a:t>)</a:t>
            </a:r>
            <a:endParaRPr lang="pt-BR" sz="3200" dirty="0">
              <a:solidFill>
                <a:srgbClr val="1F497D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20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6" name="Retângulo 23"/>
          <p:cNvSpPr>
            <a:spLocks noChangeArrowheads="1"/>
          </p:cNvSpPr>
          <p:nvPr/>
        </p:nvSpPr>
        <p:spPr bwMode="auto">
          <a:xfrm>
            <a:off x="107504" y="332656"/>
            <a:ext cx="8892480" cy="174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r>
              <a:rPr lang="en-US" sz="3600" b="1" dirty="0">
                <a:solidFill>
                  <a:srgbClr val="1F497D"/>
                </a:solidFill>
                <a:latin typeface="Calibri"/>
                <a:cs typeface="+mn-cs"/>
              </a:rPr>
              <a:t>Brazilian Industry Network on Climate </a:t>
            </a:r>
            <a:r>
              <a:rPr lang="en-US" sz="3600" b="1" dirty="0" smtClean="0">
                <a:solidFill>
                  <a:srgbClr val="1F497D"/>
                </a:solidFill>
                <a:latin typeface="Calibri"/>
                <a:cs typeface="+mn-cs"/>
              </a:rPr>
              <a:t>Change</a:t>
            </a: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r>
              <a:rPr lang="en-US" sz="3600" b="1" dirty="0" smtClean="0">
                <a:solidFill>
                  <a:srgbClr val="1F497D"/>
                </a:solidFill>
                <a:latin typeface="Calibri"/>
                <a:cs typeface="+mn-cs"/>
              </a:rPr>
              <a:t>National Policy on Climate Change</a:t>
            </a: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r>
              <a:rPr lang="en-US" sz="3600" b="1" dirty="0">
                <a:solidFill>
                  <a:srgbClr val="1F497D"/>
                </a:solidFill>
                <a:latin typeface="Calibri"/>
                <a:cs typeface="+mn-cs"/>
              </a:rPr>
              <a:t>Main considerations</a:t>
            </a:r>
          </a:p>
        </p:txBody>
      </p:sp>
      <p:pic>
        <p:nvPicPr>
          <p:cNvPr id="217098" name="Picture 4" descr="Z:\Criacao\Clientes\CNI\Promoção Comercial\PNG\template.png"/>
          <p:cNvPicPr>
            <a:picLocks noChangeAspect="1" noChangeArrowheads="1"/>
          </p:cNvPicPr>
          <p:nvPr/>
        </p:nvPicPr>
        <p:blipFill>
          <a:blip r:embed="rId3" cstate="email"/>
          <a:srcRect t="92274"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536" y="240985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  <a:t>Availability and price of energy are critical to industrial competitiveness in a globalized world</a:t>
            </a:r>
            <a:b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</a:br>
            <a:endParaRPr lang="en-US" sz="3200" dirty="0">
              <a:solidFill>
                <a:srgbClr val="1F497D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  <a:t>Financial incentive mechanisms should be available before the implementation of the reduction emission commitments</a:t>
            </a:r>
          </a:p>
          <a:p>
            <a:pPr marL="660400" indent="-660400" fontAlgn="auto">
              <a:spcBef>
                <a:spcPts val="0"/>
              </a:spcBef>
              <a:spcAft>
                <a:spcPts val="0"/>
              </a:spcAft>
            </a:pPr>
            <a:endParaRPr lang="pt-BR" sz="3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054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6" name="Retângulo 23"/>
          <p:cNvSpPr>
            <a:spLocks noChangeArrowheads="1"/>
          </p:cNvSpPr>
          <p:nvPr/>
        </p:nvSpPr>
        <p:spPr bwMode="auto">
          <a:xfrm>
            <a:off x="107504" y="332656"/>
            <a:ext cx="8892480" cy="231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r>
              <a:rPr lang="en-US" sz="3600" b="1" dirty="0">
                <a:solidFill>
                  <a:srgbClr val="1F497D"/>
                </a:solidFill>
                <a:latin typeface="Calibri"/>
                <a:cs typeface="+mn-cs"/>
              </a:rPr>
              <a:t>Brazilian Industry Network on Climate </a:t>
            </a:r>
            <a:r>
              <a:rPr lang="en-US" sz="3600" b="1" dirty="0" smtClean="0">
                <a:solidFill>
                  <a:srgbClr val="1F497D"/>
                </a:solidFill>
                <a:latin typeface="Calibri"/>
                <a:cs typeface="+mn-cs"/>
              </a:rPr>
              <a:t>Change</a:t>
            </a: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r>
              <a:rPr lang="en-US" sz="3600" b="1" dirty="0" smtClean="0">
                <a:solidFill>
                  <a:srgbClr val="1F497D"/>
                </a:solidFill>
                <a:latin typeface="Calibri"/>
                <a:cs typeface="+mn-cs"/>
              </a:rPr>
              <a:t>National Policy on Climate Change</a:t>
            </a: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r>
              <a:rPr lang="en-US" sz="3600" b="1" dirty="0">
                <a:solidFill>
                  <a:srgbClr val="1F497D"/>
                </a:solidFill>
                <a:latin typeface="Calibri"/>
                <a:cs typeface="+mn-cs"/>
              </a:rPr>
              <a:t>Main considerations</a:t>
            </a: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</a:pPr>
            <a:endParaRPr lang="en-US" sz="3600" b="1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pic>
        <p:nvPicPr>
          <p:cNvPr id="217098" name="Picture 4" descr="Z:\Criacao\Clientes\CNI\Promoção Comercial\PNG\template.png"/>
          <p:cNvPicPr>
            <a:picLocks noChangeAspect="1" noChangeArrowheads="1"/>
          </p:cNvPicPr>
          <p:nvPr/>
        </p:nvPicPr>
        <p:blipFill>
          <a:blip r:embed="rId3" cstate="email"/>
          <a:srcRect t="92274"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536" y="2421463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Brazil needs to </a:t>
            </a:r>
            <a: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  <a:t>raise the consumption patterns of </a:t>
            </a: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its population and therefore their living standards</a:t>
            </a:r>
            <a: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  <a:t/>
            </a:r>
            <a:b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</a:br>
            <a: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  <a:t/>
            </a:r>
            <a:b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</a:b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Brazil also needs to </a:t>
            </a:r>
            <a: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  <a:t>ensure a fair and socially acceptable transition, defending </a:t>
            </a:r>
            <a:r>
              <a:rPr lang="en-US" sz="3200" dirty="0" smtClean="0">
                <a:solidFill>
                  <a:srgbClr val="1F497D"/>
                </a:solidFill>
                <a:latin typeface="Calibri"/>
                <a:cs typeface="+mn-cs"/>
              </a:rPr>
              <a:t>its competitiveness </a:t>
            </a:r>
            <a:r>
              <a:rPr lang="en-US" sz="3200" dirty="0">
                <a:solidFill>
                  <a:srgbClr val="1F497D"/>
                </a:solidFill>
                <a:latin typeface="Calibri"/>
                <a:cs typeface="+mn-cs"/>
              </a:rPr>
              <a:t>and competitive advantages</a:t>
            </a:r>
          </a:p>
          <a:p>
            <a:pPr marL="660400" indent="-660400" fontAlgn="auto">
              <a:spcBef>
                <a:spcPts val="0"/>
              </a:spcBef>
              <a:spcAft>
                <a:spcPts val="0"/>
              </a:spcAft>
            </a:pPr>
            <a:endParaRPr lang="pt-BR" sz="3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438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6" name="Retângulo 23"/>
          <p:cNvSpPr>
            <a:spLocks noChangeArrowheads="1"/>
          </p:cNvSpPr>
          <p:nvPr/>
        </p:nvSpPr>
        <p:spPr bwMode="auto">
          <a:xfrm>
            <a:off x="251520" y="620688"/>
            <a:ext cx="8640960" cy="538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endParaRPr lang="pt-BR" sz="4800" i="1" dirty="0" smtClean="0">
              <a:solidFill>
                <a:srgbClr val="4F81BD"/>
              </a:solidFill>
              <a:latin typeface="Calibri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r>
              <a:rPr lang="pt-BR" sz="4800" i="1" dirty="0" smtClean="0">
                <a:solidFill>
                  <a:srgbClr val="4F81BD"/>
                </a:solidFill>
                <a:latin typeface="Calibri"/>
                <a:cs typeface="+mn-cs"/>
              </a:rPr>
              <a:t>Thank you!</a:t>
            </a: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endParaRPr lang="pt-BR" sz="4800" i="1" dirty="0">
              <a:solidFill>
                <a:srgbClr val="4F81BD"/>
              </a:solidFill>
              <a:latin typeface="Calibri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r>
              <a:rPr lang="pt-BR" sz="3200" i="1" dirty="0" smtClean="0">
                <a:solidFill>
                  <a:srgbClr val="4F81BD"/>
                </a:solidFill>
                <a:latin typeface="Calibri"/>
                <a:cs typeface="+mn-cs"/>
              </a:rPr>
              <a:t>Paula </a:t>
            </a:r>
            <a:r>
              <a:rPr lang="pt-BR" sz="3200" i="1" dirty="0">
                <a:solidFill>
                  <a:srgbClr val="4F81BD"/>
                </a:solidFill>
                <a:latin typeface="Calibri"/>
                <a:cs typeface="+mn-cs"/>
              </a:rPr>
              <a:t>Bennati</a:t>
            </a:r>
            <a:br>
              <a:rPr lang="pt-BR" sz="3200" i="1" dirty="0">
                <a:solidFill>
                  <a:srgbClr val="4F81BD"/>
                </a:solidFill>
                <a:latin typeface="Calibri"/>
                <a:cs typeface="+mn-cs"/>
              </a:rPr>
            </a:br>
            <a:endParaRPr lang="pt-BR" sz="3200" i="1" dirty="0">
              <a:solidFill>
                <a:srgbClr val="4F81BD"/>
              </a:solidFill>
              <a:latin typeface="Calibri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r>
              <a:rPr lang="pt-BR" sz="2800" i="1" dirty="0" smtClean="0">
                <a:solidFill>
                  <a:srgbClr val="4F81BD"/>
                </a:solidFill>
                <a:latin typeface="Calibri"/>
                <a:cs typeface="+mn-cs"/>
              </a:rPr>
              <a:t>pbennati@cni.org.br</a:t>
            </a: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r>
              <a:rPr lang="pt-BR" sz="2800" i="1" dirty="0" smtClean="0">
                <a:solidFill>
                  <a:srgbClr val="4F81BD"/>
                </a:solidFill>
                <a:latin typeface="Calibri"/>
                <a:cs typeface="+mn-cs"/>
              </a:rPr>
              <a:t>+55 61 3317-8860</a:t>
            </a: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endParaRPr lang="pt-BR" sz="2800" i="1" dirty="0">
              <a:solidFill>
                <a:srgbClr val="4F81BD"/>
              </a:solidFill>
              <a:latin typeface="Calibri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endParaRPr lang="pt-BR" sz="2800" i="1" dirty="0" smtClean="0">
              <a:solidFill>
                <a:srgbClr val="4F81BD"/>
              </a:solidFill>
              <a:latin typeface="Calibri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C990E"/>
              </a:buClr>
              <a:buFont typeface="Trebuchet MS" pitchFamily="34" charset="0"/>
              <a:buNone/>
            </a:pPr>
            <a:endParaRPr lang="pt-BR" dirty="0">
              <a:solidFill>
                <a:srgbClr val="1F497D"/>
              </a:solidFill>
              <a:latin typeface="Trebuchet MS" pitchFamily="34" charset="0"/>
            </a:endParaRPr>
          </a:p>
        </p:txBody>
      </p:sp>
      <p:pic>
        <p:nvPicPr>
          <p:cNvPr id="217098" name="Picture 4" descr="Z:\Criacao\Clientes\CNI\Promoção Comercial\PNG\template.png"/>
          <p:cNvPicPr>
            <a:picLocks noChangeAspect="1" noChangeArrowheads="1"/>
          </p:cNvPicPr>
          <p:nvPr/>
        </p:nvPicPr>
        <p:blipFill>
          <a:blip r:embed="rId3" cstate="email"/>
          <a:srcRect t="92274"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5436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Businesses</a:t>
            </a:r>
            <a:r>
              <a:rPr lang="pt-BR" dirty="0" smtClean="0"/>
              <a:t> </a:t>
            </a:r>
            <a:r>
              <a:rPr lang="pt-BR" dirty="0" err="1" smtClean="0"/>
              <a:t>Initiatives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Climate</a:t>
            </a:r>
            <a:r>
              <a:rPr lang="pt-BR" dirty="0" smtClean="0"/>
              <a:t> </a:t>
            </a:r>
            <a:r>
              <a:rPr lang="pt-BR" dirty="0" err="1" smtClean="0"/>
              <a:t>Change</a:t>
            </a:r>
            <a:r>
              <a:rPr lang="pt-BR" dirty="0" smtClean="0"/>
              <a:t> (IEC)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251520" y="1341438"/>
            <a:ext cx="8712968" cy="518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 smtClean="0">
                <a:solidFill>
                  <a:schemeClr val="tx2"/>
                </a:solidFill>
              </a:rPr>
              <a:t>In 2011, </a:t>
            </a:r>
            <a:r>
              <a:rPr lang="pt-BR" sz="1800" dirty="0" err="1" smtClean="0">
                <a:solidFill>
                  <a:schemeClr val="tx2"/>
                </a:solidFill>
              </a:rPr>
              <a:t>the</a:t>
            </a:r>
            <a:r>
              <a:rPr lang="pt-BR" sz="1800" dirty="0" smtClean="0">
                <a:solidFill>
                  <a:schemeClr val="tx2"/>
                </a:solidFill>
              </a:rPr>
              <a:t> </a:t>
            </a:r>
            <a:r>
              <a:rPr lang="pt-BR" sz="1800" dirty="0" err="1" smtClean="0">
                <a:solidFill>
                  <a:schemeClr val="tx2"/>
                </a:solidFill>
              </a:rPr>
              <a:t>main</a:t>
            </a:r>
            <a:r>
              <a:rPr lang="pt-BR" sz="1800" dirty="0" smtClean="0"/>
              <a:t> </a:t>
            </a:r>
            <a:r>
              <a:rPr lang="pt-BR" sz="1800" dirty="0" err="1" smtClean="0"/>
              <a:t>Brazilian</a:t>
            </a:r>
            <a:r>
              <a:rPr lang="pt-BR" sz="1800" dirty="0" smtClean="0"/>
              <a:t> </a:t>
            </a:r>
            <a:r>
              <a:rPr lang="pt-BR" sz="1800" dirty="0" err="1" smtClean="0"/>
              <a:t>Businesses</a:t>
            </a:r>
            <a:r>
              <a:rPr lang="pt-BR" sz="1800" dirty="0" smtClean="0"/>
              <a:t> </a:t>
            </a:r>
            <a:r>
              <a:rPr lang="pt-BR" sz="1800" dirty="0" err="1" smtClean="0"/>
              <a:t>Initiatives</a:t>
            </a:r>
            <a:r>
              <a:rPr lang="pt-BR" sz="1800" dirty="0" smtClean="0"/>
              <a:t> </a:t>
            </a:r>
            <a:r>
              <a:rPr lang="pt-BR" sz="1800" dirty="0" err="1" smtClean="0"/>
              <a:t>on</a:t>
            </a:r>
            <a:r>
              <a:rPr lang="pt-BR" sz="1800" dirty="0" smtClean="0"/>
              <a:t> </a:t>
            </a:r>
            <a:r>
              <a:rPr lang="pt-BR" sz="1800" dirty="0" err="1" smtClean="0"/>
              <a:t>Climate</a:t>
            </a:r>
            <a:r>
              <a:rPr lang="pt-BR" sz="1800" dirty="0" smtClean="0"/>
              <a:t> </a:t>
            </a:r>
            <a:r>
              <a:rPr lang="pt-BR" sz="1800" dirty="0" err="1" smtClean="0">
                <a:solidFill>
                  <a:schemeClr val="tx2"/>
                </a:solidFill>
              </a:rPr>
              <a:t>started</a:t>
            </a:r>
            <a:r>
              <a:rPr lang="pt-BR" sz="1800" dirty="0" smtClean="0">
                <a:solidFill>
                  <a:schemeClr val="tx2"/>
                </a:solidFill>
              </a:rPr>
              <a:t> to </a:t>
            </a:r>
            <a:r>
              <a:rPr lang="pt-BR" sz="1800" dirty="0" err="1" smtClean="0">
                <a:solidFill>
                  <a:schemeClr val="tx2"/>
                </a:solidFill>
              </a:rPr>
              <a:t>meet</a:t>
            </a:r>
            <a:r>
              <a:rPr lang="pt-BR" sz="1800" dirty="0" smtClean="0">
                <a:solidFill>
                  <a:schemeClr val="tx2"/>
                </a:solidFill>
              </a:rPr>
              <a:t> in </a:t>
            </a:r>
            <a:r>
              <a:rPr lang="pt-BR" sz="1800" dirty="0" err="1" smtClean="0">
                <a:solidFill>
                  <a:schemeClr val="tx2"/>
                </a:solidFill>
              </a:rPr>
              <a:t>order</a:t>
            </a:r>
            <a:r>
              <a:rPr lang="pt-BR" sz="1800" dirty="0" smtClean="0">
                <a:solidFill>
                  <a:schemeClr val="tx2"/>
                </a:solidFill>
              </a:rPr>
              <a:t> to:</a:t>
            </a:r>
          </a:p>
          <a:p>
            <a:r>
              <a:rPr lang="en-US" sz="1800" dirty="0" smtClean="0"/>
              <a:t>Align themes and agendas of each initiative;</a:t>
            </a:r>
          </a:p>
          <a:p>
            <a:r>
              <a:rPr lang="en-US" sz="1800" dirty="0" smtClean="0"/>
              <a:t>Seek synergies in their actions, and</a:t>
            </a:r>
          </a:p>
          <a:p>
            <a:r>
              <a:rPr lang="en-US" sz="1800" dirty="0" smtClean="0"/>
              <a:t>Propose joint actions towards a low carbon economy.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This group is composed by:</a:t>
            </a:r>
            <a:endParaRPr lang="pt-BR" sz="1800" dirty="0" smtClean="0">
              <a:solidFill>
                <a:schemeClr val="tx2"/>
              </a:solidFill>
            </a:endParaRPr>
          </a:p>
        </p:txBody>
      </p:sp>
      <p:pic>
        <p:nvPicPr>
          <p:cNvPr id="11" name="Imagem 10" descr="logo_forumclim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23690" y="4141590"/>
            <a:ext cx="1634728" cy="855879"/>
          </a:xfrm>
          <a:prstGeom prst="rect">
            <a:avLst/>
          </a:prstGeom>
        </p:spPr>
      </p:pic>
      <p:pic>
        <p:nvPicPr>
          <p:cNvPr id="13" name="Imagem 12" descr="logo Cebds alt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2976" y="4158433"/>
            <a:ext cx="1293633" cy="822193"/>
          </a:xfrm>
          <a:prstGeom prst="rect">
            <a:avLst/>
          </a:prstGeom>
        </p:spPr>
      </p:pic>
      <p:pic>
        <p:nvPicPr>
          <p:cNvPr id="14" name="Imagem 13" descr="Logo CNI Sem icone Assinatura Vazada positiva Azu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9700" y="4318145"/>
            <a:ext cx="1530676" cy="50276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23810" y="5085184"/>
            <a:ext cx="1440160" cy="107721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1" algn="ctr">
              <a:spcAft>
                <a:spcPts val="0"/>
              </a:spcAft>
            </a:pPr>
            <a:r>
              <a:rPr lang="pt-BR" sz="1600" dirty="0" err="1" smtClean="0">
                <a:solidFill>
                  <a:schemeClr val="tx2"/>
                </a:solidFill>
                <a:latin typeface="+mj-lt"/>
              </a:rPr>
              <a:t>Climate</a:t>
            </a: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BR" sz="1600" dirty="0" err="1" smtClean="0">
                <a:solidFill>
                  <a:schemeClr val="tx2"/>
                </a:solidFill>
                <a:latin typeface="+mj-lt"/>
              </a:rPr>
              <a:t>and</a:t>
            </a: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BR" sz="1600" dirty="0" err="1" smtClean="0">
                <a:solidFill>
                  <a:schemeClr val="tx2"/>
                </a:solidFill>
                <a:latin typeface="+mj-lt"/>
              </a:rPr>
              <a:t>Energy</a:t>
            </a: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BR" sz="1600" dirty="0" err="1" smtClean="0">
                <a:solidFill>
                  <a:schemeClr val="tx2"/>
                </a:solidFill>
                <a:latin typeface="+mj-lt"/>
              </a:rPr>
              <a:t>Thematic</a:t>
            </a: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BR" sz="1600" dirty="0" err="1" smtClean="0">
                <a:solidFill>
                  <a:schemeClr val="tx2"/>
                </a:solidFill>
                <a:latin typeface="+mj-lt"/>
              </a:rPr>
              <a:t>Chamber</a:t>
            </a:r>
            <a:r>
              <a:rPr lang="pt-BR" sz="1600" dirty="0" smtClean="0">
                <a:solidFill>
                  <a:schemeClr val="tx2"/>
                </a:solidFill>
                <a:latin typeface="+mj-lt"/>
              </a:rPr>
              <a:t> (CEBDS)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019500" y="5085184"/>
            <a:ext cx="1440160" cy="83099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1" algn="ctr">
              <a:spcAft>
                <a:spcPts val="0"/>
              </a:spcAft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Business for Climate Platform (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GVces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)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30026" y="5085184"/>
            <a:ext cx="1440160" cy="107721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1" algn="ctr">
              <a:spcAft>
                <a:spcPts val="0"/>
              </a:spcAft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Brazilian Industry Network on Climate Change (CNI)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820974" y="5085184"/>
            <a:ext cx="1440160" cy="13234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1" algn="ctr">
              <a:spcAft>
                <a:spcPts val="0"/>
              </a:spcAft>
            </a:pP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Climate Forum – Entrepreneurial Actions on Climate Change (Instituto Ethos)</a:t>
            </a:r>
          </a:p>
        </p:txBody>
      </p:sp>
      <p:pic>
        <p:nvPicPr>
          <p:cNvPr id="19" name="Imagem 18" descr="Logo EPC -outline-english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96300" y="4290364"/>
            <a:ext cx="1440160" cy="581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Side</a:t>
            </a:r>
            <a:r>
              <a:rPr lang="pt-BR" dirty="0" smtClean="0"/>
              <a:t> </a:t>
            </a:r>
            <a:r>
              <a:rPr lang="pt-BR" dirty="0" err="1" smtClean="0"/>
              <a:t>Event</a:t>
            </a:r>
            <a:r>
              <a:rPr lang="pt-BR" dirty="0" smtClean="0"/>
              <a:t> Agenda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1800" b="1" smtClean="0"/>
              <a:t>20.15</a:t>
            </a:r>
            <a:r>
              <a:rPr lang="en-US" sz="1800" smtClean="0"/>
              <a:t>  </a:t>
            </a:r>
            <a:r>
              <a:rPr lang="en-US" sz="1800" b="1" smtClean="0"/>
              <a:t>About Businesses Initiatives on Climate (IEC)</a:t>
            </a:r>
          </a:p>
          <a:p>
            <a:pPr lvl="1">
              <a:spcAft>
                <a:spcPts val="0"/>
              </a:spcAft>
            </a:pPr>
            <a:r>
              <a:rPr lang="en-US" sz="1800" smtClean="0"/>
              <a:t>Climate and Energy Thematic Chamber (CEBDS)</a:t>
            </a:r>
          </a:p>
          <a:p>
            <a:pPr lvl="1">
              <a:spcAft>
                <a:spcPts val="0"/>
              </a:spcAft>
            </a:pPr>
            <a:r>
              <a:rPr lang="en-US" sz="1800" smtClean="0"/>
              <a:t>Brazilian Industry Network on Climate Change (CNI)</a:t>
            </a:r>
          </a:p>
          <a:p>
            <a:pPr lvl="1">
              <a:spcAft>
                <a:spcPts val="0"/>
              </a:spcAft>
            </a:pPr>
            <a:r>
              <a:rPr lang="en-US" sz="1800" smtClean="0"/>
              <a:t>Climate Forum – Entrepreneurial Actions on Climate Change (Instituto Ethos)</a:t>
            </a:r>
          </a:p>
          <a:p>
            <a:pPr lvl="1">
              <a:spcAft>
                <a:spcPts val="0"/>
              </a:spcAft>
            </a:pPr>
            <a:r>
              <a:rPr lang="en-US" sz="1800" smtClean="0"/>
              <a:t>Business for Climate Platform (GVces)</a:t>
            </a: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800" b="1" smtClean="0"/>
              <a:t>20.50 </a:t>
            </a:r>
            <a:r>
              <a:rPr lang="en-US" sz="1800" smtClean="0"/>
              <a:t> </a:t>
            </a:r>
            <a:r>
              <a:rPr lang="en-US" sz="1800" b="1" smtClean="0"/>
              <a:t>Brazilian Business Cases Presentation</a:t>
            </a:r>
            <a:endParaRPr lang="en-US" sz="1800" smtClean="0"/>
          </a:p>
          <a:p>
            <a:pPr lvl="1">
              <a:spcAft>
                <a:spcPts val="0"/>
              </a:spcAft>
            </a:pPr>
            <a:r>
              <a:rPr lang="en-US" sz="1800" smtClean="0"/>
              <a:t>Vale </a:t>
            </a:r>
          </a:p>
          <a:p>
            <a:pPr lvl="1"/>
            <a:r>
              <a:rPr lang="en-US" sz="1800" smtClean="0"/>
              <a:t>Votorantim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smtClean="0"/>
              <a:t>21.10</a:t>
            </a:r>
            <a:r>
              <a:rPr lang="en-US" sz="1800" smtClean="0"/>
              <a:t>  </a:t>
            </a:r>
            <a:r>
              <a:rPr lang="en-US" sz="1800" b="1" smtClean="0"/>
              <a:t>Brazilian Government Positioning on Carbon Management</a:t>
            </a:r>
          </a:p>
          <a:p>
            <a:pPr lvl="1">
              <a:spcAft>
                <a:spcPts val="0"/>
              </a:spcAft>
            </a:pPr>
            <a:r>
              <a:rPr lang="en-US" sz="1800" smtClean="0">
                <a:solidFill>
                  <a:srgbClr val="1F497D"/>
                </a:solidFill>
              </a:rPr>
              <a:t>Embassador André Corrêa do Lago</a:t>
            </a:r>
            <a:endParaRPr lang="en-US" sz="1800" b="1" smtClean="0"/>
          </a:p>
          <a:p>
            <a:pPr marL="623888" indent="-623888">
              <a:lnSpc>
                <a:spcPct val="150000"/>
              </a:lnSpc>
              <a:buNone/>
            </a:pPr>
            <a:r>
              <a:rPr lang="en-US" sz="1800" b="1" smtClean="0"/>
              <a:t>21.40 International book launch “</a:t>
            </a:r>
            <a:r>
              <a:rPr lang="en-US" sz="1800" b="1" i="1" smtClean="0"/>
              <a:t>Climate Change in Brazil: economic, social                    and regulatory aspects</a:t>
            </a:r>
            <a:r>
              <a:rPr lang="en-US" sz="1800" b="1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722948" y="2492896"/>
            <a:ext cx="8152448" cy="140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Created in March, 1997 – gathers 64 of the biggest Brazilian companies, that together represent more than 40% of Brazil GDP and employ more than 600 thousand direct jobs.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577" y="246864"/>
            <a:ext cx="9032558" cy="46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+mn-cs"/>
              </a:rPr>
              <a:t>CEBDS – BCSD-Brazil</a:t>
            </a:r>
            <a:endParaRPr lang="en-US" sz="3200" b="1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30" y="980729"/>
            <a:ext cx="2095251" cy="133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117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17564" y="214674"/>
            <a:ext cx="9226839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pt-BR" sz="2500" b="1">
              <a:solidFill>
                <a:srgbClr val="FFFFFF"/>
              </a:solidFill>
              <a:latin typeface="Calibri"/>
              <a:cs typeface="+mn-cs"/>
            </a:endParaRPr>
          </a:p>
        </p:txBody>
      </p:sp>
      <p:pic>
        <p:nvPicPr>
          <p:cNvPr id="3075" name="Picture 3" descr="3mbrasi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909638"/>
            <a:ext cx="5032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bay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1658938"/>
            <a:ext cx="93503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b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412875"/>
            <a:ext cx="4206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gerdau-nov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9" y="4005264"/>
            <a:ext cx="11509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holci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3789363"/>
            <a:ext cx="88423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top_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317750"/>
            <a:ext cx="863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1" name="Object 10"/>
          <p:cNvGraphicFramePr>
            <a:graphicFrameLocks noChangeAspect="1"/>
          </p:cNvGraphicFramePr>
          <p:nvPr/>
        </p:nvGraphicFramePr>
        <p:xfrm>
          <a:off x="7640639" y="1501775"/>
          <a:ext cx="1187450" cy="314325"/>
        </p:xfrm>
        <a:graphic>
          <a:graphicData uri="http://schemas.openxmlformats.org/presentationml/2006/ole">
            <p:oleObj spid="_x0000_s2050" r:id="rId10" imgW="4161905" imgH="1076475" progId="">
              <p:embed/>
            </p:oleObj>
          </a:graphicData>
        </a:graphic>
      </p:graphicFrame>
      <p:pic>
        <p:nvPicPr>
          <p:cNvPr id="3082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6" y="1628776"/>
            <a:ext cx="5762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36" y="2590552"/>
            <a:ext cx="1000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9" y="2354264"/>
            <a:ext cx="9350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5" name="Picture 1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862014"/>
            <a:ext cx="863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5" descr="ArcelorMittal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836614"/>
            <a:ext cx="8715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6" descr="COPEL 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1" y="2025651"/>
            <a:ext cx="7064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7" descr="miv_AbrilHoripc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33826"/>
            <a:ext cx="86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8" descr="hsbc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981451"/>
            <a:ext cx="10810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9" descr="dnv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3070225"/>
            <a:ext cx="4937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0" descr="energias-brasil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4" y="3213101"/>
            <a:ext cx="952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1" descr="ecoinvest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6" y="3371851"/>
            <a:ext cx="50323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Text Box 67"/>
          <p:cNvSpPr txBox="1">
            <a:spLocks noChangeArrowheads="1"/>
          </p:cNvSpPr>
          <p:nvPr/>
        </p:nvSpPr>
        <p:spPr bwMode="auto">
          <a:xfrm>
            <a:off x="252413" y="96738"/>
            <a:ext cx="9144000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BCSD-</a:t>
            </a:r>
            <a:r>
              <a:rPr lang="pt-BR" sz="2800" b="1" dirty="0" err="1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Brazil</a:t>
            </a:r>
            <a:r>
              <a:rPr lang="pt-BR" sz="2800" b="1" dirty="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Associated Businesses</a:t>
            </a:r>
            <a:endParaRPr lang="pt-BR" sz="2800" b="1" dirty="0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3094" name="Picture 24" descr="Marca_EBX (1)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6" y="3311525"/>
            <a:ext cx="10461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5" descr="Marca Bahia Mineração_jpg 3d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947864"/>
            <a:ext cx="129698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6" descr="Basf 0606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87501"/>
            <a:ext cx="12588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7" descr="goodyear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79901"/>
            <a:ext cx="12144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8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1" y="938213"/>
            <a:ext cx="11033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9" descr="furnas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2863851"/>
            <a:ext cx="1143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0" descr="ambev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865189"/>
            <a:ext cx="965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1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354264"/>
            <a:ext cx="863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3" descr="shell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68938"/>
            <a:ext cx="7508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4" descr="solvay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1" y="5157789"/>
            <a:ext cx="5254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35" descr="souzacruz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5375276"/>
            <a:ext cx="6143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6" descr="syngenta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308726"/>
            <a:ext cx="10683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37" descr="nestle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73688"/>
            <a:ext cx="630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38" descr="globo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1" y="4652963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39" descr="michelin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9" y="4262439"/>
            <a:ext cx="12366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40" descr="philips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510213"/>
            <a:ext cx="10350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10" name="Object 41"/>
          <p:cNvGraphicFramePr>
            <a:graphicFrameLocks noChangeAspect="1"/>
          </p:cNvGraphicFramePr>
          <p:nvPr/>
        </p:nvGraphicFramePr>
        <p:xfrm>
          <a:off x="6011864" y="6323013"/>
          <a:ext cx="895350" cy="346075"/>
        </p:xfrm>
        <a:graphic>
          <a:graphicData uri="http://schemas.openxmlformats.org/presentationml/2006/ole">
            <p:oleObj spid="_x0000_s2051" name="CorelDRAW" r:id="rId41" imgW="4602480" imgH="1776984" progId="">
              <p:embed/>
            </p:oleObj>
          </a:graphicData>
        </a:graphic>
      </p:graphicFrame>
      <p:pic>
        <p:nvPicPr>
          <p:cNvPr id="3111" name="Picture 42" descr="Usiminas Roxo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949951"/>
            <a:ext cx="11572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" name="Picture 43" descr="lorentzen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97426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44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4652964"/>
            <a:ext cx="11430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4" name="Picture 45" descr="ipiranga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835525"/>
            <a:ext cx="12239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6" descr="Unibanco_Itau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97426"/>
            <a:ext cx="10795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Picture 47" descr="VOTORANTIM"/>
          <p:cNvPicPr>
            <a:picLocks noChangeAspect="1" noChangeArrowheads="1"/>
          </p:cNvPicPr>
          <p:nvPr/>
        </p:nvPicPr>
        <p:blipFill>
          <a:blip r:embed="rId4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6234113"/>
            <a:ext cx="7080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Picture 48" descr="Principal_v-RGB"/>
          <p:cNvPicPr>
            <a:picLocks noChangeAspect="1" noChangeArrowheads="1"/>
          </p:cNvPicPr>
          <p:nvPr/>
        </p:nvPicPr>
        <p:blipFill>
          <a:blip r:embed="rId4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5975350"/>
            <a:ext cx="12176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8" name="Picture 49"/>
          <p:cNvPicPr>
            <a:picLocks noChangeAspect="1" noChangeArrowheads="1"/>
          </p:cNvPicPr>
          <p:nvPr/>
        </p:nvPicPr>
        <p:blipFill>
          <a:blip r:embed="rId4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6" y="4508501"/>
            <a:ext cx="8667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50"/>
          <p:cNvPicPr>
            <a:picLocks noChangeAspect="1" noChangeArrowheads="1"/>
          </p:cNvPicPr>
          <p:nvPr/>
        </p:nvPicPr>
        <p:blipFill>
          <a:blip r:embed="rId5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4" y="5589589"/>
            <a:ext cx="99218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0" name="Picture 51" descr="enuclear">
            <a:hlinkClick r:id="rId51"/>
          </p:cNvPr>
          <p:cNvPicPr>
            <a:picLocks noChangeAspect="1" noChangeArrowheads="1"/>
          </p:cNvPicPr>
          <p:nvPr/>
        </p:nvPicPr>
        <p:blipFill>
          <a:blip r:embed="rId5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79714"/>
            <a:ext cx="7921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1" name="Picture 52" descr="tim">
            <a:hlinkClick r:id="rId53"/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9" y="5373689"/>
            <a:ext cx="8651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2" name="Picture 54" descr="Allianz">
            <a:hlinkClick r:id="rId55" tooltip="Allianz"/>
          </p:cNvPr>
          <p:cNvPicPr>
            <a:picLocks noChangeAspect="1" noChangeArrowheads="1"/>
          </p:cNvPicPr>
          <p:nvPr/>
        </p:nvPicPr>
        <p:blipFill>
          <a:blip r:embed="rId5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21" r="12398"/>
          <a:stretch>
            <a:fillRect/>
          </a:stretch>
        </p:blipFill>
        <p:spPr bwMode="auto">
          <a:xfrm>
            <a:off x="2095500" y="871538"/>
            <a:ext cx="1079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" name="Picture 55" descr="wal-mart-brasil">
            <a:hlinkClick r:id="rId57"/>
          </p:cNvPr>
          <p:cNvPicPr>
            <a:picLocks noChangeAspect="1" noChangeArrowheads="1"/>
          </p:cNvPicPr>
          <p:nvPr/>
        </p:nvPicPr>
        <p:blipFill>
          <a:blip r:embed="rId5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9" y="6165851"/>
            <a:ext cx="10080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4" name="Picture 9" descr="Logo BNDES colorido"/>
          <p:cNvPicPr>
            <a:picLocks noChangeAspect="1" noChangeArrowheads="1"/>
          </p:cNvPicPr>
          <p:nvPr/>
        </p:nvPicPr>
        <p:blipFill>
          <a:blip r:embed="rId5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43039"/>
            <a:ext cx="12255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5" name="Picture 11"/>
          <p:cNvPicPr>
            <a:picLocks noChangeAspect="1" noChangeArrowheads="1"/>
          </p:cNvPicPr>
          <p:nvPr/>
        </p:nvPicPr>
        <p:blipFill>
          <a:blip r:embed="rId6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6" y="3068639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6" name="Picture 58"/>
          <p:cNvPicPr>
            <a:picLocks noChangeAspect="1" noChangeArrowheads="1"/>
          </p:cNvPicPr>
          <p:nvPr/>
        </p:nvPicPr>
        <p:blipFill>
          <a:blip r:embed="rId6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87500"/>
            <a:ext cx="6350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7" name="Imagem 60" descr="http://www.suzano.com.br/portal/data/files/40288091195DCC7901195E2A262A37DD/logo_suzano.gif">
            <a:hlinkClick r:id="rId62"/>
          </p:cNvPr>
          <p:cNvPicPr>
            <a:picLocks noChangeAspect="1" noChangeArrowheads="1"/>
          </p:cNvPicPr>
          <p:nvPr/>
        </p:nvPicPr>
        <p:blipFill>
          <a:blip r:embed="rId6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1" y="5445126"/>
            <a:ext cx="9366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8" name="Picture 60" descr="http://www.cebds.org.br/cebds/images/associados/SHVmarca.jpg">
            <a:hlinkClick r:id="rId64"/>
          </p:cNvPr>
          <p:cNvPicPr>
            <a:picLocks noChangeAspect="1" noChangeArrowheads="1"/>
          </p:cNvPicPr>
          <p:nvPr/>
        </p:nvPicPr>
        <p:blipFill>
          <a:blip r:embed="rId6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9" y="5949951"/>
            <a:ext cx="132715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9" name="Picture 60"/>
          <p:cNvPicPr>
            <a:picLocks noChangeAspect="1" noChangeArrowheads="1"/>
          </p:cNvPicPr>
          <p:nvPr/>
        </p:nvPicPr>
        <p:blipFill>
          <a:blip r:embed="rId6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9" y="2517776"/>
            <a:ext cx="876300" cy="23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0" name="Picture 2" descr="http://www.cebds.org.br/cebds/images/associados/grupo_pao.gif">
            <a:hlinkClick r:id="rId67"/>
          </p:cNvPr>
          <p:cNvPicPr>
            <a:picLocks noChangeAspect="1" noChangeArrowheads="1"/>
          </p:cNvPicPr>
          <p:nvPr/>
        </p:nvPicPr>
        <p:blipFill>
          <a:blip r:embed="rId6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321176"/>
            <a:ext cx="14033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1" name="Picture 62" descr="http://www.cebds.org.br/cebds/imgnoticia/DOW_DIAMOND_RED_LARGE.jpg"/>
          <p:cNvPicPr>
            <a:picLocks noChangeAspect="1" noChangeArrowheads="1"/>
          </p:cNvPicPr>
          <p:nvPr/>
        </p:nvPicPr>
        <p:blipFill>
          <a:blip r:embed="rId6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13101"/>
            <a:ext cx="963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2" name="Picture 62"/>
          <p:cNvPicPr>
            <a:picLocks noChangeAspect="1" noChangeArrowheads="1"/>
          </p:cNvPicPr>
          <p:nvPr/>
        </p:nvPicPr>
        <p:blipFill>
          <a:blip r:embed="rId7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4" y="6183313"/>
            <a:ext cx="6508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" name="Picture 63"/>
          <p:cNvPicPr>
            <a:picLocks noChangeAspect="1" noChangeArrowheads="1"/>
          </p:cNvPicPr>
          <p:nvPr/>
        </p:nvPicPr>
        <p:blipFill>
          <a:blip r:embed="rId7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1" y="6429376"/>
            <a:ext cx="1260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4" name="Picture 64"/>
          <p:cNvPicPr>
            <a:picLocks noChangeAspect="1" noChangeArrowheads="1"/>
          </p:cNvPicPr>
          <p:nvPr/>
        </p:nvPicPr>
        <p:blipFill>
          <a:blip r:embed="rId7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4" y="4724401"/>
            <a:ext cx="12446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6" name="Picture 67"/>
          <p:cNvPicPr>
            <a:picLocks noChangeAspect="1" noChangeArrowheads="1"/>
          </p:cNvPicPr>
          <p:nvPr/>
        </p:nvPicPr>
        <p:blipFill>
          <a:blip r:embed="rId7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96926"/>
            <a:ext cx="8223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7" name="Picture 69" descr="Logo Santander - Ir para a Página Inicial">
            <a:hlinkClick r:id="rId74" tooltip="Ir para a Página Inicial"/>
          </p:cNvPr>
          <p:cNvPicPr>
            <a:picLocks noChangeAspect="1" noChangeArrowheads="1"/>
          </p:cNvPicPr>
          <p:nvPr/>
        </p:nvPicPr>
        <p:blipFill>
          <a:blip r:embed="rId7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1" y="4010026"/>
            <a:ext cx="10509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8" name="Picture 71" descr="Raízen"/>
          <p:cNvPicPr>
            <a:picLocks noChangeAspect="1" noChangeArrowheads="1"/>
          </p:cNvPicPr>
          <p:nvPr/>
        </p:nvPicPr>
        <p:blipFill>
          <a:blip r:embed="rId7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5827714"/>
            <a:ext cx="8016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46" y="2543508"/>
            <a:ext cx="805060" cy="3497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73" y="875438"/>
            <a:ext cx="746980" cy="582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65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722948" y="2492896"/>
            <a:ext cx="8152448" cy="31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Created in March, 1997 – gathers 64 of the biggest Brazilian companies, that together represent more than 40% of Brazil GDP and employ more than 600 thousand direct jobs.</a:t>
            </a:r>
          </a:p>
          <a:p>
            <a:pPr marL="114300" lvl="1" indent="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prstClr val="black"/>
              </a:solidFill>
              <a:cs typeface="+mn-cs"/>
            </a:endParaRPr>
          </a:p>
          <a:p>
            <a:pPr lvl="1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Integrate the WBCSD global network, that gathers 60 national councils around the world, representing about 200 companies.</a:t>
            </a:r>
          </a:p>
          <a:p>
            <a:pPr marL="114300" lvl="1" indent="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577" y="246864"/>
            <a:ext cx="9032558" cy="46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+mn-cs"/>
              </a:rPr>
              <a:t>CEBDS – BCSD-Brazil</a:t>
            </a:r>
            <a:endParaRPr lang="en-US" sz="3200" b="1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30" y="980729"/>
            <a:ext cx="2095251" cy="133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09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475"/>
            <a:ext cx="91440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524001" y="3429000"/>
            <a:ext cx="1757363" cy="4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 dirty="0">
                <a:solidFill>
                  <a:srgbClr val="000000"/>
                </a:solidFill>
                <a:latin typeface="Verdana" pitchFamily="-112" charset="0"/>
                <a:cs typeface="+mn-cs"/>
              </a:rPr>
              <a:t>BCSD Gulf of Mexico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143001" y="3200400"/>
            <a:ext cx="896249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 dirty="0">
                <a:solidFill>
                  <a:srgbClr val="000000"/>
                </a:solidFill>
                <a:latin typeface="Verdana" pitchFamily="-112" charset="0"/>
                <a:cs typeface="+mn-cs"/>
              </a:rPr>
              <a:t>US BCSD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06388" y="3687763"/>
            <a:ext cx="1903448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 dirty="0" err="1">
                <a:solidFill>
                  <a:srgbClr val="000000"/>
                </a:solidFill>
                <a:latin typeface="Verdana" pitchFamily="-112" charset="0"/>
                <a:cs typeface="+mn-cs"/>
              </a:rPr>
              <a:t>CentraRSE</a:t>
            </a: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 Guatemala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058989" y="5943600"/>
            <a:ext cx="1428446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Argentina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2130166" y="4297363"/>
            <a:ext cx="1461019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Venezuela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914400" y="4267201"/>
            <a:ext cx="1393180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Colombia</a:t>
            </a: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4495800" y="3124201"/>
            <a:ext cx="1232879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Croatia</a:t>
            </a:r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4419601" y="2697163"/>
            <a:ext cx="1837339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Czech Republic</a:t>
            </a:r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0" y="4068763"/>
            <a:ext cx="1911350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 BCSD El Salvador</a:t>
            </a: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153988" y="3886200"/>
            <a:ext cx="1469033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 BCSD Honduras</a:t>
            </a:r>
          </a:p>
        </p:txBody>
      </p:sp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6630988" y="4495801"/>
            <a:ext cx="1340665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Malaysia</a:t>
            </a:r>
          </a:p>
        </p:txBody>
      </p:sp>
      <p:sp>
        <p:nvSpPr>
          <p:cNvPr id="5134" name="Rectangle 13"/>
          <p:cNvSpPr>
            <a:spLocks noChangeArrowheads="1"/>
          </p:cNvSpPr>
          <p:nvPr/>
        </p:nvSpPr>
        <p:spPr bwMode="auto">
          <a:xfrm>
            <a:off x="7242175" y="4221164"/>
            <a:ext cx="1356310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PBE Philippines</a:t>
            </a:r>
          </a:p>
        </p:txBody>
      </p:sp>
      <p:sp>
        <p:nvSpPr>
          <p:cNvPr id="5135" name="Rectangle 14"/>
          <p:cNvSpPr>
            <a:spLocks noChangeArrowheads="1"/>
          </p:cNvSpPr>
          <p:nvPr/>
        </p:nvSpPr>
        <p:spPr bwMode="auto">
          <a:xfrm>
            <a:off x="4411640" y="5867401"/>
            <a:ext cx="1628821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South Africa</a:t>
            </a:r>
          </a:p>
        </p:txBody>
      </p:sp>
      <p:sp>
        <p:nvSpPr>
          <p:cNvPr id="5136" name="Rectangle 15"/>
          <p:cNvSpPr>
            <a:spLocks noChangeArrowheads="1"/>
          </p:cNvSpPr>
          <p:nvPr/>
        </p:nvSpPr>
        <p:spPr bwMode="auto">
          <a:xfrm>
            <a:off x="4261468" y="4983163"/>
            <a:ext cx="1332266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EFZ Zimbabwe</a:t>
            </a: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6326188" y="3886200"/>
            <a:ext cx="1333868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Thailand</a:t>
            </a: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4648200" y="2438401"/>
            <a:ext cx="2971800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Vernadsky Foundation Russia</a:t>
            </a: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3578701" y="3505200"/>
            <a:ext cx="868998" cy="4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APEQUE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Algeria</a:t>
            </a: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2964729" y="3276601"/>
            <a:ext cx="1280969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Entorno Spain</a:t>
            </a: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3355976" y="3124201"/>
            <a:ext cx="949660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FFA Spain</a:t>
            </a: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3430589" y="2971800"/>
            <a:ext cx="1042635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EPE France</a:t>
            </a: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4352925" y="2895601"/>
            <a:ext cx="1222492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Austria</a:t>
            </a: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3352800" y="2667001"/>
            <a:ext cx="897851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UK</a:t>
            </a: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763589" y="2743200"/>
            <a:ext cx="1588874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CGLI USA/Canada</a:t>
            </a: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6937375" y="5257800"/>
            <a:ext cx="1054176" cy="4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WASIG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W.Australia</a:t>
            </a: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7850189" y="5029200"/>
            <a:ext cx="862329" cy="4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BCA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Australia</a:t>
            </a: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7477126" y="5943600"/>
            <a:ext cx="1680438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New Zealand</a:t>
            </a: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7551739" y="3886200"/>
            <a:ext cx="1205371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Taiwan</a:t>
            </a: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4493470" y="3505200"/>
            <a:ext cx="628548" cy="4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AEEC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Egypt</a:t>
            </a:r>
          </a:p>
        </p:txBody>
      </p:sp>
      <p:sp>
        <p:nvSpPr>
          <p:cNvPr id="5151" name="Rectangle 30"/>
          <p:cNvSpPr>
            <a:spLocks noChangeArrowheads="1"/>
          </p:cNvSpPr>
          <p:nvPr/>
        </p:nvSpPr>
        <p:spPr bwMode="auto">
          <a:xfrm>
            <a:off x="1370014" y="4876801"/>
            <a:ext cx="975821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Perú 2021</a:t>
            </a:r>
          </a:p>
        </p:txBody>
      </p:sp>
      <p:sp>
        <p:nvSpPr>
          <p:cNvPr id="5152" name="Rectangle 31"/>
          <p:cNvSpPr>
            <a:spLocks noChangeArrowheads="1"/>
          </p:cNvSpPr>
          <p:nvPr/>
        </p:nvSpPr>
        <p:spPr bwMode="auto">
          <a:xfrm>
            <a:off x="679368" y="2286000"/>
            <a:ext cx="1700380" cy="4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The Excel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Partnership Canada</a:t>
            </a:r>
          </a:p>
        </p:txBody>
      </p:sp>
      <p:sp>
        <p:nvSpPr>
          <p:cNvPr id="5153" name="Rectangle 32"/>
          <p:cNvSpPr>
            <a:spLocks noChangeArrowheads="1"/>
          </p:cNvSpPr>
          <p:nvPr/>
        </p:nvSpPr>
        <p:spPr bwMode="auto">
          <a:xfrm>
            <a:off x="7310622" y="3306764"/>
            <a:ext cx="1468072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Keidanren</a:t>
            </a:r>
            <a:r>
              <a:rPr lang="en-GB" sz="1200">
                <a:solidFill>
                  <a:srgbClr val="FFFFFF"/>
                </a:solidFill>
                <a:latin typeface="Verdana" pitchFamily="-112" charset="0"/>
                <a:cs typeface="+mn-cs"/>
              </a:rPr>
              <a:t> </a:t>
            </a: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Japan</a:t>
            </a:r>
          </a:p>
        </p:txBody>
      </p:sp>
      <p:sp>
        <p:nvSpPr>
          <p:cNvPr id="5154" name="Rectangle 33"/>
          <p:cNvSpPr>
            <a:spLocks noChangeArrowheads="1"/>
          </p:cNvSpPr>
          <p:nvPr/>
        </p:nvSpPr>
        <p:spPr bwMode="auto">
          <a:xfrm>
            <a:off x="5791201" y="3657600"/>
            <a:ext cx="533400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CII</a:t>
            </a:r>
          </a:p>
        </p:txBody>
      </p:sp>
      <p:sp>
        <p:nvSpPr>
          <p:cNvPr id="5155" name="Rectangle 34"/>
          <p:cNvSpPr>
            <a:spLocks noChangeArrowheads="1"/>
          </p:cNvSpPr>
          <p:nvPr/>
        </p:nvSpPr>
        <p:spPr bwMode="auto">
          <a:xfrm>
            <a:off x="5181600" y="4144963"/>
            <a:ext cx="1516063" cy="4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CoRE BCSD India</a:t>
            </a:r>
          </a:p>
        </p:txBody>
      </p:sp>
      <p:sp>
        <p:nvSpPr>
          <p:cNvPr id="5156" name="Rectangle 35"/>
          <p:cNvSpPr>
            <a:spLocks noChangeArrowheads="1"/>
          </p:cNvSpPr>
          <p:nvPr/>
        </p:nvSpPr>
        <p:spPr bwMode="auto">
          <a:xfrm>
            <a:off x="3427754" y="2819401"/>
            <a:ext cx="240620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 </a:t>
            </a:r>
          </a:p>
        </p:txBody>
      </p:sp>
      <p:sp>
        <p:nvSpPr>
          <p:cNvPr id="2" name="Rectangle 36"/>
          <p:cNvSpPr>
            <a:spLocks noChangeArrowheads="1"/>
          </p:cNvSpPr>
          <p:nvPr/>
        </p:nvSpPr>
        <p:spPr bwMode="auto">
          <a:xfrm>
            <a:off x="3424487" y="2286000"/>
            <a:ext cx="1191714" cy="277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  <a:defRPr/>
            </a:pPr>
            <a:r>
              <a:rPr lang="en-GB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-112" charset="0"/>
                <a:cs typeface="+mn-cs"/>
              </a:rPr>
              <a:t>NHO-Norway</a:t>
            </a:r>
          </a:p>
        </p:txBody>
      </p:sp>
      <p:sp>
        <p:nvSpPr>
          <p:cNvPr id="5158" name="Rectangle 37"/>
          <p:cNvSpPr>
            <a:spLocks noChangeArrowheads="1"/>
          </p:cNvSpPr>
          <p:nvPr/>
        </p:nvSpPr>
        <p:spPr bwMode="auto">
          <a:xfrm>
            <a:off x="985015" y="4525963"/>
            <a:ext cx="1301809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Ecuador</a:t>
            </a:r>
          </a:p>
        </p:txBody>
      </p:sp>
      <p:sp>
        <p:nvSpPr>
          <p:cNvPr id="5159" name="Rectangle 38"/>
          <p:cNvSpPr>
            <a:spLocks noChangeArrowheads="1"/>
          </p:cNvSpPr>
          <p:nvPr/>
        </p:nvSpPr>
        <p:spPr bwMode="auto">
          <a:xfrm>
            <a:off x="5859926" y="2895601"/>
            <a:ext cx="1364326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Mongolia</a:t>
            </a:r>
          </a:p>
        </p:txBody>
      </p:sp>
      <p:sp>
        <p:nvSpPr>
          <p:cNvPr id="5160" name="Rectangle 39"/>
          <p:cNvSpPr>
            <a:spLocks noChangeArrowheads="1"/>
          </p:cNvSpPr>
          <p:nvPr/>
        </p:nvSpPr>
        <p:spPr bwMode="auto">
          <a:xfrm>
            <a:off x="2058358" y="5486400"/>
            <a:ext cx="1393500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Paraguay</a:t>
            </a:r>
          </a:p>
        </p:txBody>
      </p:sp>
      <p:sp>
        <p:nvSpPr>
          <p:cNvPr id="5161" name="Rectangle 40"/>
          <p:cNvSpPr>
            <a:spLocks noChangeArrowheads="1"/>
          </p:cNvSpPr>
          <p:nvPr/>
        </p:nvSpPr>
        <p:spPr bwMode="auto">
          <a:xfrm>
            <a:off x="5711291" y="4343400"/>
            <a:ext cx="913882" cy="4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Sri Lanka</a:t>
            </a:r>
          </a:p>
        </p:txBody>
      </p:sp>
      <p:sp>
        <p:nvSpPr>
          <p:cNvPr id="5162" name="Rectangle 41"/>
          <p:cNvSpPr>
            <a:spLocks noChangeArrowheads="1"/>
          </p:cNvSpPr>
          <p:nvPr/>
        </p:nvSpPr>
        <p:spPr bwMode="auto">
          <a:xfrm>
            <a:off x="7007487" y="3078164"/>
            <a:ext cx="1123426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Korea</a:t>
            </a:r>
          </a:p>
        </p:txBody>
      </p:sp>
      <p:sp>
        <p:nvSpPr>
          <p:cNvPr id="5163" name="Rectangle 42"/>
          <p:cNvSpPr>
            <a:spLocks noChangeArrowheads="1"/>
          </p:cNvSpPr>
          <p:nvPr/>
        </p:nvSpPr>
        <p:spPr bwMode="auto">
          <a:xfrm>
            <a:off x="228600" y="3429000"/>
            <a:ext cx="1205628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Mexico</a:t>
            </a:r>
          </a:p>
        </p:txBody>
      </p:sp>
      <p:sp>
        <p:nvSpPr>
          <p:cNvPr id="5164" name="Rectangle 43"/>
          <p:cNvSpPr>
            <a:spLocks noChangeArrowheads="1"/>
          </p:cNvSpPr>
          <p:nvPr/>
        </p:nvSpPr>
        <p:spPr bwMode="auto">
          <a:xfrm>
            <a:off x="2051050" y="5084763"/>
            <a:ext cx="1186392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Bolivia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478089" y="3200401"/>
            <a:ext cx="4186237" cy="455613"/>
            <a:chOff x="1561" y="2016"/>
            <a:chExt cx="2637" cy="287"/>
          </a:xfrm>
        </p:grpSpPr>
        <p:sp>
          <p:nvSpPr>
            <p:cNvPr id="5179" name="Rectangle 45"/>
            <p:cNvSpPr>
              <a:spLocks noChangeArrowheads="1"/>
            </p:cNvSpPr>
            <p:nvPr/>
          </p:nvSpPr>
          <p:spPr bwMode="auto">
            <a:xfrm>
              <a:off x="1561" y="2016"/>
              <a:ext cx="2638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180" name="Rectangle 46"/>
            <p:cNvSpPr>
              <a:spLocks noChangeArrowheads="1"/>
            </p:cNvSpPr>
            <p:nvPr/>
          </p:nvSpPr>
          <p:spPr bwMode="auto">
            <a:xfrm>
              <a:off x="1561" y="2016"/>
              <a:ext cx="26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391" algn="l"/>
                  <a:tab pos="1828782" algn="l"/>
                  <a:tab pos="2743173" algn="l"/>
                  <a:tab pos="3657563" algn="l"/>
                  <a:tab pos="4571954" algn="l"/>
                  <a:tab pos="5486345" algn="l"/>
                  <a:tab pos="6400736" algn="l"/>
                  <a:tab pos="7315127" algn="l"/>
                  <a:tab pos="8229518" algn="l"/>
                  <a:tab pos="9143908" algn="l"/>
                  <a:tab pos="10058299" algn="l"/>
                </a:tabLst>
              </a:pPr>
              <a:r>
                <a:rPr lang="en-GB" sz="2400">
                  <a:solidFill>
                    <a:srgbClr val="000000"/>
                  </a:solidFill>
                  <a:latin typeface="Times New Roman" pitchFamily="-112" charset="0"/>
                  <a:cs typeface="+mn-cs"/>
                </a:rPr>
                <a:t>  </a:t>
              </a:r>
              <a:r>
                <a:rPr lang="en-GB" sz="2300">
                  <a:solidFill>
                    <a:srgbClr val="000000"/>
                  </a:solidFill>
                  <a:latin typeface="Times New Roman" pitchFamily="-112" charset="0"/>
                  <a:cs typeface="+mn-cs"/>
                </a:rPr>
                <a:t> </a:t>
              </a:r>
              <a:r>
                <a:rPr lang="en-GB" sz="2400">
                  <a:solidFill>
                    <a:srgbClr val="000000"/>
                  </a:solidFill>
                  <a:latin typeface="Times New Roman" pitchFamily="-112" charset="0"/>
                  <a:cs typeface="+mn-cs"/>
                </a:rPr>
                <a:t>      </a:t>
              </a:r>
            </a:p>
          </p:txBody>
        </p:sp>
      </p:grpSp>
      <p:sp>
        <p:nvSpPr>
          <p:cNvPr id="5166" name="Rectangle 47"/>
          <p:cNvSpPr>
            <a:spLocks noChangeArrowheads="1"/>
          </p:cNvSpPr>
          <p:nvPr/>
        </p:nvSpPr>
        <p:spPr bwMode="auto">
          <a:xfrm>
            <a:off x="4473546" y="5364164"/>
            <a:ext cx="1630424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FEMA Mozambique</a:t>
            </a:r>
          </a:p>
        </p:txBody>
      </p:sp>
      <p:sp>
        <p:nvSpPr>
          <p:cNvPr id="5167" name="Rectangle 48"/>
          <p:cNvSpPr>
            <a:spLocks noChangeArrowheads="1"/>
          </p:cNvSpPr>
          <p:nvPr/>
        </p:nvSpPr>
        <p:spPr bwMode="auto">
          <a:xfrm>
            <a:off x="960438" y="107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9" tIns="45719" rIns="91439" bIns="4571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68" name="Rectangle 49"/>
          <p:cNvSpPr>
            <a:spLocks noChangeArrowheads="1"/>
          </p:cNvSpPr>
          <p:nvPr/>
        </p:nvSpPr>
        <p:spPr bwMode="auto">
          <a:xfrm>
            <a:off x="6858525" y="3581401"/>
            <a:ext cx="1397539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BEC Hong Kong</a:t>
            </a:r>
          </a:p>
        </p:txBody>
      </p:sp>
      <p:sp>
        <p:nvSpPr>
          <p:cNvPr id="5169" name="Rectangle 50"/>
          <p:cNvSpPr>
            <a:spLocks noChangeArrowheads="1"/>
          </p:cNvSpPr>
          <p:nvPr/>
        </p:nvSpPr>
        <p:spPr bwMode="auto">
          <a:xfrm>
            <a:off x="960438" y="107950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9" tIns="45719" rIns="91439" bIns="4571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70" name="Rectangle 51"/>
          <p:cNvSpPr>
            <a:spLocks noChangeArrowheads="1"/>
          </p:cNvSpPr>
          <p:nvPr/>
        </p:nvSpPr>
        <p:spPr bwMode="auto">
          <a:xfrm>
            <a:off x="5336230" y="3429000"/>
            <a:ext cx="1622730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Kazakhstan </a:t>
            </a:r>
          </a:p>
        </p:txBody>
      </p:sp>
      <p:sp>
        <p:nvSpPr>
          <p:cNvPr id="5171" name="Rectangle 52"/>
          <p:cNvSpPr>
            <a:spLocks noChangeArrowheads="1"/>
          </p:cNvSpPr>
          <p:nvPr/>
        </p:nvSpPr>
        <p:spPr bwMode="auto">
          <a:xfrm>
            <a:off x="1600200" y="4144963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9" tIns="45719" rIns="91439" bIns="4571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72" name="Rectangle 53"/>
          <p:cNvSpPr>
            <a:spLocks noChangeArrowheads="1"/>
          </p:cNvSpPr>
          <p:nvPr/>
        </p:nvSpPr>
        <p:spPr bwMode="auto">
          <a:xfrm>
            <a:off x="1680785" y="3962401"/>
            <a:ext cx="1373944" cy="2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AED Costa Rica</a:t>
            </a:r>
          </a:p>
        </p:txBody>
      </p:sp>
      <p:sp>
        <p:nvSpPr>
          <p:cNvPr id="5173" name="Rectangle 54"/>
          <p:cNvSpPr>
            <a:spLocks noChangeArrowheads="1"/>
          </p:cNvSpPr>
          <p:nvPr/>
        </p:nvSpPr>
        <p:spPr bwMode="auto">
          <a:xfrm>
            <a:off x="3886200" y="4152900"/>
            <a:ext cx="914400" cy="4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Nigeria</a:t>
            </a:r>
          </a:p>
        </p:txBody>
      </p:sp>
      <p:sp>
        <p:nvSpPr>
          <p:cNvPr id="5174" name="Rectangle 55"/>
          <p:cNvSpPr>
            <a:spLocks noChangeArrowheads="1"/>
          </p:cNvSpPr>
          <p:nvPr/>
        </p:nvSpPr>
        <p:spPr bwMode="auto">
          <a:xfrm>
            <a:off x="5638801" y="3200401"/>
            <a:ext cx="1981200" cy="31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59" tIns="46079" rIns="92159" bIns="4607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1200">
                <a:solidFill>
                  <a:srgbClr val="000000"/>
                </a:solidFill>
                <a:latin typeface="Verdana" pitchFamily="-112" charset="0"/>
                <a:cs typeface="+mn-cs"/>
              </a:rPr>
              <a:t>BCSD China</a:t>
            </a:r>
            <a:r>
              <a:rPr lang="en-GB" sz="1400" b="1">
                <a:solidFill>
                  <a:srgbClr val="000000"/>
                </a:solidFill>
                <a:latin typeface="Verdana" pitchFamily="-112" charset="0"/>
                <a:cs typeface="+mn-cs"/>
              </a:rPr>
              <a:t> </a:t>
            </a:r>
          </a:p>
        </p:txBody>
      </p:sp>
      <p:sp>
        <p:nvSpPr>
          <p:cNvPr id="5175" name="Rectangle 56"/>
          <p:cNvSpPr>
            <a:spLocks noChangeArrowheads="1"/>
          </p:cNvSpPr>
          <p:nvPr/>
        </p:nvSpPr>
        <p:spPr bwMode="auto">
          <a:xfrm>
            <a:off x="0" y="260648"/>
            <a:ext cx="9144000" cy="947738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999" tIns="46799" rIns="89999" bIns="4679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/>
                <a:cs typeface="+mn-cs"/>
              </a:rPr>
              <a:t>Network of Regional Offices</a:t>
            </a:r>
            <a:endParaRPr lang="en-GB" sz="2800" dirty="0">
              <a:solidFill>
                <a:srgbClr val="000000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391" algn="l"/>
                <a:tab pos="1828782" algn="l"/>
                <a:tab pos="2743173" algn="l"/>
                <a:tab pos="3657563" algn="l"/>
                <a:tab pos="4571954" algn="l"/>
                <a:tab pos="5486345" algn="l"/>
                <a:tab pos="6400736" algn="l"/>
                <a:tab pos="7315127" algn="l"/>
                <a:tab pos="8229518" algn="l"/>
                <a:tab pos="9143908" algn="l"/>
                <a:tab pos="10058299" algn="l"/>
              </a:tabLst>
            </a:pPr>
            <a:r>
              <a:rPr lang="en-GB" sz="2400" i="1" dirty="0">
                <a:solidFill>
                  <a:srgbClr val="000000"/>
                </a:solidFill>
                <a:latin typeface="Calibri"/>
                <a:cs typeface="+mn-cs"/>
              </a:rPr>
              <a:t>- BCSD </a:t>
            </a:r>
            <a:r>
              <a:rPr lang="en-GB" sz="2400" i="1" dirty="0" smtClean="0">
                <a:solidFill>
                  <a:srgbClr val="000000"/>
                </a:solidFill>
                <a:latin typeface="Calibri"/>
                <a:cs typeface="+mn-cs"/>
              </a:rPr>
              <a:t>and Partner Organizations </a:t>
            </a:r>
            <a:r>
              <a:rPr lang="en-GB" sz="2400" i="1" dirty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n-GB" sz="2800" i="1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698750" y="4941889"/>
            <a:ext cx="1365250" cy="647700"/>
            <a:chOff x="1700" y="3113"/>
            <a:chExt cx="860" cy="408"/>
          </a:xfrm>
        </p:grpSpPr>
        <p:pic>
          <p:nvPicPr>
            <p:cNvPr id="5177" name="Picture 5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" y="3113"/>
              <a:ext cx="494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178" name="Rectangle 59"/>
            <p:cNvSpPr>
              <a:spLocks noChangeArrowheads="1"/>
            </p:cNvSpPr>
            <p:nvPr/>
          </p:nvSpPr>
          <p:spPr bwMode="auto">
            <a:xfrm>
              <a:off x="1700" y="3327"/>
              <a:ext cx="8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391" algn="l"/>
                  <a:tab pos="1828782" algn="l"/>
                  <a:tab pos="2743173" algn="l"/>
                  <a:tab pos="3657563" algn="l"/>
                  <a:tab pos="4571954" algn="l"/>
                  <a:tab pos="5486345" algn="l"/>
                  <a:tab pos="6400736" algn="l"/>
                  <a:tab pos="7315127" algn="l"/>
                  <a:tab pos="8229518" algn="l"/>
                  <a:tab pos="9143908" algn="l"/>
                  <a:tab pos="10058299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Verdana" pitchFamily="-112" charset="0"/>
                  <a:cs typeface="+mn-cs"/>
                </a:rPr>
                <a:t>BCSD Brazil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7360268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722948" y="2492896"/>
            <a:ext cx="8152448" cy="38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Created in March, 1997 – gathers 64 of the biggest Brazilian companies, that together represent more than 40% of Brazil GDP and employ more than 600 thousand direct jobs.</a:t>
            </a:r>
          </a:p>
          <a:p>
            <a:pPr marL="114300" lvl="1" indent="0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dirty="0">
              <a:solidFill>
                <a:prstClr val="black"/>
              </a:solidFill>
              <a:cs typeface="+mn-cs"/>
            </a:endParaRPr>
          </a:p>
          <a:p>
            <a:pPr lvl="1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Integrate the WBCSD global network, that gathers 60 national councils around the world, representing about 200 companies.</a:t>
            </a:r>
          </a:p>
          <a:p>
            <a:pPr lvl="1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 lvl="1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BCSD-Brazil was the first Brazilian institution to talk about sustainability using the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+mn-cs"/>
              </a:rPr>
              <a:t>Triple Bottom Line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 concept.</a:t>
            </a:r>
            <a:endParaRPr lang="en-US" sz="2000" i="1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577" y="246864"/>
            <a:ext cx="9032558" cy="46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+mn-cs"/>
              </a:rPr>
              <a:t>CEBDS – BCSD-Brazil</a:t>
            </a:r>
            <a:endParaRPr lang="en-US" sz="3200" b="1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30" y="980729"/>
            <a:ext cx="2095251" cy="133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09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851920" y="980728"/>
            <a:ext cx="1440160" cy="14401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1581138410"/>
              </p:ext>
            </p:extLst>
          </p:nvPr>
        </p:nvGraphicFramePr>
        <p:xfrm>
          <a:off x="0" y="1052736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67"/>
          <p:cNvSpPr txBox="1">
            <a:spLocks noChangeArrowheads="1"/>
          </p:cNvSpPr>
          <p:nvPr/>
        </p:nvSpPr>
        <p:spPr bwMode="auto">
          <a:xfrm>
            <a:off x="252413" y="96738"/>
            <a:ext cx="9144000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BCSD-</a:t>
            </a:r>
            <a:r>
              <a:rPr lang="pt-BR" sz="2800" b="1" dirty="0" err="1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Brazil</a:t>
            </a:r>
            <a:r>
              <a:rPr lang="pt-BR" sz="2800" b="1" dirty="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</a:t>
            </a:r>
            <a:r>
              <a:rPr lang="pt-BR" sz="2800" b="1" dirty="0" err="1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Thematic</a:t>
            </a:r>
            <a:r>
              <a:rPr lang="pt-BR" sz="2800" b="1" dirty="0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 </a:t>
            </a:r>
            <a:r>
              <a:rPr lang="pt-BR" sz="2800" b="1" dirty="0" err="1" smtClean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Chambers</a:t>
            </a:r>
            <a:endParaRPr lang="pt-BR" sz="2800" b="1" dirty="0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5292080" y="1196752"/>
            <a:ext cx="180020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 flipV="1">
            <a:off x="2195736" y="1268760"/>
            <a:ext cx="165618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7236296" y="1124744"/>
            <a:ext cx="18002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dirty="0" err="1" smtClean="0">
                <a:solidFill>
                  <a:srgbClr val="FF0000"/>
                </a:solidFill>
                <a:latin typeface="Calibri"/>
                <a:cs typeface="+mn-cs"/>
              </a:rPr>
              <a:t>Carbon</a:t>
            </a:r>
            <a:r>
              <a:rPr lang="pt-BR" dirty="0" smtClean="0">
                <a:solidFill>
                  <a:srgbClr val="FF0000"/>
                </a:solidFill>
                <a:latin typeface="Calibri"/>
                <a:cs typeface="+mn-cs"/>
              </a:rPr>
              <a:t> Management </a:t>
            </a:r>
            <a:r>
              <a:rPr lang="pt-BR" dirty="0" err="1" smtClean="0">
                <a:solidFill>
                  <a:srgbClr val="FF0000"/>
                </a:solidFill>
                <a:latin typeface="Calibri"/>
                <a:cs typeface="+mn-cs"/>
              </a:rPr>
              <a:t>on</a:t>
            </a:r>
            <a:r>
              <a:rPr lang="pt-BR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pt-BR" dirty="0" err="1" smtClean="0">
                <a:solidFill>
                  <a:srgbClr val="FF0000"/>
                </a:solidFill>
                <a:latin typeface="Calibri"/>
                <a:cs typeface="+mn-cs"/>
              </a:rPr>
              <a:t>Suply</a:t>
            </a:r>
            <a:r>
              <a:rPr lang="pt-BR" dirty="0" smtClean="0">
                <a:solidFill>
                  <a:srgbClr val="FF0000"/>
                </a:solidFill>
                <a:latin typeface="Calibri"/>
                <a:cs typeface="+mn-cs"/>
              </a:rPr>
              <a:t> Chain</a:t>
            </a:r>
            <a:endParaRPr lang="pt-BR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52413" y="991794"/>
            <a:ext cx="18002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rgbClr val="FF0000"/>
                </a:solidFill>
                <a:latin typeface="Calibri"/>
                <a:cs typeface="+mn-cs"/>
              </a:rPr>
              <a:t>Business </a:t>
            </a:r>
            <a:r>
              <a:rPr lang="pt-BR" dirty="0" err="1" smtClean="0">
                <a:solidFill>
                  <a:srgbClr val="FF0000"/>
                </a:solidFill>
                <a:latin typeface="Calibri"/>
                <a:cs typeface="+mn-cs"/>
              </a:rPr>
              <a:t>Adaptation</a:t>
            </a:r>
            <a:r>
              <a:rPr lang="pt-BR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pt-BR" dirty="0" err="1" smtClean="0">
                <a:solidFill>
                  <a:srgbClr val="FF0000"/>
                </a:solidFill>
                <a:latin typeface="Calibri"/>
                <a:cs typeface="+mn-cs"/>
              </a:rPr>
              <a:t>on</a:t>
            </a:r>
            <a:r>
              <a:rPr lang="pt-BR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pt-BR" dirty="0" err="1" smtClean="0">
                <a:solidFill>
                  <a:srgbClr val="FF0000"/>
                </a:solidFill>
                <a:latin typeface="Calibri"/>
                <a:cs typeface="+mn-cs"/>
              </a:rPr>
              <a:t>Climate</a:t>
            </a:r>
            <a:r>
              <a:rPr lang="pt-BR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pt-BR" dirty="0" err="1" smtClean="0">
                <a:solidFill>
                  <a:srgbClr val="FF0000"/>
                </a:solidFill>
                <a:latin typeface="Calibri"/>
                <a:cs typeface="+mn-cs"/>
              </a:rPr>
              <a:t>Change</a:t>
            </a:r>
            <a:endParaRPr lang="pt-BR" dirty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28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27759</TotalTime>
  <Words>636</Words>
  <Application>Microsoft Office PowerPoint</Application>
  <PresentationFormat>Apresentação na tela (4:3)</PresentationFormat>
  <Paragraphs>176</Paragraphs>
  <Slides>18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Tema do Office</vt:lpstr>
      <vt:lpstr>4_Tema do Office</vt:lpstr>
      <vt:lpstr>7_Tema do Office</vt:lpstr>
      <vt:lpstr>8_Tema do Office</vt:lpstr>
      <vt:lpstr>CorelDRAW</vt:lpstr>
      <vt:lpstr>Slide 1</vt:lpstr>
      <vt:lpstr>Businesses Initiatives on Climate Change (IEC)</vt:lpstr>
      <vt:lpstr>Side Event Agenda</vt:lpstr>
      <vt:lpstr>Slide 4</vt:lpstr>
      <vt:lpstr>Slide 5</vt:lpstr>
      <vt:lpstr>Slide 6</vt:lpstr>
      <vt:lpstr>Slide 7</vt:lpstr>
      <vt:lpstr>Slide 8</vt:lpstr>
      <vt:lpstr>Slide 9</vt:lpstr>
      <vt:lpstr>Side Event Agenda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Bento</dc:creator>
  <cp:lastModifiedBy>fernanda.carreira</cp:lastModifiedBy>
  <cp:revision>605</cp:revision>
  <dcterms:created xsi:type="dcterms:W3CDTF">2011-02-16T20:32:08Z</dcterms:created>
  <dcterms:modified xsi:type="dcterms:W3CDTF">2011-12-12T17:20:17Z</dcterms:modified>
</cp:coreProperties>
</file>