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9" r:id="rId2"/>
    <p:sldId id="326" r:id="rId3"/>
    <p:sldId id="330" r:id="rId4"/>
    <p:sldId id="344" r:id="rId5"/>
    <p:sldId id="297" r:id="rId6"/>
    <p:sldId id="354" r:id="rId7"/>
    <p:sldId id="355" r:id="rId8"/>
    <p:sldId id="353" r:id="rId9"/>
    <p:sldId id="305" r:id="rId10"/>
    <p:sldId id="357" r:id="rId11"/>
    <p:sldId id="356" r:id="rId12"/>
  </p:sldIdLst>
  <p:sldSz cx="10058400" cy="7772400"/>
  <p:notesSz cx="6858000" cy="9144000"/>
  <p:defaultText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56" autoAdjust="0"/>
    <p:restoredTop sz="87270" autoAdjust="0"/>
  </p:normalViewPr>
  <p:slideViewPr>
    <p:cSldViewPr>
      <p:cViewPr varScale="1">
        <p:scale>
          <a:sx n="56" d="100"/>
          <a:sy n="56" d="100"/>
        </p:scale>
        <p:origin x="-1410" y="-102"/>
      </p:cViewPr>
      <p:guideLst>
        <p:guide orient="horz" pos="2449"/>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7B91E7-9EC7-49B7-8261-F3FC3E33A387}" type="datetimeFigureOut">
              <a:rPr lang="en-US" smtClean="0"/>
              <a:pPr/>
              <a:t>5/18/2012</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B7128-C3F0-446A-8306-BA87010283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080" rtl="0" eaLnBrk="1" latinLnBrk="0" hangingPunct="1">
      <a:defRPr sz="1200" kern="1200">
        <a:solidFill>
          <a:schemeClr val="tx1"/>
        </a:solidFill>
        <a:latin typeface="+mn-lt"/>
        <a:ea typeface="+mn-ea"/>
        <a:cs typeface="+mn-cs"/>
      </a:defRPr>
    </a:lvl1pPr>
    <a:lvl2pPr marL="457039" algn="l" defTabSz="914080" rtl="0" eaLnBrk="1" latinLnBrk="0" hangingPunct="1">
      <a:defRPr sz="1200" kern="1200">
        <a:solidFill>
          <a:schemeClr val="tx1"/>
        </a:solidFill>
        <a:latin typeface="+mn-lt"/>
        <a:ea typeface="+mn-ea"/>
        <a:cs typeface="+mn-cs"/>
      </a:defRPr>
    </a:lvl2pPr>
    <a:lvl3pPr marL="914080" algn="l" defTabSz="914080" rtl="0" eaLnBrk="1" latinLnBrk="0" hangingPunct="1">
      <a:defRPr sz="1200" kern="1200">
        <a:solidFill>
          <a:schemeClr val="tx1"/>
        </a:solidFill>
        <a:latin typeface="+mn-lt"/>
        <a:ea typeface="+mn-ea"/>
        <a:cs typeface="+mn-cs"/>
      </a:defRPr>
    </a:lvl3pPr>
    <a:lvl4pPr marL="1371119" algn="l" defTabSz="914080" rtl="0" eaLnBrk="1" latinLnBrk="0" hangingPunct="1">
      <a:defRPr sz="1200" kern="1200">
        <a:solidFill>
          <a:schemeClr val="tx1"/>
        </a:solidFill>
        <a:latin typeface="+mn-lt"/>
        <a:ea typeface="+mn-ea"/>
        <a:cs typeface="+mn-cs"/>
      </a:defRPr>
    </a:lvl4pPr>
    <a:lvl5pPr marL="1828158" algn="l" defTabSz="914080" rtl="0" eaLnBrk="1" latinLnBrk="0" hangingPunct="1">
      <a:defRPr sz="1200" kern="1200">
        <a:solidFill>
          <a:schemeClr val="tx1"/>
        </a:solidFill>
        <a:latin typeface="+mn-lt"/>
        <a:ea typeface="+mn-ea"/>
        <a:cs typeface="+mn-cs"/>
      </a:defRPr>
    </a:lvl5pPr>
    <a:lvl6pPr marL="2285197" algn="l" defTabSz="914080" rtl="0" eaLnBrk="1" latinLnBrk="0" hangingPunct="1">
      <a:defRPr sz="1200" kern="1200">
        <a:solidFill>
          <a:schemeClr val="tx1"/>
        </a:solidFill>
        <a:latin typeface="+mn-lt"/>
        <a:ea typeface="+mn-ea"/>
        <a:cs typeface="+mn-cs"/>
      </a:defRPr>
    </a:lvl6pPr>
    <a:lvl7pPr marL="2742239" algn="l" defTabSz="914080" rtl="0" eaLnBrk="1" latinLnBrk="0" hangingPunct="1">
      <a:defRPr sz="1200" kern="1200">
        <a:solidFill>
          <a:schemeClr val="tx1"/>
        </a:solidFill>
        <a:latin typeface="+mn-lt"/>
        <a:ea typeface="+mn-ea"/>
        <a:cs typeface="+mn-cs"/>
      </a:defRPr>
    </a:lvl7pPr>
    <a:lvl8pPr marL="3199277" algn="l" defTabSz="914080" rtl="0" eaLnBrk="1" latinLnBrk="0" hangingPunct="1">
      <a:defRPr sz="1200" kern="1200">
        <a:solidFill>
          <a:schemeClr val="tx1"/>
        </a:solidFill>
        <a:latin typeface="+mn-lt"/>
        <a:ea typeface="+mn-ea"/>
        <a:cs typeface="+mn-cs"/>
      </a:defRPr>
    </a:lvl8pPr>
    <a:lvl9pPr marL="3656316" algn="l" defTabSz="91408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7B4142B-BAC4-4DF2-9799-AEC112ABAC9D}" type="slidenum">
              <a:rPr lang="en-US"/>
              <a:pPr/>
              <a:t>2</a:t>
            </a:fld>
            <a:endParaRPr lang="en-US"/>
          </a:p>
        </p:txBody>
      </p:sp>
      <p:sp>
        <p:nvSpPr>
          <p:cNvPr id="5" name="doc id"/>
          <p:cNvSpPr>
            <a:spLocks noGrp="1" noChangeArrowheads="1"/>
          </p:cNvSpPr>
          <p:nvPr>
            <p:ph type="ftr" sz="quarter" idx="4"/>
          </p:nvPr>
        </p:nvSpPr>
        <p:spPr>
          <a:ln/>
        </p:spPr>
        <p:txBody>
          <a:bodyPr/>
          <a:lstStyle/>
          <a:p>
            <a:r>
              <a:rPr lang="cs-CZ"/>
              <a:t>VGI-AAA123-20100315-</a:t>
            </a:r>
          </a:p>
        </p:txBody>
      </p:sp>
      <p:sp>
        <p:nvSpPr>
          <p:cNvPr id="1819650" name="Rectangle 2"/>
          <p:cNvSpPr>
            <a:spLocks noGrp="1" noRot="1" noChangeAspect="1" noChangeArrowheads="1" noTextEdit="1"/>
          </p:cNvSpPr>
          <p:nvPr>
            <p:ph type="sldImg"/>
          </p:nvPr>
        </p:nvSpPr>
        <p:spPr>
          <a:xfrm>
            <a:off x="827088" y="573088"/>
            <a:ext cx="5207000" cy="4024312"/>
          </a:xfrm>
          <a:ln/>
        </p:spPr>
      </p:sp>
      <p:sp>
        <p:nvSpPr>
          <p:cNvPr id="1819651" name="Rectangle 3"/>
          <p:cNvSpPr>
            <a:spLocks noGrp="1" noChangeArrowheads="1"/>
          </p:cNvSpPr>
          <p:nvPr>
            <p:ph type="body" idx="1"/>
          </p:nvPr>
        </p:nvSpPr>
        <p:spPr>
          <a:xfrm>
            <a:off x="555285" y="4913964"/>
            <a:ext cx="5843933" cy="224853"/>
          </a:xfrm>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Indonesia is in the process to finalize Indonesian NAMAs through  National Integrated Processes: 26% (domestically supported NAMAs, through domestic market and non-market), additional 15% (41%) as internationally supported NAMAs, and beyond 41% through market.</a:t>
            </a:r>
          </a:p>
          <a:p>
            <a:endParaRPr lang="en-US" dirty="0"/>
          </a:p>
        </p:txBody>
      </p:sp>
      <p:sp>
        <p:nvSpPr>
          <p:cNvPr id="4" name="Slide Number Placeholder 3"/>
          <p:cNvSpPr>
            <a:spLocks noGrp="1"/>
          </p:cNvSpPr>
          <p:nvPr>
            <p:ph type="sldNum" sz="quarter" idx="10"/>
          </p:nvPr>
        </p:nvSpPr>
        <p:spPr/>
        <p:txBody>
          <a:bodyPr/>
          <a:lstStyle/>
          <a:p>
            <a:fld id="{995FAFD6-8F3B-449F-B922-63A6FBCE4B4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r>
              <a:rPr lang="en-US" sz="1200" dirty="0" smtClean="0"/>
              <a:t>We have identified ways to reduce as much as 2.3 </a:t>
            </a:r>
            <a:r>
              <a:rPr lang="en-US" sz="1200" dirty="0" err="1" smtClean="0"/>
              <a:t>Gt</a:t>
            </a:r>
            <a:r>
              <a:rPr lang="en-US" sz="1200" dirty="0" smtClean="0"/>
              <a:t> CO2e in cuts by 2030, using existing technologies. Put another way, we have identified specific ways (entirely executed, are to cut as much as 70 percent of our emissions by 2030.). BUT</a:t>
            </a:r>
            <a:r>
              <a:rPr lang="en-US" sz="1200" baseline="0" dirty="0" smtClean="0"/>
              <a:t> </a:t>
            </a:r>
            <a:r>
              <a:rPr lang="en-US" sz="1200" baseline="0" dirty="0" smtClean="0"/>
              <a:t>unfortunately most of the </a:t>
            </a:r>
            <a:endParaRPr lang="en-US" dirty="0"/>
          </a:p>
        </p:txBody>
      </p:sp>
      <p:sp>
        <p:nvSpPr>
          <p:cNvPr id="4" name="Slide Number Placeholder 3"/>
          <p:cNvSpPr>
            <a:spLocks noGrp="1"/>
          </p:cNvSpPr>
          <p:nvPr>
            <p:ph type="sldNum" sz="quarter" idx="10"/>
          </p:nvPr>
        </p:nvSpPr>
        <p:spPr/>
        <p:txBody>
          <a:bodyPr/>
          <a:lstStyle/>
          <a:p>
            <a:fld id="{995FAFD6-8F3B-449F-B922-63A6FBCE4B41}"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pPr marL="378104" indent="-378104">
              <a:buFont typeface="Arial" pitchFamily="34" charset="0"/>
              <a:buNone/>
            </a:pPr>
            <a:r>
              <a:rPr lang="en-US" dirty="0" smtClean="0"/>
              <a:t>FINDINGS</a:t>
            </a:r>
          </a:p>
          <a:p>
            <a:pPr marL="378104" indent="-378104">
              <a:buFont typeface="Arial" pitchFamily="34" charset="0"/>
              <a:buChar char="•"/>
            </a:pPr>
            <a:r>
              <a:rPr lang="en-US" dirty="0" smtClean="0"/>
              <a:t>Spatial</a:t>
            </a:r>
            <a:r>
              <a:rPr lang="en-US" baseline="0" dirty="0" smtClean="0"/>
              <a:t> planning may lead to a new process that embody values of openness, empowerment, inclusiveness as well as knowledge sharing towards community engagement on various potential options of low-carbon path development. ROLE: (1) </a:t>
            </a:r>
            <a:r>
              <a:rPr lang="en-US" dirty="0" smtClean="0"/>
              <a:t>A comprehensive spatial provide the means to measure and monitor the changes (2). Spatial planning allows aggregate cross-disciplinary information about individual locations in seeking sustainable production and consumption options that influence interrelationship (3). As a means to build consensus among stakeholders. </a:t>
            </a:r>
          </a:p>
          <a:p>
            <a:pPr marL="378104" indent="-378104">
              <a:buFont typeface="Arial" pitchFamily="34" charset="0"/>
              <a:buChar char="•"/>
            </a:pPr>
            <a:r>
              <a:rPr lang="en-US" b="0" dirty="0" smtClean="0"/>
              <a:t>Ideas of Low Carbon Development: (1). </a:t>
            </a:r>
            <a:r>
              <a:rPr lang="en-US" sz="1200" dirty="0" smtClean="0"/>
              <a:t>There is  a potential window of opportunity in driving economic growth while mitigating GHG emission reduction (2). Low carbon growth thinking has not been reflected in the traditional spatial planning process (3). Approved spatial plans and the ones being under discussion  will maintain those provinces on high deforestation pathways</a:t>
            </a:r>
            <a:endParaRPr lang="en-US" dirty="0" smtClean="0"/>
          </a:p>
          <a:p>
            <a:pPr marL="378104" indent="-378104">
              <a:buFont typeface="Arial" pitchFamily="34" charset="0"/>
              <a:buChar char="•"/>
            </a:pPr>
            <a:r>
              <a:rPr lang="en-US" b="0" dirty="0" smtClean="0"/>
              <a:t>Community Engagement (1). </a:t>
            </a:r>
            <a:r>
              <a:rPr lang="en-US" dirty="0" smtClean="0"/>
              <a:t>Create a culture of openness in tacking the issues and mitigation options (2). Build a platform of participation through overarching approach</a:t>
            </a:r>
            <a:r>
              <a:rPr lang="en-US" dirty="0" smtClean="0">
                <a:sym typeface="Wingdings" pitchFamily="2" charset="2"/>
              </a:rPr>
              <a:t>:(1)</a:t>
            </a:r>
            <a:r>
              <a:rPr lang="en-US" dirty="0" smtClean="0"/>
              <a:t> policy dialogue, tools, community engagement and public awareness (3). Foster the dialogue and continual improvement</a:t>
            </a:r>
          </a:p>
          <a:p>
            <a:pPr marL="378104" indent="-378104">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995FAFD6-8F3B-449F-B922-63A6FBCE4B41}"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685800"/>
            <a:ext cx="44386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5FAFD6-8F3B-449F-B922-63A6FBCE4B4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1"/>
            <a:ext cx="7040880" cy="198628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80" indent="0" algn="ctr">
              <a:buNone/>
              <a:defRPr>
                <a:solidFill>
                  <a:schemeClr val="tx1">
                    <a:tint val="75000"/>
                  </a:schemeClr>
                </a:solidFill>
              </a:defRPr>
            </a:lvl3pPr>
            <a:lvl4pPr marL="1371119" indent="0" algn="ctr">
              <a:buNone/>
              <a:defRPr>
                <a:solidFill>
                  <a:schemeClr val="tx1">
                    <a:tint val="75000"/>
                  </a:schemeClr>
                </a:solidFill>
              </a:defRPr>
            </a:lvl4pPr>
            <a:lvl5pPr marL="1828158" indent="0" algn="ctr">
              <a:buNone/>
              <a:defRPr>
                <a:solidFill>
                  <a:schemeClr val="tx1">
                    <a:tint val="75000"/>
                  </a:schemeClr>
                </a:solidFill>
              </a:defRPr>
            </a:lvl5pPr>
            <a:lvl6pPr marL="2285197" indent="0" algn="ctr">
              <a:buNone/>
              <a:defRPr>
                <a:solidFill>
                  <a:schemeClr val="tx1">
                    <a:tint val="75000"/>
                  </a:schemeClr>
                </a:solidFill>
              </a:defRPr>
            </a:lvl6pPr>
            <a:lvl7pPr marL="2742239" indent="0" algn="ctr">
              <a:buNone/>
              <a:defRPr>
                <a:solidFill>
                  <a:schemeClr val="tx1">
                    <a:tint val="75000"/>
                  </a:schemeClr>
                </a:solidFill>
              </a:defRPr>
            </a:lvl7pPr>
            <a:lvl8pPr marL="3199277"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97176-B2AB-4683-975F-8950941872C7}" type="datetime1">
              <a:rPr lang="en-US" smtClean="0"/>
              <a:t>5/18/2012</a:t>
            </a:fld>
            <a:endParaRPr lang="en-US"/>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
        <p:nvSpPr>
          <p:cNvPr id="6" name="Slide Number Placeholder 5"/>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47D23-5D08-4EAB-B4AC-0E897226E62D}" type="datetime1">
              <a:rPr lang="en-US" smtClean="0"/>
              <a:t>5/18/2012</a:t>
            </a:fld>
            <a:endParaRPr lang="en-US"/>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
        <p:nvSpPr>
          <p:cNvPr id="6" name="Slide Number Placeholder 5"/>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52640"/>
            <a:ext cx="2263140"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52640"/>
            <a:ext cx="6621780"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CB382-9A84-4569-9B54-3851A08B1846}" type="datetime1">
              <a:rPr lang="en-US" smtClean="0"/>
              <a:t>5/18/2012</a:t>
            </a:fld>
            <a:endParaRPr lang="en-US"/>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
        <p:nvSpPr>
          <p:cNvPr id="6" name="Slide Number Placeholder 5"/>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Judul">
    <p:spTree>
      <p:nvGrpSpPr>
        <p:cNvPr id="1" name=""/>
        <p:cNvGrpSpPr/>
        <p:nvPr/>
      </p:nvGrpSpPr>
      <p:grpSpPr>
        <a:xfrm>
          <a:off x="0" y="0"/>
          <a:ext cx="0" cy="0"/>
          <a:chOff x="0" y="0"/>
          <a:chExt cx="0" cy="0"/>
        </a:xfrm>
      </p:grpSpPr>
      <p:sp>
        <p:nvSpPr>
          <p:cNvPr id="2" name="Title 1"/>
          <p:cNvSpPr>
            <a:spLocks noGrp="1"/>
          </p:cNvSpPr>
          <p:nvPr>
            <p:ph type="title"/>
          </p:nvPr>
        </p:nvSpPr>
        <p:spPr>
          <a:xfrm>
            <a:off x="670560" y="675640"/>
            <a:ext cx="5029200" cy="604520"/>
          </a:xfrm>
          <a:prstGeom prst="rect">
            <a:avLst/>
          </a:prstGeom>
        </p:spPr>
        <p:txBody>
          <a:bodyPr/>
          <a:lstStyle>
            <a:lvl1pPr>
              <a:defRPr sz="3100"/>
            </a:lvl1pPr>
          </a:lstStyle>
          <a:p>
            <a:r>
              <a:rPr lang="en-US" dirty="0" smtClean="0"/>
              <a:t>Click to edit Master title style</a:t>
            </a:r>
            <a:endParaRPr lang="en-US" dirty="0"/>
          </a:p>
        </p:txBody>
      </p:sp>
      <p:sp>
        <p:nvSpPr>
          <p:cNvPr id="3" name="Footer Placeholder 4"/>
          <p:cNvSpPr>
            <a:spLocks noGrp="1"/>
          </p:cNvSpPr>
          <p:nvPr>
            <p:ph type="ftr" sz="quarter" idx="10"/>
          </p:nvPr>
        </p:nvSpPr>
        <p:spPr>
          <a:xfrm>
            <a:off x="7208520" y="7396378"/>
            <a:ext cx="2598420" cy="413808"/>
          </a:xfrm>
          <a:prstGeom prst="rect">
            <a:avLst/>
          </a:prstGeom>
        </p:spPr>
        <p:txBody>
          <a:bodyPr/>
          <a:lstStyle>
            <a:lvl1pPr fontAlgn="auto">
              <a:spcBef>
                <a:spcPts val="0"/>
              </a:spcBef>
              <a:spcAft>
                <a:spcPts val="0"/>
              </a:spcAft>
              <a:defRPr sz="1800" smtClean="0">
                <a:solidFill>
                  <a:schemeClr val="bg1"/>
                </a:solidFill>
                <a:latin typeface="+mn-lt"/>
                <a:cs typeface="+mn-cs"/>
              </a:defRPr>
            </a:lvl1pPr>
          </a:lstStyle>
          <a:p>
            <a:pPr>
              <a:defRPr/>
            </a:pPr>
            <a:r>
              <a:rPr lang="en-US" smtClean="0"/>
              <a:t>Indonesia's View on Future Cooperation on LEDS</a:t>
            </a:r>
            <a:endParaRPr lang="en-US" dirty="0"/>
          </a:p>
        </p:txBody>
      </p:sp>
      <p:sp>
        <p:nvSpPr>
          <p:cNvPr id="4" name="Slide Number Placeholder 5"/>
          <p:cNvSpPr>
            <a:spLocks noGrp="1"/>
          </p:cNvSpPr>
          <p:nvPr>
            <p:ph type="sldNum" sz="quarter" idx="11"/>
          </p:nvPr>
        </p:nvSpPr>
        <p:spPr>
          <a:xfrm>
            <a:off x="9555481" y="7414368"/>
            <a:ext cx="2346960" cy="413808"/>
          </a:xfrm>
          <a:prstGeom prst="rect">
            <a:avLst/>
          </a:prstGeom>
        </p:spPr>
        <p:txBody>
          <a:bodyPr/>
          <a:lstStyle>
            <a:lvl1pPr fontAlgn="auto">
              <a:spcBef>
                <a:spcPts val="0"/>
              </a:spcBef>
              <a:spcAft>
                <a:spcPts val="0"/>
              </a:spcAft>
              <a:defRPr sz="1800" dirty="0">
                <a:solidFill>
                  <a:schemeClr val="bg1"/>
                </a:solidFill>
                <a:latin typeface="+mn-lt"/>
                <a:cs typeface="+mn-cs"/>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0C0CA-DFDA-4023-BCCB-7395A4C3ACE3}" type="datetime1">
              <a:rPr lang="en-US" smtClean="0"/>
              <a:t>5/18/2012</a:t>
            </a:fld>
            <a:endParaRPr lang="en-US"/>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
        <p:nvSpPr>
          <p:cNvPr id="6" name="Slide Number Placeholder 5"/>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93"/>
            <a:ext cx="8549640" cy="154368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80" indent="0">
              <a:buNone/>
              <a:defRPr sz="1600">
                <a:solidFill>
                  <a:schemeClr val="tx1">
                    <a:tint val="75000"/>
                  </a:schemeClr>
                </a:solidFill>
              </a:defRPr>
            </a:lvl3pPr>
            <a:lvl4pPr marL="1371119" indent="0">
              <a:buNone/>
              <a:defRPr sz="1400">
                <a:solidFill>
                  <a:schemeClr val="tx1">
                    <a:tint val="75000"/>
                  </a:schemeClr>
                </a:solidFill>
              </a:defRPr>
            </a:lvl4pPr>
            <a:lvl5pPr marL="1828158" indent="0">
              <a:buNone/>
              <a:defRPr sz="1400">
                <a:solidFill>
                  <a:schemeClr val="tx1">
                    <a:tint val="75000"/>
                  </a:schemeClr>
                </a:solidFill>
              </a:defRPr>
            </a:lvl5pPr>
            <a:lvl6pPr marL="2285197" indent="0">
              <a:buNone/>
              <a:defRPr sz="1400">
                <a:solidFill>
                  <a:schemeClr val="tx1">
                    <a:tint val="75000"/>
                  </a:schemeClr>
                </a:solidFill>
              </a:defRPr>
            </a:lvl6pPr>
            <a:lvl7pPr marL="2742239" indent="0">
              <a:buNone/>
              <a:defRPr sz="1400">
                <a:solidFill>
                  <a:schemeClr val="tx1">
                    <a:tint val="75000"/>
                  </a:schemeClr>
                </a:solidFill>
              </a:defRPr>
            </a:lvl7pPr>
            <a:lvl8pPr marL="3199277"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BFB5F-6417-470E-B061-BC2CD4D430E8}" type="datetime1">
              <a:rPr lang="en-US" smtClean="0"/>
              <a:t>5/18/2012</a:t>
            </a:fld>
            <a:endParaRPr lang="en-US"/>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
        <p:nvSpPr>
          <p:cNvPr id="6" name="Slide Number Placeholder 5"/>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2054650"/>
            <a:ext cx="4442460" cy="5814907"/>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2054650"/>
            <a:ext cx="4442460" cy="5814907"/>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A0DB21-6C3E-435A-9D0A-00AE271E93FA}" type="datetime1">
              <a:rPr lang="en-US" smtClean="0"/>
              <a:t>5/18/2012</a:t>
            </a:fld>
            <a:endParaRPr lang="en-US"/>
          </a:p>
        </p:txBody>
      </p:sp>
      <p:sp>
        <p:nvSpPr>
          <p:cNvPr id="6" name="Footer Placeholder 5"/>
          <p:cNvSpPr>
            <a:spLocks noGrp="1"/>
          </p:cNvSpPr>
          <p:nvPr>
            <p:ph type="ftr" sz="quarter" idx="11"/>
          </p:nvPr>
        </p:nvSpPr>
        <p:spPr/>
        <p:txBody>
          <a:bodyPr/>
          <a:lstStyle/>
          <a:p>
            <a:r>
              <a:rPr lang="en-US" smtClean="0"/>
              <a:t>Indonesia's View on Future Cooperation on LEDS</a:t>
            </a:r>
            <a:endParaRPr lang="en-US"/>
          </a:p>
        </p:txBody>
      </p:sp>
      <p:sp>
        <p:nvSpPr>
          <p:cNvPr id="7" name="Slide Number Placeholder 6"/>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8"/>
            <a:ext cx="9052560" cy="1295401"/>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5"/>
            <a:ext cx="4444207" cy="725064"/>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2921" y="2464859"/>
            <a:ext cx="4444207" cy="4478126"/>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3" y="1739795"/>
            <a:ext cx="4445953" cy="725064"/>
          </a:xfrm>
        </p:spPr>
        <p:txBody>
          <a:bodyPr anchor="b"/>
          <a:lstStyle>
            <a:lvl1pPr marL="0" indent="0">
              <a:buNone/>
              <a:defRPr sz="2500" b="1"/>
            </a:lvl1pPr>
            <a:lvl2pPr marL="457039" indent="0">
              <a:buNone/>
              <a:defRPr sz="2000" b="1"/>
            </a:lvl2pPr>
            <a:lvl3pPr marL="914080" indent="0">
              <a:buNone/>
              <a:defRPr sz="1800" b="1"/>
            </a:lvl3pPr>
            <a:lvl4pPr marL="1371119" indent="0">
              <a:buNone/>
              <a:defRPr sz="1600" b="1"/>
            </a:lvl4pPr>
            <a:lvl5pPr marL="1828158" indent="0">
              <a:buNone/>
              <a:defRPr sz="1600" b="1"/>
            </a:lvl5pPr>
            <a:lvl6pPr marL="2285197" indent="0">
              <a:buNone/>
              <a:defRPr sz="1600" b="1"/>
            </a:lvl6pPr>
            <a:lvl7pPr marL="2742239" indent="0">
              <a:buNone/>
              <a:defRPr sz="1600" b="1"/>
            </a:lvl7pPr>
            <a:lvl8pPr marL="3199277"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9533" y="2464859"/>
            <a:ext cx="4445953" cy="4478126"/>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E9CDE-2B45-4D9E-883A-71D01AB3C382}" type="datetime1">
              <a:rPr lang="en-US" smtClean="0"/>
              <a:t>5/18/2012</a:t>
            </a:fld>
            <a:endParaRPr lang="en-US"/>
          </a:p>
        </p:txBody>
      </p:sp>
      <p:sp>
        <p:nvSpPr>
          <p:cNvPr id="8" name="Footer Placeholder 7"/>
          <p:cNvSpPr>
            <a:spLocks noGrp="1"/>
          </p:cNvSpPr>
          <p:nvPr>
            <p:ph type="ftr" sz="quarter" idx="11"/>
          </p:nvPr>
        </p:nvSpPr>
        <p:spPr/>
        <p:txBody>
          <a:bodyPr/>
          <a:lstStyle/>
          <a:p>
            <a:r>
              <a:rPr lang="en-US" smtClean="0"/>
              <a:t>Indonesia's View on Future Cooperation on LEDS</a:t>
            </a:r>
            <a:endParaRPr lang="en-US"/>
          </a:p>
        </p:txBody>
      </p:sp>
      <p:sp>
        <p:nvSpPr>
          <p:cNvPr id="9" name="Slide Number Placeholder 8"/>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47D6B-0933-46D1-BF1E-63C7CDB76D58}" type="datetime1">
              <a:rPr lang="en-US" smtClean="0"/>
              <a:t>5/18/2012</a:t>
            </a:fld>
            <a:endParaRPr lang="en-US"/>
          </a:p>
        </p:txBody>
      </p:sp>
      <p:sp>
        <p:nvSpPr>
          <p:cNvPr id="4" name="Footer Placeholder 3"/>
          <p:cNvSpPr>
            <a:spLocks noGrp="1"/>
          </p:cNvSpPr>
          <p:nvPr>
            <p:ph type="ftr" sz="quarter" idx="11"/>
          </p:nvPr>
        </p:nvSpPr>
        <p:spPr/>
        <p:txBody>
          <a:bodyPr/>
          <a:lstStyle/>
          <a:p>
            <a:r>
              <a:rPr lang="en-US" smtClean="0"/>
              <a:t>Indonesia's View on Future Cooperation on LEDS</a:t>
            </a:r>
            <a:endParaRPr lang="en-US"/>
          </a:p>
        </p:txBody>
      </p:sp>
      <p:sp>
        <p:nvSpPr>
          <p:cNvPr id="5" name="Slide Number Placeholder 4"/>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AA39C-22E5-41CB-A8FF-DFB70F0BE7DF}" type="datetime1">
              <a:rPr lang="en-US" smtClean="0"/>
              <a:t>5/18/2012</a:t>
            </a:fld>
            <a:endParaRPr lang="en-US"/>
          </a:p>
        </p:txBody>
      </p:sp>
      <p:sp>
        <p:nvSpPr>
          <p:cNvPr id="3" name="Footer Placeholder 2"/>
          <p:cNvSpPr>
            <a:spLocks noGrp="1"/>
          </p:cNvSpPr>
          <p:nvPr>
            <p:ph type="ftr" sz="quarter" idx="11"/>
          </p:nvPr>
        </p:nvSpPr>
        <p:spPr/>
        <p:txBody>
          <a:bodyPr/>
          <a:lstStyle/>
          <a:p>
            <a:r>
              <a:rPr lang="en-US" smtClean="0"/>
              <a:t>Indonesia's View on Future Cooperation on LEDS</a:t>
            </a:r>
            <a:endParaRPr lang="en-US"/>
          </a:p>
        </p:txBody>
      </p:sp>
      <p:sp>
        <p:nvSpPr>
          <p:cNvPr id="4" name="Slide Number Placeholder 3"/>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5" y="309457"/>
            <a:ext cx="3309144" cy="131699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556" y="309457"/>
            <a:ext cx="5622925" cy="6633528"/>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5" y="1626447"/>
            <a:ext cx="3309144" cy="5316538"/>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872D9-436B-4153-958D-C1DB24D31697}" type="datetime1">
              <a:rPr lang="en-US" smtClean="0"/>
              <a:t>5/18/2012</a:t>
            </a:fld>
            <a:endParaRPr lang="en-US"/>
          </a:p>
        </p:txBody>
      </p:sp>
      <p:sp>
        <p:nvSpPr>
          <p:cNvPr id="6" name="Footer Placeholder 5"/>
          <p:cNvSpPr>
            <a:spLocks noGrp="1"/>
          </p:cNvSpPr>
          <p:nvPr>
            <p:ph type="ftr" sz="quarter" idx="11"/>
          </p:nvPr>
        </p:nvSpPr>
        <p:spPr/>
        <p:txBody>
          <a:bodyPr/>
          <a:lstStyle/>
          <a:p>
            <a:r>
              <a:rPr lang="en-US" smtClean="0"/>
              <a:t>Indonesia's View on Future Cooperation on LEDS</a:t>
            </a:r>
            <a:endParaRPr lang="en-US"/>
          </a:p>
        </p:txBody>
      </p:sp>
      <p:sp>
        <p:nvSpPr>
          <p:cNvPr id="7" name="Slide Number Placeholder 6"/>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200"/>
            </a:lvl1pPr>
            <a:lvl2pPr marL="457039" indent="0">
              <a:buNone/>
              <a:defRPr sz="2800"/>
            </a:lvl2pPr>
            <a:lvl3pPr marL="914080" indent="0">
              <a:buNone/>
              <a:defRPr sz="2500"/>
            </a:lvl3pPr>
            <a:lvl4pPr marL="1371119" indent="0">
              <a:buNone/>
              <a:defRPr sz="2000"/>
            </a:lvl4pPr>
            <a:lvl5pPr marL="1828158" indent="0">
              <a:buNone/>
              <a:defRPr sz="2000"/>
            </a:lvl5pPr>
            <a:lvl6pPr marL="2285197" indent="0">
              <a:buNone/>
              <a:defRPr sz="2000"/>
            </a:lvl6pPr>
            <a:lvl7pPr marL="2742239" indent="0">
              <a:buNone/>
              <a:defRPr sz="2000"/>
            </a:lvl7pPr>
            <a:lvl8pPr marL="3199277" indent="0">
              <a:buNone/>
              <a:defRPr sz="2000"/>
            </a:lvl8pPr>
            <a:lvl9pPr marL="3656316" indent="0">
              <a:buNone/>
              <a:defRPr sz="2000"/>
            </a:lvl9pPr>
          </a:lstStyle>
          <a:p>
            <a:endParaRPr lang="en-US"/>
          </a:p>
        </p:txBody>
      </p:sp>
      <p:sp>
        <p:nvSpPr>
          <p:cNvPr id="4" name="Text Placeholder 3"/>
          <p:cNvSpPr>
            <a:spLocks noGrp="1"/>
          </p:cNvSpPr>
          <p:nvPr>
            <p:ph type="body" sz="half" idx="2"/>
          </p:nvPr>
        </p:nvSpPr>
        <p:spPr>
          <a:xfrm>
            <a:off x="1971517" y="6082984"/>
            <a:ext cx="6035040" cy="912177"/>
          </a:xfrm>
        </p:spPr>
        <p:txBody>
          <a:bodyPr/>
          <a:lstStyle>
            <a:lvl1pPr marL="0" indent="0">
              <a:buNone/>
              <a:defRPr sz="1400"/>
            </a:lvl1pPr>
            <a:lvl2pPr marL="457039" indent="0">
              <a:buNone/>
              <a:defRPr sz="1200"/>
            </a:lvl2pPr>
            <a:lvl3pPr marL="914080" indent="0">
              <a:buNone/>
              <a:defRPr sz="1000"/>
            </a:lvl3pPr>
            <a:lvl4pPr marL="1371119" indent="0">
              <a:buNone/>
              <a:defRPr sz="900"/>
            </a:lvl4pPr>
            <a:lvl5pPr marL="1828158" indent="0">
              <a:buNone/>
              <a:defRPr sz="900"/>
            </a:lvl5pPr>
            <a:lvl6pPr marL="2285197" indent="0">
              <a:buNone/>
              <a:defRPr sz="900"/>
            </a:lvl6pPr>
            <a:lvl7pPr marL="2742239" indent="0">
              <a:buNone/>
              <a:defRPr sz="900"/>
            </a:lvl7pPr>
            <a:lvl8pPr marL="3199277" indent="0">
              <a:buNone/>
              <a:defRPr sz="900"/>
            </a:lvl8pPr>
            <a:lvl9pPr marL="365631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AD962-EFBF-484C-896C-BA0BF34AA15C}" type="datetime1">
              <a:rPr lang="en-US" smtClean="0"/>
              <a:t>5/18/2012</a:t>
            </a:fld>
            <a:endParaRPr lang="en-US"/>
          </a:p>
        </p:txBody>
      </p:sp>
      <p:sp>
        <p:nvSpPr>
          <p:cNvPr id="6" name="Footer Placeholder 5"/>
          <p:cNvSpPr>
            <a:spLocks noGrp="1"/>
          </p:cNvSpPr>
          <p:nvPr>
            <p:ph type="ftr" sz="quarter" idx="11"/>
          </p:nvPr>
        </p:nvSpPr>
        <p:spPr/>
        <p:txBody>
          <a:bodyPr/>
          <a:lstStyle/>
          <a:p>
            <a:r>
              <a:rPr lang="en-US" smtClean="0"/>
              <a:t>Indonesia's View on Future Cooperation on LEDS</a:t>
            </a:r>
            <a:endParaRPr lang="en-US"/>
          </a:p>
        </p:txBody>
      </p:sp>
      <p:sp>
        <p:nvSpPr>
          <p:cNvPr id="7" name="Slide Number Placeholder 6"/>
          <p:cNvSpPr>
            <a:spLocks noGrp="1"/>
          </p:cNvSpPr>
          <p:nvPr>
            <p:ph type="sldNum" sz="quarter" idx="12"/>
          </p:nvPr>
        </p:nvSpPr>
        <p:spPr/>
        <p:txBody>
          <a:bodyPr/>
          <a:lstStyle/>
          <a:p>
            <a:fld id="{A6D1ECF6-E181-42F1-A469-6B0F75212C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8"/>
            <a:ext cx="9052560" cy="1295401"/>
          </a:xfrm>
          <a:prstGeom prst="rect">
            <a:avLst/>
          </a:prstGeom>
        </p:spPr>
        <p:txBody>
          <a:bodyPr vert="horz" lIns="91408" tIns="45704" rIns="91408" bIns="4570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4"/>
            <a:ext cx="9052560" cy="5129425"/>
          </a:xfrm>
          <a:prstGeom prst="rect">
            <a:avLst/>
          </a:prstGeom>
        </p:spPr>
        <p:txBody>
          <a:bodyPr vert="horz" lIns="91408" tIns="45704" rIns="91408" bIns="4570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1" y="7203864"/>
            <a:ext cx="2346960" cy="413808"/>
          </a:xfrm>
          <a:prstGeom prst="rect">
            <a:avLst/>
          </a:prstGeom>
        </p:spPr>
        <p:txBody>
          <a:bodyPr vert="horz" lIns="91408" tIns="45704" rIns="91408" bIns="45704" rtlCol="0" anchor="ctr"/>
          <a:lstStyle>
            <a:lvl1pPr algn="l">
              <a:defRPr sz="1200">
                <a:solidFill>
                  <a:schemeClr val="tx1">
                    <a:tint val="75000"/>
                  </a:schemeClr>
                </a:solidFill>
              </a:defRPr>
            </a:lvl1pPr>
          </a:lstStyle>
          <a:p>
            <a:fld id="{6A021112-8EE3-4D46-AEE6-9496AA787EC9}" type="datetime1">
              <a:rPr lang="en-US" smtClean="0"/>
              <a:t>5/18/2012</a:t>
            </a:fld>
            <a:endParaRPr lang="en-US"/>
          </a:p>
        </p:txBody>
      </p:sp>
      <p:sp>
        <p:nvSpPr>
          <p:cNvPr id="5" name="Footer Placeholder 4"/>
          <p:cNvSpPr>
            <a:spLocks noGrp="1"/>
          </p:cNvSpPr>
          <p:nvPr>
            <p:ph type="ftr" sz="quarter" idx="3"/>
          </p:nvPr>
        </p:nvSpPr>
        <p:spPr>
          <a:xfrm>
            <a:off x="3436621" y="7203864"/>
            <a:ext cx="3185160" cy="413808"/>
          </a:xfrm>
          <a:prstGeom prst="rect">
            <a:avLst/>
          </a:prstGeom>
        </p:spPr>
        <p:txBody>
          <a:bodyPr vert="horz" lIns="91408" tIns="45704" rIns="91408" bIns="45704" rtlCol="0" anchor="ctr"/>
          <a:lstStyle>
            <a:lvl1pPr algn="ctr">
              <a:defRPr sz="1200">
                <a:solidFill>
                  <a:schemeClr val="tx1">
                    <a:tint val="75000"/>
                  </a:schemeClr>
                </a:solidFill>
              </a:defRPr>
            </a:lvl1pPr>
          </a:lstStyle>
          <a:p>
            <a:r>
              <a:rPr lang="en-US" smtClean="0"/>
              <a:t>Indonesia's View on Future Cooperation on LEDS</a:t>
            </a:r>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91408" tIns="45704" rIns="91408" bIns="45704" rtlCol="0" anchor="ctr"/>
          <a:lstStyle>
            <a:lvl1pPr algn="r">
              <a:defRPr sz="1200">
                <a:solidFill>
                  <a:schemeClr val="tx1">
                    <a:tint val="75000"/>
                  </a:schemeClr>
                </a:solidFill>
              </a:defRPr>
            </a:lvl1pPr>
          </a:lstStyle>
          <a:p>
            <a:fld id="{A6D1ECF6-E181-42F1-A469-6B0F75212C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080" rtl="0" eaLnBrk="1" latinLnBrk="0" hangingPunct="1">
        <a:spcBef>
          <a:spcPct val="0"/>
        </a:spcBef>
        <a:buNone/>
        <a:defRPr sz="4300" kern="1200">
          <a:solidFill>
            <a:schemeClr val="tx1"/>
          </a:solidFill>
          <a:latin typeface="+mj-lt"/>
          <a:ea typeface="+mj-ea"/>
          <a:cs typeface="+mj-cs"/>
        </a:defRPr>
      </a:lvl1pPr>
    </p:titleStyle>
    <p:bodyStyle>
      <a:lvl1pPr marL="342779" indent="-342779" algn="l" defTabSz="91408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89" indent="-285650" algn="l" defTabSz="91408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99" indent="-228520" algn="l" defTabSz="914080"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59963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7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71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800" kern="1200">
          <a:solidFill>
            <a:schemeClr val="tx1"/>
          </a:solidFill>
          <a:latin typeface="+mn-lt"/>
          <a:ea typeface="+mn-ea"/>
          <a:cs typeface="+mn-cs"/>
        </a:defRPr>
      </a:lvl1pPr>
      <a:lvl2pPr marL="457039" algn="l" defTabSz="914080" rtl="0" eaLnBrk="1" latinLnBrk="0" hangingPunct="1">
        <a:defRPr sz="1800" kern="1200">
          <a:solidFill>
            <a:schemeClr val="tx1"/>
          </a:solidFill>
          <a:latin typeface="+mn-lt"/>
          <a:ea typeface="+mn-ea"/>
          <a:cs typeface="+mn-cs"/>
        </a:defRPr>
      </a:lvl2pPr>
      <a:lvl3pPr marL="914080" algn="l" defTabSz="914080" rtl="0" eaLnBrk="1" latinLnBrk="0" hangingPunct="1">
        <a:defRPr sz="1800" kern="1200">
          <a:solidFill>
            <a:schemeClr val="tx1"/>
          </a:solidFill>
          <a:latin typeface="+mn-lt"/>
          <a:ea typeface="+mn-ea"/>
          <a:cs typeface="+mn-cs"/>
        </a:defRPr>
      </a:lvl3pPr>
      <a:lvl4pPr marL="1371119" algn="l" defTabSz="914080" rtl="0" eaLnBrk="1" latinLnBrk="0" hangingPunct="1">
        <a:defRPr sz="1800" kern="1200">
          <a:solidFill>
            <a:schemeClr val="tx1"/>
          </a:solidFill>
          <a:latin typeface="+mn-lt"/>
          <a:ea typeface="+mn-ea"/>
          <a:cs typeface="+mn-cs"/>
        </a:defRPr>
      </a:lvl4pPr>
      <a:lvl5pPr marL="1828158" algn="l" defTabSz="914080" rtl="0" eaLnBrk="1" latinLnBrk="0" hangingPunct="1">
        <a:defRPr sz="1800" kern="1200">
          <a:solidFill>
            <a:schemeClr val="tx1"/>
          </a:solidFill>
          <a:latin typeface="+mn-lt"/>
          <a:ea typeface="+mn-ea"/>
          <a:cs typeface="+mn-cs"/>
        </a:defRPr>
      </a:lvl5pPr>
      <a:lvl6pPr marL="2285197" algn="l" defTabSz="914080" rtl="0" eaLnBrk="1" latinLnBrk="0" hangingPunct="1">
        <a:defRPr sz="1800" kern="1200">
          <a:solidFill>
            <a:schemeClr val="tx1"/>
          </a:solidFill>
          <a:latin typeface="+mn-lt"/>
          <a:ea typeface="+mn-ea"/>
          <a:cs typeface="+mn-cs"/>
        </a:defRPr>
      </a:lvl6pPr>
      <a:lvl7pPr marL="2742239" algn="l" defTabSz="914080" rtl="0" eaLnBrk="1" latinLnBrk="0" hangingPunct="1">
        <a:defRPr sz="1800" kern="1200">
          <a:solidFill>
            <a:schemeClr val="tx1"/>
          </a:solidFill>
          <a:latin typeface="+mn-lt"/>
          <a:ea typeface="+mn-ea"/>
          <a:cs typeface="+mn-cs"/>
        </a:defRPr>
      </a:lvl7pPr>
      <a:lvl8pPr marL="3199277" algn="l" defTabSz="914080" rtl="0" eaLnBrk="1" latinLnBrk="0" hangingPunct="1">
        <a:defRPr sz="1800" kern="1200">
          <a:solidFill>
            <a:schemeClr val="tx1"/>
          </a:solidFill>
          <a:latin typeface="+mn-lt"/>
          <a:ea typeface="+mn-ea"/>
          <a:cs typeface="+mn-cs"/>
        </a:defRPr>
      </a:lvl8pPr>
      <a:lvl9pPr marL="3656316" algn="l" defTabSz="9140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www.iccc-network.net/" TargetMode="External"/><Relationship Id="rId7" Type="http://schemas.openxmlformats.org/officeDocument/2006/relationships/image" Target="../media/image11.png"/><Relationship Id="rId2" Type="http://schemas.openxmlformats.org/officeDocument/2006/relationships/hyperlink" Target="http://www.indonesiacarbonupdate.net/" TargetMode="Externa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nstreaming LCGS into Spatial Planning.jpg"/>
          <p:cNvPicPr>
            <a:picLocks noChangeAspect="1"/>
          </p:cNvPicPr>
          <p:nvPr/>
        </p:nvPicPr>
        <p:blipFill>
          <a:blip r:embed="rId2" cstate="print"/>
          <a:stretch>
            <a:fillRect/>
          </a:stretch>
        </p:blipFill>
        <p:spPr>
          <a:xfrm>
            <a:off x="485777" y="614366"/>
            <a:ext cx="9086850" cy="6543675"/>
          </a:xfrm>
          <a:prstGeom prst="rect">
            <a:avLst/>
          </a:prstGeom>
        </p:spPr>
      </p:pic>
      <p:sp>
        <p:nvSpPr>
          <p:cNvPr id="2" name="Title 1"/>
          <p:cNvSpPr>
            <a:spLocks noGrp="1"/>
          </p:cNvSpPr>
          <p:nvPr>
            <p:ph type="ctrTitle"/>
          </p:nvPr>
        </p:nvSpPr>
        <p:spPr>
          <a:xfrm>
            <a:off x="838201" y="1066800"/>
            <a:ext cx="6705600" cy="1371600"/>
          </a:xfrm>
        </p:spPr>
        <p:txBody>
          <a:bodyPr>
            <a:normAutofit fontScale="90000"/>
          </a:bodyPr>
          <a:lstStyle/>
          <a:p>
            <a:pPr algn="l">
              <a:lnSpc>
                <a:spcPts val="2681"/>
              </a:lnSpc>
            </a:pPr>
            <a:r>
              <a:rPr lang="en-US" sz="3600" dirty="0" smtClean="0">
                <a:solidFill>
                  <a:srgbClr val="006500"/>
                </a:solidFill>
                <a:latin typeface="Times New Roman"/>
              </a:rPr>
              <a:t/>
            </a:r>
            <a:br>
              <a:rPr lang="en-US" sz="3600" dirty="0" smtClean="0">
                <a:solidFill>
                  <a:srgbClr val="006500"/>
                </a:solidFill>
                <a:latin typeface="Times New Roman"/>
              </a:rPr>
            </a:br>
            <a:r>
              <a:rPr lang="en-US" sz="3600" dirty="0" smtClean="0">
                <a:solidFill>
                  <a:srgbClr val="006500"/>
                </a:solidFill>
                <a:latin typeface="Times New Roman"/>
              </a:rPr>
              <a:t/>
            </a:r>
            <a:br>
              <a:rPr lang="en-US" sz="3600" dirty="0" smtClean="0">
                <a:solidFill>
                  <a:srgbClr val="006500"/>
                </a:solidFill>
                <a:latin typeface="Times New Roman"/>
              </a:rPr>
            </a:br>
            <a:r>
              <a:rPr lang="en-US" sz="3600" dirty="0" smtClean="0">
                <a:solidFill>
                  <a:srgbClr val="006500"/>
                </a:solidFill>
                <a:latin typeface="Times New Roman"/>
              </a:rPr>
              <a:t/>
            </a:r>
            <a:br>
              <a:rPr lang="en-US" sz="3600" dirty="0" smtClean="0">
                <a:solidFill>
                  <a:srgbClr val="006500"/>
                </a:solidFill>
                <a:latin typeface="Times New Roman"/>
              </a:rPr>
            </a:br>
            <a:r>
              <a:rPr lang="en-US" sz="3100" dirty="0" smtClean="0">
                <a:solidFill>
                  <a:srgbClr val="006500"/>
                </a:solidFill>
                <a:latin typeface="Times New Roman"/>
              </a:rPr>
              <a:t>LEDS Cooperation: Indonesia’s Perspective</a:t>
            </a:r>
            <a:r>
              <a:rPr lang="en-US" sz="2800" dirty="0" smtClean="0">
                <a:solidFill>
                  <a:srgbClr val="006500"/>
                </a:solidFill>
                <a:latin typeface="Times New Roman"/>
              </a:rPr>
              <a:t/>
            </a:r>
            <a:br>
              <a:rPr lang="en-US" sz="2800" dirty="0" smtClean="0">
                <a:solidFill>
                  <a:srgbClr val="006500"/>
                </a:solidFill>
                <a:latin typeface="Times New Roman"/>
              </a:rPr>
            </a:br>
            <a:r>
              <a:rPr lang="en-US" dirty="0" smtClean="0">
                <a:solidFill>
                  <a:srgbClr val="006500"/>
                </a:solidFill>
                <a:latin typeface="Times New Roman"/>
              </a:rPr>
              <a:t/>
            </a:r>
            <a:br>
              <a:rPr lang="en-US" dirty="0" smtClean="0">
                <a:solidFill>
                  <a:srgbClr val="006500"/>
                </a:solidFill>
                <a:latin typeface="Times New Roman"/>
              </a:rPr>
            </a:br>
            <a:endParaRPr lang="en-US" dirty="0"/>
          </a:p>
        </p:txBody>
      </p:sp>
      <p:sp>
        <p:nvSpPr>
          <p:cNvPr id="3" name="Subtitle 2"/>
          <p:cNvSpPr>
            <a:spLocks noGrp="1"/>
          </p:cNvSpPr>
          <p:nvPr>
            <p:ph type="subTitle" idx="1"/>
          </p:nvPr>
        </p:nvSpPr>
        <p:spPr>
          <a:xfrm>
            <a:off x="914400" y="5638804"/>
            <a:ext cx="7040880" cy="1600200"/>
          </a:xfrm>
        </p:spPr>
        <p:txBody>
          <a:bodyPr>
            <a:normAutofit/>
          </a:bodyPr>
          <a:lstStyle/>
          <a:p>
            <a:pPr algn="l"/>
            <a:r>
              <a:rPr lang="en-US" sz="1600" b="1" dirty="0" err="1" smtClean="0">
                <a:solidFill>
                  <a:srgbClr val="006500"/>
                </a:solidFill>
                <a:latin typeface="Times New Roman"/>
              </a:rPr>
              <a:t>Farhan</a:t>
            </a:r>
            <a:r>
              <a:rPr lang="en-US" sz="1600" b="1" dirty="0" smtClean="0">
                <a:solidFill>
                  <a:srgbClr val="006500"/>
                </a:solidFill>
                <a:latin typeface="Times New Roman"/>
              </a:rPr>
              <a:t> </a:t>
            </a:r>
            <a:r>
              <a:rPr lang="en-US" sz="1600" b="1" dirty="0" err="1" smtClean="0">
                <a:solidFill>
                  <a:srgbClr val="006500"/>
                </a:solidFill>
                <a:latin typeface="Times New Roman"/>
              </a:rPr>
              <a:t>Helmy</a:t>
            </a:r>
            <a:r>
              <a:rPr lang="en-US" sz="1600" dirty="0" smtClean="0">
                <a:solidFill>
                  <a:srgbClr val="006500"/>
                </a:solidFill>
                <a:latin typeface="Times New Roman"/>
              </a:rPr>
              <a:t/>
            </a:r>
            <a:br>
              <a:rPr lang="en-US" sz="1600" dirty="0" smtClean="0">
                <a:solidFill>
                  <a:srgbClr val="006500"/>
                </a:solidFill>
                <a:latin typeface="Times New Roman"/>
              </a:rPr>
            </a:br>
            <a:r>
              <a:rPr lang="en-US" sz="1400" dirty="0" smtClean="0">
                <a:solidFill>
                  <a:srgbClr val="006500"/>
                </a:solidFill>
                <a:latin typeface="Times New Roman"/>
              </a:rPr>
              <a:t>Secretary of Mitigation Working Group</a:t>
            </a:r>
            <a:br>
              <a:rPr lang="en-US" sz="1400" dirty="0" smtClean="0">
                <a:solidFill>
                  <a:srgbClr val="006500"/>
                </a:solidFill>
                <a:latin typeface="Times New Roman"/>
              </a:rPr>
            </a:br>
            <a:r>
              <a:rPr lang="en-US" sz="1400" dirty="0" smtClean="0">
                <a:solidFill>
                  <a:srgbClr val="006500"/>
                </a:solidFill>
                <a:latin typeface="Times New Roman"/>
              </a:rPr>
              <a:t>National Council on Climate Change -Indonesia  (DNPI</a:t>
            </a:r>
            <a:r>
              <a:rPr lang="en-US" sz="1600" dirty="0" smtClean="0">
                <a:solidFill>
                  <a:srgbClr val="006500"/>
                </a:solidFill>
                <a:latin typeface="Times New Roman"/>
              </a:rPr>
              <a:t>)</a:t>
            </a:r>
          </a:p>
          <a:p>
            <a:pPr algn="l"/>
            <a:endParaRPr lang="en-US" sz="1600" dirty="0" smtClean="0">
              <a:solidFill>
                <a:srgbClr val="006500"/>
              </a:solidFill>
              <a:latin typeface="Times New Roman"/>
            </a:endParaRPr>
          </a:p>
          <a:p>
            <a:pPr algn="l"/>
            <a:r>
              <a:rPr lang="en-US" sz="1600" dirty="0" smtClean="0">
                <a:solidFill>
                  <a:srgbClr val="006500"/>
                </a:solidFill>
                <a:latin typeface="Times New Roman"/>
              </a:rPr>
              <a:t>Bonn, 18 May  2012</a:t>
            </a:r>
          </a:p>
          <a:p>
            <a:pPr algn="l"/>
            <a:endParaRPr lang="en-US" sz="1600" dirty="0"/>
          </a:p>
        </p:txBody>
      </p:sp>
      <p:sp>
        <p:nvSpPr>
          <p:cNvPr id="5" name="Footer Placeholder 4"/>
          <p:cNvSpPr>
            <a:spLocks noGrp="1"/>
          </p:cNvSpPr>
          <p:nvPr>
            <p:ph type="ftr" sz="quarter" idx="11"/>
          </p:nvPr>
        </p:nvSpPr>
        <p:spPr/>
        <p:txBody>
          <a:bodyPr/>
          <a:lstStyle/>
          <a:p>
            <a:r>
              <a:rPr lang="en-US" smtClean="0"/>
              <a:t>Indonesia's View on Future Cooperation on LEDS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D" sz="3100" b="1" dirty="0" smtClean="0"/>
              <a:t>Promotion of Regional Cooperation</a:t>
            </a:r>
            <a:endParaRPr lang="en-ID" sz="3100" b="1" dirty="0"/>
          </a:p>
        </p:txBody>
      </p:sp>
      <p:sp>
        <p:nvSpPr>
          <p:cNvPr id="3" name="Content Placeholder 2"/>
          <p:cNvSpPr>
            <a:spLocks noGrp="1"/>
          </p:cNvSpPr>
          <p:nvPr>
            <p:ph idx="1"/>
          </p:nvPr>
        </p:nvSpPr>
        <p:spPr/>
        <p:txBody>
          <a:bodyPr>
            <a:normAutofit fontScale="92500" lnSpcReduction="20000"/>
          </a:bodyPr>
          <a:lstStyle/>
          <a:p>
            <a:r>
              <a:rPr lang="en-US" sz="2000" dirty="0"/>
              <a:t> </a:t>
            </a:r>
            <a:r>
              <a:rPr lang="en-US" sz="2000" dirty="0" smtClean="0"/>
              <a:t>Encouraging </a:t>
            </a:r>
            <a:r>
              <a:rPr lang="en-US" sz="2000" dirty="0"/>
              <a:t>strategic </a:t>
            </a:r>
            <a:r>
              <a:rPr lang="en-US" sz="2000" u="sng" dirty="0"/>
              <a:t>integrative research</a:t>
            </a:r>
            <a:r>
              <a:rPr lang="en-US" sz="2000" dirty="0"/>
              <a:t> in responding to the </a:t>
            </a:r>
            <a:r>
              <a:rPr lang="en-US" sz="2000" u="sng" dirty="0"/>
              <a:t>immediate demand </a:t>
            </a:r>
            <a:r>
              <a:rPr lang="en-US" sz="2000" dirty="0"/>
              <a:t>of climate change actions at regional, national and sub-national level, </a:t>
            </a:r>
            <a:r>
              <a:rPr lang="en-US" sz="2000" dirty="0" err="1"/>
              <a:t>e.g</a:t>
            </a:r>
            <a:r>
              <a:rPr lang="en-US" sz="2000" dirty="0"/>
              <a:t> REDD+, energy </a:t>
            </a:r>
            <a:r>
              <a:rPr lang="en-US" sz="2000" dirty="0" smtClean="0"/>
              <a:t>security</a:t>
            </a:r>
          </a:p>
          <a:p>
            <a:pPr>
              <a:buNone/>
            </a:pPr>
            <a:endParaRPr lang="id-ID" sz="2000" dirty="0"/>
          </a:p>
          <a:p>
            <a:pPr lvl="0"/>
            <a:r>
              <a:rPr lang="en-US" sz="2000" dirty="0"/>
              <a:t>To </a:t>
            </a:r>
            <a:r>
              <a:rPr lang="en-US" sz="2000" u="sng" dirty="0"/>
              <a:t>utilize all related forum to elaborate and strengthen cooperation</a:t>
            </a:r>
            <a:r>
              <a:rPr lang="en-US" sz="2000" dirty="0"/>
              <a:t>, including South-south Cooperation, and intensify development of indigenous technology to form a </a:t>
            </a:r>
            <a:r>
              <a:rPr lang="en-US" sz="2000" dirty="0" smtClean="0"/>
              <a:t>climate resilience </a:t>
            </a:r>
            <a:r>
              <a:rPr lang="en-US" sz="2000" dirty="0"/>
              <a:t>society</a:t>
            </a:r>
            <a:r>
              <a:rPr lang="en-US" sz="2000" dirty="0" smtClean="0"/>
              <a:t>.</a:t>
            </a:r>
          </a:p>
          <a:p>
            <a:pPr lvl="0"/>
            <a:endParaRPr lang="id-ID" sz="2000" dirty="0"/>
          </a:p>
          <a:p>
            <a:pPr lvl="0"/>
            <a:r>
              <a:rPr lang="en-US" sz="2000" u="sng" dirty="0"/>
              <a:t>Policy information exchange and database development</a:t>
            </a:r>
            <a:r>
              <a:rPr lang="en-US" sz="2000" b="1" dirty="0"/>
              <a:t>.  </a:t>
            </a:r>
            <a:r>
              <a:rPr lang="en-US" sz="2000" dirty="0"/>
              <a:t>A  robust and comprehensive technical and scientific information is needed to fill the gaps among the models, particularly in the targeted areas that </a:t>
            </a:r>
            <a:r>
              <a:rPr lang="en-US" sz="2000" dirty="0" smtClean="0"/>
              <a:t>are significant </a:t>
            </a:r>
            <a:r>
              <a:rPr lang="en-US" sz="2000" dirty="0"/>
              <a:t>emission contributor through data </a:t>
            </a:r>
            <a:r>
              <a:rPr lang="en-US" sz="2000" u="sng" dirty="0"/>
              <a:t>“collation”, “collection</a:t>
            </a:r>
            <a:r>
              <a:rPr lang="en-US" sz="2000" dirty="0"/>
              <a:t>” and </a:t>
            </a:r>
            <a:r>
              <a:rPr lang="en-US" sz="2000" u="sng" dirty="0"/>
              <a:t>consensus building</a:t>
            </a:r>
            <a:r>
              <a:rPr lang="en-US" sz="2000" dirty="0" smtClean="0"/>
              <a:t>.</a:t>
            </a:r>
          </a:p>
          <a:p>
            <a:pPr lvl="0">
              <a:buNone/>
            </a:pPr>
            <a:endParaRPr lang="id-ID" sz="2000" dirty="0"/>
          </a:p>
          <a:p>
            <a:pPr lvl="0"/>
            <a:r>
              <a:rPr lang="en-US" sz="2000" u="sng" dirty="0"/>
              <a:t>Establishing Expert Group</a:t>
            </a:r>
            <a:r>
              <a:rPr lang="en-US" sz="2000" dirty="0"/>
              <a:t> in responding challenging demand from national and sub-national level in the </a:t>
            </a:r>
            <a:r>
              <a:rPr lang="en-US" sz="2000" dirty="0" smtClean="0"/>
              <a:t>region</a:t>
            </a:r>
          </a:p>
          <a:p>
            <a:pPr lvl="0"/>
            <a:endParaRPr lang="en-US" sz="2000" dirty="0" smtClean="0"/>
          </a:p>
          <a:p>
            <a:pPr lvl="0"/>
            <a:r>
              <a:rPr lang="en-US" sz="2000" u="sng" dirty="0" smtClean="0"/>
              <a:t>Linking LEDs into investment</a:t>
            </a:r>
            <a:r>
              <a:rPr lang="en-US" sz="2000" dirty="0" smtClean="0"/>
              <a:t>. A need for practical exercises on how we engage private/industry and other key stakeholders in a significant assessment.</a:t>
            </a:r>
          </a:p>
          <a:p>
            <a:pPr lvl="0"/>
            <a:endParaRPr lang="en-US" sz="2000" dirty="0" smtClean="0"/>
          </a:p>
          <a:p>
            <a:pPr lvl="0"/>
            <a:endParaRPr lang="en-US" sz="2000" dirty="0" smtClean="0"/>
          </a:p>
          <a:p>
            <a:pPr lvl="0"/>
            <a:endParaRPr lang="en-US" sz="2000" dirty="0" smtClean="0"/>
          </a:p>
          <a:p>
            <a:pPr lvl="0"/>
            <a:endParaRPr lang="id-ID" sz="2000" dirty="0"/>
          </a:p>
          <a:p>
            <a:endParaRPr lang="en-ID" dirty="0"/>
          </a:p>
        </p:txBody>
      </p:sp>
      <p:sp>
        <p:nvSpPr>
          <p:cNvPr id="4" name="Footer Placeholder 3"/>
          <p:cNvSpPr>
            <a:spLocks noGrp="1"/>
          </p:cNvSpPr>
          <p:nvPr>
            <p:ph type="ftr" sz="quarter" idx="11"/>
          </p:nvPr>
        </p:nvSpPr>
        <p:spPr>
          <a:xfrm>
            <a:off x="3436620" y="7203864"/>
            <a:ext cx="3954779" cy="339936"/>
          </a:xfrm>
        </p:spPr>
        <p:txBody>
          <a:bodyPr/>
          <a:lstStyle/>
          <a:p>
            <a:r>
              <a:rPr lang="en-US" dirty="0" smtClean="0"/>
              <a:t>Indonesia's View on Future Cooperation on LEDS</a:t>
            </a:r>
            <a:endParaRPr lang="en-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D" dirty="0" smtClean="0"/>
              <a:t>Thank You!!</a:t>
            </a:r>
            <a:endParaRPr lang="en-ID" dirty="0"/>
          </a:p>
        </p:txBody>
      </p:sp>
      <p:sp>
        <p:nvSpPr>
          <p:cNvPr id="5" name="Subtitle 4"/>
          <p:cNvSpPr>
            <a:spLocks noGrp="1"/>
          </p:cNvSpPr>
          <p:nvPr>
            <p:ph type="subTitle" idx="1"/>
          </p:nvPr>
        </p:nvSpPr>
        <p:spPr/>
        <p:txBody>
          <a:bodyPr/>
          <a:lstStyle/>
          <a:p>
            <a:r>
              <a:rPr lang="en-ID" dirty="0" smtClean="0"/>
              <a:t>Thank </a:t>
            </a:r>
            <a:endParaRPr lang="en-ID" dirty="0"/>
          </a:p>
        </p:txBody>
      </p:sp>
      <p:sp>
        <p:nvSpPr>
          <p:cNvPr id="6" name="Footer Placeholder 5"/>
          <p:cNvSpPr>
            <a:spLocks noGrp="1"/>
          </p:cNvSpPr>
          <p:nvPr>
            <p:ph type="ftr" sz="quarter" idx="11"/>
          </p:nvPr>
        </p:nvSpPr>
        <p:spPr/>
        <p:txBody>
          <a:bodyPr/>
          <a:lstStyle/>
          <a:p>
            <a:r>
              <a:rPr lang="en-US" smtClean="0"/>
              <a:t>Indonesia's View on Future Cooperation on LEDS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8627" name="Rectangle 3"/>
          <p:cNvSpPr>
            <a:spLocks noGrp="1" noChangeArrowheads="1"/>
          </p:cNvSpPr>
          <p:nvPr>
            <p:ph type="title"/>
          </p:nvPr>
        </p:nvSpPr>
        <p:spPr bwMode="gray">
          <a:xfrm>
            <a:off x="1143000" y="990604"/>
            <a:ext cx="6941988" cy="334099"/>
          </a:xfrm>
        </p:spPr>
        <p:txBody>
          <a:bodyPr>
            <a:noAutofit/>
          </a:bodyPr>
          <a:lstStyle/>
          <a:p>
            <a:r>
              <a:rPr lang="en-US" sz="2500" dirty="0" smtClean="0"/>
              <a:t>Outline</a:t>
            </a:r>
            <a:endParaRPr lang="en-US" sz="2500" dirty="0"/>
          </a:p>
        </p:txBody>
      </p:sp>
      <p:sp>
        <p:nvSpPr>
          <p:cNvPr id="1818628" name="Rectangle 4"/>
          <p:cNvSpPr>
            <a:spLocks noChangeArrowheads="1"/>
          </p:cNvSpPr>
          <p:nvPr/>
        </p:nvSpPr>
        <p:spPr bwMode="gray">
          <a:xfrm>
            <a:off x="1" y="2"/>
            <a:ext cx="10054836" cy="7772400"/>
          </a:xfrm>
          <a:prstGeom prst="rect">
            <a:avLst/>
          </a:prstGeom>
          <a:noFill/>
          <a:ln w="3175">
            <a:solidFill>
              <a:srgbClr val="000000"/>
            </a:solidFill>
            <a:miter lim="800000"/>
            <a:headEnd/>
            <a:tailEnd/>
          </a:ln>
          <a:effectLst/>
        </p:spPr>
        <p:txBody>
          <a:bodyPr wrap="none" lIns="103921" tIns="51961" rIns="103921" bIns="51961" anchor="ctr"/>
          <a:lstStyle/>
          <a:p>
            <a:endParaRPr lang="en-US"/>
          </a:p>
        </p:txBody>
      </p:sp>
      <p:sp>
        <p:nvSpPr>
          <p:cNvPr id="1818629" name="AgendaText"/>
          <p:cNvSpPr>
            <a:spLocks noChangeArrowheads="1"/>
          </p:cNvSpPr>
          <p:nvPr/>
        </p:nvSpPr>
        <p:spPr bwMode="gray">
          <a:xfrm>
            <a:off x="1524000" y="2438400"/>
            <a:ext cx="6553201" cy="4662815"/>
          </a:xfrm>
          <a:prstGeom prst="rect">
            <a:avLst/>
          </a:prstGeom>
          <a:noFill/>
          <a:ln w="9525">
            <a:noFill/>
            <a:miter lim="800000"/>
            <a:headEnd/>
            <a:tailEnd/>
          </a:ln>
          <a:effectLst/>
        </p:spPr>
        <p:txBody>
          <a:bodyPr wrap="square" lIns="0" tIns="0" rIns="0" bIns="0">
            <a:spAutoFit/>
          </a:bodyPr>
          <a:lstStyle/>
          <a:p>
            <a:pPr marL="220112" lvl="1" indent="-218309" defTabSz="1017567">
              <a:spcBef>
                <a:spcPct val="100000"/>
              </a:spcBef>
              <a:buClr>
                <a:schemeClr val="tx2"/>
              </a:buClr>
              <a:buSzPct val="125000"/>
              <a:buFont typeface="Arial" pitchFamily="34" charset="0"/>
              <a:buChar char="•"/>
            </a:pPr>
            <a:r>
              <a:rPr lang="en-GB" sz="2400" b="1" dirty="0" smtClean="0"/>
              <a:t>Climate Change Policy Dynamics: </a:t>
            </a:r>
            <a:r>
              <a:rPr lang="en-GB" sz="2400" dirty="0" smtClean="0"/>
              <a:t>How </a:t>
            </a:r>
            <a:r>
              <a:rPr lang="en-GB" sz="2400" dirty="0" smtClean="0"/>
              <a:t>to mainstream Low Emission Development Scenarios into National Development Plan</a:t>
            </a:r>
          </a:p>
          <a:p>
            <a:pPr marL="220112" lvl="1" indent="-218309" defTabSz="1017567">
              <a:spcBef>
                <a:spcPct val="100000"/>
              </a:spcBef>
              <a:buClr>
                <a:schemeClr val="tx2"/>
              </a:buClr>
              <a:buSzPct val="125000"/>
              <a:buFont typeface="Arial" pitchFamily="34" charset="0"/>
              <a:buChar char="•"/>
            </a:pPr>
            <a:r>
              <a:rPr lang="en-GB" sz="2400" b="1" dirty="0" smtClean="0"/>
              <a:t>Low Carbon Initiatives and Exercises: Lesson Learnt </a:t>
            </a:r>
          </a:p>
          <a:p>
            <a:pPr marL="677153" lvl="2" indent="-218309" defTabSz="1017567">
              <a:buClr>
                <a:schemeClr val="tx2"/>
              </a:buClr>
              <a:buSzPct val="125000"/>
              <a:buFont typeface="Arial" pitchFamily="34" charset="0"/>
              <a:buChar char="•"/>
            </a:pPr>
            <a:r>
              <a:rPr lang="en-GB" sz="2400" dirty="0" smtClean="0"/>
              <a:t> Potential s Abatement Cost</a:t>
            </a:r>
          </a:p>
          <a:p>
            <a:pPr marL="677153" lvl="2" indent="-218309" defTabSz="1017567">
              <a:buClr>
                <a:schemeClr val="tx2"/>
              </a:buClr>
              <a:buSzPct val="125000"/>
              <a:buFont typeface="Arial" pitchFamily="34" charset="0"/>
              <a:buChar char="•"/>
            </a:pPr>
            <a:r>
              <a:rPr lang="en-GB" sz="2400" dirty="0" smtClean="0"/>
              <a:t>Low Emission Development Growth Strategy (LCGS)</a:t>
            </a:r>
          </a:p>
          <a:p>
            <a:pPr marL="677153" lvl="2" indent="-218309" defTabSz="1017567">
              <a:buClr>
                <a:schemeClr val="tx2"/>
              </a:buClr>
              <a:buSzPct val="125000"/>
              <a:buFont typeface="Arial" pitchFamily="34" charset="0"/>
              <a:buChar char="•"/>
            </a:pPr>
            <a:r>
              <a:rPr lang="en-GB" sz="2400" dirty="0" smtClean="0"/>
              <a:t>Population Dynamics and Climate Change</a:t>
            </a:r>
          </a:p>
          <a:p>
            <a:pPr marL="0" lvl="1" indent="-297693" defTabSz="1017567">
              <a:spcBef>
                <a:spcPct val="50000"/>
              </a:spcBef>
              <a:buClr>
                <a:schemeClr val="tx2"/>
              </a:buClr>
              <a:buSzPct val="120000"/>
              <a:buFont typeface="Arial" pitchFamily="34" charset="0"/>
              <a:buChar char="•"/>
            </a:pPr>
            <a:r>
              <a:rPr lang="en-GB" sz="2400" b="1" dirty="0" smtClean="0"/>
              <a:t>Promotion on Regional Cooperation</a:t>
            </a:r>
          </a:p>
          <a:p>
            <a:pPr marL="0" lvl="1" indent="-297693" defTabSz="1017567">
              <a:spcBef>
                <a:spcPct val="50000"/>
              </a:spcBef>
              <a:buClr>
                <a:schemeClr val="tx2"/>
              </a:buClr>
              <a:buSzPct val="120000"/>
            </a:pPr>
            <a:endParaRPr lang="en-GB" b="0" dirty="0"/>
          </a:p>
        </p:txBody>
      </p:sp>
      <p:sp>
        <p:nvSpPr>
          <p:cNvPr id="1818631" name="TitleTopPlaceholder"/>
          <p:cNvSpPr>
            <a:spLocks noChangeArrowheads="1"/>
          </p:cNvSpPr>
          <p:nvPr/>
        </p:nvSpPr>
        <p:spPr bwMode="gray">
          <a:xfrm>
            <a:off x="4" y="1"/>
            <a:ext cx="838199" cy="2438400"/>
          </a:xfrm>
          <a:prstGeom prst="rect">
            <a:avLst/>
          </a:prstGeom>
          <a:solidFill>
            <a:srgbClr val="FFC000">
              <a:alpha val="74000"/>
            </a:srgbClr>
          </a:solidFill>
          <a:ln w="9525">
            <a:noFill/>
            <a:miter lim="800000"/>
            <a:headEnd/>
            <a:tailEnd/>
          </a:ln>
          <a:effectLst/>
        </p:spPr>
        <p:txBody>
          <a:bodyPr wrap="none" lIns="103921" tIns="51961" rIns="103921" bIns="51961" anchor="ctr"/>
          <a:lstStyle/>
          <a:p>
            <a:endParaRPr lang="en-US"/>
          </a:p>
        </p:txBody>
      </p:sp>
      <p:sp>
        <p:nvSpPr>
          <p:cNvPr id="7" name="Footer Placeholder 6"/>
          <p:cNvSpPr>
            <a:spLocks noGrp="1"/>
          </p:cNvSpPr>
          <p:nvPr>
            <p:ph type="ftr" sz="quarter" idx="11"/>
          </p:nvPr>
        </p:nvSpPr>
        <p:spPr>
          <a:xfrm>
            <a:off x="3436620" y="7203864"/>
            <a:ext cx="3573779" cy="568536"/>
          </a:xfrm>
        </p:spPr>
        <p:txBody>
          <a:bodyPr/>
          <a:lstStyle/>
          <a:p>
            <a:r>
              <a:rPr lang="en-US" dirty="0" smtClean="0"/>
              <a:t>Indonesia's View on Future Cooperation on LEDS</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45440"/>
            <a:ext cx="9578340" cy="949960"/>
          </a:xfrm>
        </p:spPr>
        <p:txBody>
          <a:bodyPr>
            <a:noAutofit/>
          </a:bodyPr>
          <a:lstStyle/>
          <a:p>
            <a:pPr algn="l"/>
            <a:r>
              <a:rPr lang="en-US" sz="2000" b="1" dirty="0" smtClean="0"/>
              <a:t>Mitigation Potentials and LED. </a:t>
            </a:r>
            <a:r>
              <a:rPr lang="en-US" sz="2000" dirty="0" smtClean="0"/>
              <a:t>Related Key Issues should be resolved in wide spectrum basis through framing the dialogue, stakeholder engagement and consensus, and MRV as a governance  instrument </a:t>
            </a:r>
            <a:r>
              <a:rPr lang="en-US" sz="2000" dirty="0" smtClean="0">
                <a:sym typeface="Wingdings" pitchFamily="2" charset="2"/>
              </a:rPr>
              <a:t> LED is an </a:t>
            </a:r>
            <a:r>
              <a:rPr lang="en-US" sz="2000" b="1" dirty="0" smtClean="0">
                <a:sym typeface="Wingdings" pitchFamily="2" charset="2"/>
              </a:rPr>
              <a:t>“Institutional Transformation” </a:t>
            </a:r>
            <a:r>
              <a:rPr lang="en-US" sz="2000" b="1" dirty="0" smtClean="0">
                <a:sym typeface="Wingdings" pitchFamily="2" charset="2"/>
              </a:rPr>
              <a:t>Issue.</a:t>
            </a:r>
            <a:endParaRPr lang="en-US" sz="2000" b="1" dirty="0"/>
          </a:p>
        </p:txBody>
      </p:sp>
      <p:pic>
        <p:nvPicPr>
          <p:cNvPr id="7" name="Content Placeholder 6" descr="NAMAs Indonesia_4aApril11.jpg"/>
          <p:cNvPicPr>
            <a:picLocks noChangeAspect="1"/>
          </p:cNvPicPr>
          <p:nvPr/>
        </p:nvPicPr>
        <p:blipFill>
          <a:blip r:embed="rId3" cstate="print"/>
          <a:stretch>
            <a:fillRect/>
          </a:stretch>
        </p:blipFill>
        <p:spPr>
          <a:xfrm>
            <a:off x="0" y="1524000"/>
            <a:ext cx="4720216" cy="3647440"/>
          </a:xfrm>
          <a:prstGeom prst="rect">
            <a:avLst/>
          </a:prstGeom>
        </p:spPr>
      </p:pic>
      <p:sp>
        <p:nvSpPr>
          <p:cNvPr id="8" name="TextBox 7"/>
          <p:cNvSpPr txBox="1"/>
          <p:nvPr/>
        </p:nvSpPr>
        <p:spPr>
          <a:xfrm>
            <a:off x="167641" y="5440681"/>
            <a:ext cx="4347272" cy="349098"/>
          </a:xfrm>
          <a:prstGeom prst="rect">
            <a:avLst/>
          </a:prstGeom>
          <a:noFill/>
        </p:spPr>
        <p:txBody>
          <a:bodyPr wrap="none" lIns="101870" tIns="50935" rIns="101870" bIns="50935" rtlCol="0">
            <a:spAutoFit/>
          </a:bodyPr>
          <a:lstStyle/>
          <a:p>
            <a:r>
              <a:rPr lang="en-US" sz="1600" dirty="0" smtClean="0"/>
              <a:t>NAMAs – National Appropriate Mitigation Actions</a:t>
            </a:r>
            <a:endParaRPr lang="en-US" sz="1600" dirty="0"/>
          </a:p>
        </p:txBody>
      </p:sp>
      <p:sp>
        <p:nvSpPr>
          <p:cNvPr id="9" name="Content Placeholder 5"/>
          <p:cNvSpPr txBox="1">
            <a:spLocks/>
          </p:cNvSpPr>
          <p:nvPr/>
        </p:nvSpPr>
        <p:spPr>
          <a:xfrm>
            <a:off x="4800600" y="1524000"/>
            <a:ext cx="5257800" cy="5892800"/>
          </a:xfrm>
          <a:prstGeom prst="rect">
            <a:avLst/>
          </a:prstGeom>
        </p:spPr>
        <p:txBody>
          <a:bodyPr lIns="101870" tIns="50935" rIns="101870" bIns="50935">
            <a:normAutofit fontScale="92500" lnSpcReduction="10000"/>
          </a:bodyPr>
          <a:lstStyle/>
          <a:p>
            <a:pPr marL="382015" indent="-382015" defTabSz="1018705">
              <a:spcBef>
                <a:spcPct val="20000"/>
              </a:spcBef>
              <a:defRPr/>
            </a:pPr>
            <a:r>
              <a:rPr lang="en-US" b="1" dirty="0" smtClean="0"/>
              <a:t>Framing the Dialogue</a:t>
            </a:r>
          </a:p>
          <a:p>
            <a:pPr marL="382015" indent="-382015" defTabSz="1018705">
              <a:spcBef>
                <a:spcPct val="20000"/>
              </a:spcBef>
              <a:buFont typeface="Arial" pitchFamily="34" charset="0"/>
              <a:buChar char="•"/>
              <a:defRPr/>
            </a:pPr>
            <a:r>
              <a:rPr lang="en-US" dirty="0" smtClean="0"/>
              <a:t>To establish BAU baseline which is multi-</a:t>
            </a:r>
            <a:r>
              <a:rPr lang="en-US" dirty="0" err="1" smtClean="0"/>
              <a:t>sectoral</a:t>
            </a:r>
            <a:r>
              <a:rPr lang="en-US" dirty="0" smtClean="0"/>
              <a:t> business as usual as a basis for national mitigation actions: domestic (26%), international seeking support(15%) and credited NAMAs</a:t>
            </a:r>
          </a:p>
          <a:p>
            <a:pPr marL="382015" indent="-382015" defTabSz="1018705">
              <a:spcBef>
                <a:spcPct val="20000"/>
              </a:spcBef>
              <a:buFont typeface="Arial" pitchFamily="34" charset="0"/>
              <a:buChar char="•"/>
              <a:defRPr/>
            </a:pPr>
            <a:r>
              <a:rPr lang="en-US" dirty="0" smtClean="0"/>
              <a:t>To  select effective and efficient mitigation actions(least abatement cost) through integrated and inclusive processes at national and  sub-national levels.</a:t>
            </a:r>
          </a:p>
          <a:p>
            <a:pPr marL="382015" indent="-382015" defTabSz="1018705">
              <a:spcBef>
                <a:spcPct val="20000"/>
              </a:spcBef>
              <a:buFont typeface="Arial" pitchFamily="34" charset="0"/>
              <a:buChar char="•"/>
              <a:defRPr/>
            </a:pPr>
            <a:r>
              <a:rPr lang="en-US" dirty="0" smtClean="0"/>
              <a:t>To  establish effective and efficient financial schema: public-private, market/non-market</a:t>
            </a:r>
          </a:p>
          <a:p>
            <a:pPr marL="382015" indent="-382015" defTabSz="1018705">
              <a:spcBef>
                <a:spcPct val="20000"/>
              </a:spcBef>
              <a:buFont typeface="Arial" pitchFamily="34" charset="0"/>
              <a:buChar char="•"/>
              <a:defRPr/>
            </a:pPr>
            <a:r>
              <a:rPr lang="en-US" dirty="0" smtClean="0"/>
              <a:t>“Proof of Concept” in the framework of low carbon economy (LCE)/sustainable development</a:t>
            </a:r>
          </a:p>
          <a:p>
            <a:pPr defTabSz="1018705">
              <a:spcBef>
                <a:spcPct val="20000"/>
              </a:spcBef>
              <a:defRPr/>
            </a:pPr>
            <a:r>
              <a:rPr lang="en-US" b="1" dirty="0" smtClean="0"/>
              <a:t>Stakeholder Engagement and Consensus on policy and technical issues</a:t>
            </a:r>
          </a:p>
          <a:p>
            <a:pPr marL="382015" indent="-382015" defTabSz="1018705">
              <a:spcBef>
                <a:spcPct val="20000"/>
              </a:spcBef>
              <a:buFont typeface="Arial" pitchFamily="34" charset="0"/>
              <a:buChar char="•"/>
              <a:defRPr/>
            </a:pPr>
            <a:r>
              <a:rPr lang="en-US" dirty="0" smtClean="0"/>
              <a:t>Ministries/line agencies, NGOs, etc.</a:t>
            </a:r>
          </a:p>
          <a:p>
            <a:pPr marL="382015" indent="-382015" defTabSz="1018705">
              <a:spcBef>
                <a:spcPct val="20000"/>
              </a:spcBef>
              <a:defRPr/>
            </a:pPr>
            <a:r>
              <a:rPr lang="en-US" b="1" dirty="0" smtClean="0"/>
              <a:t>Governance</a:t>
            </a:r>
          </a:p>
          <a:p>
            <a:pPr marL="382015" indent="-382015" defTabSz="1018705">
              <a:spcBef>
                <a:spcPct val="20000"/>
              </a:spcBef>
              <a:buFont typeface="Arial" pitchFamily="34" charset="0"/>
              <a:buChar char="•"/>
              <a:defRPr/>
            </a:pPr>
            <a:r>
              <a:rPr lang="en-US" dirty="0" smtClean="0"/>
              <a:t>MRV as a means to measure commitment and performance</a:t>
            </a:r>
          </a:p>
          <a:p>
            <a:pPr marL="382015" indent="-382015" defTabSz="1018705">
              <a:spcBef>
                <a:spcPct val="20000"/>
              </a:spcBef>
              <a:buFont typeface="Arial" pitchFamily="34" charset="0"/>
              <a:buChar char="•"/>
              <a:defRPr/>
            </a:pPr>
            <a:r>
              <a:rPr lang="en-US" dirty="0" smtClean="0"/>
              <a:t>MRV as a means to facilitate coordination and planning, </a:t>
            </a:r>
            <a:r>
              <a:rPr lang="en-US" dirty="0" err="1" smtClean="0"/>
              <a:t>i.e</a:t>
            </a:r>
            <a:r>
              <a:rPr lang="en-US" dirty="0" smtClean="0"/>
              <a:t> database development</a:t>
            </a:r>
          </a:p>
          <a:p>
            <a:pPr marL="382015" indent="-382015" defTabSz="1018705">
              <a:spcBef>
                <a:spcPct val="20000"/>
              </a:spcBef>
              <a:defRPr/>
            </a:pPr>
            <a:endParaRPr lang="en-US" dirty="0" smtClean="0"/>
          </a:p>
          <a:p>
            <a:pPr marL="382015" indent="-382015" defTabSz="1018705">
              <a:spcBef>
                <a:spcPct val="20000"/>
              </a:spcBef>
              <a:buFont typeface="Arial" pitchFamily="34" charset="0"/>
              <a:buChar char="•"/>
              <a:defRPr/>
            </a:pPr>
            <a:endParaRPr lang="en-US" dirty="0"/>
          </a:p>
        </p:txBody>
      </p:sp>
      <p:sp>
        <p:nvSpPr>
          <p:cNvPr id="6" name="Footer Placeholder 5"/>
          <p:cNvSpPr>
            <a:spLocks noGrp="1"/>
          </p:cNvSpPr>
          <p:nvPr>
            <p:ph type="ftr" sz="quarter" idx="10"/>
          </p:nvPr>
        </p:nvSpPr>
        <p:spPr/>
        <p:txBody>
          <a:bodyPr/>
          <a:lstStyle/>
          <a:p>
            <a:pPr>
              <a:defRPr/>
            </a:pPr>
            <a:r>
              <a:rPr lang="en-US" smtClean="0"/>
              <a:t>Indonesia's View on Future Cooperation on LEDS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266180"/>
            <a:ext cx="9136602" cy="1029221"/>
          </a:xfrm>
        </p:spPr>
        <p:txBody>
          <a:bodyPr lIns="103889" tIns="51944" rIns="103889" bIns="51944">
            <a:normAutofit/>
          </a:bodyPr>
          <a:lstStyle/>
          <a:p>
            <a:pPr algn="l"/>
            <a:r>
              <a:rPr lang="en-US" sz="2000" b="1" dirty="0" smtClean="0"/>
              <a:t>Emission Reduction Targets. </a:t>
            </a:r>
            <a:r>
              <a:rPr lang="en-US" sz="2000" dirty="0" smtClean="0"/>
              <a:t>Indonesian emission is expected to increase from 1.72 to 2.95 GtCO2e (2000-2020). Proposed National Action Plan on GHG Emission Reduction(RAN-GRK) consist of 70 programs distributed among various sectors .</a:t>
            </a:r>
            <a:endParaRPr lang="en-US" sz="2000" dirty="0"/>
          </a:p>
        </p:txBody>
      </p:sp>
      <p:graphicFrame>
        <p:nvGraphicFramePr>
          <p:cNvPr id="5" name="Group 48"/>
          <p:cNvGraphicFramePr>
            <a:graphicFrameLocks noGrp="1"/>
          </p:cNvGraphicFramePr>
          <p:nvPr/>
        </p:nvGraphicFramePr>
        <p:xfrm>
          <a:off x="586740" y="1468122"/>
          <a:ext cx="9224087" cy="5760632"/>
        </p:xfrm>
        <a:graphic>
          <a:graphicData uri="http://schemas.openxmlformats.org/drawingml/2006/table">
            <a:tbl>
              <a:tblPr>
                <a:tableStyleId>{69C7853C-536D-4A76-A0AE-DD22124D55A5}</a:tableStyleId>
              </a:tblPr>
              <a:tblGrid>
                <a:gridCol w="2513672"/>
                <a:gridCol w="1562818"/>
                <a:gridCol w="1645997"/>
                <a:gridCol w="3501600"/>
              </a:tblGrid>
              <a:tr h="72131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Sectors</a:t>
                      </a:r>
                      <a:endParaRPr kumimoji="0" lang="en-US" sz="1900" b="1" i="0" u="none" strike="noStrike" cap="none" normalizeH="0" baseline="0" dirty="0" smtClean="0">
                        <a:ln>
                          <a:noFill/>
                        </a:ln>
                        <a:solidFill>
                          <a:schemeClr val="tx1"/>
                        </a:solidFill>
                        <a:effectLst/>
                        <a:latin typeface="+mj-lt"/>
                        <a:cs typeface="Arial" pitchFamily="34" charset="0"/>
                      </a:endParaRPr>
                    </a:p>
                  </a:txBody>
                  <a:tcPr marL="100584" marR="100584" marT="51816" marB="51816"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Emission Reduction Plan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(Giga ton CO2e) </a:t>
                      </a:r>
                      <a:endParaRPr kumimoji="0" lang="en-US" sz="1900" b="1" i="0" u="none" strike="noStrike" cap="none" normalizeH="0" baseline="0" dirty="0" smtClean="0">
                        <a:ln>
                          <a:noFill/>
                        </a:ln>
                        <a:solidFill>
                          <a:schemeClr val="tx1"/>
                        </a:solidFill>
                        <a:effectLst/>
                        <a:latin typeface="+mj-lt"/>
                        <a:cs typeface="Arial" pitchFamily="34" charset="0"/>
                      </a:endParaRPr>
                    </a:p>
                  </a:txBody>
                  <a:tcPr marL="100584" marR="100584" marT="51816" marB="51816" horzOverflow="overflow"/>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Agency</a:t>
                      </a:r>
                      <a:endParaRPr kumimoji="0" lang="en-US" sz="1900" b="1" i="0" u="none" strike="noStrike" cap="none" normalizeH="0" baseline="0" dirty="0" smtClean="0">
                        <a:ln>
                          <a:noFill/>
                        </a:ln>
                        <a:solidFill>
                          <a:schemeClr val="tx1"/>
                        </a:solidFill>
                        <a:effectLst/>
                        <a:latin typeface="+mj-lt"/>
                        <a:cs typeface="Arial" pitchFamily="34" charset="0"/>
                      </a:endParaRPr>
                    </a:p>
                  </a:txBody>
                  <a:tcPr marL="100584" marR="100584" marT="51816" marB="51816" horzOverflow="overflow"/>
                </a:tc>
              </a:tr>
              <a:tr h="72131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Georgia" pitchFamily="18"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26%</a:t>
                      </a: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900" u="none" strike="noStrike" cap="none" normalizeH="0" baseline="0" dirty="0" smtClean="0">
                          <a:ln>
                            <a:noFill/>
                          </a:ln>
                          <a:effectLst/>
                          <a:latin typeface="+mj-lt"/>
                        </a:rPr>
                        <a:t>15% </a:t>
                      </a: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900" u="none" strike="noStrike" cap="none" normalizeH="0" baseline="0" dirty="0" smtClean="0">
                          <a:ln>
                            <a:noFill/>
                          </a:ln>
                          <a:effectLst/>
                          <a:latin typeface="+mj-lt"/>
                        </a:rPr>
                        <a:t>(total 41%)</a:t>
                      </a: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300" b="0" i="0" u="none" strike="noStrike" cap="none" normalizeH="0" baseline="0" dirty="0" smtClean="0">
                        <a:ln>
                          <a:noFill/>
                        </a:ln>
                        <a:solidFill>
                          <a:srgbClr val="000000"/>
                        </a:solidFill>
                        <a:effectLst/>
                        <a:latin typeface="Georgia" pitchFamily="18" charset="0"/>
                        <a:cs typeface="Arial" pitchFamily="34" charset="0"/>
                      </a:endParaRPr>
                    </a:p>
                  </a:txBody>
                  <a:tcPr horzOverflow="overflow"/>
                </a:tc>
              </a:tr>
              <a:tr h="3920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Forestry and Peat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Waste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Agriculture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Industry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Energy and Transportation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0.672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0.048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0.008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0.038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0,367</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0.030</a:t>
                      </a:r>
                    </a:p>
                    <a:p>
                      <a:pPr marL="0" marR="0" lvl="0" indent="0" algn="ctr" defTabSz="914400" rtl="0" eaLnBrk="1" fontAlgn="base" latinLnBrk="0" hangingPunct="1">
                        <a:lnSpc>
                          <a:spcPct val="100000"/>
                        </a:lnSpc>
                        <a:spcBef>
                          <a:spcPct val="0"/>
                        </a:spcBef>
                        <a:spcAft>
                          <a:spcPct val="0"/>
                        </a:spcAft>
                        <a:buClrTx/>
                        <a:buSzTx/>
                        <a:buFontTx/>
                        <a:buAutoNum type="arabicPlain" startAt="16"/>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AutoNum type="arabicPlain" startAt="16"/>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0.003</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0.004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0.018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Ministry of Forestry, Ministry of Environment, Ministry of Public Works, Ministry of Agriculture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Ministry of Public Works, Ministry of Environment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Ministry of Agriculture, Ministry of Environment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Ministry of Industry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u="none" strike="noStrike" cap="none" normalizeH="0" baseline="0" dirty="0" smtClean="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Ministry of Transportation, Ministry of Energy and Mining, Ministry of Public Works</a:t>
                      </a:r>
                      <a:endParaRPr kumimoji="0" lang="en-US" sz="1900" b="0"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r>
              <a:tr h="3972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0.767</a:t>
                      </a: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u="none" strike="noStrike" cap="none" normalizeH="0" baseline="0" dirty="0" smtClean="0">
                          <a:ln>
                            <a:noFill/>
                          </a:ln>
                          <a:effectLst/>
                          <a:latin typeface="+mj-lt"/>
                        </a:rPr>
                        <a:t>0.422</a:t>
                      </a:r>
                      <a:endParaRPr kumimoji="0" lang="en-US" sz="1900" b="1"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mj-lt"/>
                        <a:cs typeface="Arial" pitchFamily="34" charset="0"/>
                      </a:endParaRPr>
                    </a:p>
                  </a:txBody>
                  <a:tcPr marL="100584" marR="100584" marT="51816" marB="51816" horzOverflow="overflow"/>
                </a:tc>
              </a:tr>
            </a:tbl>
          </a:graphicData>
        </a:graphic>
      </p:graphicFrame>
      <p:sp>
        <p:nvSpPr>
          <p:cNvPr id="4" name="Footer Placeholder 3"/>
          <p:cNvSpPr>
            <a:spLocks noGrp="1"/>
          </p:cNvSpPr>
          <p:nvPr>
            <p:ph type="ftr" sz="quarter" idx="11"/>
          </p:nvPr>
        </p:nvSpPr>
        <p:spPr>
          <a:xfrm>
            <a:off x="3436620" y="7203864"/>
            <a:ext cx="3649979" cy="568536"/>
          </a:xfrm>
        </p:spPr>
        <p:txBody>
          <a:bodyPr/>
          <a:lstStyle/>
          <a:p>
            <a:r>
              <a:rPr lang="en-US" dirty="0" smtClean="0"/>
              <a:t>Indonesia's View on Future Cooperation on LEDS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882" y="866668"/>
            <a:ext cx="9425847" cy="6365507"/>
          </a:xfrm>
        </p:spPr>
        <p:txBody>
          <a:bodyPr/>
          <a:lstStyle/>
          <a:p>
            <a:pPr marL="0" indent="0">
              <a:buNone/>
            </a:pPr>
            <a:endParaRPr lang="en-US" altLang="ja-JP" sz="2500" b="1" dirty="0" smtClean="0">
              <a:latin typeface="Arial" pitchFamily="34" charset="0"/>
              <a:cs typeface="Arial" pitchFamily="34" charset="0"/>
            </a:endParaRPr>
          </a:p>
          <a:p>
            <a:pPr marL="403131" indent="-403131"/>
            <a:r>
              <a:rPr lang="en-US" altLang="ja-JP" sz="2200" dirty="0">
                <a:latin typeface="Arial" pitchFamily="34" charset="0"/>
                <a:cs typeface="Arial" pitchFamily="34" charset="0"/>
              </a:rPr>
              <a:t>Presidential Instruction No. 10/</a:t>
            </a:r>
            <a:r>
              <a:rPr lang="en-US" altLang="ja-JP" sz="2200" dirty="0" smtClean="0">
                <a:latin typeface="Arial" pitchFamily="34" charset="0"/>
                <a:cs typeface="Arial" pitchFamily="34" charset="0"/>
              </a:rPr>
              <a:t>2011 on </a:t>
            </a:r>
            <a:r>
              <a:rPr lang="en-US" altLang="ja-JP" sz="2200" b="1" dirty="0" smtClean="0">
                <a:latin typeface="Arial" pitchFamily="34" charset="0"/>
                <a:cs typeface="Arial" pitchFamily="34" charset="0"/>
              </a:rPr>
              <a:t>Forest Moratorium.</a:t>
            </a:r>
            <a:r>
              <a:rPr lang="en-US" altLang="ja-JP" sz="2200" dirty="0">
                <a:latin typeface="Arial" pitchFamily="34" charset="0"/>
                <a:cs typeface="Arial" pitchFamily="34" charset="0"/>
              </a:rPr>
              <a:t> </a:t>
            </a:r>
            <a:r>
              <a:rPr lang="en-US" altLang="ja-JP" sz="1800" dirty="0" smtClean="0">
                <a:latin typeface="Arial" pitchFamily="34" charset="0"/>
                <a:cs typeface="Arial" pitchFamily="34" charset="0"/>
              </a:rPr>
              <a:t>Development </a:t>
            </a:r>
            <a:r>
              <a:rPr lang="en-US" altLang="ja-JP" sz="1800" dirty="0">
                <a:latin typeface="Arial" pitchFamily="34" charset="0"/>
                <a:cs typeface="Arial" pitchFamily="34" charset="0"/>
              </a:rPr>
              <a:t>of REDD+ </a:t>
            </a:r>
            <a:r>
              <a:rPr lang="en-US" altLang="ja-JP" sz="1800" dirty="0" smtClean="0">
                <a:latin typeface="Arial" pitchFamily="34" charset="0"/>
                <a:cs typeface="Arial" pitchFamily="34" charset="0"/>
              </a:rPr>
              <a:t>schemes </a:t>
            </a:r>
            <a:r>
              <a:rPr lang="en-US" altLang="ja-JP" sz="1800" dirty="0">
                <a:latin typeface="Arial" pitchFamily="34" charset="0"/>
                <a:cs typeface="Arial" pitchFamily="34" charset="0"/>
              </a:rPr>
              <a:t>including Indicative Moratorium </a:t>
            </a:r>
            <a:r>
              <a:rPr lang="en-US" altLang="ja-JP" sz="1800" dirty="0" smtClean="0">
                <a:latin typeface="Arial" pitchFamily="34" charset="0"/>
                <a:cs typeface="Arial" pitchFamily="34" charset="0"/>
              </a:rPr>
              <a:t>maps</a:t>
            </a:r>
          </a:p>
          <a:p>
            <a:pPr marL="403131" indent="-403131">
              <a:buNone/>
            </a:pPr>
            <a:endParaRPr lang="en-US" altLang="ja-JP" sz="1100" dirty="0">
              <a:latin typeface="Arial" pitchFamily="34" charset="0"/>
              <a:cs typeface="Arial" pitchFamily="34" charset="0"/>
            </a:endParaRPr>
          </a:p>
          <a:p>
            <a:pPr marL="403131" indent="-403131"/>
            <a:r>
              <a:rPr lang="en-US" altLang="ja-JP" sz="2200" dirty="0">
                <a:latin typeface="Arial" pitchFamily="34" charset="0"/>
                <a:cs typeface="Arial" pitchFamily="34" charset="0"/>
              </a:rPr>
              <a:t>Presidential Decree No. 25/2011 on </a:t>
            </a:r>
            <a:r>
              <a:rPr lang="en-US" altLang="ja-JP" sz="2200" b="1" dirty="0">
                <a:latin typeface="Arial" pitchFamily="34" charset="0"/>
                <a:cs typeface="Arial" pitchFamily="34" charset="0"/>
              </a:rPr>
              <a:t>National Task Force </a:t>
            </a:r>
            <a:r>
              <a:rPr lang="en-US" altLang="ja-JP" sz="2200" b="1" dirty="0" smtClean="0">
                <a:latin typeface="Arial" pitchFamily="34" charset="0"/>
                <a:cs typeface="Arial" pitchFamily="34" charset="0"/>
              </a:rPr>
              <a:t>for </a:t>
            </a:r>
            <a:r>
              <a:rPr lang="en-US" altLang="ja-JP" sz="2200" b="1" dirty="0">
                <a:latin typeface="Arial" pitchFamily="34" charset="0"/>
                <a:cs typeface="Arial" pitchFamily="34" charset="0"/>
              </a:rPr>
              <a:t>REDD+ </a:t>
            </a:r>
            <a:r>
              <a:rPr lang="en-US" altLang="ja-JP" sz="1800" dirty="0" smtClean="0">
                <a:latin typeface="Arial" pitchFamily="34" charset="0"/>
                <a:cs typeface="Arial" pitchFamily="34" charset="0"/>
              </a:rPr>
              <a:t> </a:t>
            </a:r>
            <a:r>
              <a:rPr lang="en-US" altLang="ja-JP" sz="1800" dirty="0" err="1" smtClean="0">
                <a:latin typeface="Arial" pitchFamily="34" charset="0"/>
                <a:cs typeface="Arial" pitchFamily="34" charset="0"/>
              </a:rPr>
              <a:t>REDD</a:t>
            </a:r>
            <a:r>
              <a:rPr lang="en-US" altLang="ja-JP" sz="1800" dirty="0" err="1">
                <a:latin typeface="Arial" pitchFamily="34" charset="0"/>
                <a:cs typeface="Arial" pitchFamily="34" charset="0"/>
              </a:rPr>
              <a:t>+agency</a:t>
            </a:r>
            <a:r>
              <a:rPr lang="en-US" altLang="ja-JP" sz="1800" dirty="0">
                <a:latin typeface="Arial" pitchFamily="34" charset="0"/>
                <a:cs typeface="Arial" pitchFamily="34" charset="0"/>
              </a:rPr>
              <a:t> and related institutional development </a:t>
            </a:r>
            <a:r>
              <a:rPr lang="en-US" altLang="ja-JP" sz="1800" dirty="0" smtClean="0">
                <a:latin typeface="Arial" pitchFamily="34" charset="0"/>
                <a:cs typeface="Arial" pitchFamily="34" charset="0"/>
              </a:rPr>
              <a:t>(</a:t>
            </a:r>
            <a:r>
              <a:rPr lang="en-US" altLang="ja-JP" sz="1800" dirty="0">
                <a:latin typeface="Arial" pitchFamily="34" charset="0"/>
                <a:cs typeface="Arial" pitchFamily="34" charset="0"/>
              </a:rPr>
              <a:t>finance and </a:t>
            </a:r>
            <a:r>
              <a:rPr lang="en-US" altLang="ja-JP" sz="1800" dirty="0" smtClean="0">
                <a:latin typeface="Arial" pitchFamily="34" charset="0"/>
                <a:cs typeface="Arial" pitchFamily="34" charset="0"/>
              </a:rPr>
              <a:t>MRV)</a:t>
            </a:r>
          </a:p>
          <a:p>
            <a:pPr marL="403131" indent="-403131">
              <a:buNone/>
            </a:pPr>
            <a:endParaRPr lang="en-US" altLang="ja-JP" sz="1100" dirty="0" smtClean="0">
              <a:latin typeface="Arial" pitchFamily="34" charset="0"/>
              <a:cs typeface="Arial" pitchFamily="34" charset="0"/>
            </a:endParaRPr>
          </a:p>
          <a:p>
            <a:pPr marL="403131" indent="-403131"/>
            <a:r>
              <a:rPr lang="en-US" altLang="ja-JP" sz="2200" dirty="0" smtClean="0">
                <a:latin typeface="Arial" pitchFamily="34" charset="0"/>
                <a:cs typeface="Arial" pitchFamily="34" charset="0"/>
              </a:rPr>
              <a:t>Presidential Regulation No. 61/2011 on </a:t>
            </a:r>
            <a:r>
              <a:rPr lang="en-US" altLang="ja-JP" sz="2200" b="1" dirty="0" smtClean="0">
                <a:latin typeface="Arial" pitchFamily="34" charset="0"/>
                <a:cs typeface="Arial" pitchFamily="34" charset="0"/>
              </a:rPr>
              <a:t>National Emission Reduction Plan </a:t>
            </a:r>
            <a:r>
              <a:rPr lang="en-US" altLang="ja-JP" sz="2200" dirty="0" smtClean="0">
                <a:latin typeface="Arial" pitchFamily="34" charset="0"/>
                <a:cs typeface="Arial" pitchFamily="34" charset="0"/>
              </a:rPr>
              <a:t>(RAN-GRK). </a:t>
            </a:r>
            <a:r>
              <a:rPr lang="en-US" altLang="ja-JP" sz="1800" dirty="0" smtClean="0">
                <a:latin typeface="Arial" pitchFamily="34" charset="0"/>
                <a:cs typeface="Arial" pitchFamily="34" charset="0"/>
              </a:rPr>
              <a:t>Covering 70 programs for 26/41% emission reduction plan across five main sectors(agriculture, forestry and peat, energy and transportation, industry, waste and other supporting activities)</a:t>
            </a:r>
          </a:p>
          <a:p>
            <a:pPr marL="403131" lvl="1" indent="-403131">
              <a:buNone/>
            </a:pPr>
            <a:endParaRPr lang="en-US" altLang="ja-JP" sz="1100" dirty="0" smtClean="0">
              <a:latin typeface="Arial" pitchFamily="34" charset="0"/>
              <a:cs typeface="Arial" pitchFamily="34" charset="0"/>
            </a:endParaRPr>
          </a:p>
          <a:p>
            <a:pPr marL="403131" indent="-403131"/>
            <a:r>
              <a:rPr lang="en-US" altLang="ja-JP" sz="2200" dirty="0" smtClean="0">
                <a:latin typeface="Arial" pitchFamily="34" charset="0"/>
                <a:cs typeface="Arial" pitchFamily="34" charset="0"/>
              </a:rPr>
              <a:t>Presidential Regulation No. 71/2011 on </a:t>
            </a:r>
            <a:r>
              <a:rPr lang="en-US" altLang="ja-JP" sz="2200" b="1" dirty="0" smtClean="0">
                <a:latin typeface="Arial" pitchFamily="34" charset="0"/>
                <a:cs typeface="Arial" pitchFamily="34" charset="0"/>
              </a:rPr>
              <a:t>National GHG Inventory System </a:t>
            </a:r>
            <a:r>
              <a:rPr lang="en-US" altLang="ja-JP" sz="2200" dirty="0">
                <a:latin typeface="Arial" pitchFamily="34" charset="0"/>
                <a:cs typeface="Arial" pitchFamily="34" charset="0"/>
              </a:rPr>
              <a:t>.</a:t>
            </a:r>
            <a:r>
              <a:rPr lang="en-US" altLang="ja-JP" sz="1800" dirty="0" smtClean="0">
                <a:latin typeface="Arial" pitchFamily="34" charset="0"/>
                <a:cs typeface="Arial" pitchFamily="34" charset="0"/>
              </a:rPr>
              <a:t>Regular information on </a:t>
            </a:r>
            <a:r>
              <a:rPr lang="en-US" altLang="ja-JP" sz="1800" dirty="0" err="1" smtClean="0">
                <a:latin typeface="Arial" pitchFamily="34" charset="0"/>
                <a:cs typeface="Arial" pitchFamily="34" charset="0"/>
              </a:rPr>
              <a:t>th</a:t>
            </a:r>
            <a:r>
              <a:rPr lang="en-US" altLang="ja-JP" sz="1800" dirty="0" smtClean="0">
                <a:latin typeface="Arial" pitchFamily="34" charset="0"/>
                <a:cs typeface="Arial" pitchFamily="34" charset="0"/>
              </a:rPr>
              <a:t> level, status and trend of GHG emission change and absorption, including national, and subnational carbon stock as well as GHG emission reduction</a:t>
            </a:r>
          </a:p>
          <a:p>
            <a:pPr marL="403131" indent="-403131"/>
            <a:r>
              <a:rPr lang="en-US" altLang="ja-JP" sz="2200" dirty="0" smtClean="0">
                <a:latin typeface="Arial" pitchFamily="34" charset="0"/>
                <a:cs typeface="Arial" pitchFamily="34" charset="0"/>
              </a:rPr>
              <a:t>President Regulation on Spatial Planning: Kalimantan (Presidential Regulation 3/2012)</a:t>
            </a:r>
          </a:p>
          <a:p>
            <a:pPr marL="445473" lvl="1" indent="0">
              <a:buNone/>
            </a:pPr>
            <a:endParaRPr lang="en-US" altLang="ja-JP" sz="2500" dirty="0" smtClean="0">
              <a:latin typeface="Arial" pitchFamily="34" charset="0"/>
              <a:cs typeface="Arial" pitchFamily="34" charset="0"/>
            </a:endParaRPr>
          </a:p>
          <a:p>
            <a:pPr marL="696495" lvl="1" indent="-251023"/>
            <a:endParaRPr lang="en-US" altLang="ja-JP" sz="2500" dirty="0">
              <a:latin typeface="Arial" pitchFamily="34" charset="0"/>
              <a:cs typeface="Arial" pitchFamily="34" charset="0"/>
            </a:endParaRPr>
          </a:p>
          <a:p>
            <a:pPr marL="696495" lvl="1" indent="-251023"/>
            <a:endParaRPr lang="en-US" altLang="ja-JP" sz="2500" dirty="0" smtClean="0">
              <a:latin typeface="Arial" pitchFamily="34" charset="0"/>
              <a:cs typeface="Arial" pitchFamily="34" charset="0"/>
            </a:endParaRPr>
          </a:p>
          <a:p>
            <a:pPr marL="445473" lvl="1" indent="0">
              <a:buNone/>
            </a:pPr>
            <a:endParaRPr lang="en-US" altLang="ja-JP" sz="2500" dirty="0" smtClean="0">
              <a:latin typeface="Arial" pitchFamily="34" charset="0"/>
              <a:cs typeface="Arial" pitchFamily="34" charset="0"/>
            </a:endParaRPr>
          </a:p>
        </p:txBody>
      </p:sp>
      <p:sp>
        <p:nvSpPr>
          <p:cNvPr id="2" name="Title 1"/>
          <p:cNvSpPr>
            <a:spLocks noGrp="1"/>
          </p:cNvSpPr>
          <p:nvPr>
            <p:ph type="title"/>
          </p:nvPr>
        </p:nvSpPr>
        <p:spPr>
          <a:xfrm>
            <a:off x="502920" y="311257"/>
            <a:ext cx="9052560" cy="718626"/>
          </a:xfrm>
        </p:spPr>
        <p:txBody>
          <a:bodyPr/>
          <a:lstStyle/>
          <a:p>
            <a:r>
              <a:rPr lang="en-US" sz="3100" b="1" dirty="0" smtClean="0">
                <a:latin typeface="Arial"/>
                <a:cs typeface="Arial"/>
              </a:rPr>
              <a:t>Climate Change Policy Dynamics</a:t>
            </a:r>
            <a:endParaRPr lang="id-ID" sz="3100" b="1" dirty="0">
              <a:latin typeface="Arial"/>
              <a:cs typeface="Arial"/>
            </a:endParaRPr>
          </a:p>
        </p:txBody>
      </p:sp>
      <p:sp>
        <p:nvSpPr>
          <p:cNvPr id="4" name="Footer Placeholder 3"/>
          <p:cNvSpPr>
            <a:spLocks noGrp="1"/>
          </p:cNvSpPr>
          <p:nvPr>
            <p:ph type="ftr" sz="quarter" idx="11"/>
          </p:nvPr>
        </p:nvSpPr>
        <p:spPr>
          <a:xfrm>
            <a:off x="3436620" y="7203864"/>
            <a:ext cx="3649979" cy="568536"/>
          </a:xfrm>
        </p:spPr>
        <p:txBody>
          <a:bodyPr/>
          <a:lstStyle/>
          <a:p>
            <a:r>
              <a:rPr lang="en-US" dirty="0" smtClean="0"/>
              <a:t>Indonesia's View on Future Cooperation on LEDS</a:t>
            </a:r>
            <a:endParaRPr lang="en-US" dirty="0"/>
          </a:p>
        </p:txBody>
      </p:sp>
    </p:spTree>
    <p:extLst>
      <p:ext uri="{BB962C8B-B14F-4D97-AF65-F5344CB8AC3E}">
        <p14:creationId xmlns:p14="http://schemas.microsoft.com/office/powerpoint/2010/main" xmlns="" val="386099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2920" y="345440"/>
            <a:ext cx="9052560" cy="949960"/>
          </a:xfrm>
        </p:spPr>
        <p:txBody>
          <a:bodyPr>
            <a:normAutofit fontScale="90000"/>
          </a:bodyPr>
          <a:lstStyle/>
          <a:p>
            <a:pPr algn="l"/>
            <a:r>
              <a:rPr lang="en-US" sz="2200" dirty="0" smtClean="0"/>
              <a:t/>
            </a:r>
            <a:br>
              <a:rPr lang="en-US" sz="2200" dirty="0" smtClean="0"/>
            </a:br>
            <a:r>
              <a:rPr lang="en-US" sz="2200" b="1" dirty="0" smtClean="0"/>
              <a:t>Macro Level Assessment </a:t>
            </a:r>
            <a:r>
              <a:rPr lang="en-US" sz="2200" dirty="0" smtClean="0"/>
              <a:t>: </a:t>
            </a:r>
            <a:r>
              <a:rPr lang="en-US" sz="2000" dirty="0" smtClean="0"/>
              <a:t>We have identified ways to reduce as much as 2.3 </a:t>
            </a:r>
            <a:r>
              <a:rPr lang="en-US" sz="2000" dirty="0" err="1" smtClean="0"/>
              <a:t>Gt</a:t>
            </a:r>
            <a:r>
              <a:rPr lang="en-US" sz="2000" dirty="0" smtClean="0"/>
              <a:t> CO2e in cuts by 2030, using existing technologies. Put another way, we have identified specific ways (entirely executed, are to cut as much as 70 percent of our emissions by 2030.)</a:t>
            </a:r>
            <a:br>
              <a:rPr lang="en-US" sz="2000" dirty="0" smtClean="0"/>
            </a:br>
            <a:endParaRPr lang="en-US" sz="2200" dirty="0"/>
          </a:p>
        </p:txBody>
      </p:sp>
      <p:sp>
        <p:nvSpPr>
          <p:cNvPr id="9" name="Content Placeholder 5"/>
          <p:cNvSpPr txBox="1">
            <a:spLocks/>
          </p:cNvSpPr>
          <p:nvPr/>
        </p:nvSpPr>
        <p:spPr>
          <a:xfrm>
            <a:off x="3581400" y="1447800"/>
            <a:ext cx="6248400" cy="5902960"/>
          </a:xfrm>
          <a:prstGeom prst="rect">
            <a:avLst/>
          </a:prstGeom>
        </p:spPr>
        <p:txBody>
          <a:bodyPr lIns="101787" tIns="50894" rIns="101787" bIns="50894">
            <a:normAutofit/>
          </a:bodyPr>
          <a:lstStyle/>
          <a:p>
            <a:r>
              <a:rPr lang="en-ID" dirty="0" smtClean="0"/>
              <a:t>Reduction possibilities</a:t>
            </a:r>
          </a:p>
          <a:p>
            <a:endParaRPr lang="en-US" dirty="0" smtClean="0"/>
          </a:p>
          <a:p>
            <a:pPr marL="236510" indent="-236510">
              <a:buFont typeface="Arial" pitchFamily="34" charset="0"/>
              <a:buChar char="•"/>
            </a:pPr>
            <a:r>
              <a:rPr lang="en-US" dirty="0" smtClean="0"/>
              <a:t>150 different measures  have been identified that can be executed by the government, private sector and the community, which if all activated, add up to this 70 percent of total emissions in 2030.</a:t>
            </a:r>
          </a:p>
          <a:p>
            <a:pPr marL="236510" indent="-236510">
              <a:buFont typeface="Arial" pitchFamily="34" charset="0"/>
              <a:buChar char="•"/>
            </a:pPr>
            <a:endParaRPr lang="en-US" dirty="0" smtClean="0"/>
          </a:p>
          <a:p>
            <a:pPr marL="236510" indent="-236510">
              <a:buFont typeface="Arial" pitchFamily="34" charset="0"/>
              <a:buChar char="•"/>
            </a:pPr>
            <a:r>
              <a:rPr lang="en-US" dirty="0" smtClean="0"/>
              <a:t>The five biggest opportunities to reduce emissions are: 1). to prevent deforestation (570 Mt) (2).  to prevent fires on </a:t>
            </a:r>
            <a:r>
              <a:rPr lang="en-US" dirty="0" err="1" smtClean="0"/>
              <a:t>peatland</a:t>
            </a:r>
            <a:r>
              <a:rPr lang="en-US" dirty="0" smtClean="0"/>
              <a:t> (310 Mt) (3). - to prevent oxidation of </a:t>
            </a:r>
            <a:r>
              <a:rPr lang="en-US" dirty="0" err="1" smtClean="0"/>
              <a:t>peatland</a:t>
            </a:r>
            <a:r>
              <a:rPr lang="en-US" dirty="0" smtClean="0"/>
              <a:t> through water management and rehabilitation </a:t>
            </a:r>
            <a:r>
              <a:rPr lang="en-ID" dirty="0" smtClean="0"/>
              <a:t>(250 Mt) (4). - to implement and enforce sustainable forest management (SFM) (240 Mt) (5). </a:t>
            </a:r>
            <a:r>
              <a:rPr lang="en-US" dirty="0" smtClean="0"/>
              <a:t>to reforest marginal and degraded forests (150 Mt)</a:t>
            </a:r>
          </a:p>
          <a:p>
            <a:pPr marL="236510" indent="-236510">
              <a:buFont typeface="Arial" pitchFamily="34" charset="0"/>
              <a:buChar char="•"/>
            </a:pPr>
            <a:endParaRPr lang="en-US" dirty="0" smtClean="0"/>
          </a:p>
          <a:p>
            <a:pPr marL="236510" indent="-236510">
              <a:buFont typeface="Arial" pitchFamily="34" charset="0"/>
              <a:buChar char="•"/>
            </a:pPr>
            <a:r>
              <a:rPr lang="en-US" dirty="0" smtClean="0"/>
              <a:t>Better management of Indonesia’s land holds the key to cutting emissions and improving economic planning. It offers the possibility of reducing emissions by 1.9 </a:t>
            </a:r>
            <a:r>
              <a:rPr lang="en-ID" dirty="0" err="1" smtClean="0"/>
              <a:t>Gt</a:t>
            </a:r>
            <a:r>
              <a:rPr lang="en-ID" dirty="0" smtClean="0"/>
              <a:t> CO2e by 2030.</a:t>
            </a:r>
            <a:endParaRPr lang="en-US" dirty="0" smtClean="0"/>
          </a:p>
          <a:p>
            <a:endParaRPr lang="id-ID" dirty="0" smtClean="0"/>
          </a:p>
          <a:p>
            <a:pPr marL="381699" indent="-381699">
              <a:spcBef>
                <a:spcPct val="20000"/>
              </a:spcBef>
              <a:buFont typeface="Arial" pitchFamily="34" charset="0"/>
              <a:buChar char="•"/>
              <a:defRPr/>
            </a:pPr>
            <a:endParaRPr lang="en-US" dirty="0" smtClean="0"/>
          </a:p>
          <a:p>
            <a:pPr marL="381699" indent="-381699">
              <a:spcBef>
                <a:spcPct val="20000"/>
              </a:spcBef>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a:p>
        </p:txBody>
      </p:sp>
      <p:pic>
        <p:nvPicPr>
          <p:cNvPr id="25" name="Picture 23"/>
          <p:cNvPicPr>
            <a:picLocks noChangeArrowheads="1"/>
          </p:cNvPicPr>
          <p:nvPr/>
        </p:nvPicPr>
        <p:blipFill>
          <a:blip r:embed="rId3" cstate="print"/>
          <a:srcRect/>
          <a:stretch>
            <a:fillRect/>
          </a:stretch>
        </p:blipFill>
        <p:spPr bwMode="auto">
          <a:xfrm>
            <a:off x="685800" y="1524001"/>
            <a:ext cx="2590800" cy="3124200"/>
          </a:xfrm>
          <a:prstGeom prst="rect">
            <a:avLst/>
          </a:prstGeom>
          <a:noFill/>
          <a:ln w="9525">
            <a:solidFill>
              <a:srgbClr val="800000"/>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2921" y="345440"/>
            <a:ext cx="9250680" cy="949960"/>
          </a:xfrm>
        </p:spPr>
        <p:txBody>
          <a:bodyPr>
            <a:normAutofit fontScale="90000"/>
          </a:bodyPr>
          <a:lstStyle/>
          <a:p>
            <a:pPr algn="l"/>
            <a:r>
              <a:rPr lang="en-US" sz="2200" b="1" dirty="0" smtClean="0"/>
              <a:t>Low Carbon Growth Strategies (LCGS). </a:t>
            </a:r>
            <a:r>
              <a:rPr lang="en-US" sz="2200" dirty="0" smtClean="0"/>
              <a:t>Exercises have been undertaking in developing low carbon growth plan in three provincial governments shows that Low carbon growth thinking has not been reflected in the traditional spatial planning process</a:t>
            </a:r>
            <a:endParaRPr lang="en-US" sz="2200" dirty="0"/>
          </a:p>
        </p:txBody>
      </p:sp>
      <p:sp>
        <p:nvSpPr>
          <p:cNvPr id="9" name="Content Placeholder 5"/>
          <p:cNvSpPr txBox="1">
            <a:spLocks/>
          </p:cNvSpPr>
          <p:nvPr/>
        </p:nvSpPr>
        <p:spPr>
          <a:xfrm>
            <a:off x="3733801" y="1828800"/>
            <a:ext cx="6019800" cy="5521960"/>
          </a:xfrm>
          <a:prstGeom prst="rect">
            <a:avLst/>
          </a:prstGeom>
        </p:spPr>
        <p:txBody>
          <a:bodyPr lIns="101787" tIns="50894" rIns="101787" bIns="50894">
            <a:normAutofit/>
          </a:bodyPr>
          <a:lstStyle/>
          <a:p>
            <a:pPr defTabSz="1017567">
              <a:spcBef>
                <a:spcPct val="40000"/>
              </a:spcBef>
              <a:buClr>
                <a:schemeClr val="tx2"/>
              </a:buClr>
            </a:pPr>
            <a:r>
              <a:rPr lang="en-US" b="1" dirty="0" smtClean="0"/>
              <a:t>Key Elements:</a:t>
            </a:r>
          </a:p>
          <a:p>
            <a:pPr defTabSz="1017567">
              <a:spcBef>
                <a:spcPct val="40000"/>
              </a:spcBef>
              <a:buClr>
                <a:schemeClr val="tx2"/>
              </a:buClr>
            </a:pPr>
            <a:r>
              <a:rPr lang="en-US" b="1" dirty="0" smtClean="0">
                <a:solidFill>
                  <a:srgbClr val="00B050"/>
                </a:solidFill>
              </a:rPr>
              <a:t>Sustainable economic development strategy</a:t>
            </a:r>
          </a:p>
          <a:p>
            <a:pPr marL="220112" lvl="1" indent="-218309" defTabSz="1017567">
              <a:buClr>
                <a:schemeClr val="tx2"/>
              </a:buClr>
              <a:buSzPct val="125000"/>
              <a:buFont typeface="Arial" pitchFamily="34" charset="0"/>
              <a:buChar char="•"/>
            </a:pPr>
            <a:r>
              <a:rPr lang="en-GB" dirty="0" smtClean="0"/>
              <a:t>Competitive strengths and weaknesses </a:t>
            </a:r>
          </a:p>
          <a:p>
            <a:pPr marL="220112" lvl="1" indent="-218309" defTabSz="1017567">
              <a:buClr>
                <a:schemeClr val="tx2"/>
              </a:buClr>
              <a:buSzPct val="125000"/>
              <a:buFont typeface="Arial" pitchFamily="34" charset="0"/>
              <a:buChar char="•"/>
            </a:pPr>
            <a:r>
              <a:rPr lang="en-GB" dirty="0" smtClean="0"/>
              <a:t>New sources of growth</a:t>
            </a:r>
          </a:p>
          <a:p>
            <a:pPr marL="220112" lvl="1" indent="-218309" defTabSz="1017567">
              <a:buClr>
                <a:schemeClr val="tx2"/>
              </a:buClr>
              <a:buSzPct val="125000"/>
            </a:pPr>
            <a:r>
              <a:rPr lang="en-GB" b="1" dirty="0" smtClean="0">
                <a:solidFill>
                  <a:srgbClr val="00B050"/>
                </a:solidFill>
              </a:rPr>
              <a:t>Sector strategies</a:t>
            </a:r>
          </a:p>
          <a:p>
            <a:pPr marL="220112" lvl="1" indent="-218309" defTabSz="1017567">
              <a:buClr>
                <a:schemeClr val="tx2"/>
              </a:buClr>
              <a:buSzPct val="125000"/>
              <a:buFont typeface="Arial" pitchFamily="34" charset="0"/>
              <a:buChar char="•"/>
            </a:pPr>
            <a:r>
              <a:rPr lang="en-GB" dirty="0" smtClean="0"/>
              <a:t>Abatement opportunities, pilot projects, policies required</a:t>
            </a:r>
          </a:p>
          <a:p>
            <a:pPr marL="220112" lvl="1" indent="-218309" defTabSz="1017567">
              <a:buClr>
                <a:schemeClr val="tx2"/>
              </a:buClr>
              <a:buSzPct val="125000"/>
              <a:buFont typeface="Arial" pitchFamily="34" charset="0"/>
              <a:buChar char="•"/>
            </a:pPr>
            <a:r>
              <a:rPr lang="en-GB" dirty="0" smtClean="0"/>
              <a:t>Palm oil, forestry, agriculture, coal, oil &amp; gas</a:t>
            </a:r>
            <a:endParaRPr lang="en-GB" dirty="0" smtClean="0">
              <a:solidFill>
                <a:srgbClr val="663300"/>
              </a:solidFill>
            </a:endParaRPr>
          </a:p>
          <a:p>
            <a:pPr marL="220112" lvl="1" indent="-218309" defTabSz="1017567">
              <a:buClr>
                <a:schemeClr val="tx2"/>
              </a:buClr>
              <a:buSzPct val="125000"/>
            </a:pPr>
            <a:r>
              <a:rPr lang="en-GB" b="1" dirty="0" smtClean="0">
                <a:solidFill>
                  <a:srgbClr val="00B050"/>
                </a:solidFill>
              </a:rPr>
              <a:t>District strategies</a:t>
            </a:r>
          </a:p>
          <a:p>
            <a:pPr marL="220112" lvl="1" indent="-218309" defTabSz="1017567">
              <a:buClr>
                <a:schemeClr val="tx2"/>
              </a:buClr>
              <a:buSzPct val="125000"/>
              <a:buFont typeface="Arial" pitchFamily="34" charset="0"/>
              <a:buChar char="•"/>
            </a:pPr>
            <a:r>
              <a:rPr lang="en-US" dirty="0" smtClean="0"/>
              <a:t>District’s size and land use</a:t>
            </a:r>
          </a:p>
          <a:p>
            <a:pPr marL="220112" lvl="1" indent="-218309" defTabSz="1017567">
              <a:buClr>
                <a:schemeClr val="tx2"/>
              </a:buClr>
              <a:buSzPct val="125000"/>
              <a:buFont typeface="Arial" pitchFamily="34" charset="0"/>
              <a:buChar char="•"/>
            </a:pPr>
            <a:r>
              <a:rPr lang="en-US" dirty="0" smtClean="0"/>
              <a:t>Emissions and potential for abatement </a:t>
            </a:r>
          </a:p>
          <a:p>
            <a:pPr marL="220112" lvl="1" indent="-218309" defTabSz="1017567">
              <a:buClr>
                <a:schemeClr val="tx2"/>
              </a:buClr>
              <a:buSzPct val="125000"/>
              <a:buFont typeface="Arial" pitchFamily="34" charset="0"/>
              <a:buChar char="•"/>
            </a:pPr>
            <a:r>
              <a:rPr lang="en-US" dirty="0" smtClean="0"/>
              <a:t>GDP and employment</a:t>
            </a:r>
          </a:p>
          <a:p>
            <a:pPr marL="220112" lvl="1" indent="-218309" defTabSz="1017567">
              <a:buClr>
                <a:schemeClr val="tx2"/>
              </a:buClr>
              <a:buSzPct val="125000"/>
            </a:pPr>
            <a:r>
              <a:rPr lang="en-US" b="1" dirty="0" smtClean="0">
                <a:solidFill>
                  <a:srgbClr val="00B050"/>
                </a:solidFill>
              </a:rPr>
              <a:t>Implementation and enablers</a:t>
            </a:r>
          </a:p>
          <a:p>
            <a:pPr marL="220112" lvl="1" indent="-218309" defTabSz="1017567">
              <a:buClr>
                <a:schemeClr val="tx2"/>
              </a:buClr>
              <a:buSzPct val="125000"/>
              <a:buFont typeface="Arial" pitchFamily="34" charset="0"/>
              <a:buChar char="•"/>
            </a:pPr>
            <a:r>
              <a:rPr lang="en-GB" dirty="0" smtClean="0"/>
              <a:t>Detailed action plan </a:t>
            </a:r>
          </a:p>
          <a:p>
            <a:pPr marL="220112" lvl="1" indent="-218309" defTabSz="1017567">
              <a:buClr>
                <a:schemeClr val="tx2"/>
              </a:buClr>
              <a:buSzPct val="125000"/>
              <a:buFont typeface="Arial" pitchFamily="34" charset="0"/>
              <a:buChar char="•"/>
            </a:pPr>
            <a:r>
              <a:rPr lang="en-GB" dirty="0" smtClean="0"/>
              <a:t>Critical enablers required </a:t>
            </a:r>
          </a:p>
          <a:p>
            <a:pPr marL="220112" lvl="1" indent="-218309" defTabSz="1017567">
              <a:buClr>
                <a:schemeClr val="tx2"/>
              </a:buClr>
              <a:buSzPct val="125000"/>
              <a:buFont typeface="Arial" pitchFamily="34" charset="0"/>
              <a:buChar char="•"/>
            </a:pPr>
            <a:r>
              <a:rPr lang="en-GB" dirty="0" smtClean="0"/>
              <a:t>Estimate of total costs</a:t>
            </a:r>
          </a:p>
          <a:p>
            <a:pPr marL="220112" lvl="1" indent="-218309" defTabSz="1017567">
              <a:buClr>
                <a:schemeClr val="tx2"/>
              </a:buClr>
              <a:buSzPct val="125000"/>
            </a:pPr>
            <a:endParaRPr lang="en-GB" b="1" dirty="0" smtClean="0"/>
          </a:p>
          <a:p>
            <a:pPr marL="220112" lvl="1" indent="-218309" defTabSz="1017567">
              <a:buClr>
                <a:schemeClr val="tx2"/>
              </a:buClr>
              <a:buSzPct val="125000"/>
            </a:pPr>
            <a:endParaRPr lang="en-US" b="1" dirty="0" smtClean="0"/>
          </a:p>
          <a:p>
            <a:endParaRPr lang="id-ID" dirty="0" smtClean="0"/>
          </a:p>
          <a:p>
            <a:pPr marL="381699" indent="-381699">
              <a:spcBef>
                <a:spcPct val="20000"/>
              </a:spcBef>
              <a:buFont typeface="Arial" pitchFamily="34" charset="0"/>
              <a:buChar char="•"/>
              <a:defRPr/>
            </a:pPr>
            <a:endParaRPr lang="en-US" dirty="0" smtClean="0"/>
          </a:p>
          <a:p>
            <a:pPr marL="381699" indent="-381699">
              <a:spcBef>
                <a:spcPct val="20000"/>
              </a:spcBef>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smtClean="0"/>
          </a:p>
          <a:p>
            <a:pPr marL="381699" indent="-381699">
              <a:spcBef>
                <a:spcPct val="20000"/>
              </a:spcBef>
              <a:buFont typeface="Arial" pitchFamily="34" charset="0"/>
              <a:buChar char="•"/>
              <a:defRPr/>
            </a:pPr>
            <a:endParaRPr lang="en-US" dirty="0"/>
          </a:p>
        </p:txBody>
      </p:sp>
      <p:pic>
        <p:nvPicPr>
          <p:cNvPr id="8" name="Picture 25"/>
          <p:cNvPicPr>
            <a:picLocks noChangeAspect="1" noChangeArrowheads="1"/>
          </p:cNvPicPr>
          <p:nvPr/>
        </p:nvPicPr>
        <p:blipFill>
          <a:blip r:embed="rId3" cstate="print"/>
          <a:srcRect/>
          <a:stretch>
            <a:fillRect/>
          </a:stretch>
        </p:blipFill>
        <p:spPr bwMode="auto">
          <a:xfrm>
            <a:off x="228600" y="1447800"/>
            <a:ext cx="2057400" cy="2704000"/>
          </a:xfrm>
          <a:prstGeom prst="rect">
            <a:avLst/>
          </a:prstGeom>
          <a:noFill/>
          <a:ln w="9525">
            <a:noFill/>
            <a:miter lim="800000"/>
            <a:headEnd/>
            <a:tailEnd/>
          </a:ln>
        </p:spPr>
      </p:pic>
      <p:pic>
        <p:nvPicPr>
          <p:cNvPr id="7" name="Picture 22"/>
          <p:cNvPicPr>
            <a:picLocks noChangeArrowheads="1"/>
          </p:cNvPicPr>
          <p:nvPr/>
        </p:nvPicPr>
        <p:blipFill>
          <a:blip r:embed="rId4" cstate="print"/>
          <a:srcRect/>
          <a:stretch>
            <a:fillRect/>
          </a:stretch>
        </p:blipFill>
        <p:spPr bwMode="auto">
          <a:xfrm>
            <a:off x="1447801" y="3048001"/>
            <a:ext cx="1752600" cy="2286000"/>
          </a:xfrm>
          <a:prstGeom prst="rect">
            <a:avLst/>
          </a:prstGeom>
          <a:noFill/>
          <a:ln w="9525">
            <a:solidFill>
              <a:schemeClr val="tx1"/>
            </a:solidFill>
            <a:miter lim="800000"/>
            <a:headEnd/>
            <a:tailEnd/>
          </a:ln>
        </p:spPr>
      </p:pic>
      <p:pic>
        <p:nvPicPr>
          <p:cNvPr id="6" name="Picture 16"/>
          <p:cNvPicPr>
            <a:picLocks noChangeAspect="1" noChangeArrowheads="1"/>
          </p:cNvPicPr>
          <p:nvPr/>
        </p:nvPicPr>
        <p:blipFill>
          <a:blip r:embed="rId5" cstate="print"/>
          <a:srcRect/>
          <a:stretch>
            <a:fillRect/>
          </a:stretch>
        </p:blipFill>
        <p:spPr bwMode="auto">
          <a:xfrm>
            <a:off x="304800" y="4419600"/>
            <a:ext cx="1905000" cy="2492057"/>
          </a:xfrm>
          <a:prstGeom prst="rect">
            <a:avLst/>
          </a:prstGeom>
          <a:noFill/>
          <a:ln w="9525">
            <a:solidFill>
              <a:srgbClr val="663300"/>
            </a:solidFill>
            <a:miter lim="800000"/>
            <a:headEnd/>
            <a:tailEnd/>
          </a:ln>
        </p:spPr>
      </p:pic>
      <p:sp>
        <p:nvSpPr>
          <p:cNvPr id="10" name="Footer Placeholder 9"/>
          <p:cNvSpPr>
            <a:spLocks noGrp="1"/>
          </p:cNvSpPr>
          <p:nvPr>
            <p:ph type="ftr" sz="quarter" idx="10"/>
          </p:nvPr>
        </p:nvSpPr>
        <p:spPr/>
        <p:txBody>
          <a:bodyPr/>
          <a:lstStyle/>
          <a:p>
            <a:pPr>
              <a:defRPr/>
            </a:pPr>
            <a:r>
              <a:rPr lang="en-US" smtClean="0"/>
              <a:t>Indonesia's View on Future Cooperation on LEDS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0560" y="345441"/>
            <a:ext cx="9136380" cy="416560"/>
          </a:xfrm>
        </p:spPr>
        <p:txBody>
          <a:bodyPr>
            <a:normAutofit fontScale="90000"/>
          </a:bodyPr>
          <a:lstStyle/>
          <a:p>
            <a:pPr algn="l" defTabSz="1018705">
              <a:spcBef>
                <a:spcPct val="20000"/>
              </a:spcBef>
              <a:defRPr/>
            </a:pPr>
            <a:r>
              <a:rPr lang="en-US" sz="2000" b="1" dirty="0" err="1" smtClean="0"/>
              <a:t>Populati</a:t>
            </a:r>
            <a:r>
              <a:rPr lang="en-US" sz="2000" b="1" dirty="0" smtClean="0"/>
              <a:t> on Dynamics . </a:t>
            </a:r>
            <a:r>
              <a:rPr lang="en-US" sz="2000" dirty="0" smtClean="0"/>
              <a:t>We have identified a number of population-based policy options for reducing GHG emissions which we believe merit further development and implementation:</a:t>
            </a:r>
            <a:br>
              <a:rPr lang="en-US" sz="2000" dirty="0" smtClean="0"/>
            </a:br>
            <a:r>
              <a:rPr lang="en-US" sz="2000" b="1" dirty="0" smtClean="0"/>
              <a:t>on Dynamics:</a:t>
            </a:r>
            <a:endParaRPr lang="en-US" sz="2000" dirty="0"/>
          </a:p>
        </p:txBody>
      </p:sp>
      <p:sp>
        <p:nvSpPr>
          <p:cNvPr id="8" name="TextBox 7"/>
          <p:cNvSpPr txBox="1"/>
          <p:nvPr/>
        </p:nvSpPr>
        <p:spPr>
          <a:xfrm>
            <a:off x="762000" y="4800600"/>
            <a:ext cx="7030618" cy="296478"/>
          </a:xfrm>
          <a:prstGeom prst="rect">
            <a:avLst/>
          </a:prstGeom>
          <a:noFill/>
        </p:spPr>
        <p:txBody>
          <a:bodyPr wrap="none" lIns="101870" tIns="50935" rIns="101870" bIns="50935" rtlCol="0">
            <a:spAutoFit/>
          </a:bodyPr>
          <a:lstStyle/>
          <a:p>
            <a:r>
              <a:rPr lang="en-US" sz="1200" dirty="0" smtClean="0"/>
              <a:t>Source: DNPI, BKKBN, UNFPA (2012),  Policy Memo, “Population Dynamics and Climate Change in Indonesia”</a:t>
            </a:r>
            <a:endParaRPr lang="en-US" sz="1200" dirty="0"/>
          </a:p>
        </p:txBody>
      </p:sp>
      <p:sp>
        <p:nvSpPr>
          <p:cNvPr id="9" name="Content Placeholder 5"/>
          <p:cNvSpPr txBox="1">
            <a:spLocks/>
          </p:cNvSpPr>
          <p:nvPr/>
        </p:nvSpPr>
        <p:spPr>
          <a:xfrm>
            <a:off x="685801" y="5257800"/>
            <a:ext cx="9372600" cy="2133600"/>
          </a:xfrm>
          <a:prstGeom prst="rect">
            <a:avLst/>
          </a:prstGeom>
        </p:spPr>
        <p:txBody>
          <a:bodyPr lIns="101870" tIns="50935" rIns="101870" bIns="50935">
            <a:normAutofit fontScale="25000" lnSpcReduction="20000"/>
          </a:bodyPr>
          <a:lstStyle/>
          <a:p>
            <a:pPr marL="382015" indent="-382015" defTabSz="1018705">
              <a:spcBef>
                <a:spcPct val="20000"/>
              </a:spcBef>
              <a:buFont typeface="Arial" pitchFamily="34" charset="0"/>
              <a:buChar char="•"/>
              <a:defRPr/>
            </a:pPr>
            <a:r>
              <a:rPr lang="en-US" sz="6400" dirty="0" smtClean="0"/>
              <a:t>Enormous improvements can be made in energy efficiency in urban areas by better evidence-based spatial planning and allied interventions.</a:t>
            </a:r>
          </a:p>
          <a:p>
            <a:pPr marL="382015" indent="-382015" defTabSz="1018705">
              <a:spcBef>
                <a:spcPct val="20000"/>
              </a:spcBef>
              <a:buFont typeface="Arial" pitchFamily="34" charset="0"/>
              <a:buChar char="•"/>
              <a:defRPr/>
            </a:pPr>
            <a:r>
              <a:rPr lang="en-US" sz="6400" dirty="0" smtClean="0"/>
              <a:t>Revitalizing the national family planning program can make a major contribution to Indonesia’s GHG mitigation efforts over the next 40 years, and beyond.</a:t>
            </a:r>
          </a:p>
          <a:p>
            <a:pPr marL="382015" indent="-382015" defTabSz="1018705">
              <a:spcBef>
                <a:spcPct val="20000"/>
              </a:spcBef>
              <a:buFont typeface="Arial" pitchFamily="34" charset="0"/>
              <a:buChar char="•"/>
              <a:defRPr/>
            </a:pPr>
            <a:r>
              <a:rPr lang="en-US" sz="6400" dirty="0" smtClean="0"/>
              <a:t>Investing heavily in the education of today’s youth is an essential component of a successful mitigation strategy and a smooth transition to a green economy.</a:t>
            </a:r>
          </a:p>
          <a:p>
            <a:pPr marL="382015" indent="-382015" defTabSz="1018705">
              <a:spcBef>
                <a:spcPct val="20000"/>
              </a:spcBef>
              <a:buFont typeface="Arial" pitchFamily="34" charset="0"/>
              <a:buChar char="•"/>
              <a:defRPr/>
            </a:pPr>
            <a:r>
              <a:rPr lang="en-US" sz="6400" dirty="0" smtClean="0"/>
              <a:t>Much can be done to promote – especially among the young and rising middle class – the benefits of green choices and sustainable lifestyles to help reverse the current steep rise in the country’s carbon intensity.</a:t>
            </a:r>
          </a:p>
          <a:p>
            <a:pPr marL="382015" indent="-382015" defTabSz="1018705">
              <a:spcBef>
                <a:spcPct val="20000"/>
              </a:spcBef>
              <a:buFont typeface="Arial" pitchFamily="34" charset="0"/>
              <a:buChar char="•"/>
              <a:defRPr/>
            </a:pPr>
            <a:endParaRPr lang="en-US" dirty="0"/>
          </a:p>
        </p:txBody>
      </p:sp>
      <p:pic>
        <p:nvPicPr>
          <p:cNvPr id="86018" name="Picture 2"/>
          <p:cNvPicPr>
            <a:picLocks noChangeAspect="1" noChangeArrowheads="1"/>
          </p:cNvPicPr>
          <p:nvPr/>
        </p:nvPicPr>
        <p:blipFill>
          <a:blip r:embed="rId3" cstate="print"/>
          <a:srcRect/>
          <a:stretch>
            <a:fillRect/>
          </a:stretch>
        </p:blipFill>
        <p:spPr bwMode="auto">
          <a:xfrm>
            <a:off x="1219201" y="1195696"/>
            <a:ext cx="6932762" cy="3656083"/>
          </a:xfrm>
          <a:prstGeom prst="rect">
            <a:avLst/>
          </a:prstGeom>
          <a:noFill/>
          <a:ln w="9525">
            <a:noFill/>
            <a:miter lim="800000"/>
            <a:headEnd/>
            <a:tailEnd/>
          </a:ln>
        </p:spPr>
      </p:pic>
      <p:sp>
        <p:nvSpPr>
          <p:cNvPr id="6" name="Footer Placeholder 5"/>
          <p:cNvSpPr>
            <a:spLocks noGrp="1"/>
          </p:cNvSpPr>
          <p:nvPr>
            <p:ph type="ftr" sz="quarter" idx="10"/>
          </p:nvPr>
        </p:nvSpPr>
        <p:spPr/>
        <p:txBody>
          <a:bodyPr/>
          <a:lstStyle/>
          <a:p>
            <a:pPr>
              <a:defRPr/>
            </a:pPr>
            <a:r>
              <a:rPr lang="en-US" smtClean="0"/>
              <a:t>Indonesia's View on Future Cooperation on LEDS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l"/>
            <a:r>
              <a:rPr lang="en-ID" sz="2000" b="1" dirty="0" smtClean="0"/>
              <a:t>Knowledge sharing on LEDS</a:t>
            </a:r>
            <a:r>
              <a:rPr lang="en-ID" sz="2000" dirty="0" smtClean="0"/>
              <a:t>. We have been initiating and actively involving in various networks at national and </a:t>
            </a:r>
            <a:r>
              <a:rPr lang="en-ID" sz="2000" smtClean="0"/>
              <a:t>regional </a:t>
            </a:r>
            <a:r>
              <a:rPr lang="en-ID" sz="2000" smtClean="0"/>
              <a:t>levels </a:t>
            </a:r>
            <a:r>
              <a:rPr lang="en-ID" sz="2000" dirty="0" smtClean="0"/>
              <a:t>to share ideas, experiences, potential collaborations.</a:t>
            </a:r>
            <a:endParaRPr lang="en-ID" sz="2000" dirty="0"/>
          </a:p>
        </p:txBody>
      </p:sp>
      <p:sp>
        <p:nvSpPr>
          <p:cNvPr id="9" name="Content Placeholder 8"/>
          <p:cNvSpPr>
            <a:spLocks noGrp="1"/>
          </p:cNvSpPr>
          <p:nvPr>
            <p:ph sz="half" idx="2"/>
          </p:nvPr>
        </p:nvSpPr>
        <p:spPr>
          <a:xfrm>
            <a:off x="2514600" y="1371600"/>
            <a:ext cx="7315200" cy="5943598"/>
          </a:xfrm>
        </p:spPr>
        <p:txBody>
          <a:bodyPr>
            <a:normAutofit fontScale="25000" lnSpcReduction="20000"/>
          </a:bodyPr>
          <a:lstStyle/>
          <a:p>
            <a:pPr marL="174584" indent="-174584">
              <a:buFont typeface="Arial" charset="0"/>
              <a:buChar char="•"/>
              <a:tabLst>
                <a:tab pos="496772" algn="l"/>
              </a:tabLst>
              <a:defRPr/>
            </a:pPr>
            <a:r>
              <a:rPr lang="en-GB" altLang="ja-JP" sz="6400" b="1" dirty="0" smtClean="0">
                <a:latin typeface="Calibri" charset="0"/>
                <a:ea typeface="MS Mincho" pitchFamily="17" charset="-128"/>
              </a:rPr>
              <a:t>Series of Policy and Technical Dialogue: </a:t>
            </a:r>
            <a:r>
              <a:rPr lang="en-GB" altLang="ja-JP" sz="6400" dirty="0" smtClean="0">
                <a:latin typeface="Calibri" charset="0"/>
                <a:ea typeface="MS Mincho" pitchFamily="17" charset="-128"/>
              </a:rPr>
              <a:t>MRV, low carbon economy, policy and modelling, expert briefings on mitigation related issues, geo-spatial technology, 100 villages mapping initiative;  green investment, innovation and productivity; </a:t>
            </a:r>
            <a:r>
              <a:rPr lang="en-GB" altLang="ja-JP" sz="6400" dirty="0" smtClean="0">
                <a:solidFill>
                  <a:srgbClr val="FF0000"/>
                </a:solidFill>
                <a:latin typeface="Calibri" charset="0"/>
                <a:ea typeface="MS Mincho" pitchFamily="17" charset="-128"/>
              </a:rPr>
              <a:t>service reform dialogue on CC(SEREDI)</a:t>
            </a:r>
          </a:p>
          <a:p>
            <a:pPr marL="174584" indent="-174584">
              <a:buNone/>
              <a:tabLst>
                <a:tab pos="496772" algn="l"/>
              </a:tabLst>
              <a:defRPr/>
            </a:pPr>
            <a:endParaRPr lang="en-GB" altLang="ja-JP" sz="6400" dirty="0" smtClean="0">
              <a:solidFill>
                <a:srgbClr val="FF0000"/>
              </a:solidFill>
              <a:latin typeface="Calibri" charset="0"/>
              <a:ea typeface="MS Mincho" pitchFamily="17" charset="-128"/>
            </a:endParaRPr>
          </a:p>
          <a:p>
            <a:pPr marL="174584" indent="-174584">
              <a:tabLst>
                <a:tab pos="496772" algn="l"/>
              </a:tabLst>
              <a:defRPr/>
            </a:pPr>
            <a:r>
              <a:rPr lang="en-GB" altLang="ja-JP" sz="6400" b="1" dirty="0" smtClean="0">
                <a:latin typeface="Calibri" charset="0"/>
                <a:ea typeface="MS Mincho" pitchFamily="17" charset="-128"/>
              </a:rPr>
              <a:t>Indonesia Carbon Update Network (ICU-Net, www.indonesiacarbonupdate.net) </a:t>
            </a:r>
            <a:r>
              <a:rPr lang="en-GB" altLang="ja-JP" sz="5600" dirty="0" smtClean="0">
                <a:latin typeface="Arial" pitchFamily="34" charset="0"/>
                <a:ea typeface="MS Mincho" pitchFamily="17" charset="-128"/>
                <a:cs typeface="Arial" pitchFamily="34" charset="0"/>
              </a:rPr>
              <a:t>low carbon economy, green Innovation, policy and assessment, geospatial technology, knowledge Warehouse, open source initiative, MRV and ICU-net portal(</a:t>
            </a:r>
            <a:r>
              <a:rPr lang="en-GB" altLang="ja-JP" sz="5600" dirty="0" smtClean="0">
                <a:latin typeface="Arial" pitchFamily="34" charset="0"/>
                <a:ea typeface="MS Mincho" pitchFamily="17" charset="-128"/>
                <a:cs typeface="Arial" pitchFamily="34" charset="0"/>
                <a:hlinkClick r:id="rId2"/>
              </a:rPr>
              <a:t>www.indonesiacarbonupdate.net</a:t>
            </a:r>
            <a:r>
              <a:rPr lang="en-GB" altLang="ja-JP" sz="5600" dirty="0" smtClean="0">
                <a:latin typeface="Arial" pitchFamily="34" charset="0"/>
                <a:ea typeface="MS Mincho" pitchFamily="17" charset="-128"/>
                <a:cs typeface="Arial" pitchFamily="34" charset="0"/>
              </a:rPr>
              <a:t>)</a:t>
            </a:r>
          </a:p>
          <a:p>
            <a:pPr marL="174584" indent="-174584">
              <a:buNone/>
              <a:tabLst>
                <a:tab pos="496772" algn="l"/>
              </a:tabLst>
              <a:defRPr/>
            </a:pPr>
            <a:endParaRPr lang="en-GB" altLang="ja-JP" sz="6400" dirty="0" smtClean="0">
              <a:latin typeface="Arial" pitchFamily="34" charset="0"/>
              <a:ea typeface="MS Mincho" pitchFamily="17" charset="-128"/>
              <a:cs typeface="Arial" pitchFamily="34" charset="0"/>
            </a:endParaRPr>
          </a:p>
          <a:p>
            <a:pPr marL="174584" indent="-174584">
              <a:buFont typeface="Arial" charset="0"/>
              <a:buChar char="•"/>
              <a:tabLst>
                <a:tab pos="496772" algn="l"/>
              </a:tabLst>
              <a:defRPr/>
            </a:pPr>
            <a:r>
              <a:rPr lang="en-GB" altLang="ja-JP" sz="6400" b="1" dirty="0" smtClean="0">
                <a:latin typeface="Calibri" charset="0"/>
                <a:ea typeface="MS Mincho" pitchFamily="17" charset="-128"/>
              </a:rPr>
              <a:t>Sapporo Initiatives: </a:t>
            </a:r>
            <a:r>
              <a:rPr lang="en-US" sz="6400" dirty="0" smtClean="0"/>
              <a:t>strategic integrative research in the framework of low carbon economy; integration of science and capacity building efforts in economy-wide climate change mitigation research; geo-spatial technology; a new approach on mobilizing and deploying financial/technical resources (GO, private)</a:t>
            </a:r>
          </a:p>
          <a:p>
            <a:pPr marL="174584" indent="-174584">
              <a:buNone/>
              <a:tabLst>
                <a:tab pos="496772" algn="l"/>
              </a:tabLst>
              <a:defRPr/>
            </a:pPr>
            <a:endParaRPr lang="en-US" sz="6400" dirty="0" smtClean="0"/>
          </a:p>
          <a:p>
            <a:pPr marL="174584" indent="-174584">
              <a:buFont typeface="Arial" charset="0"/>
              <a:buChar char="•"/>
              <a:tabLst>
                <a:tab pos="496772" algn="l"/>
              </a:tabLst>
              <a:defRPr/>
            </a:pPr>
            <a:r>
              <a:rPr lang="en-GB" altLang="ja-JP" sz="6400" b="1" dirty="0" smtClean="0">
                <a:latin typeface="Calibri" charset="0"/>
                <a:ea typeface="MS Mincho" pitchFamily="17" charset="-128"/>
              </a:rPr>
              <a:t>Asia Forum on Carbon Update (AFCU-Net, www.afcunetwork.net):</a:t>
            </a:r>
            <a:r>
              <a:rPr lang="en-GB" altLang="ja-JP" sz="6400" dirty="0" smtClean="0">
                <a:latin typeface="Calibri" charset="0"/>
                <a:ea typeface="MS Mincho" pitchFamily="17" charset="-128"/>
              </a:rPr>
              <a:t> networking and collaborative efforts on low carbon economy, technology and capacity building for scientific communities in the Asian region.</a:t>
            </a:r>
          </a:p>
          <a:p>
            <a:pPr marL="174584" indent="-174584">
              <a:buNone/>
              <a:tabLst>
                <a:tab pos="496772" algn="l"/>
              </a:tabLst>
              <a:defRPr/>
            </a:pPr>
            <a:endParaRPr lang="en-GB" altLang="ja-JP" sz="6400" dirty="0" smtClean="0">
              <a:latin typeface="Calibri" charset="0"/>
              <a:ea typeface="MS Mincho" pitchFamily="17" charset="-128"/>
            </a:endParaRPr>
          </a:p>
          <a:p>
            <a:pPr marL="174584" indent="-174584">
              <a:buFont typeface="Arial" charset="0"/>
              <a:buChar char="•"/>
              <a:tabLst>
                <a:tab pos="496772" algn="l"/>
              </a:tabLst>
              <a:defRPr/>
            </a:pPr>
            <a:r>
              <a:rPr lang="en-GB" altLang="ja-JP" sz="6400" b="1" dirty="0" smtClean="0">
                <a:latin typeface="Calibri" charset="0"/>
                <a:ea typeface="MS Mincho" pitchFamily="17" charset="-128"/>
              </a:rPr>
              <a:t>University Network on Climate Change: </a:t>
            </a:r>
            <a:r>
              <a:rPr lang="en-GB" altLang="ja-JP" sz="6400" dirty="0" smtClean="0">
                <a:latin typeface="Calibri" charset="0"/>
                <a:ea typeface="MS Mincho" pitchFamily="17" charset="-128"/>
              </a:rPr>
              <a:t>19 universities, Trans Kalimantan University (more than 100 universities)</a:t>
            </a:r>
          </a:p>
          <a:p>
            <a:pPr marL="174584" indent="-174584">
              <a:buNone/>
              <a:tabLst>
                <a:tab pos="496772" algn="l"/>
              </a:tabLst>
              <a:defRPr/>
            </a:pPr>
            <a:endParaRPr lang="en-GB" altLang="ja-JP" sz="6400" b="1" dirty="0" smtClean="0">
              <a:latin typeface="Calibri" charset="0"/>
              <a:ea typeface="MS Mincho" pitchFamily="17" charset="-128"/>
            </a:endParaRPr>
          </a:p>
          <a:p>
            <a:pPr marL="174584" indent="-174584">
              <a:buFont typeface="Arial" charset="0"/>
              <a:buChar char="•"/>
              <a:tabLst>
                <a:tab pos="496772" algn="l"/>
              </a:tabLst>
              <a:defRPr/>
            </a:pPr>
            <a:r>
              <a:rPr lang="en-GB" altLang="ja-JP" sz="6400" b="1" dirty="0" smtClean="0">
                <a:latin typeface="Calibri" charset="0"/>
                <a:ea typeface="MS Mincho" pitchFamily="17" charset="-128"/>
              </a:rPr>
              <a:t>South East Asia Network on Climate Change Focal Points(SEAN-CC), UNEP.</a:t>
            </a:r>
          </a:p>
          <a:p>
            <a:pPr marL="174584" indent="-174584">
              <a:buFont typeface="Arial" charset="0"/>
              <a:buChar char="•"/>
              <a:tabLst>
                <a:tab pos="496772" algn="l"/>
              </a:tabLst>
              <a:defRPr/>
            </a:pPr>
            <a:r>
              <a:rPr lang="en-GB" altLang="ja-JP" sz="6400" b="1" dirty="0" smtClean="0">
                <a:latin typeface="Calibri" charset="0"/>
                <a:ea typeface="MS Mincho" pitchFamily="17" charset="-128"/>
              </a:rPr>
              <a:t>Indonesia Climate Change </a:t>
            </a:r>
            <a:r>
              <a:rPr lang="en-GB" altLang="ja-JP" sz="6400" b="1" dirty="0" err="1" smtClean="0">
                <a:latin typeface="Calibri" charset="0"/>
                <a:ea typeface="MS Mincho" pitchFamily="17" charset="-128"/>
              </a:rPr>
              <a:t>Center</a:t>
            </a:r>
            <a:r>
              <a:rPr lang="en-GB" altLang="ja-JP" sz="6400" b="1" dirty="0" smtClean="0">
                <a:latin typeface="Calibri" charset="0"/>
                <a:ea typeface="MS Mincho" pitchFamily="17" charset="-128"/>
              </a:rPr>
              <a:t> (ICCC)  (US-Indonesia Comprehensive Partnership), </a:t>
            </a:r>
            <a:r>
              <a:rPr lang="en-GB" altLang="ja-JP" sz="6400" b="1" dirty="0" smtClean="0">
                <a:latin typeface="Calibri" charset="0"/>
                <a:ea typeface="MS Mincho" pitchFamily="17" charset="-128"/>
                <a:hlinkClick r:id="rId3"/>
              </a:rPr>
              <a:t>www.iccc-network.net</a:t>
            </a:r>
            <a:endParaRPr lang="en-GB" altLang="ja-JP" sz="6400" b="1" dirty="0" smtClean="0">
              <a:latin typeface="Calibri" charset="0"/>
              <a:ea typeface="MS Mincho" pitchFamily="17" charset="-128"/>
            </a:endParaRPr>
          </a:p>
          <a:p>
            <a:pPr marL="174584" indent="-174584">
              <a:buFont typeface="Arial" charset="0"/>
              <a:buChar char="•"/>
              <a:tabLst>
                <a:tab pos="496772" algn="l"/>
              </a:tabLst>
              <a:defRPr/>
            </a:pPr>
            <a:endParaRPr lang="en-GB" altLang="ja-JP" sz="6400" b="1" dirty="0" smtClean="0">
              <a:latin typeface="Calibri" charset="0"/>
              <a:ea typeface="MS Mincho" pitchFamily="17" charset="-128"/>
            </a:endParaRPr>
          </a:p>
          <a:p>
            <a:pPr marL="174584" indent="-174584">
              <a:buFont typeface="Arial" charset="0"/>
              <a:buChar char="•"/>
              <a:tabLst>
                <a:tab pos="496772" algn="l"/>
              </a:tabLst>
              <a:defRPr/>
            </a:pPr>
            <a:r>
              <a:rPr lang="en-GB" altLang="ja-JP" sz="6400" b="1" dirty="0" smtClean="0">
                <a:latin typeface="Calibri" charset="0"/>
                <a:ea typeface="MS Mincho" pitchFamily="17" charset="-128"/>
              </a:rPr>
              <a:t>East Asia Carbon Partnership on Low Carbon Society</a:t>
            </a:r>
          </a:p>
          <a:p>
            <a:endParaRPr lang="en-ID" dirty="0"/>
          </a:p>
        </p:txBody>
      </p:sp>
      <p:pic>
        <p:nvPicPr>
          <p:cNvPr id="10" name="Picture 3"/>
          <p:cNvPicPr>
            <a:picLocks noChangeAspect="1" noChangeArrowheads="1"/>
          </p:cNvPicPr>
          <p:nvPr/>
        </p:nvPicPr>
        <p:blipFill>
          <a:blip r:embed="rId4" cstate="print"/>
          <a:srcRect/>
          <a:stretch>
            <a:fillRect/>
          </a:stretch>
        </p:blipFill>
        <p:spPr bwMode="auto">
          <a:xfrm>
            <a:off x="381001" y="3505200"/>
            <a:ext cx="732964" cy="742438"/>
          </a:xfrm>
          <a:prstGeom prst="rect">
            <a:avLst/>
          </a:prstGeom>
          <a:noFill/>
          <a:ln w="9525">
            <a:noFill/>
            <a:miter lim="800000"/>
            <a:headEnd/>
            <a:tailEnd/>
          </a:ln>
          <a:effectLst/>
        </p:spPr>
      </p:pic>
      <p:pic>
        <p:nvPicPr>
          <p:cNvPr id="11" name="Picture 4"/>
          <p:cNvPicPr>
            <a:picLocks noChangeAspect="1" noChangeArrowheads="1"/>
          </p:cNvPicPr>
          <p:nvPr/>
        </p:nvPicPr>
        <p:blipFill>
          <a:blip r:embed="rId5" cstate="print"/>
          <a:srcRect/>
          <a:stretch>
            <a:fillRect/>
          </a:stretch>
        </p:blipFill>
        <p:spPr bwMode="auto">
          <a:xfrm>
            <a:off x="533403" y="2514600"/>
            <a:ext cx="1605869" cy="609600"/>
          </a:xfrm>
          <a:prstGeom prst="rect">
            <a:avLst/>
          </a:prstGeom>
          <a:noFill/>
          <a:ln w="9525">
            <a:noFill/>
            <a:miter lim="800000"/>
            <a:headEnd/>
            <a:tailEnd/>
          </a:ln>
          <a:effectLst/>
        </p:spPr>
      </p:pic>
      <p:pic>
        <p:nvPicPr>
          <p:cNvPr id="13" name="Picture 12" descr="Logo new.jpg"/>
          <p:cNvPicPr>
            <a:picLocks noChangeAspect="1"/>
          </p:cNvPicPr>
          <p:nvPr/>
        </p:nvPicPr>
        <p:blipFill>
          <a:blip r:embed="rId6" cstate="print"/>
          <a:stretch>
            <a:fillRect/>
          </a:stretch>
        </p:blipFill>
        <p:spPr>
          <a:xfrm>
            <a:off x="90564" y="1600201"/>
            <a:ext cx="1649336" cy="968560"/>
          </a:xfrm>
          <a:prstGeom prst="rect">
            <a:avLst/>
          </a:prstGeom>
        </p:spPr>
      </p:pic>
      <p:pic>
        <p:nvPicPr>
          <p:cNvPr id="14" name="Picture 13"/>
          <p:cNvPicPr>
            <a:picLocks noChangeAspect="1"/>
          </p:cNvPicPr>
          <p:nvPr/>
        </p:nvPicPr>
        <p:blipFill>
          <a:blip r:embed="rId7" cstate="print"/>
          <a:stretch>
            <a:fillRect/>
          </a:stretch>
        </p:blipFill>
        <p:spPr>
          <a:xfrm>
            <a:off x="914400" y="4572000"/>
            <a:ext cx="1048632" cy="1454239"/>
          </a:xfrm>
          <a:prstGeom prst="rect">
            <a:avLst/>
          </a:prstGeom>
        </p:spPr>
      </p:pic>
      <p:pic>
        <p:nvPicPr>
          <p:cNvPr id="15" name="Picture 14" descr="Logo AFCU Network rev 1-07.jpg"/>
          <p:cNvPicPr>
            <a:picLocks noChangeAspect="1"/>
          </p:cNvPicPr>
          <p:nvPr/>
        </p:nvPicPr>
        <p:blipFill>
          <a:blip r:embed="rId8" cstate="print"/>
          <a:stretch>
            <a:fillRect/>
          </a:stretch>
        </p:blipFill>
        <p:spPr>
          <a:xfrm>
            <a:off x="1143000" y="3352800"/>
            <a:ext cx="1290828" cy="1096556"/>
          </a:xfrm>
          <a:prstGeom prst="rect">
            <a:avLst/>
          </a:prstGeom>
        </p:spPr>
      </p:pic>
      <p:sp>
        <p:nvSpPr>
          <p:cNvPr id="12" name="Footer Placeholder 11"/>
          <p:cNvSpPr>
            <a:spLocks noGrp="1"/>
          </p:cNvSpPr>
          <p:nvPr>
            <p:ph type="ftr" sz="quarter" idx="11"/>
          </p:nvPr>
        </p:nvSpPr>
        <p:spPr/>
        <p:txBody>
          <a:bodyPr/>
          <a:lstStyle/>
          <a:p>
            <a:r>
              <a:rPr lang="en-US" smtClean="0"/>
              <a:t>Indonesia's View on Future Cooperation on LEDS</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Agend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1500</Words>
  <Application>Microsoft Office PowerPoint</Application>
  <PresentationFormat>Custom</PresentationFormat>
  <Paragraphs>180</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LEDS Cooperation: Indonesia’s Perspective  </vt:lpstr>
      <vt:lpstr>Outline</vt:lpstr>
      <vt:lpstr>Mitigation Potentials and LED. Related Key Issues should be resolved in wide spectrum basis through framing the dialogue, stakeholder engagement and consensus, and MRV as a governance  instrument  LED is an “Institutional Transformation” Issue.</vt:lpstr>
      <vt:lpstr>Emission Reduction Targets. Indonesian emission is expected to increase from 1.72 to 2.95 GtCO2e (2000-2020). Proposed National Action Plan on GHG Emission Reduction(RAN-GRK) consist of 70 programs distributed among various sectors .</vt:lpstr>
      <vt:lpstr>Climate Change Policy Dynamics</vt:lpstr>
      <vt:lpstr> Macro Level Assessment : We have identified ways to reduce as much as 2.3 Gt CO2e in cuts by 2030, using existing technologies. Put another way, we have identified specific ways (entirely executed, are to cut as much as 70 percent of our emissions by 2030.) </vt:lpstr>
      <vt:lpstr>Low Carbon Growth Strategies (LCGS). Exercises have been undertaking in developing low carbon growth plan in three provincial governments shows that Low carbon growth thinking has not been reflected in the traditional spatial planning process</vt:lpstr>
      <vt:lpstr>Populati on Dynamics . We have identified a number of population-based policy options for reducing GHG emissions which we believe merit further development and implementation: on Dynamics:</vt:lpstr>
      <vt:lpstr>Knowledge sharing on LEDS. We have been initiating and actively involving in various networks at national and regional levels to share ideas, experiences, potential collaborations.</vt:lpstr>
      <vt:lpstr>Promotion of Regional Cooperation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Vaio S137GG</cp:lastModifiedBy>
  <cp:revision>53</cp:revision>
  <dcterms:created xsi:type="dcterms:W3CDTF">2011-03-15T10:09:51Z</dcterms:created>
  <dcterms:modified xsi:type="dcterms:W3CDTF">2012-05-18T10:27:46Z</dcterms:modified>
</cp:coreProperties>
</file>