
<file path=[Content_Types].xml><?xml version="1.0" encoding="utf-8"?>
<Types xmlns="http://schemas.openxmlformats.org/package/2006/content-types">
  <Default Extension="xml" ContentType="application/xml"/>
  <Default Extension="png" ContentType="image/png"/>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handoutMasterIdLst>
    <p:handoutMasterId r:id="rId21"/>
  </p:handoutMasterIdLst>
  <p:sldIdLst>
    <p:sldId id="256" r:id="rId2"/>
    <p:sldId id="428" r:id="rId3"/>
    <p:sldId id="347" r:id="rId4"/>
    <p:sldId id="405" r:id="rId5"/>
    <p:sldId id="356" r:id="rId6"/>
    <p:sldId id="478" r:id="rId7"/>
    <p:sldId id="480" r:id="rId8"/>
    <p:sldId id="481" r:id="rId9"/>
    <p:sldId id="482" r:id="rId10"/>
    <p:sldId id="483" r:id="rId11"/>
    <p:sldId id="484" r:id="rId12"/>
    <p:sldId id="485" r:id="rId13"/>
    <p:sldId id="479" r:id="rId14"/>
    <p:sldId id="486" r:id="rId15"/>
    <p:sldId id="487" r:id="rId16"/>
    <p:sldId id="488" r:id="rId17"/>
    <p:sldId id="489" r:id="rId18"/>
    <p:sldId id="477"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A408"/>
    <a:srgbClr val="6B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784"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0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A9A1A3-5B21-4265-A639-9D427D9B1CDD}"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GB"/>
        </a:p>
      </dgm:t>
    </dgm:pt>
    <dgm:pt modelId="{5A063322-BB2D-4E2F-AF6D-859CD622E9F1}">
      <dgm:prSet phldrT="[Text]" custT="1"/>
      <dgm:spPr>
        <a:solidFill>
          <a:srgbClr val="04A408"/>
        </a:solidFill>
      </dgm:spPr>
      <dgm:t>
        <a:bodyPr/>
        <a:lstStyle/>
        <a:p>
          <a:r>
            <a:rPr lang="en-GB" sz="3600" b="1" dirty="0" err="1" smtClean="0"/>
            <a:t>NCCAP</a:t>
          </a:r>
          <a:endParaRPr lang="en-GB" sz="3600" b="1" dirty="0"/>
        </a:p>
      </dgm:t>
    </dgm:pt>
    <dgm:pt modelId="{1DC572FF-7EBB-4255-9AD2-2412DDE001D0}" type="parTrans" cxnId="{DC33A4DA-C0DA-449A-9262-4698A4739DAF}">
      <dgm:prSet/>
      <dgm:spPr/>
      <dgm:t>
        <a:bodyPr/>
        <a:lstStyle/>
        <a:p>
          <a:endParaRPr lang="en-GB" sz="2400"/>
        </a:p>
      </dgm:t>
    </dgm:pt>
    <dgm:pt modelId="{904FC888-DA0C-4EE1-B315-3135BF0AC155}" type="sibTrans" cxnId="{DC33A4DA-C0DA-449A-9262-4698A4739DAF}">
      <dgm:prSet/>
      <dgm:spPr/>
      <dgm:t>
        <a:bodyPr/>
        <a:lstStyle/>
        <a:p>
          <a:endParaRPr lang="en-GB" sz="2400"/>
        </a:p>
      </dgm:t>
    </dgm:pt>
    <dgm:pt modelId="{525AF94F-5768-4ABC-8DC4-1401687DF2CE}">
      <dgm:prSet phldrT="[Text]" custT="1"/>
      <dgm:spPr/>
      <dgm:t>
        <a:bodyPr/>
        <a:lstStyle/>
        <a:p>
          <a:r>
            <a:rPr lang="en-GB" sz="2800" b="1" dirty="0" err="1" smtClean="0"/>
            <a:t>Mwananchi</a:t>
          </a:r>
          <a:endParaRPr lang="en-GB" sz="1800" b="1" dirty="0"/>
        </a:p>
      </dgm:t>
    </dgm:pt>
    <dgm:pt modelId="{01A51452-35BF-47EC-B23E-5E0AD67F9AF5}" type="parTrans" cxnId="{3C6FD25A-427E-4C06-BF56-DFC78095080E}">
      <dgm:prSet custT="1"/>
      <dgm:spPr/>
      <dgm:t>
        <a:bodyPr/>
        <a:lstStyle/>
        <a:p>
          <a:endParaRPr lang="en-GB" sz="700"/>
        </a:p>
      </dgm:t>
    </dgm:pt>
    <dgm:pt modelId="{291AEB5E-1A30-40ED-AAEF-468AE15F4E26}" type="sibTrans" cxnId="{3C6FD25A-427E-4C06-BF56-DFC78095080E}">
      <dgm:prSet/>
      <dgm:spPr/>
      <dgm:t>
        <a:bodyPr/>
        <a:lstStyle/>
        <a:p>
          <a:endParaRPr lang="en-GB" sz="2400"/>
        </a:p>
      </dgm:t>
    </dgm:pt>
    <dgm:pt modelId="{BB20C287-5400-4D8E-890E-8FE4BDB30B87}">
      <dgm:prSet phldrT="[Text]" custT="1"/>
      <dgm:spPr/>
      <dgm:t>
        <a:bodyPr/>
        <a:lstStyle/>
        <a:p>
          <a:r>
            <a:rPr lang="en-GB" sz="2800" b="1" dirty="0" smtClean="0"/>
            <a:t>Private</a:t>
          </a:r>
          <a:r>
            <a:rPr lang="en-GB" sz="2800" dirty="0" smtClean="0"/>
            <a:t/>
          </a:r>
          <a:br>
            <a:rPr lang="en-GB" sz="2800" dirty="0" smtClean="0"/>
          </a:br>
          <a:r>
            <a:rPr lang="en-GB" sz="2800" b="1" dirty="0" smtClean="0"/>
            <a:t>Sector</a:t>
          </a:r>
          <a:endParaRPr lang="en-GB" sz="2800" b="1" dirty="0"/>
        </a:p>
      </dgm:t>
    </dgm:pt>
    <dgm:pt modelId="{43F42A4D-0381-49B9-92D8-6AFF3D5AD218}" type="parTrans" cxnId="{F2229499-0AB8-49E2-9C62-3801C581BAD4}">
      <dgm:prSet custT="1"/>
      <dgm:spPr/>
      <dgm:t>
        <a:bodyPr/>
        <a:lstStyle/>
        <a:p>
          <a:endParaRPr lang="en-GB" sz="700"/>
        </a:p>
      </dgm:t>
    </dgm:pt>
    <dgm:pt modelId="{B17393BB-5A52-4208-A341-2DD6B7D0FF46}" type="sibTrans" cxnId="{F2229499-0AB8-49E2-9C62-3801C581BAD4}">
      <dgm:prSet/>
      <dgm:spPr/>
      <dgm:t>
        <a:bodyPr/>
        <a:lstStyle/>
        <a:p>
          <a:endParaRPr lang="en-GB" sz="2400"/>
        </a:p>
      </dgm:t>
    </dgm:pt>
    <dgm:pt modelId="{1D8B4A7A-D5EA-4345-B513-FC1CE7ACF8DE}">
      <dgm:prSet phldrT="[Text]" custT="1"/>
      <dgm:spPr/>
      <dgm:t>
        <a:bodyPr/>
        <a:lstStyle/>
        <a:p>
          <a:r>
            <a:rPr lang="en-GB" sz="3200" b="1" dirty="0" smtClean="0"/>
            <a:t>Government</a:t>
          </a:r>
          <a:endParaRPr lang="en-GB" sz="3200" b="1" dirty="0"/>
        </a:p>
      </dgm:t>
    </dgm:pt>
    <dgm:pt modelId="{79F545CD-B064-48CB-8536-394C847FB742}" type="parTrans" cxnId="{C940B301-FFDA-49E0-A860-A9EB5666286A}">
      <dgm:prSet custT="1"/>
      <dgm:spPr/>
      <dgm:t>
        <a:bodyPr/>
        <a:lstStyle/>
        <a:p>
          <a:endParaRPr lang="en-GB" sz="700"/>
        </a:p>
      </dgm:t>
    </dgm:pt>
    <dgm:pt modelId="{F03E0903-8578-4904-8786-D6B95A67083C}" type="sibTrans" cxnId="{C940B301-FFDA-49E0-A860-A9EB5666286A}">
      <dgm:prSet/>
      <dgm:spPr/>
      <dgm:t>
        <a:bodyPr/>
        <a:lstStyle/>
        <a:p>
          <a:endParaRPr lang="en-GB" sz="2400"/>
        </a:p>
      </dgm:t>
    </dgm:pt>
    <dgm:pt modelId="{1190817A-EB44-433F-A6BE-75411218C92D}">
      <dgm:prSet custT="1"/>
      <dgm:spPr/>
      <dgm:t>
        <a:bodyPr/>
        <a:lstStyle/>
        <a:p>
          <a:r>
            <a:rPr lang="en-GB" sz="3200" dirty="0" smtClean="0"/>
            <a:t>Development</a:t>
          </a:r>
          <a:br>
            <a:rPr lang="en-GB" sz="3200" dirty="0" smtClean="0"/>
          </a:br>
          <a:r>
            <a:rPr lang="en-GB" sz="3200" dirty="0" smtClean="0"/>
            <a:t>Partners</a:t>
          </a:r>
          <a:endParaRPr lang="en-GB" sz="3200" dirty="0"/>
        </a:p>
      </dgm:t>
    </dgm:pt>
    <dgm:pt modelId="{C408BB09-2F7D-43EC-BB21-EB4CFDBB067F}" type="parTrans" cxnId="{6A1D9B20-E886-4703-AE0B-D3281289FA73}">
      <dgm:prSet/>
      <dgm:spPr/>
      <dgm:t>
        <a:bodyPr/>
        <a:lstStyle/>
        <a:p>
          <a:endParaRPr lang="en-GB"/>
        </a:p>
      </dgm:t>
    </dgm:pt>
    <dgm:pt modelId="{0447097C-F63B-4067-936D-4B0D021F97B6}" type="sibTrans" cxnId="{6A1D9B20-E886-4703-AE0B-D3281289FA73}">
      <dgm:prSet/>
      <dgm:spPr/>
      <dgm:t>
        <a:bodyPr/>
        <a:lstStyle/>
        <a:p>
          <a:endParaRPr lang="en-GB"/>
        </a:p>
      </dgm:t>
    </dgm:pt>
    <dgm:pt modelId="{3839008F-50CC-45DE-8833-DF3D98164392}">
      <dgm:prSet custT="1"/>
      <dgm:spPr/>
      <dgm:t>
        <a:bodyPr/>
        <a:lstStyle/>
        <a:p>
          <a:r>
            <a:rPr lang="en-GB" sz="4000" b="1" dirty="0" smtClean="0"/>
            <a:t>CSOs</a:t>
          </a:r>
          <a:endParaRPr lang="en-GB" sz="4000" dirty="0"/>
        </a:p>
      </dgm:t>
    </dgm:pt>
    <dgm:pt modelId="{8BCABF74-61C0-4A87-93D0-FBB8292AFB42}" type="parTrans" cxnId="{E59CF99A-9065-4333-A39D-87707B07DD3B}">
      <dgm:prSet/>
      <dgm:spPr/>
      <dgm:t>
        <a:bodyPr/>
        <a:lstStyle/>
        <a:p>
          <a:endParaRPr lang="en-GB"/>
        </a:p>
      </dgm:t>
    </dgm:pt>
    <dgm:pt modelId="{57BC4405-E308-4823-A4D7-3CA949EB815C}" type="sibTrans" cxnId="{E59CF99A-9065-4333-A39D-87707B07DD3B}">
      <dgm:prSet/>
      <dgm:spPr/>
      <dgm:t>
        <a:bodyPr/>
        <a:lstStyle/>
        <a:p>
          <a:endParaRPr lang="en-GB"/>
        </a:p>
      </dgm:t>
    </dgm:pt>
    <dgm:pt modelId="{590DC62B-7657-407F-85D6-74B653958C54}" type="pres">
      <dgm:prSet presAssocID="{61A9A1A3-5B21-4265-A639-9D427D9B1CDD}" presName="cycle" presStyleCnt="0">
        <dgm:presLayoutVars>
          <dgm:chMax val="1"/>
          <dgm:dir/>
          <dgm:animLvl val="ctr"/>
          <dgm:resizeHandles val="exact"/>
        </dgm:presLayoutVars>
      </dgm:prSet>
      <dgm:spPr/>
      <dgm:t>
        <a:bodyPr/>
        <a:lstStyle/>
        <a:p>
          <a:endParaRPr lang="en-GB"/>
        </a:p>
      </dgm:t>
    </dgm:pt>
    <dgm:pt modelId="{979B6D5A-E483-42C5-B28C-7DD7BDA872D1}" type="pres">
      <dgm:prSet presAssocID="{5A063322-BB2D-4E2F-AF6D-859CD622E9F1}" presName="centerShape" presStyleLbl="node0" presStyleIdx="0" presStyleCnt="1" custScaleX="142234" custScaleY="131400"/>
      <dgm:spPr/>
      <dgm:t>
        <a:bodyPr/>
        <a:lstStyle/>
        <a:p>
          <a:endParaRPr lang="en-GB"/>
        </a:p>
      </dgm:t>
    </dgm:pt>
    <dgm:pt modelId="{4A5069AE-EBAA-4492-BF37-E7BB5C93395E}" type="pres">
      <dgm:prSet presAssocID="{01A51452-35BF-47EC-B23E-5E0AD67F9AF5}" presName="Name9" presStyleLbl="parChTrans1D2" presStyleIdx="0" presStyleCnt="5"/>
      <dgm:spPr/>
      <dgm:t>
        <a:bodyPr/>
        <a:lstStyle/>
        <a:p>
          <a:endParaRPr lang="en-GB"/>
        </a:p>
      </dgm:t>
    </dgm:pt>
    <dgm:pt modelId="{20FB9C7F-38EB-4D63-B248-F26EF66DE5A2}" type="pres">
      <dgm:prSet presAssocID="{01A51452-35BF-47EC-B23E-5E0AD67F9AF5}" presName="connTx" presStyleLbl="parChTrans1D2" presStyleIdx="0" presStyleCnt="5"/>
      <dgm:spPr/>
      <dgm:t>
        <a:bodyPr/>
        <a:lstStyle/>
        <a:p>
          <a:endParaRPr lang="en-GB"/>
        </a:p>
      </dgm:t>
    </dgm:pt>
    <dgm:pt modelId="{BCD28C9C-19DE-4187-976B-CB2A412493A7}" type="pres">
      <dgm:prSet presAssocID="{525AF94F-5768-4ABC-8DC4-1401687DF2CE}" presName="node" presStyleLbl="node1" presStyleIdx="0" presStyleCnt="5" custScaleX="138035" custScaleY="72787" custRadScaleRad="106336" custRadScaleInc="-661">
        <dgm:presLayoutVars>
          <dgm:bulletEnabled val="1"/>
        </dgm:presLayoutVars>
      </dgm:prSet>
      <dgm:spPr>
        <a:prstGeom prst="roundRect">
          <a:avLst/>
        </a:prstGeom>
      </dgm:spPr>
      <dgm:t>
        <a:bodyPr/>
        <a:lstStyle/>
        <a:p>
          <a:endParaRPr lang="en-GB"/>
        </a:p>
      </dgm:t>
    </dgm:pt>
    <dgm:pt modelId="{9D6FE14F-12D0-44DE-8BEA-D1DDA3943C9C}" type="pres">
      <dgm:prSet presAssocID="{43F42A4D-0381-49B9-92D8-6AFF3D5AD218}" presName="Name9" presStyleLbl="parChTrans1D2" presStyleIdx="1" presStyleCnt="5"/>
      <dgm:spPr/>
      <dgm:t>
        <a:bodyPr/>
        <a:lstStyle/>
        <a:p>
          <a:endParaRPr lang="en-GB"/>
        </a:p>
      </dgm:t>
    </dgm:pt>
    <dgm:pt modelId="{05BF83D5-0DAB-4B24-A323-E597561EED55}" type="pres">
      <dgm:prSet presAssocID="{43F42A4D-0381-49B9-92D8-6AFF3D5AD218}" presName="connTx" presStyleLbl="parChTrans1D2" presStyleIdx="1" presStyleCnt="5"/>
      <dgm:spPr/>
      <dgm:t>
        <a:bodyPr/>
        <a:lstStyle/>
        <a:p>
          <a:endParaRPr lang="en-GB"/>
        </a:p>
      </dgm:t>
    </dgm:pt>
    <dgm:pt modelId="{821FAA51-DE39-45F8-B9B1-B3B3EB616D28}" type="pres">
      <dgm:prSet presAssocID="{BB20C287-5400-4D8E-890E-8FE4BDB30B87}" presName="node" presStyleLbl="node1" presStyleIdx="1" presStyleCnt="5" custScaleX="185488" custScaleY="91229" custRadScaleRad="151702" custRadScaleInc="-10311">
        <dgm:presLayoutVars>
          <dgm:bulletEnabled val="1"/>
        </dgm:presLayoutVars>
      </dgm:prSet>
      <dgm:spPr>
        <a:prstGeom prst="roundRect">
          <a:avLst/>
        </a:prstGeom>
      </dgm:spPr>
      <dgm:t>
        <a:bodyPr/>
        <a:lstStyle/>
        <a:p>
          <a:endParaRPr lang="en-GB"/>
        </a:p>
      </dgm:t>
    </dgm:pt>
    <dgm:pt modelId="{F6613D0F-20D7-40E9-A1E2-2B10CB1336C4}" type="pres">
      <dgm:prSet presAssocID="{8BCABF74-61C0-4A87-93D0-FBB8292AFB42}" presName="Name9" presStyleLbl="parChTrans1D2" presStyleIdx="2" presStyleCnt="5"/>
      <dgm:spPr/>
      <dgm:t>
        <a:bodyPr/>
        <a:lstStyle/>
        <a:p>
          <a:endParaRPr lang="en-GB"/>
        </a:p>
      </dgm:t>
    </dgm:pt>
    <dgm:pt modelId="{38E8B1AE-1659-4B77-A579-A71FFB9BA8FE}" type="pres">
      <dgm:prSet presAssocID="{8BCABF74-61C0-4A87-93D0-FBB8292AFB42}" presName="connTx" presStyleLbl="parChTrans1D2" presStyleIdx="2" presStyleCnt="5"/>
      <dgm:spPr/>
      <dgm:t>
        <a:bodyPr/>
        <a:lstStyle/>
        <a:p>
          <a:endParaRPr lang="en-GB"/>
        </a:p>
      </dgm:t>
    </dgm:pt>
    <dgm:pt modelId="{4B279043-89BF-46DC-A764-7DEDAE7E0FE4}" type="pres">
      <dgm:prSet presAssocID="{3839008F-50CC-45DE-8833-DF3D98164392}" presName="node" presStyleLbl="node1" presStyleIdx="2" presStyleCnt="5" custScaleX="175171" custScaleY="74312" custRadScaleRad="136951" custRadScaleInc="-47374">
        <dgm:presLayoutVars>
          <dgm:bulletEnabled val="1"/>
        </dgm:presLayoutVars>
      </dgm:prSet>
      <dgm:spPr>
        <a:prstGeom prst="roundRect">
          <a:avLst/>
        </a:prstGeom>
      </dgm:spPr>
      <dgm:t>
        <a:bodyPr/>
        <a:lstStyle/>
        <a:p>
          <a:endParaRPr lang="en-GB"/>
        </a:p>
      </dgm:t>
    </dgm:pt>
    <dgm:pt modelId="{087339E7-F373-4CAF-83BB-0541B5F0F50E}" type="pres">
      <dgm:prSet presAssocID="{79F545CD-B064-48CB-8536-394C847FB742}" presName="Name9" presStyleLbl="parChTrans1D2" presStyleIdx="3" presStyleCnt="5"/>
      <dgm:spPr/>
      <dgm:t>
        <a:bodyPr/>
        <a:lstStyle/>
        <a:p>
          <a:endParaRPr lang="en-GB"/>
        </a:p>
      </dgm:t>
    </dgm:pt>
    <dgm:pt modelId="{BBDAD9EA-D1B5-402F-80CE-596A3770D449}" type="pres">
      <dgm:prSet presAssocID="{79F545CD-B064-48CB-8536-394C847FB742}" presName="connTx" presStyleLbl="parChTrans1D2" presStyleIdx="3" presStyleCnt="5"/>
      <dgm:spPr/>
      <dgm:t>
        <a:bodyPr/>
        <a:lstStyle/>
        <a:p>
          <a:endParaRPr lang="en-GB"/>
        </a:p>
      </dgm:t>
    </dgm:pt>
    <dgm:pt modelId="{3F1B64F0-F407-4301-9715-0EA0F068707F}" type="pres">
      <dgm:prSet presAssocID="{1D8B4A7A-D5EA-4345-B513-FC1CE7ACF8DE}" presName="node" presStyleLbl="node1" presStyleIdx="3" presStyleCnt="5" custScaleX="172772" custScaleY="71099" custRadScaleRad="140033" custRadScaleInc="51785">
        <dgm:presLayoutVars>
          <dgm:bulletEnabled val="1"/>
        </dgm:presLayoutVars>
      </dgm:prSet>
      <dgm:spPr>
        <a:prstGeom prst="roundRect">
          <a:avLst/>
        </a:prstGeom>
      </dgm:spPr>
      <dgm:t>
        <a:bodyPr/>
        <a:lstStyle/>
        <a:p>
          <a:endParaRPr lang="en-GB"/>
        </a:p>
      </dgm:t>
    </dgm:pt>
    <dgm:pt modelId="{6BBC582B-0142-4478-B78D-94D40B9FC38F}" type="pres">
      <dgm:prSet presAssocID="{C408BB09-2F7D-43EC-BB21-EB4CFDBB067F}" presName="Name9" presStyleLbl="parChTrans1D2" presStyleIdx="4" presStyleCnt="5"/>
      <dgm:spPr/>
      <dgm:t>
        <a:bodyPr/>
        <a:lstStyle/>
        <a:p>
          <a:endParaRPr lang="en-GB"/>
        </a:p>
      </dgm:t>
    </dgm:pt>
    <dgm:pt modelId="{EE334C84-77E4-4218-A1C6-F80E2242996F}" type="pres">
      <dgm:prSet presAssocID="{C408BB09-2F7D-43EC-BB21-EB4CFDBB067F}" presName="connTx" presStyleLbl="parChTrans1D2" presStyleIdx="4" presStyleCnt="5"/>
      <dgm:spPr/>
      <dgm:t>
        <a:bodyPr/>
        <a:lstStyle/>
        <a:p>
          <a:endParaRPr lang="en-GB"/>
        </a:p>
      </dgm:t>
    </dgm:pt>
    <dgm:pt modelId="{CC924152-64CE-4797-B100-B18DDF0D0A0F}" type="pres">
      <dgm:prSet presAssocID="{1190817A-EB44-433F-A6BE-75411218C92D}" presName="node" presStyleLbl="node1" presStyleIdx="4" presStyleCnt="5" custScaleX="167598" custScaleY="78676" custRadScaleRad="150753" custRadScaleInc="8158">
        <dgm:presLayoutVars>
          <dgm:bulletEnabled val="1"/>
        </dgm:presLayoutVars>
      </dgm:prSet>
      <dgm:spPr>
        <a:prstGeom prst="roundRect">
          <a:avLst/>
        </a:prstGeom>
      </dgm:spPr>
      <dgm:t>
        <a:bodyPr/>
        <a:lstStyle/>
        <a:p>
          <a:endParaRPr lang="en-GB"/>
        </a:p>
      </dgm:t>
    </dgm:pt>
  </dgm:ptLst>
  <dgm:cxnLst>
    <dgm:cxn modelId="{02891587-8A26-4089-B550-7C3AAEF6DCDE}" type="presOf" srcId="{C408BB09-2F7D-43EC-BB21-EB4CFDBB067F}" destId="{6BBC582B-0142-4478-B78D-94D40B9FC38F}" srcOrd="0" destOrd="0" presId="urn:microsoft.com/office/officeart/2005/8/layout/radial1"/>
    <dgm:cxn modelId="{D36BE0FC-59C9-4F81-AC5C-21C048D70D1E}" type="presOf" srcId="{1190817A-EB44-433F-A6BE-75411218C92D}" destId="{CC924152-64CE-4797-B100-B18DDF0D0A0F}" srcOrd="0" destOrd="0" presId="urn:microsoft.com/office/officeart/2005/8/layout/radial1"/>
    <dgm:cxn modelId="{6A1D9B20-E886-4703-AE0B-D3281289FA73}" srcId="{5A063322-BB2D-4E2F-AF6D-859CD622E9F1}" destId="{1190817A-EB44-433F-A6BE-75411218C92D}" srcOrd="4" destOrd="0" parTransId="{C408BB09-2F7D-43EC-BB21-EB4CFDBB067F}" sibTransId="{0447097C-F63B-4067-936D-4B0D021F97B6}"/>
    <dgm:cxn modelId="{3C6FD25A-427E-4C06-BF56-DFC78095080E}" srcId="{5A063322-BB2D-4E2F-AF6D-859CD622E9F1}" destId="{525AF94F-5768-4ABC-8DC4-1401687DF2CE}" srcOrd="0" destOrd="0" parTransId="{01A51452-35BF-47EC-B23E-5E0AD67F9AF5}" sibTransId="{291AEB5E-1A30-40ED-AAEF-468AE15F4E26}"/>
    <dgm:cxn modelId="{43EDCE77-27B2-48E1-9871-0458F94A43B3}" type="presOf" srcId="{8BCABF74-61C0-4A87-93D0-FBB8292AFB42}" destId="{F6613D0F-20D7-40E9-A1E2-2B10CB1336C4}" srcOrd="0" destOrd="0" presId="urn:microsoft.com/office/officeart/2005/8/layout/radial1"/>
    <dgm:cxn modelId="{8F95EE44-4941-46DF-AFF4-506D1DA261FD}" type="presOf" srcId="{43F42A4D-0381-49B9-92D8-6AFF3D5AD218}" destId="{05BF83D5-0DAB-4B24-A323-E597561EED55}" srcOrd="1" destOrd="0" presId="urn:microsoft.com/office/officeart/2005/8/layout/radial1"/>
    <dgm:cxn modelId="{DC33A4DA-C0DA-449A-9262-4698A4739DAF}" srcId="{61A9A1A3-5B21-4265-A639-9D427D9B1CDD}" destId="{5A063322-BB2D-4E2F-AF6D-859CD622E9F1}" srcOrd="0" destOrd="0" parTransId="{1DC572FF-7EBB-4255-9AD2-2412DDE001D0}" sibTransId="{904FC888-DA0C-4EE1-B315-3135BF0AC155}"/>
    <dgm:cxn modelId="{C2EB5184-4584-4077-BB39-6D431E2C5F6C}" type="presOf" srcId="{01A51452-35BF-47EC-B23E-5E0AD67F9AF5}" destId="{4A5069AE-EBAA-4492-BF37-E7BB5C93395E}" srcOrd="0" destOrd="0" presId="urn:microsoft.com/office/officeart/2005/8/layout/radial1"/>
    <dgm:cxn modelId="{C940B301-FFDA-49E0-A860-A9EB5666286A}" srcId="{5A063322-BB2D-4E2F-AF6D-859CD622E9F1}" destId="{1D8B4A7A-D5EA-4345-B513-FC1CE7ACF8DE}" srcOrd="3" destOrd="0" parTransId="{79F545CD-B064-48CB-8536-394C847FB742}" sibTransId="{F03E0903-8578-4904-8786-D6B95A67083C}"/>
    <dgm:cxn modelId="{D138807C-B444-4285-9DBC-236756E4DA24}" type="presOf" srcId="{525AF94F-5768-4ABC-8DC4-1401687DF2CE}" destId="{BCD28C9C-19DE-4187-976B-CB2A412493A7}" srcOrd="0" destOrd="0" presId="urn:microsoft.com/office/officeart/2005/8/layout/radial1"/>
    <dgm:cxn modelId="{0E5C3B16-2A93-4317-971B-30C476DAE049}" type="presOf" srcId="{BB20C287-5400-4D8E-890E-8FE4BDB30B87}" destId="{821FAA51-DE39-45F8-B9B1-B3B3EB616D28}" srcOrd="0" destOrd="0" presId="urn:microsoft.com/office/officeart/2005/8/layout/radial1"/>
    <dgm:cxn modelId="{C587C82F-1CD4-4372-AF16-E3F616147190}" type="presOf" srcId="{8BCABF74-61C0-4A87-93D0-FBB8292AFB42}" destId="{38E8B1AE-1659-4B77-A579-A71FFB9BA8FE}" srcOrd="1" destOrd="0" presId="urn:microsoft.com/office/officeart/2005/8/layout/radial1"/>
    <dgm:cxn modelId="{4377ED0D-CB48-4F83-BE58-B78CE4A2481A}" type="presOf" srcId="{3839008F-50CC-45DE-8833-DF3D98164392}" destId="{4B279043-89BF-46DC-A764-7DEDAE7E0FE4}" srcOrd="0" destOrd="0" presId="urn:microsoft.com/office/officeart/2005/8/layout/radial1"/>
    <dgm:cxn modelId="{4917FE4B-CD73-40E3-9792-DE926A4ED47A}" type="presOf" srcId="{61A9A1A3-5B21-4265-A639-9D427D9B1CDD}" destId="{590DC62B-7657-407F-85D6-74B653958C54}" srcOrd="0" destOrd="0" presId="urn:microsoft.com/office/officeart/2005/8/layout/radial1"/>
    <dgm:cxn modelId="{EF8ED8F6-FACF-4A05-87BC-49D986EEF8EF}" type="presOf" srcId="{C408BB09-2F7D-43EC-BB21-EB4CFDBB067F}" destId="{EE334C84-77E4-4218-A1C6-F80E2242996F}" srcOrd="1" destOrd="0" presId="urn:microsoft.com/office/officeart/2005/8/layout/radial1"/>
    <dgm:cxn modelId="{CE8DBABD-DA15-4832-A819-CFB08F33759E}" type="presOf" srcId="{79F545CD-B064-48CB-8536-394C847FB742}" destId="{087339E7-F373-4CAF-83BB-0541B5F0F50E}" srcOrd="0" destOrd="0" presId="urn:microsoft.com/office/officeart/2005/8/layout/radial1"/>
    <dgm:cxn modelId="{93D02251-EE8D-4012-9F61-A2E950864236}" type="presOf" srcId="{5A063322-BB2D-4E2F-AF6D-859CD622E9F1}" destId="{979B6D5A-E483-42C5-B28C-7DD7BDA872D1}" srcOrd="0" destOrd="0" presId="urn:microsoft.com/office/officeart/2005/8/layout/radial1"/>
    <dgm:cxn modelId="{E59CF99A-9065-4333-A39D-87707B07DD3B}" srcId="{5A063322-BB2D-4E2F-AF6D-859CD622E9F1}" destId="{3839008F-50CC-45DE-8833-DF3D98164392}" srcOrd="2" destOrd="0" parTransId="{8BCABF74-61C0-4A87-93D0-FBB8292AFB42}" sibTransId="{57BC4405-E308-4823-A4D7-3CA949EB815C}"/>
    <dgm:cxn modelId="{9DC87F05-D99C-48A4-808E-C82134166D31}" type="presOf" srcId="{43F42A4D-0381-49B9-92D8-6AFF3D5AD218}" destId="{9D6FE14F-12D0-44DE-8BEA-D1DDA3943C9C}" srcOrd="0" destOrd="0" presId="urn:microsoft.com/office/officeart/2005/8/layout/radial1"/>
    <dgm:cxn modelId="{1B073749-E83C-4220-B71D-203EDFC957F3}" type="presOf" srcId="{1D8B4A7A-D5EA-4345-B513-FC1CE7ACF8DE}" destId="{3F1B64F0-F407-4301-9715-0EA0F068707F}" srcOrd="0" destOrd="0" presId="urn:microsoft.com/office/officeart/2005/8/layout/radial1"/>
    <dgm:cxn modelId="{678E93B4-C9A4-4184-9F8B-FD399987EB8B}" type="presOf" srcId="{79F545CD-B064-48CB-8536-394C847FB742}" destId="{BBDAD9EA-D1B5-402F-80CE-596A3770D449}" srcOrd="1" destOrd="0" presId="urn:microsoft.com/office/officeart/2005/8/layout/radial1"/>
    <dgm:cxn modelId="{F2229499-0AB8-49E2-9C62-3801C581BAD4}" srcId="{5A063322-BB2D-4E2F-AF6D-859CD622E9F1}" destId="{BB20C287-5400-4D8E-890E-8FE4BDB30B87}" srcOrd="1" destOrd="0" parTransId="{43F42A4D-0381-49B9-92D8-6AFF3D5AD218}" sibTransId="{B17393BB-5A52-4208-A341-2DD6B7D0FF46}"/>
    <dgm:cxn modelId="{0DE176F1-4F4A-4850-956E-CA996B8070FA}" type="presOf" srcId="{01A51452-35BF-47EC-B23E-5E0AD67F9AF5}" destId="{20FB9C7F-38EB-4D63-B248-F26EF66DE5A2}" srcOrd="1" destOrd="0" presId="urn:microsoft.com/office/officeart/2005/8/layout/radial1"/>
    <dgm:cxn modelId="{12AB5D0B-41D9-4D1F-B63D-76E746E3B59F}" type="presParOf" srcId="{590DC62B-7657-407F-85D6-74B653958C54}" destId="{979B6D5A-E483-42C5-B28C-7DD7BDA872D1}" srcOrd="0" destOrd="0" presId="urn:microsoft.com/office/officeart/2005/8/layout/radial1"/>
    <dgm:cxn modelId="{8E0F2EC9-5EC9-410B-86F7-DCB64CDA06BD}" type="presParOf" srcId="{590DC62B-7657-407F-85D6-74B653958C54}" destId="{4A5069AE-EBAA-4492-BF37-E7BB5C93395E}" srcOrd="1" destOrd="0" presId="urn:microsoft.com/office/officeart/2005/8/layout/radial1"/>
    <dgm:cxn modelId="{8D11EDA6-34A7-4BA8-A29A-27FC7C74777C}" type="presParOf" srcId="{4A5069AE-EBAA-4492-BF37-E7BB5C93395E}" destId="{20FB9C7F-38EB-4D63-B248-F26EF66DE5A2}" srcOrd="0" destOrd="0" presId="urn:microsoft.com/office/officeart/2005/8/layout/radial1"/>
    <dgm:cxn modelId="{49FB0D10-B265-4D91-90F8-3E53B024C9F0}" type="presParOf" srcId="{590DC62B-7657-407F-85D6-74B653958C54}" destId="{BCD28C9C-19DE-4187-976B-CB2A412493A7}" srcOrd="2" destOrd="0" presId="urn:microsoft.com/office/officeart/2005/8/layout/radial1"/>
    <dgm:cxn modelId="{FC227144-FD1F-4B87-81D8-D11F042C0322}" type="presParOf" srcId="{590DC62B-7657-407F-85D6-74B653958C54}" destId="{9D6FE14F-12D0-44DE-8BEA-D1DDA3943C9C}" srcOrd="3" destOrd="0" presId="urn:microsoft.com/office/officeart/2005/8/layout/radial1"/>
    <dgm:cxn modelId="{75BEB611-4A24-47B5-84E9-62D5917A627C}" type="presParOf" srcId="{9D6FE14F-12D0-44DE-8BEA-D1DDA3943C9C}" destId="{05BF83D5-0DAB-4B24-A323-E597561EED55}" srcOrd="0" destOrd="0" presId="urn:microsoft.com/office/officeart/2005/8/layout/radial1"/>
    <dgm:cxn modelId="{DE3BB138-1C4A-4C83-BA36-C5BD70F86377}" type="presParOf" srcId="{590DC62B-7657-407F-85D6-74B653958C54}" destId="{821FAA51-DE39-45F8-B9B1-B3B3EB616D28}" srcOrd="4" destOrd="0" presId="urn:microsoft.com/office/officeart/2005/8/layout/radial1"/>
    <dgm:cxn modelId="{B21396F6-D7A3-44A2-A823-A6D3DAD9BD24}" type="presParOf" srcId="{590DC62B-7657-407F-85D6-74B653958C54}" destId="{F6613D0F-20D7-40E9-A1E2-2B10CB1336C4}" srcOrd="5" destOrd="0" presId="urn:microsoft.com/office/officeart/2005/8/layout/radial1"/>
    <dgm:cxn modelId="{E083CABB-F6E4-4445-966C-5059F2730DE2}" type="presParOf" srcId="{F6613D0F-20D7-40E9-A1E2-2B10CB1336C4}" destId="{38E8B1AE-1659-4B77-A579-A71FFB9BA8FE}" srcOrd="0" destOrd="0" presId="urn:microsoft.com/office/officeart/2005/8/layout/radial1"/>
    <dgm:cxn modelId="{23A205BF-3F27-4D2A-AAB4-D4BD89385215}" type="presParOf" srcId="{590DC62B-7657-407F-85D6-74B653958C54}" destId="{4B279043-89BF-46DC-A764-7DEDAE7E0FE4}" srcOrd="6" destOrd="0" presId="urn:microsoft.com/office/officeart/2005/8/layout/radial1"/>
    <dgm:cxn modelId="{244654A9-26A5-4C5E-BB69-602255378007}" type="presParOf" srcId="{590DC62B-7657-407F-85D6-74B653958C54}" destId="{087339E7-F373-4CAF-83BB-0541B5F0F50E}" srcOrd="7" destOrd="0" presId="urn:microsoft.com/office/officeart/2005/8/layout/radial1"/>
    <dgm:cxn modelId="{283272EF-B27A-425B-BD4E-28D22409F3BA}" type="presParOf" srcId="{087339E7-F373-4CAF-83BB-0541B5F0F50E}" destId="{BBDAD9EA-D1B5-402F-80CE-596A3770D449}" srcOrd="0" destOrd="0" presId="urn:microsoft.com/office/officeart/2005/8/layout/radial1"/>
    <dgm:cxn modelId="{D53CE53E-956F-4478-B45E-716A2B665B86}" type="presParOf" srcId="{590DC62B-7657-407F-85D6-74B653958C54}" destId="{3F1B64F0-F407-4301-9715-0EA0F068707F}" srcOrd="8" destOrd="0" presId="urn:microsoft.com/office/officeart/2005/8/layout/radial1"/>
    <dgm:cxn modelId="{D2035D14-467E-4F19-A791-A586723392D6}" type="presParOf" srcId="{590DC62B-7657-407F-85D6-74B653958C54}" destId="{6BBC582B-0142-4478-B78D-94D40B9FC38F}" srcOrd="9" destOrd="0" presId="urn:microsoft.com/office/officeart/2005/8/layout/radial1"/>
    <dgm:cxn modelId="{2FC112F1-814A-434E-9D58-8B137257D043}" type="presParOf" srcId="{6BBC582B-0142-4478-B78D-94D40B9FC38F}" destId="{EE334C84-77E4-4218-A1C6-F80E2242996F}" srcOrd="0" destOrd="0" presId="urn:microsoft.com/office/officeart/2005/8/layout/radial1"/>
    <dgm:cxn modelId="{57298C8B-6C72-4CF1-9D47-511857A2393D}" type="presParOf" srcId="{590DC62B-7657-407F-85D6-74B653958C54}" destId="{CC924152-64CE-4797-B100-B18DDF0D0A0F}" srcOrd="10" destOrd="0" presId="urn:microsoft.com/office/officeart/2005/8/layout/radia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24A090-F321-4DC4-9767-75F0456B702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037D7E9-0F0D-4419-B0D9-CB358AC7E055}">
      <dgm:prSet phldrT="[Text]"/>
      <dgm:spPr/>
      <dgm:t>
        <a:bodyPr/>
        <a:lstStyle/>
        <a:p>
          <a:r>
            <a:rPr lang="en-US" dirty="0" smtClean="0">
              <a:latin typeface="Arial" pitchFamily="34" charset="0"/>
              <a:cs typeface="Arial" pitchFamily="34" charset="0"/>
            </a:rPr>
            <a:t>Individual</a:t>
          </a:r>
          <a:endParaRPr lang="en-US" dirty="0">
            <a:latin typeface="Arial" pitchFamily="34" charset="0"/>
            <a:cs typeface="Arial" pitchFamily="34" charset="0"/>
          </a:endParaRPr>
        </a:p>
      </dgm:t>
    </dgm:pt>
    <dgm:pt modelId="{B55D27C6-F917-4BA4-AAC8-9CF7934244D7}" type="parTrans" cxnId="{DFEB9ABA-B7EC-47F0-88B4-B1BE10A45B99}">
      <dgm:prSet/>
      <dgm:spPr/>
      <dgm:t>
        <a:bodyPr/>
        <a:lstStyle/>
        <a:p>
          <a:endParaRPr lang="en-US"/>
        </a:p>
      </dgm:t>
    </dgm:pt>
    <dgm:pt modelId="{077AAE1F-08FA-46F5-BF23-B1BC019FAC25}" type="sibTrans" cxnId="{DFEB9ABA-B7EC-47F0-88B4-B1BE10A45B99}">
      <dgm:prSet/>
      <dgm:spPr/>
      <dgm:t>
        <a:bodyPr/>
        <a:lstStyle/>
        <a:p>
          <a:endParaRPr lang="en-US"/>
        </a:p>
      </dgm:t>
    </dgm:pt>
    <dgm:pt modelId="{9B24DBAB-8438-46C2-8865-ADDB87C6A177}">
      <dgm:prSet phldrT="[Text]" custT="1"/>
      <dgm:spPr/>
      <dgm:t>
        <a:bodyPr/>
        <a:lstStyle/>
        <a:p>
          <a:r>
            <a:rPr lang="en-US" sz="2000" dirty="0" smtClean="0">
              <a:latin typeface="Arial" pitchFamily="34" charset="0"/>
              <a:cs typeface="Arial" pitchFamily="34" charset="0"/>
            </a:rPr>
            <a:t>Energy conservation</a:t>
          </a:r>
          <a:endParaRPr lang="en-US" sz="2000" dirty="0">
            <a:latin typeface="Arial" pitchFamily="34" charset="0"/>
            <a:cs typeface="Arial" pitchFamily="34" charset="0"/>
          </a:endParaRPr>
        </a:p>
      </dgm:t>
    </dgm:pt>
    <dgm:pt modelId="{3D78DB60-3EC8-4E05-81B7-C14233BEC1D6}" type="parTrans" cxnId="{13A3DD2C-D863-4DE4-9B77-5D10B23AEDB0}">
      <dgm:prSet/>
      <dgm:spPr/>
      <dgm:t>
        <a:bodyPr/>
        <a:lstStyle/>
        <a:p>
          <a:endParaRPr lang="en-US"/>
        </a:p>
      </dgm:t>
    </dgm:pt>
    <dgm:pt modelId="{43B64702-D905-4FA2-8200-2442AF3DA6B0}" type="sibTrans" cxnId="{13A3DD2C-D863-4DE4-9B77-5D10B23AEDB0}">
      <dgm:prSet/>
      <dgm:spPr/>
      <dgm:t>
        <a:bodyPr/>
        <a:lstStyle/>
        <a:p>
          <a:endParaRPr lang="en-US"/>
        </a:p>
      </dgm:t>
    </dgm:pt>
    <dgm:pt modelId="{98063008-6299-4C15-B07E-BBB8A05DD590}">
      <dgm:prSet phldrT="[Text]"/>
      <dgm:spPr/>
      <dgm:t>
        <a:bodyPr/>
        <a:lstStyle/>
        <a:p>
          <a:r>
            <a:rPr lang="en-US" dirty="0" smtClean="0">
              <a:latin typeface="Arial" pitchFamily="34" charset="0"/>
              <a:cs typeface="Arial" pitchFamily="34" charset="0"/>
            </a:rPr>
            <a:t>Institutional</a:t>
          </a:r>
          <a:endParaRPr lang="en-US" dirty="0"/>
        </a:p>
      </dgm:t>
    </dgm:pt>
    <dgm:pt modelId="{A6639677-B8EA-46A3-9C48-716CDCA0215B}" type="parTrans" cxnId="{6DE2287D-5989-4087-B50A-1896D06D09E3}">
      <dgm:prSet/>
      <dgm:spPr/>
      <dgm:t>
        <a:bodyPr/>
        <a:lstStyle/>
        <a:p>
          <a:endParaRPr lang="en-US"/>
        </a:p>
      </dgm:t>
    </dgm:pt>
    <dgm:pt modelId="{E612D2EB-A222-40E9-A468-7E38D359EE2A}" type="sibTrans" cxnId="{6DE2287D-5989-4087-B50A-1896D06D09E3}">
      <dgm:prSet/>
      <dgm:spPr/>
      <dgm:t>
        <a:bodyPr/>
        <a:lstStyle/>
        <a:p>
          <a:endParaRPr lang="en-US"/>
        </a:p>
      </dgm:t>
    </dgm:pt>
    <dgm:pt modelId="{370F1D9E-3484-4E3B-8D98-140CA614BB25}">
      <dgm:prSet phldrT="[Text]" custT="1"/>
      <dgm:spPr/>
      <dgm:t>
        <a:bodyPr/>
        <a:lstStyle/>
        <a:p>
          <a:pPr marL="166688" indent="-166688"/>
          <a:r>
            <a:rPr lang="en-US" sz="2000" dirty="0" smtClean="0">
              <a:latin typeface="Arial" pitchFamily="34" charset="0"/>
              <a:cs typeface="Arial" pitchFamily="34" charset="0"/>
            </a:rPr>
            <a:t>Companies commitment to energy efficiency and conservation</a:t>
          </a:r>
          <a:endParaRPr lang="en-US" sz="2000" dirty="0">
            <a:latin typeface="Arial" pitchFamily="34" charset="0"/>
            <a:cs typeface="Arial" pitchFamily="34" charset="0"/>
          </a:endParaRPr>
        </a:p>
      </dgm:t>
    </dgm:pt>
    <dgm:pt modelId="{2AB54848-EC8E-40BE-BAF6-948693951F66}" type="parTrans" cxnId="{35F02857-711F-4EEC-91F4-EFD1D3181912}">
      <dgm:prSet/>
      <dgm:spPr/>
      <dgm:t>
        <a:bodyPr/>
        <a:lstStyle/>
        <a:p>
          <a:endParaRPr lang="en-US"/>
        </a:p>
      </dgm:t>
    </dgm:pt>
    <dgm:pt modelId="{16FCFF6D-0427-47AD-9B74-B21E0D65E349}" type="sibTrans" cxnId="{35F02857-711F-4EEC-91F4-EFD1D3181912}">
      <dgm:prSet/>
      <dgm:spPr/>
      <dgm:t>
        <a:bodyPr/>
        <a:lstStyle/>
        <a:p>
          <a:endParaRPr lang="en-US"/>
        </a:p>
      </dgm:t>
    </dgm:pt>
    <dgm:pt modelId="{9062C098-F5CD-4BF3-ACE4-144EE53F7270}">
      <dgm:prSet phldrT="[Text]"/>
      <dgm:spPr/>
      <dgm:t>
        <a:bodyPr/>
        <a:lstStyle/>
        <a:p>
          <a:r>
            <a:rPr lang="en-US" dirty="0" smtClean="0">
              <a:latin typeface="Arial" pitchFamily="34" charset="0"/>
              <a:cs typeface="Arial" pitchFamily="34" charset="0"/>
            </a:rPr>
            <a:t>National</a:t>
          </a:r>
          <a:endParaRPr lang="en-US" dirty="0">
            <a:latin typeface="Arial" pitchFamily="34" charset="0"/>
            <a:cs typeface="Arial" pitchFamily="34" charset="0"/>
          </a:endParaRPr>
        </a:p>
      </dgm:t>
    </dgm:pt>
    <dgm:pt modelId="{361E2413-55ED-4F28-A0B4-FCEEB86C321D}" type="parTrans" cxnId="{F9B9B5AF-0260-4BCA-9968-E6E9A45C48C5}">
      <dgm:prSet/>
      <dgm:spPr/>
      <dgm:t>
        <a:bodyPr/>
        <a:lstStyle/>
        <a:p>
          <a:endParaRPr lang="en-US"/>
        </a:p>
      </dgm:t>
    </dgm:pt>
    <dgm:pt modelId="{0A3FE011-7129-4A77-B908-4B7E2DE40071}" type="sibTrans" cxnId="{F9B9B5AF-0260-4BCA-9968-E6E9A45C48C5}">
      <dgm:prSet/>
      <dgm:spPr/>
      <dgm:t>
        <a:bodyPr/>
        <a:lstStyle/>
        <a:p>
          <a:endParaRPr lang="en-US"/>
        </a:p>
      </dgm:t>
    </dgm:pt>
    <dgm:pt modelId="{19466821-4184-4F94-8B05-6CD962B4A981}">
      <dgm:prSet phldrT="[Text]" custT="1"/>
      <dgm:spPr/>
      <dgm:t>
        <a:bodyPr/>
        <a:lstStyle/>
        <a:p>
          <a:r>
            <a:rPr lang="en-US" sz="2000" dirty="0" smtClean="0">
              <a:latin typeface="Arial" pitchFamily="34" charset="0"/>
              <a:cs typeface="Arial" pitchFamily="34" charset="0"/>
            </a:rPr>
            <a:t>Government commitment to creating enabling policies for green projects</a:t>
          </a:r>
          <a:endParaRPr lang="en-US" sz="2000" dirty="0">
            <a:latin typeface="Arial" pitchFamily="34" charset="0"/>
            <a:cs typeface="Arial" pitchFamily="34" charset="0"/>
          </a:endParaRPr>
        </a:p>
      </dgm:t>
    </dgm:pt>
    <dgm:pt modelId="{13951BD5-78FD-4001-A0AB-D7763EC7391D}" type="parTrans" cxnId="{BEA9A370-FB1E-4E42-A1B6-B2C5353B7FF7}">
      <dgm:prSet/>
      <dgm:spPr/>
      <dgm:t>
        <a:bodyPr/>
        <a:lstStyle/>
        <a:p>
          <a:endParaRPr lang="en-US"/>
        </a:p>
      </dgm:t>
    </dgm:pt>
    <dgm:pt modelId="{59FC19EB-F380-493B-94F9-1800702E4CAA}" type="sibTrans" cxnId="{BEA9A370-FB1E-4E42-A1B6-B2C5353B7FF7}">
      <dgm:prSet/>
      <dgm:spPr/>
      <dgm:t>
        <a:bodyPr/>
        <a:lstStyle/>
        <a:p>
          <a:endParaRPr lang="en-US"/>
        </a:p>
      </dgm:t>
    </dgm:pt>
    <dgm:pt modelId="{E19D5C69-5415-4298-8FC0-3EF545F0FC21}">
      <dgm:prSet phldrT="[Text]" custT="1"/>
      <dgm:spPr/>
      <dgm:t>
        <a:bodyPr/>
        <a:lstStyle/>
        <a:p>
          <a:r>
            <a:rPr lang="en-US" sz="2000" dirty="0" smtClean="0">
              <a:latin typeface="Arial" pitchFamily="34" charset="0"/>
              <a:cs typeface="Arial" pitchFamily="34" charset="0"/>
            </a:rPr>
            <a:t>International organizations support for low carbon projects e.g. in financing</a:t>
          </a:r>
          <a:endParaRPr lang="en-US" sz="2000" dirty="0">
            <a:latin typeface="Arial" pitchFamily="34" charset="0"/>
            <a:cs typeface="Arial" pitchFamily="34" charset="0"/>
          </a:endParaRPr>
        </a:p>
      </dgm:t>
    </dgm:pt>
    <dgm:pt modelId="{5F8AA420-F787-4275-BCEF-E7878299E582}" type="parTrans" cxnId="{59925A66-0007-46D2-BAAA-01F093BFA39D}">
      <dgm:prSet/>
      <dgm:spPr/>
      <dgm:t>
        <a:bodyPr/>
        <a:lstStyle/>
        <a:p>
          <a:endParaRPr lang="en-US"/>
        </a:p>
      </dgm:t>
    </dgm:pt>
    <dgm:pt modelId="{2412B89B-49B6-453E-8FFA-5F49D92B3A1D}" type="sibTrans" cxnId="{59925A66-0007-46D2-BAAA-01F093BFA39D}">
      <dgm:prSet/>
      <dgm:spPr/>
      <dgm:t>
        <a:bodyPr/>
        <a:lstStyle/>
        <a:p>
          <a:endParaRPr lang="en-US"/>
        </a:p>
      </dgm:t>
    </dgm:pt>
    <dgm:pt modelId="{B91C9635-5C8B-41E4-BD7F-AE8F787C778B}">
      <dgm:prSet phldrT="[Text]"/>
      <dgm:spPr/>
      <dgm:t>
        <a:bodyPr/>
        <a:lstStyle/>
        <a:p>
          <a:r>
            <a:rPr lang="en-US" dirty="0" smtClean="0">
              <a:latin typeface="Arial" pitchFamily="34" charset="0"/>
              <a:cs typeface="Arial" pitchFamily="34" charset="0"/>
            </a:rPr>
            <a:t>International</a:t>
          </a:r>
          <a:endParaRPr lang="en-US" dirty="0"/>
        </a:p>
      </dgm:t>
    </dgm:pt>
    <dgm:pt modelId="{BD2A3C4B-C31F-4B4C-8683-D057C7B0E588}" type="parTrans" cxnId="{3400D661-1994-4AD4-919A-42E392F3FB19}">
      <dgm:prSet/>
      <dgm:spPr/>
      <dgm:t>
        <a:bodyPr/>
        <a:lstStyle/>
        <a:p>
          <a:endParaRPr lang="en-US"/>
        </a:p>
      </dgm:t>
    </dgm:pt>
    <dgm:pt modelId="{CE6086D8-4417-420A-B756-08DDFBB6A2A7}" type="sibTrans" cxnId="{3400D661-1994-4AD4-919A-42E392F3FB19}">
      <dgm:prSet/>
      <dgm:spPr/>
      <dgm:t>
        <a:bodyPr/>
        <a:lstStyle/>
        <a:p>
          <a:endParaRPr lang="en-US"/>
        </a:p>
      </dgm:t>
    </dgm:pt>
    <dgm:pt modelId="{504AB57E-8CEC-42FE-8361-F3C89E297C12}">
      <dgm:prSet custT="1"/>
      <dgm:spPr/>
      <dgm:t>
        <a:bodyPr/>
        <a:lstStyle/>
        <a:p>
          <a:pPr marL="166688" indent="-166688"/>
          <a:r>
            <a:rPr lang="en-US" sz="2000" dirty="0" smtClean="0">
              <a:latin typeface="Arial" pitchFamily="34" charset="0"/>
              <a:cs typeface="Arial" pitchFamily="34" charset="0"/>
            </a:rPr>
            <a:t> Commitment to investing in low  carbon sources</a:t>
          </a:r>
          <a:endParaRPr lang="en-US" sz="2000" dirty="0">
            <a:latin typeface="Arial" pitchFamily="34" charset="0"/>
            <a:cs typeface="Arial" pitchFamily="34" charset="0"/>
          </a:endParaRPr>
        </a:p>
      </dgm:t>
    </dgm:pt>
    <dgm:pt modelId="{469F884B-0410-4AE2-8136-1A7FC20AC9CE}" type="parTrans" cxnId="{F1DC3AB3-AF47-4FE4-AEFB-8201FAF69D13}">
      <dgm:prSet/>
      <dgm:spPr/>
      <dgm:t>
        <a:bodyPr/>
        <a:lstStyle/>
        <a:p>
          <a:endParaRPr lang="en-US"/>
        </a:p>
      </dgm:t>
    </dgm:pt>
    <dgm:pt modelId="{9E6F3A71-F10F-40CD-AC17-E7BEC6C49314}" type="sibTrans" cxnId="{F1DC3AB3-AF47-4FE4-AEFB-8201FAF69D13}">
      <dgm:prSet/>
      <dgm:spPr/>
      <dgm:t>
        <a:bodyPr/>
        <a:lstStyle/>
        <a:p>
          <a:endParaRPr lang="en-US"/>
        </a:p>
      </dgm:t>
    </dgm:pt>
    <dgm:pt modelId="{ABEE2FBE-77BA-4BDD-B662-196BDCEEC717}">
      <dgm:prSet/>
      <dgm:spPr/>
      <dgm:t>
        <a:bodyPr/>
        <a:lstStyle/>
        <a:p>
          <a:pPr marL="57150" indent="0"/>
          <a:endParaRPr lang="en-US" sz="900" dirty="0"/>
        </a:p>
      </dgm:t>
    </dgm:pt>
    <dgm:pt modelId="{6EBF0DFF-11E8-478B-9D7E-7FBABD155CF9}" type="parTrans" cxnId="{72AF335F-5277-4C6F-9283-99C7C30324F2}">
      <dgm:prSet/>
      <dgm:spPr/>
      <dgm:t>
        <a:bodyPr/>
        <a:lstStyle/>
        <a:p>
          <a:endParaRPr lang="en-US"/>
        </a:p>
      </dgm:t>
    </dgm:pt>
    <dgm:pt modelId="{626B9F6C-265F-47D0-9DAE-1B9318E919E7}" type="sibTrans" cxnId="{72AF335F-5277-4C6F-9283-99C7C30324F2}">
      <dgm:prSet/>
      <dgm:spPr/>
      <dgm:t>
        <a:bodyPr/>
        <a:lstStyle/>
        <a:p>
          <a:endParaRPr lang="en-US"/>
        </a:p>
      </dgm:t>
    </dgm:pt>
    <dgm:pt modelId="{FFF062F1-C11C-47E3-82DC-5FF5A32BC792}">
      <dgm:prSet custT="1"/>
      <dgm:spPr/>
      <dgm:t>
        <a:bodyPr/>
        <a:lstStyle/>
        <a:p>
          <a:endParaRPr lang="en-US" sz="2000" dirty="0">
            <a:latin typeface="Arial" pitchFamily="34" charset="0"/>
            <a:cs typeface="Arial" pitchFamily="34" charset="0"/>
          </a:endParaRPr>
        </a:p>
      </dgm:t>
    </dgm:pt>
    <dgm:pt modelId="{7D8C8A59-A1CD-48C6-A252-94D0E3008427}" type="parTrans" cxnId="{1E4CCCA3-901D-4471-84E3-7ABA27A9A9A2}">
      <dgm:prSet/>
      <dgm:spPr/>
      <dgm:t>
        <a:bodyPr/>
        <a:lstStyle/>
        <a:p>
          <a:endParaRPr lang="en-US"/>
        </a:p>
      </dgm:t>
    </dgm:pt>
    <dgm:pt modelId="{1718182F-2DD7-4570-B811-DC1BDE8247BD}" type="sibTrans" cxnId="{1E4CCCA3-901D-4471-84E3-7ABA27A9A9A2}">
      <dgm:prSet/>
      <dgm:spPr/>
      <dgm:t>
        <a:bodyPr/>
        <a:lstStyle/>
        <a:p>
          <a:endParaRPr lang="en-US"/>
        </a:p>
      </dgm:t>
    </dgm:pt>
    <dgm:pt modelId="{28801112-D00A-41C5-84FC-8074EB056907}">
      <dgm:prSet/>
      <dgm:spPr/>
      <dgm:t>
        <a:bodyPr/>
        <a:lstStyle/>
        <a:p>
          <a:endParaRPr lang="en-US" sz="1100" dirty="0"/>
        </a:p>
      </dgm:t>
    </dgm:pt>
    <dgm:pt modelId="{E4005A75-79DC-4096-BF66-34302C7194BA}" type="parTrans" cxnId="{7AF92EF0-5073-4526-841C-79B76A33D052}">
      <dgm:prSet/>
      <dgm:spPr/>
      <dgm:t>
        <a:bodyPr/>
        <a:lstStyle/>
        <a:p>
          <a:endParaRPr lang="en-US"/>
        </a:p>
      </dgm:t>
    </dgm:pt>
    <dgm:pt modelId="{33212CF9-E7C8-4E92-A6A0-9D84911BE5D8}" type="sibTrans" cxnId="{7AF92EF0-5073-4526-841C-79B76A33D052}">
      <dgm:prSet/>
      <dgm:spPr/>
      <dgm:t>
        <a:bodyPr/>
        <a:lstStyle/>
        <a:p>
          <a:endParaRPr lang="en-US"/>
        </a:p>
      </dgm:t>
    </dgm:pt>
    <dgm:pt modelId="{DA26C4D6-403B-4F0E-A043-63607E72FC67}">
      <dgm:prSet phldrT="[Text]" custT="1"/>
      <dgm:spPr/>
      <dgm:t>
        <a:bodyPr/>
        <a:lstStyle/>
        <a:p>
          <a:endParaRPr lang="en-US" sz="2000" dirty="0"/>
        </a:p>
      </dgm:t>
    </dgm:pt>
    <dgm:pt modelId="{F650BBC2-A480-46ED-9355-8F1F7A7B6C0F}" type="parTrans" cxnId="{FC1AAE23-8B19-4A0A-84A3-45038BED4D3E}">
      <dgm:prSet/>
      <dgm:spPr/>
      <dgm:t>
        <a:bodyPr/>
        <a:lstStyle/>
        <a:p>
          <a:endParaRPr lang="en-US"/>
        </a:p>
      </dgm:t>
    </dgm:pt>
    <dgm:pt modelId="{80446004-B327-41CA-80CD-E93D245D0EDD}" type="sibTrans" cxnId="{FC1AAE23-8B19-4A0A-84A3-45038BED4D3E}">
      <dgm:prSet/>
      <dgm:spPr/>
      <dgm:t>
        <a:bodyPr/>
        <a:lstStyle/>
        <a:p>
          <a:endParaRPr lang="en-US"/>
        </a:p>
      </dgm:t>
    </dgm:pt>
    <dgm:pt modelId="{00D39509-569C-4C2D-8A18-92613B923D62}">
      <dgm:prSet phldrT="[Text]" custT="1"/>
      <dgm:spPr/>
      <dgm:t>
        <a:bodyPr/>
        <a:lstStyle/>
        <a:p>
          <a:endParaRPr lang="en-US" sz="2000" dirty="0"/>
        </a:p>
      </dgm:t>
    </dgm:pt>
    <dgm:pt modelId="{627AC909-B00A-4E5B-A829-98C7924A97A2}" type="parTrans" cxnId="{340BD985-19E5-4EA8-B97F-F37E1BEF86B4}">
      <dgm:prSet/>
      <dgm:spPr/>
      <dgm:t>
        <a:bodyPr/>
        <a:lstStyle/>
        <a:p>
          <a:endParaRPr lang="en-US"/>
        </a:p>
      </dgm:t>
    </dgm:pt>
    <dgm:pt modelId="{EDF18FC5-57F0-46F6-9AC2-A42622AAEC44}" type="sibTrans" cxnId="{340BD985-19E5-4EA8-B97F-F37E1BEF86B4}">
      <dgm:prSet/>
      <dgm:spPr/>
      <dgm:t>
        <a:bodyPr/>
        <a:lstStyle/>
        <a:p>
          <a:endParaRPr lang="en-US"/>
        </a:p>
      </dgm:t>
    </dgm:pt>
    <dgm:pt modelId="{AA2E1233-2586-4C90-BE47-E31682927625}">
      <dgm:prSet phldrT="[Text]" custT="1"/>
      <dgm:spPr/>
      <dgm:t>
        <a:bodyPr/>
        <a:lstStyle/>
        <a:p>
          <a:endParaRPr lang="en-US" sz="2000" dirty="0"/>
        </a:p>
      </dgm:t>
    </dgm:pt>
    <dgm:pt modelId="{AB8F427A-467A-4E2E-99AF-5D20659394FD}" type="parTrans" cxnId="{AC465DF5-0291-4A26-A742-75A3B7CA46D1}">
      <dgm:prSet/>
      <dgm:spPr/>
      <dgm:t>
        <a:bodyPr/>
        <a:lstStyle/>
        <a:p>
          <a:endParaRPr lang="en-US"/>
        </a:p>
      </dgm:t>
    </dgm:pt>
    <dgm:pt modelId="{7A9F8CE9-2690-4B63-954C-B80EA175ABC4}" type="sibTrans" cxnId="{AC465DF5-0291-4A26-A742-75A3B7CA46D1}">
      <dgm:prSet/>
      <dgm:spPr/>
      <dgm:t>
        <a:bodyPr/>
        <a:lstStyle/>
        <a:p>
          <a:endParaRPr lang="en-US"/>
        </a:p>
      </dgm:t>
    </dgm:pt>
    <dgm:pt modelId="{DA337D77-BE5C-450D-8F24-1369BBF19457}">
      <dgm:prSet phldrT="[Text]" custT="1"/>
      <dgm:spPr/>
      <dgm:t>
        <a:bodyPr/>
        <a:lstStyle/>
        <a:p>
          <a:endParaRPr lang="en-US" sz="2000" dirty="0"/>
        </a:p>
      </dgm:t>
    </dgm:pt>
    <dgm:pt modelId="{ACB4E036-4EFD-45F6-A7D1-92A3C6BE6CCB}" type="parTrans" cxnId="{203AC972-27C0-4643-B503-D75FFBEFEA0B}">
      <dgm:prSet/>
      <dgm:spPr/>
      <dgm:t>
        <a:bodyPr/>
        <a:lstStyle/>
        <a:p>
          <a:endParaRPr lang="en-US"/>
        </a:p>
      </dgm:t>
    </dgm:pt>
    <dgm:pt modelId="{4EEB2F13-9A79-4389-B198-2BEB01936902}" type="sibTrans" cxnId="{203AC972-27C0-4643-B503-D75FFBEFEA0B}">
      <dgm:prSet/>
      <dgm:spPr/>
      <dgm:t>
        <a:bodyPr/>
        <a:lstStyle/>
        <a:p>
          <a:endParaRPr lang="en-US"/>
        </a:p>
      </dgm:t>
    </dgm:pt>
    <dgm:pt modelId="{800B2AA0-5A0E-4C2F-B831-B4F4894684B2}">
      <dgm:prSet phldrT="[Text]" custT="1"/>
      <dgm:spPr/>
      <dgm:t>
        <a:bodyPr/>
        <a:lstStyle/>
        <a:p>
          <a:r>
            <a:rPr lang="en-US" sz="2000" dirty="0" smtClean="0">
              <a:latin typeface="Arial" pitchFamily="34" charset="0"/>
              <a:cs typeface="Arial" pitchFamily="34" charset="0"/>
            </a:rPr>
            <a:t>Holding companies /governments accountable to developing low carbon sources</a:t>
          </a:r>
          <a:endParaRPr lang="en-US" sz="2000" dirty="0">
            <a:latin typeface="Arial" pitchFamily="34" charset="0"/>
            <a:cs typeface="Arial" pitchFamily="34" charset="0"/>
          </a:endParaRPr>
        </a:p>
      </dgm:t>
    </dgm:pt>
    <dgm:pt modelId="{19FFFF0E-C933-4991-8D11-412628DEE180}" type="parTrans" cxnId="{3AF9CE0F-F3BD-4E7F-9ACD-862C7C3E33A1}">
      <dgm:prSet/>
      <dgm:spPr/>
      <dgm:t>
        <a:bodyPr/>
        <a:lstStyle/>
        <a:p>
          <a:endParaRPr lang="en-US"/>
        </a:p>
      </dgm:t>
    </dgm:pt>
    <dgm:pt modelId="{B38DA923-35D3-459E-9737-DF55622B9441}" type="sibTrans" cxnId="{3AF9CE0F-F3BD-4E7F-9ACD-862C7C3E33A1}">
      <dgm:prSet/>
      <dgm:spPr/>
      <dgm:t>
        <a:bodyPr/>
        <a:lstStyle/>
        <a:p>
          <a:endParaRPr lang="en-US"/>
        </a:p>
      </dgm:t>
    </dgm:pt>
    <dgm:pt modelId="{A544DCDE-372B-4F13-B3D4-677BDC973A90}" type="pres">
      <dgm:prSet presAssocID="{0424A090-F321-4DC4-9767-75F0456B7026}" presName="Name0" presStyleCnt="0">
        <dgm:presLayoutVars>
          <dgm:dir/>
          <dgm:animLvl val="lvl"/>
          <dgm:resizeHandles val="exact"/>
        </dgm:presLayoutVars>
      </dgm:prSet>
      <dgm:spPr/>
      <dgm:t>
        <a:bodyPr/>
        <a:lstStyle/>
        <a:p>
          <a:endParaRPr lang="en-US"/>
        </a:p>
      </dgm:t>
    </dgm:pt>
    <dgm:pt modelId="{A5C462B0-C289-4D57-869E-E83FBD89B02C}" type="pres">
      <dgm:prSet presAssocID="{0037D7E9-0F0D-4419-B0D9-CB358AC7E055}" presName="linNode" presStyleCnt="0"/>
      <dgm:spPr/>
    </dgm:pt>
    <dgm:pt modelId="{9B8A3F95-F001-435D-8E3E-0F9E05582A84}" type="pres">
      <dgm:prSet presAssocID="{0037D7E9-0F0D-4419-B0D9-CB358AC7E055}" presName="parentText" presStyleLbl="node1" presStyleIdx="0" presStyleCnt="4" custScaleX="85185">
        <dgm:presLayoutVars>
          <dgm:chMax val="1"/>
          <dgm:bulletEnabled val="1"/>
        </dgm:presLayoutVars>
      </dgm:prSet>
      <dgm:spPr/>
      <dgm:t>
        <a:bodyPr/>
        <a:lstStyle/>
        <a:p>
          <a:endParaRPr lang="en-US"/>
        </a:p>
      </dgm:t>
    </dgm:pt>
    <dgm:pt modelId="{6F718B60-A8C5-4BD3-9612-679AE392CE3B}" type="pres">
      <dgm:prSet presAssocID="{0037D7E9-0F0D-4419-B0D9-CB358AC7E055}" presName="descendantText" presStyleLbl="alignAccFollowNode1" presStyleIdx="0" presStyleCnt="3">
        <dgm:presLayoutVars>
          <dgm:bulletEnabled val="1"/>
        </dgm:presLayoutVars>
      </dgm:prSet>
      <dgm:spPr/>
      <dgm:t>
        <a:bodyPr/>
        <a:lstStyle/>
        <a:p>
          <a:endParaRPr lang="en-US"/>
        </a:p>
      </dgm:t>
    </dgm:pt>
    <dgm:pt modelId="{5907E4D4-75A4-4098-9149-A20CE340A283}" type="pres">
      <dgm:prSet presAssocID="{077AAE1F-08FA-46F5-BF23-B1BC019FAC25}" presName="sp" presStyleCnt="0"/>
      <dgm:spPr/>
    </dgm:pt>
    <dgm:pt modelId="{40F37C36-3E3A-47F6-99E0-EE524217284A}" type="pres">
      <dgm:prSet presAssocID="{98063008-6299-4C15-B07E-BBB8A05DD590}" presName="linNode" presStyleCnt="0"/>
      <dgm:spPr/>
    </dgm:pt>
    <dgm:pt modelId="{268F5E76-95D9-49E4-AD3C-7FE2EDE73B0B}" type="pres">
      <dgm:prSet presAssocID="{98063008-6299-4C15-B07E-BBB8A05DD590}" presName="parentText" presStyleLbl="node1" presStyleIdx="1" presStyleCnt="4" custScaleX="86917">
        <dgm:presLayoutVars>
          <dgm:chMax val="1"/>
          <dgm:bulletEnabled val="1"/>
        </dgm:presLayoutVars>
      </dgm:prSet>
      <dgm:spPr/>
      <dgm:t>
        <a:bodyPr/>
        <a:lstStyle/>
        <a:p>
          <a:endParaRPr lang="en-US"/>
        </a:p>
      </dgm:t>
    </dgm:pt>
    <dgm:pt modelId="{BF186E8D-D404-4EDB-B23D-0A787F45A2B7}" type="pres">
      <dgm:prSet presAssocID="{98063008-6299-4C15-B07E-BBB8A05DD590}" presName="descendantText" presStyleLbl="alignAccFollowNode1" presStyleIdx="1" presStyleCnt="3" custScaleX="97296" custScaleY="150078">
        <dgm:presLayoutVars>
          <dgm:bulletEnabled val="1"/>
        </dgm:presLayoutVars>
      </dgm:prSet>
      <dgm:spPr/>
      <dgm:t>
        <a:bodyPr/>
        <a:lstStyle/>
        <a:p>
          <a:endParaRPr lang="en-US"/>
        </a:p>
      </dgm:t>
    </dgm:pt>
    <dgm:pt modelId="{F102363F-5ED4-4CE6-BADA-E066F3100500}" type="pres">
      <dgm:prSet presAssocID="{E612D2EB-A222-40E9-A468-7E38D359EE2A}" presName="sp" presStyleCnt="0"/>
      <dgm:spPr/>
    </dgm:pt>
    <dgm:pt modelId="{DBC3FA49-9A8A-4AD9-9BE0-BE9D651F09D9}" type="pres">
      <dgm:prSet presAssocID="{9062C098-F5CD-4BF3-ACE4-144EE53F7270}" presName="linNode" presStyleCnt="0"/>
      <dgm:spPr/>
    </dgm:pt>
    <dgm:pt modelId="{BE3B42AD-015C-46E7-8D0E-2889A44615F8}" type="pres">
      <dgm:prSet presAssocID="{9062C098-F5CD-4BF3-ACE4-144EE53F7270}" presName="parentText" presStyleLbl="node1" presStyleIdx="2" presStyleCnt="4" custScaleX="85185">
        <dgm:presLayoutVars>
          <dgm:chMax val="1"/>
          <dgm:bulletEnabled val="1"/>
        </dgm:presLayoutVars>
      </dgm:prSet>
      <dgm:spPr/>
      <dgm:t>
        <a:bodyPr/>
        <a:lstStyle/>
        <a:p>
          <a:endParaRPr lang="en-US"/>
        </a:p>
      </dgm:t>
    </dgm:pt>
    <dgm:pt modelId="{5A5C7DBA-C710-49D0-8A27-2B28BC3A41FB}" type="pres">
      <dgm:prSet presAssocID="{9062C098-F5CD-4BF3-ACE4-144EE53F7270}" presName="descendantText" presStyleLbl="alignAccFollowNode1" presStyleIdx="2" presStyleCnt="3" custLinFactNeighborX="309" custLinFactNeighborY="-4241">
        <dgm:presLayoutVars>
          <dgm:bulletEnabled val="1"/>
        </dgm:presLayoutVars>
      </dgm:prSet>
      <dgm:spPr/>
      <dgm:t>
        <a:bodyPr/>
        <a:lstStyle/>
        <a:p>
          <a:endParaRPr lang="en-US"/>
        </a:p>
      </dgm:t>
    </dgm:pt>
    <dgm:pt modelId="{2EEA2F5B-C659-4266-8F68-C6835F167960}" type="pres">
      <dgm:prSet presAssocID="{0A3FE011-7129-4A77-B908-4B7E2DE40071}" presName="sp" presStyleCnt="0"/>
      <dgm:spPr/>
    </dgm:pt>
    <dgm:pt modelId="{9315AB1C-5606-4FD4-BC55-0B7CC9AE8D13}" type="pres">
      <dgm:prSet presAssocID="{B91C9635-5C8B-41E4-BD7F-AE8F787C778B}" presName="linNode" presStyleCnt="0"/>
      <dgm:spPr/>
    </dgm:pt>
    <dgm:pt modelId="{ED5DFE75-ADA4-4B9E-A9BD-C954191A680C}" type="pres">
      <dgm:prSet presAssocID="{B91C9635-5C8B-41E4-BD7F-AE8F787C778B}" presName="parentText" presStyleLbl="node1" presStyleIdx="3" presStyleCnt="4" custScaleX="89170">
        <dgm:presLayoutVars>
          <dgm:chMax val="1"/>
          <dgm:bulletEnabled val="1"/>
        </dgm:presLayoutVars>
      </dgm:prSet>
      <dgm:spPr/>
      <dgm:t>
        <a:bodyPr/>
        <a:lstStyle/>
        <a:p>
          <a:endParaRPr lang="en-US"/>
        </a:p>
      </dgm:t>
    </dgm:pt>
  </dgm:ptLst>
  <dgm:cxnLst>
    <dgm:cxn modelId="{7B08956F-FE1C-46B6-A920-F9353076C54D}" type="presOf" srcId="{DA26C4D6-403B-4F0E-A043-63607E72FC67}" destId="{5A5C7DBA-C710-49D0-8A27-2B28BC3A41FB}" srcOrd="0" destOrd="0" presId="urn:microsoft.com/office/officeart/2005/8/layout/vList5"/>
    <dgm:cxn modelId="{F9B9B5AF-0260-4BCA-9968-E6E9A45C48C5}" srcId="{0424A090-F321-4DC4-9767-75F0456B7026}" destId="{9062C098-F5CD-4BF3-ACE4-144EE53F7270}" srcOrd="2" destOrd="0" parTransId="{361E2413-55ED-4F28-A0B4-FCEEB86C321D}" sibTransId="{0A3FE011-7129-4A77-B908-4B7E2DE40071}"/>
    <dgm:cxn modelId="{35F02857-711F-4EEC-91F4-EFD1D3181912}" srcId="{98063008-6299-4C15-B07E-BBB8A05DD590}" destId="{370F1D9E-3484-4E3B-8D98-140CA614BB25}" srcOrd="0" destOrd="0" parTransId="{2AB54848-EC8E-40BE-BAF6-948693951F66}" sibTransId="{16FCFF6D-0427-47AD-9B74-B21E0D65E349}"/>
    <dgm:cxn modelId="{1E4CCCA3-901D-4471-84E3-7ABA27A9A9A2}" srcId="{9062C098-F5CD-4BF3-ACE4-144EE53F7270}" destId="{FFF062F1-C11C-47E3-82DC-5FF5A32BC792}" srcOrd="5" destOrd="0" parTransId="{7D8C8A59-A1CD-48C6-A252-94D0E3008427}" sibTransId="{1718182F-2DD7-4570-B811-DC1BDE8247BD}"/>
    <dgm:cxn modelId="{203AC972-27C0-4643-B503-D75FFBEFEA0B}" srcId="{9062C098-F5CD-4BF3-ACE4-144EE53F7270}" destId="{DA337D77-BE5C-450D-8F24-1369BBF19457}" srcOrd="3" destOrd="0" parTransId="{ACB4E036-4EFD-45F6-A7D1-92A3C6BE6CCB}" sibTransId="{4EEB2F13-9A79-4389-B198-2BEB01936902}"/>
    <dgm:cxn modelId="{13A3DD2C-D863-4DE4-9B77-5D10B23AEDB0}" srcId="{0037D7E9-0F0D-4419-B0D9-CB358AC7E055}" destId="{9B24DBAB-8438-46C2-8865-ADDB87C6A177}" srcOrd="0" destOrd="0" parTransId="{3D78DB60-3EC8-4E05-81B7-C14233BEC1D6}" sibTransId="{43B64702-D905-4FA2-8200-2442AF3DA6B0}"/>
    <dgm:cxn modelId="{BEA9A370-FB1E-4E42-A1B6-B2C5353B7FF7}" srcId="{9062C098-F5CD-4BF3-ACE4-144EE53F7270}" destId="{19466821-4184-4F94-8B05-6CD962B4A981}" srcOrd="4" destOrd="0" parTransId="{13951BD5-78FD-4001-A0AB-D7763EC7391D}" sibTransId="{59FC19EB-F380-493B-94F9-1800702E4CAA}"/>
    <dgm:cxn modelId="{3AF9CE0F-F3BD-4E7F-9ACD-862C7C3E33A1}" srcId="{0037D7E9-0F0D-4419-B0D9-CB358AC7E055}" destId="{800B2AA0-5A0E-4C2F-B831-B4F4894684B2}" srcOrd="1" destOrd="0" parTransId="{19FFFF0E-C933-4991-8D11-412628DEE180}" sibTransId="{B38DA923-35D3-459E-9737-DF55622B9441}"/>
    <dgm:cxn modelId="{7AF92EF0-5073-4526-841C-79B76A33D052}" srcId="{9062C098-F5CD-4BF3-ACE4-144EE53F7270}" destId="{28801112-D00A-41C5-84FC-8074EB056907}" srcOrd="7" destOrd="0" parTransId="{E4005A75-79DC-4096-BF66-34302C7194BA}" sibTransId="{33212CF9-E7C8-4E92-A6A0-9D84911BE5D8}"/>
    <dgm:cxn modelId="{59925A66-0007-46D2-BAAA-01F093BFA39D}" srcId="{9062C098-F5CD-4BF3-ACE4-144EE53F7270}" destId="{E19D5C69-5415-4298-8FC0-3EF545F0FC21}" srcOrd="6" destOrd="0" parTransId="{5F8AA420-F787-4275-BCEF-E7878299E582}" sibTransId="{2412B89B-49B6-453E-8FFA-5F49D92B3A1D}"/>
    <dgm:cxn modelId="{9D5696A6-866A-46BF-AB1F-7D8E94CF8667}" type="presOf" srcId="{ABEE2FBE-77BA-4BDD-B662-196BDCEEC717}" destId="{BF186E8D-D404-4EDB-B23D-0A787F45A2B7}" srcOrd="0" destOrd="2" presId="urn:microsoft.com/office/officeart/2005/8/layout/vList5"/>
    <dgm:cxn modelId="{8658BD2A-4B10-46D0-B347-7C1682123F38}" type="presOf" srcId="{FFF062F1-C11C-47E3-82DC-5FF5A32BC792}" destId="{5A5C7DBA-C710-49D0-8A27-2B28BC3A41FB}" srcOrd="0" destOrd="5" presId="urn:microsoft.com/office/officeart/2005/8/layout/vList5"/>
    <dgm:cxn modelId="{2330C004-E43B-4A4E-81DD-CDE4C730DEBD}" type="presOf" srcId="{800B2AA0-5A0E-4C2F-B831-B4F4894684B2}" destId="{6F718B60-A8C5-4BD3-9612-679AE392CE3B}" srcOrd="0" destOrd="1" presId="urn:microsoft.com/office/officeart/2005/8/layout/vList5"/>
    <dgm:cxn modelId="{4C4E9982-BD88-4522-BEC6-45F4058E6D82}" type="presOf" srcId="{504AB57E-8CEC-42FE-8361-F3C89E297C12}" destId="{BF186E8D-D404-4EDB-B23D-0A787F45A2B7}" srcOrd="0" destOrd="1" presId="urn:microsoft.com/office/officeart/2005/8/layout/vList5"/>
    <dgm:cxn modelId="{5661F9C7-B4FB-43CD-AFC2-8B2E5CC5F8EE}" type="presOf" srcId="{B91C9635-5C8B-41E4-BD7F-AE8F787C778B}" destId="{ED5DFE75-ADA4-4B9E-A9BD-C954191A680C}" srcOrd="0" destOrd="0" presId="urn:microsoft.com/office/officeart/2005/8/layout/vList5"/>
    <dgm:cxn modelId="{FC1AAE23-8B19-4A0A-84A3-45038BED4D3E}" srcId="{9062C098-F5CD-4BF3-ACE4-144EE53F7270}" destId="{DA26C4D6-403B-4F0E-A043-63607E72FC67}" srcOrd="0" destOrd="0" parTransId="{F650BBC2-A480-46ED-9355-8F1F7A7B6C0F}" sibTransId="{80446004-B327-41CA-80CD-E93D245D0EDD}"/>
    <dgm:cxn modelId="{3400D661-1994-4AD4-919A-42E392F3FB19}" srcId="{0424A090-F321-4DC4-9767-75F0456B7026}" destId="{B91C9635-5C8B-41E4-BD7F-AE8F787C778B}" srcOrd="3" destOrd="0" parTransId="{BD2A3C4B-C31F-4B4C-8683-D057C7B0E588}" sibTransId="{CE6086D8-4417-420A-B756-08DDFBB6A2A7}"/>
    <dgm:cxn modelId="{1BD68C38-538D-4D32-9BAA-04AF3A8A44E6}" type="presOf" srcId="{370F1D9E-3484-4E3B-8D98-140CA614BB25}" destId="{BF186E8D-D404-4EDB-B23D-0A787F45A2B7}" srcOrd="0" destOrd="0" presId="urn:microsoft.com/office/officeart/2005/8/layout/vList5"/>
    <dgm:cxn modelId="{51A40EF8-EA49-40A4-A02B-2DC161606EAF}" type="presOf" srcId="{DA337D77-BE5C-450D-8F24-1369BBF19457}" destId="{5A5C7DBA-C710-49D0-8A27-2B28BC3A41FB}" srcOrd="0" destOrd="3" presId="urn:microsoft.com/office/officeart/2005/8/layout/vList5"/>
    <dgm:cxn modelId="{6DE2287D-5989-4087-B50A-1896D06D09E3}" srcId="{0424A090-F321-4DC4-9767-75F0456B7026}" destId="{98063008-6299-4C15-B07E-BBB8A05DD590}" srcOrd="1" destOrd="0" parTransId="{A6639677-B8EA-46A3-9C48-716CDCA0215B}" sibTransId="{E612D2EB-A222-40E9-A468-7E38D359EE2A}"/>
    <dgm:cxn modelId="{78134C92-D9E7-40CA-97BB-7B31EA1243C5}" type="presOf" srcId="{0037D7E9-0F0D-4419-B0D9-CB358AC7E055}" destId="{9B8A3F95-F001-435D-8E3E-0F9E05582A84}" srcOrd="0" destOrd="0" presId="urn:microsoft.com/office/officeart/2005/8/layout/vList5"/>
    <dgm:cxn modelId="{DFB0AA56-8652-45CB-AD2C-480801074B91}" type="presOf" srcId="{28801112-D00A-41C5-84FC-8074EB056907}" destId="{5A5C7DBA-C710-49D0-8A27-2B28BC3A41FB}" srcOrd="0" destOrd="7" presId="urn:microsoft.com/office/officeart/2005/8/layout/vList5"/>
    <dgm:cxn modelId="{DFEB9ABA-B7EC-47F0-88B4-B1BE10A45B99}" srcId="{0424A090-F321-4DC4-9767-75F0456B7026}" destId="{0037D7E9-0F0D-4419-B0D9-CB358AC7E055}" srcOrd="0" destOrd="0" parTransId="{B55D27C6-F917-4BA4-AAC8-9CF7934244D7}" sibTransId="{077AAE1F-08FA-46F5-BF23-B1BC019FAC25}"/>
    <dgm:cxn modelId="{DF323506-9C6F-4CA2-9C74-C266F08360F7}" type="presOf" srcId="{9B24DBAB-8438-46C2-8865-ADDB87C6A177}" destId="{6F718B60-A8C5-4BD3-9612-679AE392CE3B}" srcOrd="0" destOrd="0" presId="urn:microsoft.com/office/officeart/2005/8/layout/vList5"/>
    <dgm:cxn modelId="{59D165B0-E0CE-48DD-91F0-075C60B9AE52}" type="presOf" srcId="{98063008-6299-4C15-B07E-BBB8A05DD590}" destId="{268F5E76-95D9-49E4-AD3C-7FE2EDE73B0B}" srcOrd="0" destOrd="0" presId="urn:microsoft.com/office/officeart/2005/8/layout/vList5"/>
    <dgm:cxn modelId="{798A1DD4-88BB-4A08-B889-A4AD23E65B68}" type="presOf" srcId="{AA2E1233-2586-4C90-BE47-E31682927625}" destId="{5A5C7DBA-C710-49D0-8A27-2B28BC3A41FB}" srcOrd="0" destOrd="2" presId="urn:microsoft.com/office/officeart/2005/8/layout/vList5"/>
    <dgm:cxn modelId="{F1DC3AB3-AF47-4FE4-AEFB-8201FAF69D13}" srcId="{98063008-6299-4C15-B07E-BBB8A05DD590}" destId="{504AB57E-8CEC-42FE-8361-F3C89E297C12}" srcOrd="1" destOrd="0" parTransId="{469F884B-0410-4AE2-8136-1A7FC20AC9CE}" sibTransId="{9E6F3A71-F10F-40CD-AC17-E7BEC6C49314}"/>
    <dgm:cxn modelId="{D5ABA037-B6C2-452B-BA32-AC515FC11EA2}" type="presOf" srcId="{E19D5C69-5415-4298-8FC0-3EF545F0FC21}" destId="{5A5C7DBA-C710-49D0-8A27-2B28BC3A41FB}" srcOrd="0" destOrd="6" presId="urn:microsoft.com/office/officeart/2005/8/layout/vList5"/>
    <dgm:cxn modelId="{AC465DF5-0291-4A26-A742-75A3B7CA46D1}" srcId="{9062C098-F5CD-4BF3-ACE4-144EE53F7270}" destId="{AA2E1233-2586-4C90-BE47-E31682927625}" srcOrd="2" destOrd="0" parTransId="{AB8F427A-467A-4E2E-99AF-5D20659394FD}" sibTransId="{7A9F8CE9-2690-4B63-954C-B80EA175ABC4}"/>
    <dgm:cxn modelId="{4F3548BB-F8A0-4179-8E36-F998067ACF42}" type="presOf" srcId="{19466821-4184-4F94-8B05-6CD962B4A981}" destId="{5A5C7DBA-C710-49D0-8A27-2B28BC3A41FB}" srcOrd="0" destOrd="4" presId="urn:microsoft.com/office/officeart/2005/8/layout/vList5"/>
    <dgm:cxn modelId="{340BD985-19E5-4EA8-B97F-F37E1BEF86B4}" srcId="{9062C098-F5CD-4BF3-ACE4-144EE53F7270}" destId="{00D39509-569C-4C2D-8A18-92613B923D62}" srcOrd="1" destOrd="0" parTransId="{627AC909-B00A-4E5B-A829-98C7924A97A2}" sibTransId="{EDF18FC5-57F0-46F6-9AC2-A42622AAEC44}"/>
    <dgm:cxn modelId="{72AF335F-5277-4C6F-9283-99C7C30324F2}" srcId="{98063008-6299-4C15-B07E-BBB8A05DD590}" destId="{ABEE2FBE-77BA-4BDD-B662-196BDCEEC717}" srcOrd="2" destOrd="0" parTransId="{6EBF0DFF-11E8-478B-9D7E-7FBABD155CF9}" sibTransId="{626B9F6C-265F-47D0-9DAE-1B9318E919E7}"/>
    <dgm:cxn modelId="{132671C6-0461-49DC-9AB7-71EC35AABACF}" type="presOf" srcId="{0424A090-F321-4DC4-9767-75F0456B7026}" destId="{A544DCDE-372B-4F13-B3D4-677BDC973A90}" srcOrd="0" destOrd="0" presId="urn:microsoft.com/office/officeart/2005/8/layout/vList5"/>
    <dgm:cxn modelId="{86CE001E-5C64-46F1-AF5E-DBCEF0F3E607}" type="presOf" srcId="{9062C098-F5CD-4BF3-ACE4-144EE53F7270}" destId="{BE3B42AD-015C-46E7-8D0E-2889A44615F8}" srcOrd="0" destOrd="0" presId="urn:microsoft.com/office/officeart/2005/8/layout/vList5"/>
    <dgm:cxn modelId="{BD7AF908-0A18-4E3A-AE5E-139A9F35DF6E}" type="presOf" srcId="{00D39509-569C-4C2D-8A18-92613B923D62}" destId="{5A5C7DBA-C710-49D0-8A27-2B28BC3A41FB}" srcOrd="0" destOrd="1" presId="urn:microsoft.com/office/officeart/2005/8/layout/vList5"/>
    <dgm:cxn modelId="{F6C38EA6-0A50-4D3A-B6A7-686FB9D898F7}" type="presParOf" srcId="{A544DCDE-372B-4F13-B3D4-677BDC973A90}" destId="{A5C462B0-C289-4D57-869E-E83FBD89B02C}" srcOrd="0" destOrd="0" presId="urn:microsoft.com/office/officeart/2005/8/layout/vList5"/>
    <dgm:cxn modelId="{278C3AD5-B35D-444D-884B-026A59F035AF}" type="presParOf" srcId="{A5C462B0-C289-4D57-869E-E83FBD89B02C}" destId="{9B8A3F95-F001-435D-8E3E-0F9E05582A84}" srcOrd="0" destOrd="0" presId="urn:microsoft.com/office/officeart/2005/8/layout/vList5"/>
    <dgm:cxn modelId="{A49C9B06-13C2-4C6C-9A83-98B354ED0CA6}" type="presParOf" srcId="{A5C462B0-C289-4D57-869E-E83FBD89B02C}" destId="{6F718B60-A8C5-4BD3-9612-679AE392CE3B}" srcOrd="1" destOrd="0" presId="urn:microsoft.com/office/officeart/2005/8/layout/vList5"/>
    <dgm:cxn modelId="{CB07A704-6C12-4F6A-BF49-36C1660EA559}" type="presParOf" srcId="{A544DCDE-372B-4F13-B3D4-677BDC973A90}" destId="{5907E4D4-75A4-4098-9149-A20CE340A283}" srcOrd="1" destOrd="0" presId="urn:microsoft.com/office/officeart/2005/8/layout/vList5"/>
    <dgm:cxn modelId="{5E0B6968-7AE8-406F-93B7-245A4DB06C74}" type="presParOf" srcId="{A544DCDE-372B-4F13-B3D4-677BDC973A90}" destId="{40F37C36-3E3A-47F6-99E0-EE524217284A}" srcOrd="2" destOrd="0" presId="urn:microsoft.com/office/officeart/2005/8/layout/vList5"/>
    <dgm:cxn modelId="{0AB23DFD-2B21-4FB3-A597-EAAF3A8B2F3C}" type="presParOf" srcId="{40F37C36-3E3A-47F6-99E0-EE524217284A}" destId="{268F5E76-95D9-49E4-AD3C-7FE2EDE73B0B}" srcOrd="0" destOrd="0" presId="urn:microsoft.com/office/officeart/2005/8/layout/vList5"/>
    <dgm:cxn modelId="{D8F96A19-B6B6-45F4-8447-2CEEBDD082C8}" type="presParOf" srcId="{40F37C36-3E3A-47F6-99E0-EE524217284A}" destId="{BF186E8D-D404-4EDB-B23D-0A787F45A2B7}" srcOrd="1" destOrd="0" presId="urn:microsoft.com/office/officeart/2005/8/layout/vList5"/>
    <dgm:cxn modelId="{3B985A49-63ED-4995-89DE-E282BC3C5655}" type="presParOf" srcId="{A544DCDE-372B-4F13-B3D4-677BDC973A90}" destId="{F102363F-5ED4-4CE6-BADA-E066F3100500}" srcOrd="3" destOrd="0" presId="urn:microsoft.com/office/officeart/2005/8/layout/vList5"/>
    <dgm:cxn modelId="{4C116040-7D24-40F7-9E98-CA01D869AE2F}" type="presParOf" srcId="{A544DCDE-372B-4F13-B3D4-677BDC973A90}" destId="{DBC3FA49-9A8A-4AD9-9BE0-BE9D651F09D9}" srcOrd="4" destOrd="0" presId="urn:microsoft.com/office/officeart/2005/8/layout/vList5"/>
    <dgm:cxn modelId="{9B505A73-D8B0-4A73-A674-74B5F541378F}" type="presParOf" srcId="{DBC3FA49-9A8A-4AD9-9BE0-BE9D651F09D9}" destId="{BE3B42AD-015C-46E7-8D0E-2889A44615F8}" srcOrd="0" destOrd="0" presId="urn:microsoft.com/office/officeart/2005/8/layout/vList5"/>
    <dgm:cxn modelId="{0326B798-3C8C-4C9B-A20B-346E6598C1CF}" type="presParOf" srcId="{DBC3FA49-9A8A-4AD9-9BE0-BE9D651F09D9}" destId="{5A5C7DBA-C710-49D0-8A27-2B28BC3A41FB}" srcOrd="1" destOrd="0" presId="urn:microsoft.com/office/officeart/2005/8/layout/vList5"/>
    <dgm:cxn modelId="{BC153529-6524-44FC-B94B-414F24851D39}" type="presParOf" srcId="{A544DCDE-372B-4F13-B3D4-677BDC973A90}" destId="{2EEA2F5B-C659-4266-8F68-C6835F167960}" srcOrd="5" destOrd="0" presId="urn:microsoft.com/office/officeart/2005/8/layout/vList5"/>
    <dgm:cxn modelId="{5B5E177C-39CD-4CC7-8178-299195601451}" type="presParOf" srcId="{A544DCDE-372B-4F13-B3D4-677BDC973A90}" destId="{9315AB1C-5606-4FD4-BC55-0B7CC9AE8D13}" srcOrd="6" destOrd="0" presId="urn:microsoft.com/office/officeart/2005/8/layout/vList5"/>
    <dgm:cxn modelId="{035CE6DF-D9F3-4929-879B-6BA6865E33C5}" type="presParOf" srcId="{9315AB1C-5606-4FD4-BC55-0B7CC9AE8D13}" destId="{ED5DFE75-ADA4-4B9E-A9BD-C954191A680C}" srcOrd="0"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B6D5A-E483-42C5-B28C-7DD7BDA872D1}">
      <dsp:nvSpPr>
        <dsp:cNvPr id="0" name=""/>
        <dsp:cNvSpPr/>
      </dsp:nvSpPr>
      <dsp:spPr>
        <a:xfrm>
          <a:off x="3143637" y="1717100"/>
          <a:ext cx="2114166" cy="1953129"/>
        </a:xfrm>
        <a:prstGeom prst="ellipse">
          <a:avLst/>
        </a:prstGeom>
        <a:solidFill>
          <a:srgbClr val="04A408"/>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GB" sz="3600" b="1" kern="1200" dirty="0" err="1" smtClean="0"/>
            <a:t>NCCAP</a:t>
          </a:r>
          <a:endParaRPr lang="en-GB" sz="3600" b="1" kern="1200" dirty="0"/>
        </a:p>
      </dsp:txBody>
      <dsp:txXfrm>
        <a:off x="3453249" y="2003129"/>
        <a:ext cx="1494942" cy="1381071"/>
      </dsp:txXfrm>
    </dsp:sp>
    <dsp:sp modelId="{4A5069AE-EBAA-4492-BF37-E7BB5C93395E}">
      <dsp:nvSpPr>
        <dsp:cNvPr id="0" name=""/>
        <dsp:cNvSpPr/>
      </dsp:nvSpPr>
      <dsp:spPr>
        <a:xfrm rot="16185722">
          <a:off x="3925747" y="1431638"/>
          <a:ext cx="539594" cy="31349"/>
        </a:xfrm>
        <a:custGeom>
          <a:avLst/>
          <a:gdLst/>
          <a:ahLst/>
          <a:cxnLst/>
          <a:rect l="0" t="0" r="0" b="0"/>
          <a:pathLst>
            <a:path>
              <a:moveTo>
                <a:pt x="0" y="15674"/>
              </a:moveTo>
              <a:lnTo>
                <a:pt x="539594" y="1567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GB" sz="700" kern="1200"/>
        </a:p>
      </dsp:txBody>
      <dsp:txXfrm rot="10800000">
        <a:off x="4182054" y="1433823"/>
        <a:ext cx="26979" cy="26979"/>
      </dsp:txXfrm>
    </dsp:sp>
    <dsp:sp modelId="{BCD28C9C-19DE-4187-976B-CB2A412493A7}">
      <dsp:nvSpPr>
        <dsp:cNvPr id="0" name=""/>
        <dsp:cNvSpPr/>
      </dsp:nvSpPr>
      <dsp:spPr>
        <a:xfrm>
          <a:off x="3166301" y="95613"/>
          <a:ext cx="2051752" cy="10819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GB" sz="2800" b="1" kern="1200" dirty="0" err="1" smtClean="0"/>
            <a:t>Mwananchi</a:t>
          </a:r>
          <a:endParaRPr lang="en-GB" sz="1800" b="1" kern="1200" dirty="0"/>
        </a:p>
      </dsp:txBody>
      <dsp:txXfrm>
        <a:off x="3219115" y="148427"/>
        <a:ext cx="1946124" cy="976277"/>
      </dsp:txXfrm>
    </dsp:sp>
    <dsp:sp modelId="{9D6FE14F-12D0-44DE-8BEA-D1DDA3943C9C}">
      <dsp:nvSpPr>
        <dsp:cNvPr id="0" name=""/>
        <dsp:cNvSpPr/>
      </dsp:nvSpPr>
      <dsp:spPr>
        <a:xfrm rot="20297282">
          <a:off x="5145340" y="2155194"/>
          <a:ext cx="736621" cy="31349"/>
        </a:xfrm>
        <a:custGeom>
          <a:avLst/>
          <a:gdLst/>
          <a:ahLst/>
          <a:cxnLst/>
          <a:rect l="0" t="0" r="0" b="0"/>
          <a:pathLst>
            <a:path>
              <a:moveTo>
                <a:pt x="0" y="15674"/>
              </a:moveTo>
              <a:lnTo>
                <a:pt x="736621" y="1567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GB" sz="700" kern="1200"/>
        </a:p>
      </dsp:txBody>
      <dsp:txXfrm>
        <a:off x="5495235" y="2152453"/>
        <a:ext cx="36831" cy="36831"/>
      </dsp:txXfrm>
    </dsp:sp>
    <dsp:sp modelId="{821FAA51-DE39-45F8-B9B1-B3B3EB616D28}">
      <dsp:nvSpPr>
        <dsp:cNvPr id="0" name=""/>
        <dsp:cNvSpPr/>
      </dsp:nvSpPr>
      <dsp:spPr>
        <a:xfrm>
          <a:off x="5548711" y="929971"/>
          <a:ext cx="2757093" cy="13560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GB" sz="2800" b="1" kern="1200" dirty="0" smtClean="0"/>
            <a:t>Private</a:t>
          </a:r>
          <a:r>
            <a:rPr lang="en-GB" sz="2800" kern="1200" dirty="0" smtClean="0"/>
            <a:t/>
          </a:r>
          <a:br>
            <a:rPr lang="en-GB" sz="2800" kern="1200" dirty="0" smtClean="0"/>
          </a:br>
          <a:r>
            <a:rPr lang="en-GB" sz="2800" b="1" kern="1200" dirty="0" smtClean="0"/>
            <a:t>Sector</a:t>
          </a:r>
          <a:endParaRPr lang="en-GB" sz="2800" b="1" kern="1200" dirty="0"/>
        </a:p>
      </dsp:txBody>
      <dsp:txXfrm>
        <a:off x="5614907" y="996167"/>
        <a:ext cx="2624701" cy="1223635"/>
      </dsp:txXfrm>
    </dsp:sp>
    <dsp:sp modelId="{F6613D0F-20D7-40E9-A1E2-2B10CB1336C4}">
      <dsp:nvSpPr>
        <dsp:cNvPr id="0" name=""/>
        <dsp:cNvSpPr/>
      </dsp:nvSpPr>
      <dsp:spPr>
        <a:xfrm rot="2216722">
          <a:off x="4937851" y="3541946"/>
          <a:ext cx="823310" cy="31349"/>
        </a:xfrm>
        <a:custGeom>
          <a:avLst/>
          <a:gdLst/>
          <a:ahLst/>
          <a:cxnLst/>
          <a:rect l="0" t="0" r="0" b="0"/>
          <a:pathLst>
            <a:path>
              <a:moveTo>
                <a:pt x="0" y="15674"/>
              </a:moveTo>
              <a:lnTo>
                <a:pt x="823310" y="1567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328924" y="3537038"/>
        <a:ext cx="41165" cy="41165"/>
      </dsp:txXfrm>
    </dsp:sp>
    <dsp:sp modelId="{4B279043-89BF-46DC-A764-7DEDAE7E0FE4}">
      <dsp:nvSpPr>
        <dsp:cNvPr id="0" name=""/>
        <dsp:cNvSpPr/>
      </dsp:nvSpPr>
      <dsp:spPr>
        <a:xfrm>
          <a:off x="5016256" y="3733795"/>
          <a:ext cx="2603741" cy="110457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GB" sz="4000" b="1" kern="1200" dirty="0" smtClean="0"/>
            <a:t>CSOs</a:t>
          </a:r>
          <a:endParaRPr lang="en-GB" sz="4000" kern="1200" dirty="0"/>
        </a:p>
      </dsp:txBody>
      <dsp:txXfrm>
        <a:off x="5070177" y="3787716"/>
        <a:ext cx="2495899" cy="996731"/>
      </dsp:txXfrm>
    </dsp:sp>
    <dsp:sp modelId="{087339E7-F373-4CAF-83BB-0541B5F0F50E}">
      <dsp:nvSpPr>
        <dsp:cNvPr id="0" name=""/>
        <dsp:cNvSpPr/>
      </dsp:nvSpPr>
      <dsp:spPr>
        <a:xfrm rot="8678556">
          <a:off x="2553397" y="3530681"/>
          <a:ext cx="891157" cy="31349"/>
        </a:xfrm>
        <a:custGeom>
          <a:avLst/>
          <a:gdLst/>
          <a:ahLst/>
          <a:cxnLst/>
          <a:rect l="0" t="0" r="0" b="0"/>
          <a:pathLst>
            <a:path>
              <a:moveTo>
                <a:pt x="0" y="15674"/>
              </a:moveTo>
              <a:lnTo>
                <a:pt x="891157" y="1567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GB" sz="700" kern="1200"/>
        </a:p>
      </dsp:txBody>
      <dsp:txXfrm rot="10800000">
        <a:off x="2976697" y="3524077"/>
        <a:ext cx="44557" cy="44557"/>
      </dsp:txXfrm>
    </dsp:sp>
    <dsp:sp modelId="{3F1B64F0-F407-4301-9715-0EA0F068707F}">
      <dsp:nvSpPr>
        <dsp:cNvPr id="0" name=""/>
        <dsp:cNvSpPr/>
      </dsp:nvSpPr>
      <dsp:spPr>
        <a:xfrm>
          <a:off x="707332" y="3732888"/>
          <a:ext cx="2568082" cy="10568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b="1" kern="1200" dirty="0" smtClean="0"/>
            <a:t>Government</a:t>
          </a:r>
          <a:endParaRPr lang="en-GB" sz="3200" b="1" kern="1200" dirty="0"/>
        </a:p>
      </dsp:txBody>
      <dsp:txXfrm>
        <a:off x="758921" y="3784477"/>
        <a:ext cx="2464904" cy="953637"/>
      </dsp:txXfrm>
    </dsp:sp>
    <dsp:sp modelId="{6BBC582B-0142-4478-B78D-94D40B9FC38F}">
      <dsp:nvSpPr>
        <dsp:cNvPr id="0" name=""/>
        <dsp:cNvSpPr/>
      </dsp:nvSpPr>
      <dsp:spPr>
        <a:xfrm rot="12056213">
          <a:off x="2414787" y="2154794"/>
          <a:ext cx="836921" cy="31349"/>
        </a:xfrm>
        <a:custGeom>
          <a:avLst/>
          <a:gdLst/>
          <a:ahLst/>
          <a:cxnLst/>
          <a:rect l="0" t="0" r="0" b="0"/>
          <a:pathLst>
            <a:path>
              <a:moveTo>
                <a:pt x="0" y="15674"/>
              </a:moveTo>
              <a:lnTo>
                <a:pt x="836921" y="1567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812325" y="2149546"/>
        <a:ext cx="41846" cy="41846"/>
      </dsp:txXfrm>
    </dsp:sp>
    <dsp:sp modelId="{CC924152-64CE-4797-B100-B18DDF0D0A0F}">
      <dsp:nvSpPr>
        <dsp:cNvPr id="0" name=""/>
        <dsp:cNvSpPr/>
      </dsp:nvSpPr>
      <dsp:spPr>
        <a:xfrm>
          <a:off x="231304" y="1066807"/>
          <a:ext cx="2491176" cy="1169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t>Development</a:t>
          </a:r>
          <a:br>
            <a:rPr lang="en-GB" sz="3200" kern="1200" dirty="0" smtClean="0"/>
          </a:br>
          <a:r>
            <a:rPr lang="en-GB" sz="3200" kern="1200" dirty="0" smtClean="0"/>
            <a:t>Partners</a:t>
          </a:r>
          <a:endParaRPr lang="en-GB" sz="3200" kern="1200" dirty="0"/>
        </a:p>
      </dsp:txBody>
      <dsp:txXfrm>
        <a:off x="288391" y="1123894"/>
        <a:ext cx="2377002" cy="10552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718B60-A8C5-4BD3-9612-679AE392CE3B}">
      <dsp:nvSpPr>
        <dsp:cNvPr id="0" name=""/>
        <dsp:cNvSpPr/>
      </dsp:nvSpPr>
      <dsp:spPr>
        <a:xfrm rot="5400000">
          <a:off x="4921515" y="-2063282"/>
          <a:ext cx="910307" cy="526694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pitchFamily="34" charset="0"/>
              <a:cs typeface="Arial" pitchFamily="34" charset="0"/>
            </a:rPr>
            <a:t>Energy conservation</a:t>
          </a:r>
          <a:endParaRPr lang="en-US" sz="2000" kern="1200" dirty="0">
            <a:latin typeface="Arial" pitchFamily="34" charset="0"/>
            <a:cs typeface="Arial" pitchFamily="34" charset="0"/>
          </a:endParaRPr>
        </a:p>
        <a:p>
          <a:pPr marL="228600" lvl="1" indent="-228600" algn="l" defTabSz="889000">
            <a:lnSpc>
              <a:spcPct val="90000"/>
            </a:lnSpc>
            <a:spcBef>
              <a:spcPct val="0"/>
            </a:spcBef>
            <a:spcAft>
              <a:spcPct val="15000"/>
            </a:spcAft>
            <a:buChar char="••"/>
          </a:pPr>
          <a:r>
            <a:rPr lang="en-US" sz="2000" kern="1200" dirty="0" smtClean="0">
              <a:latin typeface="Arial" pitchFamily="34" charset="0"/>
              <a:cs typeface="Arial" pitchFamily="34" charset="0"/>
            </a:rPr>
            <a:t>Holding companies /governments accountable to developing low carbon sources</a:t>
          </a:r>
          <a:endParaRPr lang="en-US" sz="2000" kern="1200" dirty="0">
            <a:latin typeface="Arial" pitchFamily="34" charset="0"/>
            <a:cs typeface="Arial" pitchFamily="34" charset="0"/>
          </a:endParaRPr>
        </a:p>
      </dsp:txBody>
      <dsp:txXfrm rot="-5400000">
        <a:off x="2743197" y="159474"/>
        <a:ext cx="5222506" cy="821431"/>
      </dsp:txXfrm>
    </dsp:sp>
    <dsp:sp modelId="{9B8A3F95-F001-435D-8E3E-0F9E05582A84}">
      <dsp:nvSpPr>
        <dsp:cNvPr id="0" name=""/>
        <dsp:cNvSpPr/>
      </dsp:nvSpPr>
      <dsp:spPr>
        <a:xfrm>
          <a:off x="219458" y="1247"/>
          <a:ext cx="2523738" cy="11378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latin typeface="Arial" pitchFamily="34" charset="0"/>
              <a:cs typeface="Arial" pitchFamily="34" charset="0"/>
            </a:rPr>
            <a:t>Individual</a:t>
          </a:r>
          <a:endParaRPr lang="en-US" sz="3000" kern="1200" dirty="0">
            <a:latin typeface="Arial" pitchFamily="34" charset="0"/>
            <a:cs typeface="Arial" pitchFamily="34" charset="0"/>
          </a:endParaRPr>
        </a:p>
      </dsp:txBody>
      <dsp:txXfrm>
        <a:off x="275005" y="56794"/>
        <a:ext cx="2412644" cy="1026790"/>
      </dsp:txXfrm>
    </dsp:sp>
    <dsp:sp modelId="{BF186E8D-D404-4EDB-B23D-0A787F45A2B7}">
      <dsp:nvSpPr>
        <dsp:cNvPr id="0" name=""/>
        <dsp:cNvSpPr/>
      </dsp:nvSpPr>
      <dsp:spPr>
        <a:xfrm rot="5400000">
          <a:off x="4663659" y="-678150"/>
          <a:ext cx="1366170" cy="511452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66688" lvl="1" indent="-166688" algn="l" defTabSz="889000">
            <a:lnSpc>
              <a:spcPct val="90000"/>
            </a:lnSpc>
            <a:spcBef>
              <a:spcPct val="0"/>
            </a:spcBef>
            <a:spcAft>
              <a:spcPct val="15000"/>
            </a:spcAft>
            <a:buChar char="••"/>
          </a:pPr>
          <a:r>
            <a:rPr lang="en-US" sz="2000" kern="1200" dirty="0" smtClean="0">
              <a:latin typeface="Arial" pitchFamily="34" charset="0"/>
              <a:cs typeface="Arial" pitchFamily="34" charset="0"/>
            </a:rPr>
            <a:t>Companies commitment to energy efficiency and conservation</a:t>
          </a:r>
          <a:endParaRPr lang="en-US" sz="2000" kern="1200" dirty="0">
            <a:latin typeface="Arial" pitchFamily="34" charset="0"/>
            <a:cs typeface="Arial" pitchFamily="34" charset="0"/>
          </a:endParaRPr>
        </a:p>
        <a:p>
          <a:pPr marL="166688" lvl="1" indent="-166688" algn="l" defTabSz="889000">
            <a:lnSpc>
              <a:spcPct val="90000"/>
            </a:lnSpc>
            <a:spcBef>
              <a:spcPct val="0"/>
            </a:spcBef>
            <a:spcAft>
              <a:spcPct val="15000"/>
            </a:spcAft>
            <a:buChar char="••"/>
          </a:pPr>
          <a:r>
            <a:rPr lang="en-US" sz="2000" kern="1200" dirty="0" smtClean="0">
              <a:latin typeface="Arial" pitchFamily="34" charset="0"/>
              <a:cs typeface="Arial" pitchFamily="34" charset="0"/>
            </a:rPr>
            <a:t> Commitment to investing in low  carbon sources</a:t>
          </a:r>
          <a:endParaRPr lang="en-US" sz="2000" kern="1200" dirty="0">
            <a:latin typeface="Arial" pitchFamily="34" charset="0"/>
            <a:cs typeface="Arial" pitchFamily="34" charset="0"/>
          </a:endParaRPr>
        </a:p>
        <a:p>
          <a:pPr marL="57150" lvl="1" indent="0" algn="l" defTabSz="400050">
            <a:lnSpc>
              <a:spcPct val="90000"/>
            </a:lnSpc>
            <a:spcBef>
              <a:spcPct val="0"/>
            </a:spcBef>
            <a:spcAft>
              <a:spcPct val="15000"/>
            </a:spcAft>
            <a:buChar char="••"/>
          </a:pPr>
          <a:endParaRPr lang="en-US" sz="900" kern="1200" dirty="0"/>
        </a:p>
      </dsp:txBody>
      <dsp:txXfrm rot="-5400000">
        <a:off x="2789484" y="1262716"/>
        <a:ext cx="5047830" cy="1232788"/>
      </dsp:txXfrm>
    </dsp:sp>
    <dsp:sp modelId="{268F5E76-95D9-49E4-AD3C-7FE2EDE73B0B}">
      <dsp:nvSpPr>
        <dsp:cNvPr id="0" name=""/>
        <dsp:cNvSpPr/>
      </dsp:nvSpPr>
      <dsp:spPr>
        <a:xfrm>
          <a:off x="219458" y="1310168"/>
          <a:ext cx="2570024" cy="11378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latin typeface="Arial" pitchFamily="34" charset="0"/>
              <a:cs typeface="Arial" pitchFamily="34" charset="0"/>
            </a:rPr>
            <a:t>Institutional</a:t>
          </a:r>
          <a:endParaRPr lang="en-US" sz="3000" kern="1200" dirty="0"/>
        </a:p>
      </dsp:txBody>
      <dsp:txXfrm>
        <a:off x="275005" y="1365715"/>
        <a:ext cx="2458930" cy="1026790"/>
      </dsp:txXfrm>
    </dsp:sp>
    <dsp:sp modelId="{5A5C7DBA-C710-49D0-8A27-2B28BC3A41FB}">
      <dsp:nvSpPr>
        <dsp:cNvPr id="0" name=""/>
        <dsp:cNvSpPr/>
      </dsp:nvSpPr>
      <dsp:spPr>
        <a:xfrm rot="5400000">
          <a:off x="4930670" y="515954"/>
          <a:ext cx="910307" cy="526694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latin typeface="Arial" pitchFamily="34" charset="0"/>
              <a:cs typeface="Arial" pitchFamily="34" charset="0"/>
            </a:rPr>
            <a:t>Government commitment to creating enabling policies for green projects</a:t>
          </a:r>
          <a:endParaRPr lang="en-US" sz="2000" kern="1200" dirty="0">
            <a:latin typeface="Arial" pitchFamily="34" charset="0"/>
            <a:cs typeface="Arial" pitchFamily="34" charset="0"/>
          </a:endParaRPr>
        </a:p>
        <a:p>
          <a:pPr marL="228600" lvl="1" indent="-228600" algn="l" defTabSz="889000">
            <a:lnSpc>
              <a:spcPct val="90000"/>
            </a:lnSpc>
            <a:spcBef>
              <a:spcPct val="0"/>
            </a:spcBef>
            <a:spcAft>
              <a:spcPct val="15000"/>
            </a:spcAft>
            <a:buChar char="••"/>
          </a:pPr>
          <a:endParaRPr lang="en-US" sz="2000" kern="1200" dirty="0">
            <a:latin typeface="Arial" pitchFamily="34" charset="0"/>
            <a:cs typeface="Arial" pitchFamily="34" charset="0"/>
          </a:endParaRPr>
        </a:p>
        <a:p>
          <a:pPr marL="228600" lvl="1" indent="-228600" algn="l" defTabSz="889000">
            <a:lnSpc>
              <a:spcPct val="90000"/>
            </a:lnSpc>
            <a:spcBef>
              <a:spcPct val="0"/>
            </a:spcBef>
            <a:spcAft>
              <a:spcPct val="15000"/>
            </a:spcAft>
            <a:buChar char="••"/>
          </a:pPr>
          <a:r>
            <a:rPr lang="en-US" sz="2000" kern="1200" dirty="0" smtClean="0">
              <a:latin typeface="Arial" pitchFamily="34" charset="0"/>
              <a:cs typeface="Arial" pitchFamily="34" charset="0"/>
            </a:rPr>
            <a:t>International organizations support for low carbon projects e.g. in financing</a:t>
          </a:r>
          <a:endParaRPr lang="en-US" sz="2000" kern="1200" dirty="0">
            <a:latin typeface="Arial" pitchFamily="34" charset="0"/>
            <a:cs typeface="Arial" pitchFamily="34" charset="0"/>
          </a:endParaRPr>
        </a:p>
        <a:p>
          <a:pPr marL="57150" lvl="1" indent="-57150" algn="l" defTabSz="488950">
            <a:lnSpc>
              <a:spcPct val="90000"/>
            </a:lnSpc>
            <a:spcBef>
              <a:spcPct val="0"/>
            </a:spcBef>
            <a:spcAft>
              <a:spcPct val="15000"/>
            </a:spcAft>
            <a:buChar char="••"/>
          </a:pPr>
          <a:endParaRPr lang="en-US" sz="1100" kern="1200" dirty="0"/>
        </a:p>
      </dsp:txBody>
      <dsp:txXfrm rot="-5400000">
        <a:off x="2752352" y="2738710"/>
        <a:ext cx="5222506" cy="821431"/>
      </dsp:txXfrm>
    </dsp:sp>
    <dsp:sp modelId="{BE3B42AD-015C-46E7-8D0E-2889A44615F8}">
      <dsp:nvSpPr>
        <dsp:cNvPr id="0" name=""/>
        <dsp:cNvSpPr/>
      </dsp:nvSpPr>
      <dsp:spPr>
        <a:xfrm>
          <a:off x="219458" y="2619090"/>
          <a:ext cx="2523738" cy="11378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latin typeface="Arial" pitchFamily="34" charset="0"/>
              <a:cs typeface="Arial" pitchFamily="34" charset="0"/>
            </a:rPr>
            <a:t>National</a:t>
          </a:r>
          <a:endParaRPr lang="en-US" sz="3000" kern="1200" dirty="0">
            <a:latin typeface="Arial" pitchFamily="34" charset="0"/>
            <a:cs typeface="Arial" pitchFamily="34" charset="0"/>
          </a:endParaRPr>
        </a:p>
      </dsp:txBody>
      <dsp:txXfrm>
        <a:off x="275005" y="2674637"/>
        <a:ext cx="2412644" cy="1026790"/>
      </dsp:txXfrm>
    </dsp:sp>
    <dsp:sp modelId="{ED5DFE75-ADA4-4B9E-A9BD-C954191A680C}">
      <dsp:nvSpPr>
        <dsp:cNvPr id="0" name=""/>
        <dsp:cNvSpPr/>
      </dsp:nvSpPr>
      <dsp:spPr>
        <a:xfrm>
          <a:off x="219458" y="3813868"/>
          <a:ext cx="2641800" cy="11378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latin typeface="Arial" pitchFamily="34" charset="0"/>
              <a:cs typeface="Arial" pitchFamily="34" charset="0"/>
            </a:rPr>
            <a:t>International</a:t>
          </a:r>
          <a:endParaRPr lang="en-US" sz="3000" kern="1200" dirty="0"/>
        </a:p>
      </dsp:txBody>
      <dsp:txXfrm>
        <a:off x="275005" y="3869415"/>
        <a:ext cx="2530706" cy="102679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04" cy="465266"/>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sz="quarter" idx="1"/>
          </p:nvPr>
        </p:nvSpPr>
        <p:spPr>
          <a:xfrm>
            <a:off x="3970160" y="1"/>
            <a:ext cx="3038604" cy="465266"/>
          </a:xfrm>
          <a:prstGeom prst="rect">
            <a:avLst/>
          </a:prstGeom>
        </p:spPr>
        <p:txBody>
          <a:bodyPr vert="horz" lIns="88139" tIns="44070" rIns="88139" bIns="44070" rtlCol="0"/>
          <a:lstStyle>
            <a:lvl1pPr algn="r">
              <a:defRPr sz="1200"/>
            </a:lvl1pPr>
          </a:lstStyle>
          <a:p>
            <a:fld id="{AC8EF1FD-2F19-4735-87A8-7905A28BDB63}" type="datetimeFigureOut">
              <a:rPr lang="en-US" smtClean="0"/>
              <a:pPr/>
              <a:t>13-01-30</a:t>
            </a:fld>
            <a:endParaRPr lang="en-US"/>
          </a:p>
        </p:txBody>
      </p:sp>
      <p:sp>
        <p:nvSpPr>
          <p:cNvPr id="4" name="Footer Placeholder 3"/>
          <p:cNvSpPr>
            <a:spLocks noGrp="1"/>
          </p:cNvSpPr>
          <p:nvPr>
            <p:ph type="ftr" sz="quarter" idx="2"/>
          </p:nvPr>
        </p:nvSpPr>
        <p:spPr>
          <a:xfrm>
            <a:off x="0" y="8829648"/>
            <a:ext cx="3038604" cy="465266"/>
          </a:xfrm>
          <a:prstGeom prst="rect">
            <a:avLst/>
          </a:prstGeom>
        </p:spPr>
        <p:txBody>
          <a:bodyPr vert="horz" lIns="88139" tIns="44070" rIns="88139" bIns="44070" rtlCol="0" anchor="b"/>
          <a:lstStyle>
            <a:lvl1pPr algn="l">
              <a:defRPr sz="1200"/>
            </a:lvl1pPr>
          </a:lstStyle>
          <a:p>
            <a:endParaRPr lang="en-US"/>
          </a:p>
        </p:txBody>
      </p:sp>
      <p:sp>
        <p:nvSpPr>
          <p:cNvPr id="5" name="Slide Number Placeholder 4"/>
          <p:cNvSpPr>
            <a:spLocks noGrp="1"/>
          </p:cNvSpPr>
          <p:nvPr>
            <p:ph type="sldNum" sz="quarter" idx="3"/>
          </p:nvPr>
        </p:nvSpPr>
        <p:spPr>
          <a:xfrm>
            <a:off x="3970160" y="8829648"/>
            <a:ext cx="3038604" cy="465266"/>
          </a:xfrm>
          <a:prstGeom prst="rect">
            <a:avLst/>
          </a:prstGeom>
        </p:spPr>
        <p:txBody>
          <a:bodyPr vert="horz" lIns="88139" tIns="44070" rIns="88139" bIns="44070" rtlCol="0" anchor="b"/>
          <a:lstStyle>
            <a:lvl1pPr algn="r">
              <a:defRPr sz="1200"/>
            </a:lvl1pPr>
          </a:lstStyle>
          <a:p>
            <a:fld id="{05C8236A-C6AA-4790-806A-5B54B2938D19}" type="slidenum">
              <a:rPr lang="en-US" smtClean="0"/>
              <a:pPr/>
              <a:t>‹#›</a:t>
            </a:fld>
            <a:endParaRPr lang="en-US"/>
          </a:p>
        </p:txBody>
      </p:sp>
    </p:spTree>
    <p:extLst>
      <p:ext uri="{BB962C8B-B14F-4D97-AF65-F5344CB8AC3E}">
        <p14:creationId xmlns:p14="http://schemas.microsoft.com/office/powerpoint/2010/main" val="3164032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88139" tIns="44070" rIns="88139" bIns="44070" rtlCol="0"/>
          <a:lstStyle>
            <a:lvl1pPr algn="l">
              <a:defRPr sz="1200"/>
            </a:lvl1pPr>
          </a:lstStyle>
          <a:p>
            <a:endParaRPr lang="en-GB"/>
          </a:p>
        </p:txBody>
      </p:sp>
      <p:sp>
        <p:nvSpPr>
          <p:cNvPr id="3" name="Date Placeholder 2"/>
          <p:cNvSpPr>
            <a:spLocks noGrp="1"/>
          </p:cNvSpPr>
          <p:nvPr>
            <p:ph type="dt" idx="1"/>
          </p:nvPr>
        </p:nvSpPr>
        <p:spPr>
          <a:xfrm>
            <a:off x="3970939" y="0"/>
            <a:ext cx="3037840" cy="464820"/>
          </a:xfrm>
          <a:prstGeom prst="rect">
            <a:avLst/>
          </a:prstGeom>
        </p:spPr>
        <p:txBody>
          <a:bodyPr vert="horz" lIns="88139" tIns="44070" rIns="88139" bIns="44070" rtlCol="0"/>
          <a:lstStyle>
            <a:lvl1pPr algn="r">
              <a:defRPr sz="1200"/>
            </a:lvl1pPr>
          </a:lstStyle>
          <a:p>
            <a:fld id="{A2E8F22B-7D83-4BC3-9A4E-5245A8C43067}" type="datetimeFigureOut">
              <a:rPr lang="en-US" smtClean="0"/>
              <a:pPr/>
              <a:t>13-01-30</a:t>
            </a:fld>
            <a:endParaRPr lang="en-GB"/>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88139" tIns="44070" rIns="88139" bIns="44070" rtlCol="0" anchor="ctr"/>
          <a:lstStyle/>
          <a:p>
            <a:endParaRPr lang="en-GB"/>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88139" tIns="44070" rIns="88139" bIns="4407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88139" tIns="44070" rIns="88139" bIns="44070" rtlCol="0" anchor="b"/>
          <a:lstStyle>
            <a:lvl1pPr algn="l">
              <a:defRPr sz="1200"/>
            </a:lvl1pPr>
          </a:lstStyle>
          <a:p>
            <a:endParaRPr lang="en-GB"/>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88139" tIns="44070" rIns="88139" bIns="44070" rtlCol="0" anchor="b"/>
          <a:lstStyle>
            <a:lvl1pPr algn="r">
              <a:defRPr sz="1200"/>
            </a:lvl1pPr>
          </a:lstStyle>
          <a:p>
            <a:fld id="{CD93D02F-B285-46BE-8912-E9AB1C8DC2E8}" type="slidenum">
              <a:rPr lang="en-GB" smtClean="0"/>
              <a:pPr/>
              <a:t>‹#›</a:t>
            </a:fld>
            <a:endParaRPr lang="en-GB"/>
          </a:p>
        </p:txBody>
      </p:sp>
    </p:spTree>
    <p:extLst>
      <p:ext uri="{BB962C8B-B14F-4D97-AF65-F5344CB8AC3E}">
        <p14:creationId xmlns:p14="http://schemas.microsoft.com/office/powerpoint/2010/main" val="360171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D93D02F-B285-46BE-8912-E9AB1C8DC2E8}"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4244ED8E-F034-734D-BE3D-978BE01B3F52}" type="slidenum">
              <a:rPr lang="en-US" smtClean="0"/>
              <a:pPr/>
              <a:t>15</a:t>
            </a:fld>
            <a:endParaRPr lang="en-US"/>
          </a:p>
        </p:txBody>
      </p:sp>
    </p:spTree>
    <p:extLst>
      <p:ext uri="{BB962C8B-B14F-4D97-AF65-F5344CB8AC3E}">
        <p14:creationId xmlns:p14="http://schemas.microsoft.com/office/powerpoint/2010/main" val="720387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4244ED8E-F034-734D-BE3D-978BE01B3F52}" type="slidenum">
              <a:rPr lang="en-US" smtClean="0"/>
              <a:pPr/>
              <a:t>16</a:t>
            </a:fld>
            <a:endParaRPr lang="en-US"/>
          </a:p>
        </p:txBody>
      </p:sp>
    </p:spTree>
    <p:extLst>
      <p:ext uri="{BB962C8B-B14F-4D97-AF65-F5344CB8AC3E}">
        <p14:creationId xmlns:p14="http://schemas.microsoft.com/office/powerpoint/2010/main" val="720387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4244ED8E-F034-734D-BE3D-978BE01B3F52}" type="slidenum">
              <a:rPr lang="en-US" smtClean="0"/>
              <a:pPr/>
              <a:t>17</a:t>
            </a:fld>
            <a:endParaRPr lang="en-US"/>
          </a:p>
        </p:txBody>
      </p:sp>
    </p:spTree>
    <p:extLst>
      <p:ext uri="{BB962C8B-B14F-4D97-AF65-F5344CB8AC3E}">
        <p14:creationId xmlns:p14="http://schemas.microsoft.com/office/powerpoint/2010/main" val="720387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8827976C-E55F-9F4F-B62C-A08D0C00E491}" type="slidenum">
              <a:rPr lang="en-US" smtClean="0"/>
              <a:pPr/>
              <a:t>3</a:t>
            </a:fld>
            <a:endParaRPr lang="en-US" dirty="0"/>
          </a:p>
        </p:txBody>
      </p:sp>
      <p:sp>
        <p:nvSpPr>
          <p:cNvPr id="5" name="Notes Placeholder 4"/>
          <p:cNvSpPr>
            <a:spLocks noGrp="1"/>
          </p:cNvSpPr>
          <p:nvPr>
            <p:ph type="body" sz="quarter" idx="1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8827976C-E55F-9F4F-B62C-A08D0C00E491}" type="slidenum">
              <a:rPr lang="en-US" smtClean="0"/>
              <a:pPr/>
              <a:t>4</a:t>
            </a:fld>
            <a:endParaRPr lang="en-US" dirty="0"/>
          </a:p>
        </p:txBody>
      </p:sp>
      <p:sp>
        <p:nvSpPr>
          <p:cNvPr id="5" name="Notes Placeholder 4"/>
          <p:cNvSpPr>
            <a:spLocks noGrp="1"/>
          </p:cNvSpPr>
          <p:nvPr>
            <p:ph type="body" sz="quarter" idx="1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8827976C-E55F-9F4F-B62C-A08D0C00E491}" type="slidenum">
              <a:rPr lang="en-US" smtClean="0"/>
              <a:pPr/>
              <a:t>5</a:t>
            </a:fld>
            <a:endParaRPr lang="en-US" dirty="0"/>
          </a:p>
        </p:txBody>
      </p:sp>
      <p:sp>
        <p:nvSpPr>
          <p:cNvPr id="5" name="Notes Placeholder 4"/>
          <p:cNvSpPr>
            <a:spLocks noGrp="1"/>
          </p:cNvSpPr>
          <p:nvPr>
            <p:ph type="body" sz="quarter" idx="1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 </a:t>
            </a:r>
          </a:p>
        </p:txBody>
      </p:sp>
      <p:sp>
        <p:nvSpPr>
          <p:cNvPr id="92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A03AAC-FAC8-45AD-B7F2-E28A8699AD02}"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18CB3-BEFE-4A90-814D-1912DF2666AC}" type="slidenum">
              <a:rPr lang="en-US" smtClean="0"/>
              <a:pPr fontAlgn="base">
                <a:spcBef>
                  <a:spcPct val="0"/>
                </a:spcBef>
                <a:spcAft>
                  <a:spcPct val="0"/>
                </a:spcAft>
                <a:defRPr/>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A low carbon pathway includes distributed clean energy solutions for households and institutions (such as solar lanterns, improved cookstoves and LPG cookstoves, and energy efficient lighting and appliances), which can have huge social and economic benefits. Improved cookstoves can better the lives of individuals, particularly women and children, in rural and urban areas – by reducing time to collect fuelwood, reducing indoor air pollution, and potentially introducing cost savings to households. Access to modern energy solutions enables income generating activities, health services, access to communication and improved education outcomes – all of which are of particular benefit to women and children. The mitigation potential of stepping up distributed clean energy technologies is over 10 MtCO</a:t>
            </a:r>
            <a:r>
              <a:rPr lang="en-GB" baseline="-25000" smtClean="0"/>
              <a:t>2</a:t>
            </a:r>
            <a:r>
              <a:rPr lang="en-GB" smtClean="0"/>
              <a:t>e per year in 2030. Some of the options, such as solar lamps, have very attractive payback times and can introduce cost savings to consumers.</a:t>
            </a:r>
            <a:endParaRPr lang="en-US" smtClean="0"/>
          </a:p>
          <a:p>
            <a:pPr eaLnBrk="1" hangingPunct="1">
              <a:spcBef>
                <a:spcPct val="0"/>
              </a:spcBef>
            </a:pPr>
            <a:endParaRPr lang="en-US" smtClean="0"/>
          </a:p>
        </p:txBody>
      </p:sp>
      <p:sp>
        <p:nvSpPr>
          <p:cNvPr id="11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25243CA-3A28-4912-ADBB-8DA692AB9D28}"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3B164F-B6EE-4833-9B25-F64E8D5E445B}"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D93D02F-B285-46BE-8912-E9AB1C8DC2E8}" type="slidenum">
              <a:rPr lang="en-GB" smtClean="0"/>
              <a:pPr/>
              <a:t>14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 Id="rId3"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 Id="rId3"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 Id="rId3"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4648200"/>
            <a:ext cx="6400800" cy="1143000"/>
          </a:xfrm>
          <a:ln>
            <a:solidFill>
              <a:srgbClr val="6BA42C"/>
            </a:solidFill>
          </a:ln>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p:txBody>
          <a:bodyPr/>
          <a:lstStyle/>
          <a:p>
            <a:r>
              <a:rPr lang="en-US" smtClean="0"/>
              <a:t>06 Dece 2012</a:t>
            </a:r>
            <a:endParaRPr lang="en-GB"/>
          </a:p>
        </p:txBody>
      </p:sp>
      <p:sp>
        <p:nvSpPr>
          <p:cNvPr id="17" name="Footer Placeholder 16"/>
          <p:cNvSpPr>
            <a:spLocks noGrp="1"/>
          </p:cNvSpPr>
          <p:nvPr>
            <p:ph type="ftr" sz="quarter" idx="11"/>
          </p:nvPr>
        </p:nvSpPr>
        <p:spPr/>
        <p:txBody>
          <a:bodyPr/>
          <a:lstStyle/>
          <a:p>
            <a:r>
              <a:rPr lang="en-GB" smtClean="0"/>
              <a:t>MEMR  ©  2012</a:t>
            </a:r>
            <a:endParaRPr lang="en-GB"/>
          </a:p>
        </p:txBody>
      </p:sp>
      <p:sp>
        <p:nvSpPr>
          <p:cNvPr id="29" name="Slide Number Placeholder 28"/>
          <p:cNvSpPr>
            <a:spLocks noGrp="1"/>
          </p:cNvSpPr>
          <p:nvPr>
            <p:ph type="sldNum" sz="quarter" idx="12"/>
          </p:nvPr>
        </p:nvSpPr>
        <p:spPr>
          <a:solidFill>
            <a:srgbClr val="6BA42C"/>
          </a:solidFill>
        </p:spPr>
        <p:txBody>
          <a:bodyPr lIns="0" tIns="0" rIns="0" bIns="0">
            <a:noAutofit/>
          </a:bodyPr>
          <a:lstStyle>
            <a:lvl1pPr>
              <a:defRPr sz="1400">
                <a:solidFill>
                  <a:srgbClr val="FFFFFF"/>
                </a:solidFill>
              </a:defRPr>
            </a:lvl1pPr>
          </a:lstStyle>
          <a:p>
            <a:fld id="{EE00A2DC-3C27-4542-BA4D-2BD941634946}" type="slidenum">
              <a:rPr lang="en-GB" smtClean="0"/>
              <a:pPr/>
              <a:t>‹#›</a:t>
            </a:fld>
            <a:endParaRPr lang="en-GB" dirty="0"/>
          </a:p>
        </p:txBody>
      </p:sp>
      <p:sp>
        <p:nvSpPr>
          <p:cNvPr id="7" name="Rectangle 6"/>
          <p:cNvSpPr/>
          <p:nvPr/>
        </p:nvSpPr>
        <p:spPr>
          <a:xfrm>
            <a:off x="62931" y="1524000"/>
            <a:ext cx="9021537" cy="2971800"/>
          </a:xfrm>
          <a:prstGeom prst="rect">
            <a:avLst/>
          </a:prstGeom>
          <a:solidFill>
            <a:srgbClr val="04A408"/>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403420"/>
            <a:ext cx="9021537" cy="120580"/>
          </a:xfrm>
          <a:prstGeom prst="rect">
            <a:avLst/>
          </a:prstGeom>
          <a:solidFill>
            <a:srgbClr val="6BA42C"/>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6263" y="4537668"/>
            <a:ext cx="9021537" cy="110532"/>
          </a:xfrm>
          <a:prstGeom prst="rect">
            <a:avLst/>
          </a:prstGeom>
          <a:solidFill>
            <a:srgbClr val="6BA42C"/>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24000"/>
            <a:ext cx="8229600" cy="2075470"/>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pic>
        <p:nvPicPr>
          <p:cNvPr id="14" name="Picture 2" descr="logo-GK"/>
          <p:cNvPicPr>
            <a:picLocks noChangeAspect="1" noChangeArrowheads="1"/>
          </p:cNvPicPr>
          <p:nvPr userDrawn="1"/>
        </p:nvPicPr>
        <p:blipFill>
          <a:blip r:embed="rId3" cstate="print"/>
          <a:srcRect/>
          <a:stretch>
            <a:fillRect/>
          </a:stretch>
        </p:blipFill>
        <p:spPr bwMode="auto">
          <a:xfrm>
            <a:off x="4038600" y="76200"/>
            <a:ext cx="666665" cy="615453"/>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xmlns:p14="http://schemas.microsoft.com/office/powerpoint/2010/main">
    <p:zoom dir="in"/>
    <p:sndAc>
      <p:stSnd>
        <p:snd r:embed="rId1" name="arrow.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06 Dece 2012</a:t>
            </a:r>
            <a:endParaRPr lang="en-GB"/>
          </a:p>
        </p:txBody>
      </p:sp>
      <p:sp>
        <p:nvSpPr>
          <p:cNvPr id="6" name="Footer Placeholder 5"/>
          <p:cNvSpPr>
            <a:spLocks noGrp="1"/>
          </p:cNvSpPr>
          <p:nvPr>
            <p:ph type="ftr" sz="quarter" idx="11"/>
          </p:nvPr>
        </p:nvSpPr>
        <p:spPr/>
        <p:txBody>
          <a:bodyPr/>
          <a:lstStyle/>
          <a:p>
            <a:r>
              <a:rPr lang="en-GB" smtClean="0"/>
              <a:t>MEMR  ©  2012</a:t>
            </a:r>
            <a:endParaRPr lang="en-GB"/>
          </a:p>
        </p:txBody>
      </p:sp>
      <p:sp>
        <p:nvSpPr>
          <p:cNvPr id="7" name="Slide Number Placeholder 6"/>
          <p:cNvSpPr>
            <a:spLocks noGrp="1"/>
          </p:cNvSpPr>
          <p:nvPr>
            <p:ph type="sldNum" sz="quarter" idx="12"/>
          </p:nvPr>
        </p:nvSpPr>
        <p:spPr/>
        <p:txBody>
          <a:bodyPr/>
          <a:lstStyle/>
          <a:p>
            <a:fld id="{EE00A2DC-3C27-4542-BA4D-2BD941634946}"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zoom dir="in"/>
    <p:sndAc>
      <p:stSnd>
        <p:snd r:embed="rId1" name="arrow.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06 Dece 2012</a:t>
            </a:r>
            <a:endParaRPr lang="en-GB"/>
          </a:p>
        </p:txBody>
      </p:sp>
      <p:sp>
        <p:nvSpPr>
          <p:cNvPr id="6" name="Footer Placeholder 5"/>
          <p:cNvSpPr>
            <a:spLocks noGrp="1"/>
          </p:cNvSpPr>
          <p:nvPr>
            <p:ph type="ftr" sz="quarter" idx="11"/>
          </p:nvPr>
        </p:nvSpPr>
        <p:spPr>
          <a:xfrm>
            <a:off x="914400" y="6172200"/>
            <a:ext cx="3886200" cy="457200"/>
          </a:xfrm>
        </p:spPr>
        <p:txBody>
          <a:bodyPr/>
          <a:lstStyle/>
          <a:p>
            <a:r>
              <a:rPr lang="en-GB" smtClean="0"/>
              <a:t>MEMR  ©  2012</a:t>
            </a:r>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EE00A2DC-3C27-4542-BA4D-2BD941634946}"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xmlns:p14="http://schemas.microsoft.com/office/powerpoint/2010/main">
    <p:zoom dir="in"/>
    <p:sndAc>
      <p:stSnd>
        <p:snd r:embed="rId1" name="arrow.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06 Dece 2012</a:t>
            </a:r>
            <a:endParaRPr lang="en-GB"/>
          </a:p>
        </p:txBody>
      </p:sp>
      <p:sp>
        <p:nvSpPr>
          <p:cNvPr id="5" name="Footer Placeholder 4"/>
          <p:cNvSpPr>
            <a:spLocks noGrp="1"/>
          </p:cNvSpPr>
          <p:nvPr>
            <p:ph type="ftr" sz="quarter" idx="11"/>
          </p:nvPr>
        </p:nvSpPr>
        <p:spPr/>
        <p:txBody>
          <a:bodyPr/>
          <a:lstStyle/>
          <a:p>
            <a:r>
              <a:rPr lang="en-GB" smtClean="0"/>
              <a:t>MEMR  ©  2012</a:t>
            </a:r>
            <a:endParaRPr lang="en-GB"/>
          </a:p>
        </p:txBody>
      </p:sp>
      <p:sp>
        <p:nvSpPr>
          <p:cNvPr id="6" name="Slide Number Placeholder 5"/>
          <p:cNvSpPr>
            <a:spLocks noGrp="1"/>
          </p:cNvSpPr>
          <p:nvPr>
            <p:ph type="sldNum" sz="quarter" idx="12"/>
          </p:nvPr>
        </p:nvSpPr>
        <p:spPr/>
        <p:txBody>
          <a:bodyPr/>
          <a:lstStyle/>
          <a:p>
            <a:fld id="{EE00A2DC-3C27-4542-BA4D-2BD941634946}" type="slidenum">
              <a:rPr lang="en-GB" smtClean="0"/>
              <a:pPr/>
              <a:t>‹#›</a:t>
            </a:fld>
            <a:endParaRPr lang="en-GB"/>
          </a:p>
        </p:txBody>
      </p:sp>
    </p:spTree>
  </p:cSld>
  <p:clrMapOvr>
    <a:masterClrMapping/>
  </p:clrMapOvr>
  <p:transition xmlns:p14="http://schemas.microsoft.com/office/powerpoint/2010/main">
    <p:zoom dir="in"/>
    <p:sndAc>
      <p:stSnd>
        <p:snd r:embed="rId1" name="arrow.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06 Dece 2012</a:t>
            </a:r>
            <a:endParaRPr lang="en-GB"/>
          </a:p>
        </p:txBody>
      </p:sp>
      <p:sp>
        <p:nvSpPr>
          <p:cNvPr id="5" name="Footer Placeholder 4"/>
          <p:cNvSpPr>
            <a:spLocks noGrp="1"/>
          </p:cNvSpPr>
          <p:nvPr>
            <p:ph type="ftr" sz="quarter" idx="11"/>
          </p:nvPr>
        </p:nvSpPr>
        <p:spPr/>
        <p:txBody>
          <a:bodyPr/>
          <a:lstStyle/>
          <a:p>
            <a:r>
              <a:rPr lang="en-GB" smtClean="0"/>
              <a:t>MEMR  ©  2012</a:t>
            </a:r>
            <a:endParaRPr lang="en-GB"/>
          </a:p>
        </p:txBody>
      </p:sp>
      <p:sp>
        <p:nvSpPr>
          <p:cNvPr id="6" name="Slide Number Placeholder 5"/>
          <p:cNvSpPr>
            <a:spLocks noGrp="1"/>
          </p:cNvSpPr>
          <p:nvPr>
            <p:ph type="sldNum" sz="quarter" idx="12"/>
          </p:nvPr>
        </p:nvSpPr>
        <p:spPr/>
        <p:txBody>
          <a:bodyPr/>
          <a:lstStyle/>
          <a:p>
            <a:fld id="{EE00A2DC-3C27-4542-BA4D-2BD941634946}" type="slidenum">
              <a:rPr lang="en-GB" smtClean="0"/>
              <a:pPr/>
              <a:t>‹#›</a:t>
            </a:fld>
            <a:endParaRPr lang="en-GB"/>
          </a:p>
        </p:txBody>
      </p:sp>
    </p:spTree>
  </p:cSld>
  <p:clrMapOvr>
    <a:masterClrMapping/>
  </p:clrMapOvr>
  <p:transition xmlns:p14="http://schemas.microsoft.com/office/powerpoint/2010/main">
    <p:zoom dir="in"/>
    <p:sndAc>
      <p:stSnd>
        <p:snd r:embed="rId1" name="arrow.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_Blue">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42554" y="1650626"/>
            <a:ext cx="7460273" cy="4338636"/>
          </a:xfrm>
        </p:spPr>
        <p:txBody>
          <a:bodyPr/>
          <a:lstStyle>
            <a:lvl3pPr>
              <a:defRPr>
                <a:solidFill>
                  <a:schemeClr val="bg2"/>
                </a:solidFill>
              </a:defRPr>
            </a:lvl3pPr>
            <a:lvl4pPr>
              <a:defRPr>
                <a:solidFill>
                  <a:schemeClr val="bg2"/>
                </a:solidFill>
              </a:defRPr>
            </a:lvl4pPr>
            <a:lvl5pPr>
              <a:defRPr>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Title 9"/>
          <p:cNvSpPr>
            <a:spLocks noGrp="1"/>
          </p:cNvSpPr>
          <p:nvPr>
            <p:ph type="title" hasCustomPrompt="1"/>
          </p:nvPr>
        </p:nvSpPr>
        <p:spPr/>
        <p:txBody>
          <a:bodyPr/>
          <a:lstStyle>
            <a:lvl1pPr>
              <a:defRPr sz="2400">
                <a:latin typeface="Times New Roman" pitchFamily="18" charset="0"/>
                <a:cs typeface="Times New Roman" pitchFamily="18" charset="0"/>
              </a:defRPr>
            </a:lvl1pPr>
          </a:lstStyle>
          <a:p>
            <a:r>
              <a:rPr lang="en-GB" sz="2400" b="0" dirty="0" smtClean="0">
                <a:latin typeface="Times"/>
                <a:cs typeface="Times"/>
              </a:rPr>
              <a:t>Title in the form of page conclusion</a:t>
            </a:r>
            <a:endParaRPr lang="en-GB" dirty="0"/>
          </a:p>
        </p:txBody>
      </p:sp>
      <p:sp>
        <p:nvSpPr>
          <p:cNvPr id="15" name="Content Placeholder 11"/>
          <p:cNvSpPr>
            <a:spLocks noGrp="1"/>
          </p:cNvSpPr>
          <p:nvPr>
            <p:ph sz="quarter" idx="11" hasCustomPrompt="1"/>
          </p:nvPr>
        </p:nvSpPr>
        <p:spPr>
          <a:xfrm>
            <a:off x="350227" y="1189038"/>
            <a:ext cx="7460273" cy="348817"/>
          </a:xfrm>
        </p:spPr>
        <p:txBody>
          <a:bodyPr/>
          <a:lstStyle>
            <a:lvl1pPr>
              <a:spcAft>
                <a:spcPts val="0"/>
              </a:spcAft>
              <a:defRPr lang="en-GB" sz="1400" b="1" kern="1200" noProof="0" dirty="0" smtClean="0">
                <a:solidFill>
                  <a:schemeClr val="tx1"/>
                </a:solidFill>
                <a:latin typeface="Helvetica"/>
                <a:ea typeface="+mn-ea"/>
                <a:cs typeface="Helvetica"/>
              </a:defRPr>
            </a:lvl1pPr>
          </a:lstStyle>
          <a:p>
            <a:pPr marL="0" marR="0" lvl="0" indent="0" algn="l" defTabSz="957816" rtl="0" eaLnBrk="1" fontAlgn="base" latinLnBrk="0" hangingPunct="1">
              <a:lnSpc>
                <a:spcPct val="90000"/>
              </a:lnSpc>
              <a:spcBef>
                <a:spcPct val="0"/>
              </a:spcBef>
              <a:spcAft>
                <a:spcPts val="1200"/>
              </a:spcAft>
              <a:buClrTx/>
              <a:buSzTx/>
              <a:buFontTx/>
              <a:buNone/>
              <a:tabLst/>
              <a:defRPr/>
            </a:pPr>
            <a:r>
              <a:rPr lang="en-US" dirty="0" smtClean="0"/>
              <a:t>Subhead</a:t>
            </a:r>
            <a:endParaRPr lang="en-GB" dirty="0"/>
          </a:p>
        </p:txBody>
      </p:sp>
      <p:sp>
        <p:nvSpPr>
          <p:cNvPr id="19" name="Rectangle 6"/>
          <p:cNvSpPr>
            <a:spLocks noGrp="1" noChangeArrowheads="1"/>
          </p:cNvSpPr>
          <p:nvPr>
            <p:ph type="sldNum" sz="quarter" idx="12"/>
          </p:nvPr>
        </p:nvSpPr>
        <p:spPr>
          <a:xfrm>
            <a:off x="5978769" y="195263"/>
            <a:ext cx="1905000" cy="200025"/>
          </a:xfrm>
        </p:spPr>
        <p:txBody>
          <a:bodyPr/>
          <a:lstStyle>
            <a:lvl1pPr>
              <a:defRPr/>
            </a:lvl1pPr>
          </a:lstStyle>
          <a:p>
            <a:fld id="{3004D498-0FF8-43B0-9B29-80291AB8E0D9}" type="slidenum">
              <a:rPr lang="en-GB" smtClean="0"/>
              <a:pPr/>
              <a:t>‹#›</a:t>
            </a:fld>
            <a:endParaRPr lang="en-GB" dirty="0"/>
          </a:p>
        </p:txBody>
      </p:sp>
      <p:sp>
        <p:nvSpPr>
          <p:cNvPr id="20" name="Footer Placeholder 20"/>
          <p:cNvSpPr>
            <a:spLocks noGrp="1"/>
          </p:cNvSpPr>
          <p:nvPr>
            <p:ph type="ftr" sz="quarter" idx="13"/>
          </p:nvPr>
        </p:nvSpPr>
        <p:spPr>
          <a:xfrm>
            <a:off x="350227" y="195264"/>
            <a:ext cx="5484807" cy="200025"/>
          </a:xfrm>
        </p:spPr>
        <p:txBody>
          <a:bodyPr/>
          <a:lstStyle/>
          <a:p>
            <a:r>
              <a:rPr lang="en-GB" smtClean="0"/>
              <a:t>MEMR  ©  2012</a:t>
            </a:r>
            <a:endParaRPr lang="en-GB" dirty="0"/>
          </a:p>
        </p:txBody>
      </p:sp>
      <p:sp>
        <p:nvSpPr>
          <p:cNvPr id="8" name="Rectangle 6"/>
          <p:cNvSpPr>
            <a:spLocks noChangeArrowheads="1"/>
          </p:cNvSpPr>
          <p:nvPr userDrawn="1"/>
        </p:nvSpPr>
        <p:spPr bwMode="auto">
          <a:xfrm>
            <a:off x="8015654" y="0"/>
            <a:ext cx="1149785" cy="6858000"/>
          </a:xfrm>
          <a:prstGeom prst="rect">
            <a:avLst/>
          </a:prstGeom>
          <a:solidFill>
            <a:srgbClr val="FEDE5D"/>
          </a:solidFill>
          <a:ln w="9525">
            <a:noFill/>
            <a:miter lim="800000"/>
            <a:headEnd/>
            <a:tailEnd/>
          </a:ln>
        </p:spPr>
        <p:txBody>
          <a:bodyPr wrap="none" anchor="ctr"/>
          <a:lstStyle/>
          <a:p>
            <a:pPr>
              <a:defRPr/>
            </a:pPr>
            <a:endParaRPr lang="en-US" dirty="0"/>
          </a:p>
        </p:txBody>
      </p:sp>
      <p:sp>
        <p:nvSpPr>
          <p:cNvPr id="9" name="Oval 7"/>
          <p:cNvSpPr>
            <a:spLocks noChangeArrowheads="1"/>
          </p:cNvSpPr>
          <p:nvPr userDrawn="1"/>
        </p:nvSpPr>
        <p:spPr bwMode="auto">
          <a:xfrm>
            <a:off x="8214946" y="190500"/>
            <a:ext cx="703385" cy="762000"/>
          </a:xfrm>
          <a:prstGeom prst="ellipse">
            <a:avLst/>
          </a:prstGeom>
          <a:solidFill>
            <a:srgbClr val="D9C852"/>
          </a:solidFill>
          <a:ln w="9525">
            <a:noFill/>
            <a:round/>
            <a:headEnd/>
            <a:tailEnd/>
          </a:ln>
        </p:spPr>
        <p:txBody>
          <a:bodyPr wrap="none" anchor="ctr"/>
          <a:lstStyle/>
          <a:p>
            <a:pPr>
              <a:defRPr/>
            </a:pPr>
            <a:endParaRPr lang="en-US" dirty="0"/>
          </a:p>
        </p:txBody>
      </p:sp>
      <p:sp>
        <p:nvSpPr>
          <p:cNvPr id="11" name="Oval 8"/>
          <p:cNvSpPr>
            <a:spLocks noChangeArrowheads="1"/>
          </p:cNvSpPr>
          <p:nvPr userDrawn="1"/>
        </p:nvSpPr>
        <p:spPr bwMode="auto">
          <a:xfrm>
            <a:off x="8214946" y="1104900"/>
            <a:ext cx="703385" cy="762000"/>
          </a:xfrm>
          <a:prstGeom prst="ellipse">
            <a:avLst/>
          </a:prstGeom>
          <a:solidFill>
            <a:srgbClr val="FFFF73"/>
          </a:solidFill>
          <a:ln w="9525">
            <a:noFill/>
            <a:round/>
            <a:headEnd/>
            <a:tailEnd/>
          </a:ln>
        </p:spPr>
        <p:txBody>
          <a:bodyPr wrap="none" anchor="ctr"/>
          <a:lstStyle/>
          <a:p>
            <a:pPr>
              <a:defRPr/>
            </a:pP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8" name="Date Placeholder 27"/>
          <p:cNvSpPr>
            <a:spLocks noGrp="1"/>
          </p:cNvSpPr>
          <p:nvPr>
            <p:ph type="dt" sz="half" idx="10"/>
          </p:nvPr>
        </p:nvSpPr>
        <p:spPr/>
        <p:txBody>
          <a:bodyPr/>
          <a:lstStyle/>
          <a:p>
            <a:r>
              <a:rPr lang="en-US" smtClean="0"/>
              <a:t>06 Dece 2012</a:t>
            </a:r>
            <a:endParaRPr lang="en-GB"/>
          </a:p>
        </p:txBody>
      </p:sp>
      <p:sp>
        <p:nvSpPr>
          <p:cNvPr id="17" name="Footer Placeholder 16"/>
          <p:cNvSpPr>
            <a:spLocks noGrp="1"/>
          </p:cNvSpPr>
          <p:nvPr>
            <p:ph type="ftr" sz="quarter" idx="11"/>
          </p:nvPr>
        </p:nvSpPr>
        <p:spPr/>
        <p:txBody>
          <a:bodyPr/>
          <a:lstStyle/>
          <a:p>
            <a:r>
              <a:rPr lang="en-GB" smtClean="0"/>
              <a:t>MEMR  ©  2012</a:t>
            </a:r>
            <a:endParaRPr lang="en-GB"/>
          </a:p>
        </p:txBody>
      </p:sp>
      <p:sp>
        <p:nvSpPr>
          <p:cNvPr id="29" name="Slide Number Placeholder 28"/>
          <p:cNvSpPr>
            <a:spLocks noGrp="1"/>
          </p:cNvSpPr>
          <p:nvPr>
            <p:ph type="sldNum" sz="quarter" idx="12"/>
          </p:nvPr>
        </p:nvSpPr>
        <p:spPr>
          <a:solidFill>
            <a:srgbClr val="6BA42C"/>
          </a:solidFill>
        </p:spPr>
        <p:txBody>
          <a:bodyPr lIns="0" tIns="0" rIns="0" bIns="0">
            <a:noAutofit/>
          </a:bodyPr>
          <a:lstStyle>
            <a:lvl1pPr>
              <a:defRPr sz="1400">
                <a:solidFill>
                  <a:srgbClr val="FFFFFF"/>
                </a:solidFill>
              </a:defRPr>
            </a:lvl1pPr>
          </a:lstStyle>
          <a:p>
            <a:fld id="{EE00A2DC-3C27-4542-BA4D-2BD941634946}" type="slidenum">
              <a:rPr lang="en-GB" smtClean="0"/>
              <a:pPr/>
              <a:t>‹#›</a:t>
            </a:fld>
            <a:endParaRPr lang="en-GB" dirty="0"/>
          </a:p>
        </p:txBody>
      </p:sp>
      <p:sp>
        <p:nvSpPr>
          <p:cNvPr id="7" name="Rectangle 6"/>
          <p:cNvSpPr/>
          <p:nvPr/>
        </p:nvSpPr>
        <p:spPr>
          <a:xfrm>
            <a:off x="62931" y="2209800"/>
            <a:ext cx="9021537" cy="2590800"/>
          </a:xfrm>
          <a:prstGeom prst="rect">
            <a:avLst/>
          </a:prstGeom>
          <a:solidFill>
            <a:srgbClr val="04A408"/>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2276788"/>
            <a:ext cx="9021537" cy="120580"/>
          </a:xfrm>
          <a:prstGeom prst="rect">
            <a:avLst/>
          </a:prstGeom>
          <a:solidFill>
            <a:srgbClr val="6BA42C"/>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6263" y="4461468"/>
            <a:ext cx="9021537" cy="110532"/>
          </a:xfrm>
          <a:prstGeom prst="rect">
            <a:avLst/>
          </a:prstGeom>
          <a:solidFill>
            <a:srgbClr val="6BA42C"/>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362200"/>
            <a:ext cx="8229600" cy="2075470"/>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zoom dir="in"/>
    <p:sndAc>
      <p:stSnd>
        <p:snd r:embed="rId1" name="arrow.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rgbClr val="04A408"/>
          </a:solidFill>
        </p:spPr>
        <p:txBody>
          <a:bodyPr/>
          <a:lstStyle>
            <a:lvl1pPr>
              <a:defRPr>
                <a:solidFill>
                  <a:schemeClr val="bg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r>
              <a:rPr lang="en-US" smtClean="0"/>
              <a:t>06 Dece 2012</a:t>
            </a:r>
            <a:endParaRPr lang="en-GB"/>
          </a:p>
        </p:txBody>
      </p:sp>
      <p:sp>
        <p:nvSpPr>
          <p:cNvPr id="5" name="Footer Placeholder 4"/>
          <p:cNvSpPr>
            <a:spLocks noGrp="1"/>
          </p:cNvSpPr>
          <p:nvPr>
            <p:ph type="ftr" sz="quarter" idx="11"/>
          </p:nvPr>
        </p:nvSpPr>
        <p:spPr/>
        <p:txBody>
          <a:bodyPr/>
          <a:lstStyle/>
          <a:p>
            <a:r>
              <a:rPr lang="en-GB" smtClean="0"/>
              <a:t>MEMR  ©  2012</a:t>
            </a:r>
            <a:endParaRPr lang="en-GB"/>
          </a:p>
        </p:txBody>
      </p:sp>
      <p:sp>
        <p:nvSpPr>
          <p:cNvPr id="6" name="Slide Number Placeholder 5"/>
          <p:cNvSpPr>
            <a:spLocks noGrp="1"/>
          </p:cNvSpPr>
          <p:nvPr>
            <p:ph type="sldNum" sz="quarter" idx="12"/>
          </p:nvPr>
        </p:nvSpPr>
        <p:spPr>
          <a:solidFill>
            <a:srgbClr val="6BA42C"/>
          </a:solidFill>
        </p:spPr>
        <p:txBody>
          <a:bodyPr/>
          <a:lstStyle/>
          <a:p>
            <a:fld id="{EE00A2DC-3C27-4542-BA4D-2BD941634946}" type="slidenum">
              <a:rPr lang="en-GB" smtClean="0"/>
              <a:pPr/>
              <a:t>‹#›</a:t>
            </a:fld>
            <a:endParaRPr lang="en-GB"/>
          </a:p>
        </p:txBody>
      </p:sp>
      <p:sp>
        <p:nvSpPr>
          <p:cNvPr id="8" name="Content Placeholder 7"/>
          <p:cNvSpPr>
            <a:spLocks noGrp="1"/>
          </p:cNvSpPr>
          <p:nvPr>
            <p:ph sz="quarter" idx="1"/>
          </p:nvPr>
        </p:nvSpPr>
        <p:spPr>
          <a:xfrm>
            <a:off x="457200" y="1295400"/>
            <a:ext cx="8229600" cy="4724400"/>
          </a:xfrm>
        </p:spPr>
        <p:txBody>
          <a:bodyPr vert="horz"/>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Rectangle 6"/>
          <p:cNvSpPr/>
          <p:nvPr userDrawn="1"/>
        </p:nvSpPr>
        <p:spPr>
          <a:xfrm flipV="1">
            <a:off x="69412" y="1143000"/>
            <a:ext cx="9013515" cy="45719"/>
          </a:xfrm>
          <a:prstGeom prst="rect">
            <a:avLst/>
          </a:prstGeom>
          <a:solidFill>
            <a:srgbClr val="6BA42C"/>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r>
              <a:rPr kumimoji="0" lang="en-US" dirty="0" smtClean="0"/>
              <a:t>v</a:t>
            </a:r>
            <a:endParaRPr kumimoji="0" lang="en-US" dirty="0"/>
          </a:p>
        </p:txBody>
      </p:sp>
      <p:sp>
        <p:nvSpPr>
          <p:cNvPr id="10" name="Rectangle 9"/>
          <p:cNvSpPr/>
          <p:nvPr userDrawn="1"/>
        </p:nvSpPr>
        <p:spPr>
          <a:xfrm flipV="1">
            <a:off x="76200" y="274320"/>
            <a:ext cx="9013515" cy="45719"/>
          </a:xfrm>
          <a:prstGeom prst="rect">
            <a:avLst/>
          </a:prstGeom>
          <a:solidFill>
            <a:srgbClr val="6BA42C"/>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userDrawn="1"/>
        </p:nvSpPr>
        <p:spPr>
          <a:xfrm flipV="1">
            <a:off x="76200" y="6096000"/>
            <a:ext cx="9013515" cy="76200"/>
          </a:xfrm>
          <a:prstGeom prst="rect">
            <a:avLst/>
          </a:prstGeom>
          <a:solidFill>
            <a:srgbClr val="6BA42C"/>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r>
              <a:rPr kumimoji="0" lang="en-US" dirty="0" smtClean="0"/>
              <a:t>v</a:t>
            </a:r>
            <a:endParaRPr kumimoji="0" lang="en-US" dirty="0"/>
          </a:p>
        </p:txBody>
      </p:sp>
      <p:pic>
        <p:nvPicPr>
          <p:cNvPr id="12" name="Picture 2" descr="logo-GK"/>
          <p:cNvPicPr>
            <a:picLocks noChangeAspect="1" noChangeArrowheads="1"/>
          </p:cNvPicPr>
          <p:nvPr userDrawn="1"/>
        </p:nvPicPr>
        <p:blipFill>
          <a:blip r:embed="rId3" cstate="print"/>
          <a:srcRect/>
          <a:stretch>
            <a:fillRect/>
          </a:stretch>
        </p:blipFill>
        <p:spPr bwMode="auto">
          <a:xfrm>
            <a:off x="4381557" y="6242547"/>
            <a:ext cx="419043" cy="386853"/>
          </a:xfrm>
          <a:prstGeom prst="rect">
            <a:avLst/>
          </a:prstGeom>
          <a:noFill/>
          <a:ln w="9525">
            <a:noFill/>
            <a:miter lim="800000"/>
            <a:headEnd/>
            <a:tailEnd/>
          </a:ln>
        </p:spPr>
      </p:pic>
    </p:spTree>
  </p:cSld>
  <p:clrMapOvr>
    <a:masterClrMapping/>
  </p:clrMapOvr>
  <p:transition xmlns:p14="http://schemas.microsoft.com/office/powerpoint/2010/main">
    <p:zoom dir="in"/>
    <p:sndAc>
      <p:stSnd>
        <p:snd r:embed="rId1" name="arrow.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130628" y="0"/>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06 Dece 2012</a:t>
            </a:r>
            <a:endParaRPr lang="en-GB"/>
          </a:p>
        </p:txBody>
      </p:sp>
      <p:sp>
        <p:nvSpPr>
          <p:cNvPr id="5" name="Footer Placeholder 4"/>
          <p:cNvSpPr>
            <a:spLocks noGrp="1"/>
          </p:cNvSpPr>
          <p:nvPr>
            <p:ph type="ftr" sz="quarter" idx="11"/>
          </p:nvPr>
        </p:nvSpPr>
        <p:spPr>
          <a:xfrm>
            <a:off x="800100" y="6172200"/>
            <a:ext cx="4000500" cy="457200"/>
          </a:xfrm>
        </p:spPr>
        <p:txBody>
          <a:bodyPr/>
          <a:lstStyle/>
          <a:p>
            <a:r>
              <a:rPr lang="en-GB" smtClean="0"/>
              <a:t>MEMR  ©  2012</a:t>
            </a:r>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E00A2DC-3C27-4542-BA4D-2BD941634946}" type="slidenum">
              <a:rPr lang="en-GB" smtClean="0"/>
              <a:pPr/>
              <a:t>‹#›</a:t>
            </a:fld>
            <a:endParaRPr lang="en-GB"/>
          </a:p>
        </p:txBody>
      </p:sp>
      <p:pic>
        <p:nvPicPr>
          <p:cNvPr id="12" name="Picture 2" descr="logo-GK"/>
          <p:cNvPicPr>
            <a:picLocks noChangeAspect="1" noChangeArrowheads="1"/>
          </p:cNvPicPr>
          <p:nvPr userDrawn="1"/>
        </p:nvPicPr>
        <p:blipFill>
          <a:blip r:embed="rId3" cstate="print"/>
          <a:srcRect/>
          <a:stretch>
            <a:fillRect/>
          </a:stretch>
        </p:blipFill>
        <p:spPr bwMode="auto">
          <a:xfrm>
            <a:off x="4381557" y="6318747"/>
            <a:ext cx="419043" cy="386853"/>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xmlns:p14="http://schemas.microsoft.com/office/powerpoint/2010/main">
    <p:zoom dir="in"/>
    <p:sndAc>
      <p:stSnd>
        <p:snd r:embed="rId1" name="arrow.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t>06 Dece 2012</a:t>
            </a:r>
            <a:endParaRPr lang="en-GB"/>
          </a:p>
        </p:txBody>
      </p:sp>
      <p:sp>
        <p:nvSpPr>
          <p:cNvPr id="6" name="Footer Placeholder 5"/>
          <p:cNvSpPr>
            <a:spLocks noGrp="1"/>
          </p:cNvSpPr>
          <p:nvPr>
            <p:ph type="ftr" sz="quarter" idx="11"/>
          </p:nvPr>
        </p:nvSpPr>
        <p:spPr/>
        <p:txBody>
          <a:bodyPr/>
          <a:lstStyle/>
          <a:p>
            <a:r>
              <a:rPr lang="en-GB" smtClean="0"/>
              <a:t>MEMR  ©  2012</a:t>
            </a:r>
            <a:endParaRPr lang="en-GB"/>
          </a:p>
        </p:txBody>
      </p:sp>
      <p:sp>
        <p:nvSpPr>
          <p:cNvPr id="7" name="Slide Number Placeholder 6"/>
          <p:cNvSpPr>
            <a:spLocks noGrp="1"/>
          </p:cNvSpPr>
          <p:nvPr>
            <p:ph type="sldNum" sz="quarter" idx="12"/>
          </p:nvPr>
        </p:nvSpPr>
        <p:spPr/>
        <p:txBody>
          <a:bodyPr/>
          <a:lstStyle/>
          <a:p>
            <a:fld id="{EE00A2DC-3C27-4542-BA4D-2BD941634946}"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zoom dir="in"/>
    <p:sndAc>
      <p:stSnd>
        <p:snd r:embed="rId1" name="arrow.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smtClean="0"/>
              <a:t>06 Dece 2012</a:t>
            </a:r>
            <a:endParaRPr lang="en-GB"/>
          </a:p>
        </p:txBody>
      </p:sp>
      <p:sp>
        <p:nvSpPr>
          <p:cNvPr id="8" name="Footer Placeholder 7"/>
          <p:cNvSpPr>
            <a:spLocks noGrp="1"/>
          </p:cNvSpPr>
          <p:nvPr>
            <p:ph type="ftr" sz="quarter" idx="11"/>
          </p:nvPr>
        </p:nvSpPr>
        <p:spPr/>
        <p:txBody>
          <a:bodyPr/>
          <a:lstStyle/>
          <a:p>
            <a:r>
              <a:rPr lang="en-GB" smtClean="0"/>
              <a:t>MEMR  ©  2012</a:t>
            </a:r>
            <a:endParaRPr lang="en-GB"/>
          </a:p>
        </p:txBody>
      </p:sp>
      <p:sp>
        <p:nvSpPr>
          <p:cNvPr id="9" name="Slide Number Placeholder 8"/>
          <p:cNvSpPr>
            <a:spLocks noGrp="1"/>
          </p:cNvSpPr>
          <p:nvPr>
            <p:ph type="sldNum" sz="quarter" idx="12"/>
          </p:nvPr>
        </p:nvSpPr>
        <p:spPr/>
        <p:txBody>
          <a:bodyPr/>
          <a:lstStyle/>
          <a:p>
            <a:fld id="{EE00A2DC-3C27-4542-BA4D-2BD941634946}"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zoom dir="in"/>
    <p:sndAc>
      <p:stSnd>
        <p:snd r:embed="rId1" name="arrow.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06 Dece 2012</a:t>
            </a:r>
            <a:endParaRPr lang="en-GB"/>
          </a:p>
        </p:txBody>
      </p:sp>
      <p:sp>
        <p:nvSpPr>
          <p:cNvPr id="4" name="Footer Placeholder 3"/>
          <p:cNvSpPr>
            <a:spLocks noGrp="1"/>
          </p:cNvSpPr>
          <p:nvPr>
            <p:ph type="ftr" sz="quarter" idx="11"/>
          </p:nvPr>
        </p:nvSpPr>
        <p:spPr/>
        <p:txBody>
          <a:bodyPr/>
          <a:lstStyle/>
          <a:p>
            <a:r>
              <a:rPr lang="en-GB" smtClean="0"/>
              <a:t>MEMR  ©  2012</a:t>
            </a:r>
            <a:endParaRPr lang="en-GB"/>
          </a:p>
        </p:txBody>
      </p:sp>
      <p:sp>
        <p:nvSpPr>
          <p:cNvPr id="5" name="Slide Number Placeholder 4"/>
          <p:cNvSpPr>
            <a:spLocks noGrp="1"/>
          </p:cNvSpPr>
          <p:nvPr>
            <p:ph type="sldNum" sz="quarter" idx="12"/>
          </p:nvPr>
        </p:nvSpPr>
        <p:spPr/>
        <p:txBody>
          <a:bodyPr/>
          <a:lstStyle/>
          <a:p>
            <a:fld id="{EE00A2DC-3C27-4542-BA4D-2BD941634946}" type="slidenum">
              <a:rPr lang="en-GB" smtClean="0"/>
              <a:pPr/>
              <a:t>‹#›</a:t>
            </a:fld>
            <a:endParaRPr lang="en-GB"/>
          </a:p>
        </p:txBody>
      </p:sp>
      <p:pic>
        <p:nvPicPr>
          <p:cNvPr id="6" name="Picture 2" descr="logo-GK"/>
          <p:cNvPicPr>
            <a:picLocks noChangeAspect="1" noChangeArrowheads="1"/>
          </p:cNvPicPr>
          <p:nvPr userDrawn="1"/>
        </p:nvPicPr>
        <p:blipFill>
          <a:blip r:embed="rId3" cstate="print"/>
          <a:srcRect/>
          <a:stretch>
            <a:fillRect/>
          </a:stretch>
        </p:blipFill>
        <p:spPr bwMode="auto">
          <a:xfrm>
            <a:off x="4457757" y="6242547"/>
            <a:ext cx="419043" cy="386853"/>
          </a:xfrm>
          <a:prstGeom prst="rect">
            <a:avLst/>
          </a:prstGeom>
          <a:noFill/>
          <a:ln w="9525">
            <a:noFill/>
            <a:miter lim="800000"/>
            <a:headEnd/>
            <a:tailEnd/>
          </a:ln>
        </p:spPr>
      </p:pic>
    </p:spTree>
  </p:cSld>
  <p:clrMapOvr>
    <a:masterClrMapping/>
  </p:clrMapOvr>
  <p:transition xmlns:p14="http://schemas.microsoft.com/office/powerpoint/2010/main">
    <p:zoom dir="in"/>
    <p:sndAc>
      <p:stSnd>
        <p:snd r:embed="rId1" name="arrow.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06 Dece 2012</a:t>
            </a:r>
            <a:endParaRPr lang="en-GB"/>
          </a:p>
        </p:txBody>
      </p:sp>
      <p:sp>
        <p:nvSpPr>
          <p:cNvPr id="3" name="Footer Placeholder 2"/>
          <p:cNvSpPr>
            <a:spLocks noGrp="1"/>
          </p:cNvSpPr>
          <p:nvPr>
            <p:ph type="ftr" sz="quarter" idx="11"/>
          </p:nvPr>
        </p:nvSpPr>
        <p:spPr/>
        <p:txBody>
          <a:bodyPr/>
          <a:lstStyle/>
          <a:p>
            <a:r>
              <a:rPr lang="en-GB" smtClean="0"/>
              <a:t>MEMR  ©  2012</a:t>
            </a:r>
            <a:endParaRPr lang="en-GB"/>
          </a:p>
        </p:txBody>
      </p:sp>
      <p:sp>
        <p:nvSpPr>
          <p:cNvPr id="4" name="Slide Number Placeholder 3"/>
          <p:cNvSpPr>
            <a:spLocks noGrp="1"/>
          </p:cNvSpPr>
          <p:nvPr>
            <p:ph type="sldNum" sz="quarter" idx="12"/>
          </p:nvPr>
        </p:nvSpPr>
        <p:spPr/>
        <p:txBody>
          <a:bodyPr/>
          <a:lstStyle/>
          <a:p>
            <a:fld id="{EE00A2DC-3C27-4542-BA4D-2BD941634946}" type="slidenum">
              <a:rPr lang="en-GB" smtClean="0"/>
              <a:pPr/>
              <a:t>‹#›</a:t>
            </a:fld>
            <a:endParaRPr lang="en-GB"/>
          </a:p>
        </p:txBody>
      </p:sp>
      <p:pic>
        <p:nvPicPr>
          <p:cNvPr id="5" name="Picture 2" descr="logo-GK"/>
          <p:cNvPicPr>
            <a:picLocks noChangeAspect="1" noChangeArrowheads="1"/>
          </p:cNvPicPr>
          <p:nvPr userDrawn="1"/>
        </p:nvPicPr>
        <p:blipFill>
          <a:blip r:embed="rId3" cstate="print"/>
          <a:srcRect/>
          <a:stretch>
            <a:fillRect/>
          </a:stretch>
        </p:blipFill>
        <p:spPr bwMode="auto">
          <a:xfrm>
            <a:off x="3886200" y="6172200"/>
            <a:ext cx="419043" cy="386853"/>
          </a:xfrm>
          <a:prstGeom prst="rect">
            <a:avLst/>
          </a:prstGeom>
          <a:noFill/>
          <a:ln w="9525">
            <a:noFill/>
            <a:miter lim="800000"/>
            <a:headEnd/>
            <a:tailEnd/>
          </a:ln>
        </p:spPr>
      </p:pic>
    </p:spTree>
  </p:cSld>
  <p:clrMapOvr>
    <a:masterClrMapping/>
  </p:clrMapOvr>
  <p:transition xmlns:p14="http://schemas.microsoft.com/office/powerpoint/2010/main">
    <p:zoom dir="in"/>
    <p:sndAc>
      <p:stSnd>
        <p:snd r:embed="rId1" name="arrow.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E00A2DC-3C27-4542-BA4D-2BD941634946}" type="slidenum">
              <a:rPr lang="en-GB" smtClean="0"/>
              <a:pPr/>
              <a:t>‹#›</a:t>
            </a:fld>
            <a:endParaRPr lang="en-GB"/>
          </a:p>
        </p:txBody>
      </p:sp>
    </p:spTree>
    <p:extLst>
      <p:ext uri="{BB962C8B-B14F-4D97-AF65-F5344CB8AC3E}">
        <p14:creationId xmlns:p14="http://schemas.microsoft.com/office/powerpoint/2010/main" val="1877786018"/>
      </p:ext>
    </p:extLst>
  </p:cSld>
  <p:clrMapOvr>
    <a:masterClrMapping/>
  </p:clrMapOvr>
  <p:transition xmlns:p14="http://schemas.microsoft.com/office/powerpoint/2010/main">
    <p:zoom dir="in"/>
    <p:sndAc>
      <p:stSnd>
        <p:snd r:embed="rId1" name="arrow.wav"/>
      </p:stSnd>
    </p:sndAc>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audio" Target="../media/audio1.wav"/><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r>
              <a:rPr lang="en-US" smtClean="0"/>
              <a:t>06 Dece 2012</a:t>
            </a:r>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GB" smtClean="0"/>
              <a:t>MEMR  ©  2012</a:t>
            </a:r>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E00A2DC-3C27-4542-BA4D-2BD94163494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73" r:id="rId9"/>
    <p:sldLayoutId id="2147483668" r:id="rId10"/>
    <p:sldLayoutId id="2147483669" r:id="rId11"/>
    <p:sldLayoutId id="2147483670" r:id="rId12"/>
    <p:sldLayoutId id="2147483671" r:id="rId13"/>
    <p:sldLayoutId id="2147483674" r:id="rId14"/>
  </p:sldLayoutIdLst>
  <p:transition xmlns:p14="http://schemas.microsoft.com/office/powerpoint/2010/main">
    <p:zoom dir="in"/>
    <p:sndAc>
      <p:stSnd>
        <p:snd r:embed="rId16" name="arrow.wav"/>
      </p:stSnd>
    </p:sndAc>
  </p:transition>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audio" Target="../media/audio2.wav"/></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image" Target="../media/image5.pn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diagramData" Target="../diagrams/data2.xml"/><Relationship Id="rId5" Type="http://schemas.openxmlformats.org/officeDocument/2006/relationships/diagramLayout" Target="../diagrams/layout2.xml"/><Relationship Id="rId6" Type="http://schemas.openxmlformats.org/officeDocument/2006/relationships/diagramQuickStyle" Target="../diagrams/quickStyle2.xml"/><Relationship Id="rId7" Type="http://schemas.openxmlformats.org/officeDocument/2006/relationships/diagramColors" Target="../diagrams/colors2.xml"/><Relationship Id="rId8" Type="http://schemas.microsoft.com/office/2007/relationships/diagramDrawing" Target="../diagrams/drawing2.xml"/><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image" Target="../media/image6.jpeg"/><Relationship Id="rId5" Type="http://schemas.openxmlformats.org/officeDocument/2006/relationships/image" Target="../media/image7.jpeg"/><Relationship Id="rId1" Type="http://schemas.openxmlformats.org/officeDocument/2006/relationships/tags" Target="../tags/tag1.xml"/><Relationship Id="rId2"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image" Target="../media/image8.emf"/><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audio" Target="../media/audio1.wav"/></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audio" Target="../media/audio1.wav"/></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image" Target="../media/image9.emf"/><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2.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audio" Target="../media/audio1.wav"/></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audio" Target="../media/audio1.wav"/></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image" Target="../media/image3.emf"/><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1"/>
            <a:ext cx="8077200" cy="1676399"/>
          </a:xfrm>
        </p:spPr>
        <p:txBody>
          <a:bodyPr>
            <a:normAutofit/>
          </a:bodyPr>
          <a:lstStyle/>
          <a:p>
            <a:pPr lvl="0"/>
            <a:r>
              <a:rPr lang="en-US" sz="4800" dirty="0" smtClean="0"/>
              <a:t>Kenya National Climate Change Action Plan</a:t>
            </a:r>
          </a:p>
        </p:txBody>
      </p:sp>
      <p:sp>
        <p:nvSpPr>
          <p:cNvPr id="5" name="Subtitle 4"/>
          <p:cNvSpPr>
            <a:spLocks noGrp="1"/>
          </p:cNvSpPr>
          <p:nvPr>
            <p:ph type="subTitle" idx="1"/>
          </p:nvPr>
        </p:nvSpPr>
        <p:spPr>
          <a:xfrm>
            <a:off x="1295400" y="4648200"/>
            <a:ext cx="6400800" cy="1600200"/>
          </a:xfrm>
        </p:spPr>
        <p:txBody>
          <a:bodyPr>
            <a:normAutofit/>
          </a:bodyPr>
          <a:lstStyle/>
          <a:p>
            <a:r>
              <a:rPr lang="en-US" sz="2800" b="1" dirty="0" smtClean="0"/>
              <a:t>King_uyu@yahoo.com</a:t>
            </a:r>
            <a:br>
              <a:rPr lang="en-US" sz="2800" b="1" dirty="0" smtClean="0"/>
            </a:br>
            <a:r>
              <a:rPr lang="en-US" sz="2800" b="1" dirty="0" smtClean="0"/>
              <a:t/>
            </a:r>
            <a:br>
              <a:rPr lang="en-US" sz="2800" b="1" dirty="0" smtClean="0"/>
            </a:br>
            <a:r>
              <a:rPr lang="en-US" sz="2800" b="1" i="1" dirty="0" smtClean="0">
                <a:solidFill>
                  <a:srgbClr val="FFC000"/>
                </a:solidFill>
                <a:latin typeface="Georgia" pitchFamily="18" charset="0"/>
              </a:rPr>
              <a:t>http://www.kccap.info</a:t>
            </a:r>
          </a:p>
        </p:txBody>
      </p:sp>
      <p:sp>
        <p:nvSpPr>
          <p:cNvPr id="4" name="TextBox 3"/>
          <p:cNvSpPr txBox="1"/>
          <p:nvPr/>
        </p:nvSpPr>
        <p:spPr>
          <a:xfrm>
            <a:off x="762000" y="3512403"/>
            <a:ext cx="7848600" cy="830997"/>
          </a:xfrm>
          <a:prstGeom prst="rect">
            <a:avLst/>
          </a:prstGeom>
          <a:noFill/>
        </p:spPr>
        <p:txBody>
          <a:bodyPr wrap="square" rtlCol="0">
            <a:spAutoFit/>
          </a:bodyPr>
          <a:lstStyle/>
          <a:p>
            <a:pPr algn="ctr"/>
            <a:r>
              <a:rPr lang="en-US" sz="2400" b="1" i="1" dirty="0" smtClean="0">
                <a:solidFill>
                  <a:srgbClr val="FFC000"/>
                </a:solidFill>
                <a:latin typeface="Georgia" pitchFamily="18" charset="0"/>
              </a:rPr>
              <a:t>COP 18 Side Event</a:t>
            </a:r>
            <a:br>
              <a:rPr lang="en-US" sz="2400" b="1" i="1" dirty="0" smtClean="0">
                <a:solidFill>
                  <a:srgbClr val="FFC000"/>
                </a:solidFill>
                <a:latin typeface="Georgia" pitchFamily="18" charset="0"/>
              </a:rPr>
            </a:br>
            <a:r>
              <a:rPr lang="en-US" sz="2400" b="1" i="1" dirty="0" smtClean="0">
                <a:solidFill>
                  <a:srgbClr val="FFC000"/>
                </a:solidFill>
                <a:latin typeface="Georgia" pitchFamily="18" charset="0"/>
              </a:rPr>
              <a:t>Doha; 06 Dec 2012</a:t>
            </a:r>
            <a:endParaRPr lang="en-GB" sz="2400" b="1" i="1" dirty="0">
              <a:solidFill>
                <a:srgbClr val="FFC000"/>
              </a:solidFill>
              <a:latin typeface="Georgia" pitchFamily="18" charset="0"/>
            </a:endParaRPr>
          </a:p>
        </p:txBody>
      </p:sp>
    </p:spTree>
  </p:cSld>
  <p:clrMapOvr>
    <a:masterClrMapping/>
  </p:clrMapOvr>
  <p:transition xmlns:p14="http://schemas.microsoft.com/office/powerpoint/2010/main">
    <p:zoom dir="in"/>
    <p:sndAc>
      <p:stSnd>
        <p:snd r:embed="rId3" name="click.wav"/>
      </p:stSnd>
    </p:sndAc>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pPr marL="628650" indent="-628650" eaLnBrk="1" hangingPunct="1"/>
            <a:r>
              <a:rPr lang="en-US" sz="3200" b="1" dirty="0" smtClean="0">
                <a:latin typeface="Arial" charset="0"/>
                <a:cs typeface="Arial" charset="0"/>
              </a:rPr>
              <a:t>5.4 Low Carbon Climate Resilient Actions in the Energy Demand Sector</a:t>
            </a:r>
          </a:p>
        </p:txBody>
      </p:sp>
      <p:sp>
        <p:nvSpPr>
          <p:cNvPr id="3" name="Content Placeholder 2"/>
          <p:cNvSpPr>
            <a:spLocks noGrp="1"/>
          </p:cNvSpPr>
          <p:nvPr>
            <p:ph idx="1"/>
          </p:nvPr>
        </p:nvSpPr>
        <p:spPr>
          <a:xfrm>
            <a:off x="304800" y="1219200"/>
            <a:ext cx="8382000" cy="4800600"/>
          </a:xfrm>
        </p:spPr>
        <p:txBody>
          <a:bodyPr rtlCol="0">
            <a:normAutofit/>
          </a:bodyPr>
          <a:lstStyle/>
          <a:p>
            <a:pPr marL="225425" indent="-225425" eaLnBrk="1" fontAlgn="auto" hangingPunct="1">
              <a:spcAft>
                <a:spcPts val="0"/>
              </a:spcAft>
              <a:buFont typeface="Arial"/>
              <a:buChar char="•"/>
              <a:defRPr/>
            </a:pPr>
            <a:r>
              <a:rPr lang="en-GB" sz="2400" dirty="0" smtClean="0">
                <a:latin typeface="Arial" pitchFamily="34" charset="0"/>
                <a:cs typeface="Arial" pitchFamily="34" charset="0"/>
              </a:rPr>
              <a:t>Clean energy solutions for households and institutions;</a:t>
            </a:r>
          </a:p>
          <a:p>
            <a:pPr marL="225425" indent="-225425" eaLnBrk="1" fontAlgn="auto" hangingPunct="1">
              <a:spcAft>
                <a:spcPts val="0"/>
              </a:spcAft>
              <a:buFont typeface="Arial"/>
              <a:buChar char="•"/>
              <a:defRPr/>
            </a:pPr>
            <a:r>
              <a:rPr lang="en-GB" sz="2400" dirty="0" smtClean="0">
                <a:latin typeface="Arial" pitchFamily="34" charset="0"/>
                <a:cs typeface="Arial" pitchFamily="34" charset="0"/>
              </a:rPr>
              <a:t>Improved and LPG </a:t>
            </a:r>
            <a:r>
              <a:rPr lang="en-GB" sz="2400" dirty="0" err="1" smtClean="0">
                <a:latin typeface="Arial" pitchFamily="34" charset="0"/>
                <a:cs typeface="Arial" pitchFamily="34" charset="0"/>
              </a:rPr>
              <a:t>cookstoves</a:t>
            </a:r>
            <a:r>
              <a:rPr lang="en-GB" sz="2400" dirty="0" smtClean="0">
                <a:latin typeface="Arial" pitchFamily="34" charset="0"/>
                <a:cs typeface="Arial" pitchFamily="34" charset="0"/>
              </a:rPr>
              <a:t>;</a:t>
            </a:r>
          </a:p>
          <a:p>
            <a:pPr marL="225425" indent="-225425" eaLnBrk="1" fontAlgn="auto" hangingPunct="1">
              <a:spcAft>
                <a:spcPts val="0"/>
              </a:spcAft>
              <a:buFont typeface="Arial"/>
              <a:buChar char="•"/>
              <a:defRPr/>
            </a:pPr>
            <a:r>
              <a:rPr lang="en-GB" sz="2400" dirty="0" smtClean="0">
                <a:latin typeface="Arial" pitchFamily="34" charset="0"/>
                <a:cs typeface="Arial" pitchFamily="34" charset="0"/>
              </a:rPr>
              <a:t>Renewable lighting;</a:t>
            </a:r>
          </a:p>
          <a:p>
            <a:pPr marL="225425" indent="-225425" eaLnBrk="1" fontAlgn="auto" hangingPunct="1">
              <a:spcAft>
                <a:spcPts val="0"/>
              </a:spcAft>
              <a:buFont typeface="Arial"/>
              <a:buChar char="•"/>
              <a:defRPr/>
            </a:pPr>
            <a:r>
              <a:rPr lang="en-GB" sz="2400" dirty="0" smtClean="0">
                <a:latin typeface="Arial" pitchFamily="34" charset="0"/>
                <a:cs typeface="Arial" pitchFamily="34" charset="0"/>
              </a:rPr>
              <a:t>Energy efficient</a:t>
            </a:r>
            <a:br>
              <a:rPr lang="en-GB" sz="2400" dirty="0" smtClean="0">
                <a:latin typeface="Arial" pitchFamily="34" charset="0"/>
                <a:cs typeface="Arial" pitchFamily="34" charset="0"/>
              </a:rPr>
            </a:br>
            <a:r>
              <a:rPr lang="en-GB" sz="2400" dirty="0" smtClean="0">
                <a:latin typeface="Arial" pitchFamily="34" charset="0"/>
                <a:cs typeface="Arial" pitchFamily="34" charset="0"/>
              </a:rPr>
              <a:t>appliances;</a:t>
            </a:r>
          </a:p>
          <a:p>
            <a:pPr marL="225425" indent="-225425" eaLnBrk="1" fontAlgn="auto" hangingPunct="1">
              <a:spcAft>
                <a:spcPts val="0"/>
              </a:spcAft>
              <a:buFont typeface="Arial"/>
              <a:buChar char="•"/>
              <a:defRPr/>
            </a:pPr>
            <a:r>
              <a:rPr lang="en-GB" sz="2400" dirty="0" smtClean="0">
                <a:latin typeface="Arial" pitchFamily="34" charset="0"/>
                <a:cs typeface="Arial" pitchFamily="34" charset="0"/>
              </a:rPr>
              <a:t>Solar water heaters;</a:t>
            </a:r>
          </a:p>
          <a:p>
            <a:pPr marL="225425" indent="-225425" eaLnBrk="1" fontAlgn="auto" hangingPunct="1">
              <a:spcAft>
                <a:spcPts val="0"/>
              </a:spcAft>
              <a:buFont typeface="Arial"/>
              <a:buChar char="•"/>
              <a:defRPr/>
            </a:pPr>
            <a:r>
              <a:rPr lang="en-GB" sz="2400" dirty="0" smtClean="0">
                <a:latin typeface="Arial" pitchFamily="34" charset="0"/>
                <a:cs typeface="Arial" pitchFamily="34" charset="0"/>
              </a:rPr>
              <a:t>Energy efficiency in</a:t>
            </a:r>
            <a:br>
              <a:rPr lang="en-GB" sz="2400" dirty="0" smtClean="0">
                <a:latin typeface="Arial" pitchFamily="34" charset="0"/>
                <a:cs typeface="Arial" pitchFamily="34" charset="0"/>
              </a:rPr>
            </a:br>
            <a:r>
              <a:rPr lang="en-GB" sz="2400" dirty="0" smtClean="0">
                <a:latin typeface="Arial" pitchFamily="34" charset="0"/>
                <a:cs typeface="Arial" pitchFamily="34" charset="0"/>
              </a:rPr>
              <a:t>industry;</a:t>
            </a:r>
          </a:p>
          <a:p>
            <a:pPr marL="225425" indent="-225425" eaLnBrk="1" fontAlgn="auto" hangingPunct="1">
              <a:spcAft>
                <a:spcPts val="0"/>
              </a:spcAft>
              <a:buFont typeface="Arial"/>
              <a:buChar char="•"/>
              <a:defRPr/>
            </a:pPr>
            <a:r>
              <a:rPr lang="en-GB" sz="2400" dirty="0" smtClean="0">
                <a:latin typeface="Arial" pitchFamily="34" charset="0"/>
                <a:cs typeface="Arial" pitchFamily="34" charset="0"/>
              </a:rPr>
              <a:t>Co-generation in</a:t>
            </a:r>
            <a:br>
              <a:rPr lang="en-GB" sz="2400" dirty="0" smtClean="0">
                <a:latin typeface="Arial" pitchFamily="34" charset="0"/>
                <a:cs typeface="Arial" pitchFamily="34" charset="0"/>
              </a:rPr>
            </a:br>
            <a:r>
              <a:rPr lang="en-GB" sz="2400" dirty="0" smtClean="0">
                <a:latin typeface="Arial" pitchFamily="34" charset="0"/>
                <a:cs typeface="Arial" pitchFamily="34" charset="0"/>
              </a:rPr>
              <a:t>agriculture.</a:t>
            </a:r>
            <a:endParaRPr lang="en-US" dirty="0"/>
          </a:p>
        </p:txBody>
      </p:sp>
      <p:sp>
        <p:nvSpPr>
          <p:cNvPr id="5124" name="TextBox 4"/>
          <p:cNvSpPr txBox="1">
            <a:spLocks noChangeArrowheads="1"/>
          </p:cNvSpPr>
          <p:nvPr/>
        </p:nvSpPr>
        <p:spPr bwMode="auto">
          <a:xfrm>
            <a:off x="457200" y="4079875"/>
            <a:ext cx="4205288" cy="368300"/>
          </a:xfrm>
          <a:prstGeom prst="rect">
            <a:avLst/>
          </a:prstGeom>
          <a:noFill/>
          <a:ln w="9525">
            <a:noFill/>
            <a:miter lim="800000"/>
            <a:headEnd/>
            <a:tailEnd/>
          </a:ln>
        </p:spPr>
        <p:txBody>
          <a:bodyPr>
            <a:spAutoFit/>
          </a:bodyPr>
          <a:lstStyle/>
          <a:p>
            <a:endParaRPr lang="en-US">
              <a:latin typeface="Calibri" pitchFamily="34" charset="0"/>
            </a:endParaRPr>
          </a:p>
        </p:txBody>
      </p:sp>
      <p:pic>
        <p:nvPicPr>
          <p:cNvPr id="5125" name="Picture 5"/>
          <p:cNvPicPr>
            <a:picLocks noChangeAspect="1" noChangeArrowheads="1"/>
          </p:cNvPicPr>
          <p:nvPr/>
        </p:nvPicPr>
        <p:blipFill>
          <a:blip r:embed="rId4" cstate="print"/>
          <a:srcRect/>
          <a:stretch>
            <a:fillRect/>
          </a:stretch>
        </p:blipFill>
        <p:spPr bwMode="auto">
          <a:xfrm>
            <a:off x="3626402" y="2133600"/>
            <a:ext cx="5365198" cy="3886200"/>
          </a:xfrm>
          <a:prstGeom prst="rect">
            <a:avLst/>
          </a:prstGeom>
          <a:noFill/>
          <a:ln w="9525">
            <a:noFill/>
            <a:miter lim="800000"/>
            <a:headEnd/>
            <a:tailEnd/>
          </a:ln>
        </p:spPr>
      </p:pic>
    </p:spTree>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74638"/>
            <a:ext cx="8229600" cy="868362"/>
          </a:xfrm>
        </p:spPr>
        <p:txBody>
          <a:bodyPr/>
          <a:lstStyle/>
          <a:p>
            <a:pPr eaLnBrk="1" hangingPunct="1"/>
            <a:r>
              <a:rPr lang="en-US" sz="3600" b="1" dirty="0" smtClean="0">
                <a:latin typeface="Arial" charset="0"/>
                <a:cs typeface="Arial" charset="0"/>
              </a:rPr>
              <a:t>5.5 Commitment is critical</a:t>
            </a:r>
          </a:p>
        </p:txBody>
      </p:sp>
      <p:graphicFrame>
        <p:nvGraphicFramePr>
          <p:cNvPr id="6" name="Content Placeholder 5"/>
          <p:cNvGraphicFramePr>
            <a:graphicFrameLocks noGrp="1"/>
          </p:cNvGraphicFramePr>
          <p:nvPr>
            <p:ph idx="1"/>
          </p:nvPr>
        </p:nvGraphicFramePr>
        <p:xfrm>
          <a:off x="457200" y="1143000"/>
          <a:ext cx="8229600" cy="4953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smtClean="0"/>
          </a:p>
        </p:txBody>
      </p:sp>
      <p:sp>
        <p:nvSpPr>
          <p:cNvPr id="7171" name="Content Placeholder 2"/>
          <p:cNvSpPr>
            <a:spLocks noGrp="1"/>
          </p:cNvSpPr>
          <p:nvPr>
            <p:ph idx="1"/>
          </p:nvPr>
        </p:nvSpPr>
        <p:spPr/>
        <p:txBody>
          <a:bodyPr/>
          <a:lstStyle/>
          <a:p>
            <a:pPr eaLnBrk="1" hangingPunct="1"/>
            <a:endParaRPr lang="en-US" smtClean="0"/>
          </a:p>
        </p:txBody>
      </p:sp>
      <p:pic>
        <p:nvPicPr>
          <p:cNvPr id="7172" name="Picture 2"/>
          <p:cNvPicPr>
            <a:picLocks noChangeAspect="1" noChangeArrowheads="1"/>
          </p:cNvPicPr>
          <p:nvPr/>
        </p:nvPicPr>
        <p:blipFill>
          <a:blip r:embed="rId4" cstate="print"/>
          <a:srcRect/>
          <a:stretch>
            <a:fillRect/>
          </a:stretch>
        </p:blipFill>
        <p:spPr bwMode="auto">
          <a:xfrm>
            <a:off x="0" y="0"/>
            <a:ext cx="8961438" cy="6721475"/>
          </a:xfrm>
          <a:prstGeom prst="rect">
            <a:avLst/>
          </a:prstGeom>
          <a:noFill/>
          <a:ln w="9525">
            <a:noFill/>
            <a:miter lim="800000"/>
            <a:headEnd/>
            <a:tailEnd/>
          </a:ln>
        </p:spPr>
      </p:pic>
      <p:pic>
        <p:nvPicPr>
          <p:cNvPr id="7173" name="Content Placeholder 3" descr="C:\G2G_Trans\Olkaria I&amp;IV Project\Olkaria Photo2.JPG"/>
          <p:cNvPicPr>
            <a:picLocks noChangeAspect="1" noChangeArrowheads="1"/>
          </p:cNvPicPr>
          <p:nvPr>
            <p:custDataLst>
              <p:tags r:id="rId1"/>
            </p:custDataLst>
          </p:nvPr>
        </p:nvPicPr>
        <p:blipFill>
          <a:blip r:embed="rId5" cstate="print"/>
          <a:srcRect t="9801" b="27655"/>
          <a:stretch>
            <a:fillRect/>
          </a:stretch>
        </p:blipFill>
        <p:spPr bwMode="auto">
          <a:xfrm>
            <a:off x="4506913" y="3184525"/>
            <a:ext cx="3698875" cy="2941638"/>
          </a:xfrm>
          <a:prstGeom prst="rect">
            <a:avLst/>
          </a:prstGeom>
          <a:noFill/>
          <a:ln w="9525">
            <a:noFill/>
            <a:miter lim="800000"/>
            <a:headEnd/>
            <a:tailEnd/>
          </a:ln>
        </p:spPr>
      </p:pic>
    </p:spTree>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22Nov2012</a:t>
            </a:r>
            <a:endParaRPr lang="en-GB"/>
          </a:p>
        </p:txBody>
      </p:sp>
      <p:sp>
        <p:nvSpPr>
          <p:cNvPr id="4" name="Footer Placeholder 3"/>
          <p:cNvSpPr>
            <a:spLocks noGrp="1"/>
          </p:cNvSpPr>
          <p:nvPr>
            <p:ph type="ftr" sz="quarter" idx="11"/>
          </p:nvPr>
        </p:nvSpPr>
        <p:spPr/>
        <p:txBody>
          <a:bodyPr/>
          <a:lstStyle/>
          <a:p>
            <a:r>
              <a:rPr lang="en-GB" smtClean="0"/>
              <a:t>MEMR  ©  2012</a:t>
            </a:r>
            <a:endParaRPr lang="en-GB"/>
          </a:p>
        </p:txBody>
      </p:sp>
      <p:sp>
        <p:nvSpPr>
          <p:cNvPr id="5" name="Slide Number Placeholder 4"/>
          <p:cNvSpPr>
            <a:spLocks noGrp="1"/>
          </p:cNvSpPr>
          <p:nvPr>
            <p:ph type="sldNum" sz="quarter" idx="12"/>
          </p:nvPr>
        </p:nvSpPr>
        <p:spPr/>
        <p:txBody>
          <a:bodyPr/>
          <a:lstStyle/>
          <a:p>
            <a:fld id="{EE00A2DC-3C27-4542-BA4D-2BD941634946}" type="slidenum">
              <a:rPr lang="en-GB" smtClean="0"/>
              <a:pPr/>
              <a:t>13</a:t>
            </a:fld>
            <a:endParaRPr lang="en-GB"/>
          </a:p>
        </p:txBody>
      </p:sp>
      <p:sp>
        <p:nvSpPr>
          <p:cNvPr id="7" name="Title 6"/>
          <p:cNvSpPr>
            <a:spLocks noGrp="1"/>
          </p:cNvSpPr>
          <p:nvPr>
            <p:ph type="ctrTitle"/>
          </p:nvPr>
        </p:nvSpPr>
        <p:spPr>
          <a:xfrm>
            <a:off x="304800" y="2209800"/>
            <a:ext cx="8534400" cy="2590800"/>
          </a:xfrm>
        </p:spPr>
        <p:txBody>
          <a:bodyPr>
            <a:normAutofit/>
          </a:bodyPr>
          <a:lstStyle/>
          <a:p>
            <a:r>
              <a:rPr lang="en-GB" sz="6000" dirty="0" smtClean="0"/>
              <a:t>6. Examples from sectors</a:t>
            </a:r>
            <a:br>
              <a:rPr lang="en-GB" sz="6000" dirty="0" smtClean="0"/>
            </a:br>
            <a:r>
              <a:rPr lang="en-GB" sz="8000" b="1" dirty="0" smtClean="0"/>
              <a:t>AGRICULTURE</a:t>
            </a:r>
            <a:endParaRPr lang="en-GB" sz="3600" b="1" dirty="0"/>
          </a:p>
        </p:txBody>
      </p:sp>
    </p:spTree>
  </p:cSld>
  <p:clrMapOvr>
    <a:masterClrMapping/>
  </p:clrMapOvr>
  <p:transition xmlns:p14="http://schemas.microsoft.com/office/powerpoint/2010/main">
    <p:zoom dir="in"/>
    <p:sndAc>
      <p:stSnd>
        <p:snd r:embed="rId2" name="arrow.wav"/>
      </p:stSnd>
    </p:sndAc>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6.1 Agriculture and Climate Change</a:t>
            </a:r>
            <a:endParaRPr lang="en-US" sz="3200" b="1" dirty="0"/>
          </a:p>
        </p:txBody>
      </p:sp>
      <p:sp>
        <p:nvSpPr>
          <p:cNvPr id="3" name="Content Placeholder 2"/>
          <p:cNvSpPr>
            <a:spLocks noGrp="1"/>
          </p:cNvSpPr>
          <p:nvPr>
            <p:ph idx="1"/>
          </p:nvPr>
        </p:nvSpPr>
        <p:spPr>
          <a:xfrm>
            <a:off x="304800" y="1107832"/>
            <a:ext cx="8382000" cy="4988168"/>
          </a:xfrm>
        </p:spPr>
        <p:txBody>
          <a:bodyPr>
            <a:normAutofit/>
          </a:bodyPr>
          <a:lstStyle/>
          <a:p>
            <a:r>
              <a:rPr lang="en-US" sz="2400" dirty="0" smtClean="0"/>
              <a:t>Agriculture contributes 26% GDP.</a:t>
            </a:r>
          </a:p>
          <a:p>
            <a:r>
              <a:rPr lang="en-US" sz="2400" dirty="0" smtClean="0"/>
              <a:t>80% is rain fed and therefore very vulnerable to climate variability and shocks.</a:t>
            </a:r>
          </a:p>
          <a:p>
            <a:pPr>
              <a:spcBef>
                <a:spcPts val="1080"/>
              </a:spcBef>
            </a:pPr>
            <a:r>
              <a:rPr lang="en-US" sz="2400" dirty="0" smtClean="0"/>
              <a:t>The sector is also a large emitter of </a:t>
            </a:r>
            <a:r>
              <a:rPr lang="en-US" sz="2400" dirty="0" err="1" smtClean="0"/>
              <a:t>GHGs</a:t>
            </a:r>
            <a:r>
              <a:rPr lang="en-US" sz="2400" dirty="0" smtClean="0"/>
              <a:t> – about 30% of total emissions in 2010, mainly due to emissions from livestock.</a:t>
            </a:r>
          </a:p>
          <a:p>
            <a:pPr>
              <a:spcBef>
                <a:spcPts val="1080"/>
              </a:spcBef>
            </a:pPr>
            <a:r>
              <a:rPr lang="en-US" sz="2400" dirty="0" smtClean="0"/>
              <a:t>Agriculture is a priority:</a:t>
            </a:r>
          </a:p>
          <a:p>
            <a:pPr marL="403225" lvl="1" indent="-231775">
              <a:buFont typeface="Wingdings" pitchFamily="2" charset="2"/>
              <a:buChar char="Ø"/>
            </a:pPr>
            <a:r>
              <a:rPr lang="en-GB" sz="2000" dirty="0" smtClean="0"/>
              <a:t>The Farm Forestry Rules call  for</a:t>
            </a:r>
            <a:br>
              <a:rPr lang="en-GB" sz="2000" dirty="0" smtClean="0"/>
            </a:br>
            <a:r>
              <a:rPr lang="en-GB" sz="2000" dirty="0" smtClean="0"/>
              <a:t>10%  farm forest cover on  all</a:t>
            </a:r>
            <a:br>
              <a:rPr lang="en-GB" sz="2000" dirty="0" smtClean="0"/>
            </a:br>
            <a:r>
              <a:rPr lang="en-GB" sz="2000" dirty="0" smtClean="0"/>
              <a:t>agricultural lands;</a:t>
            </a:r>
          </a:p>
          <a:p>
            <a:pPr marL="403225" lvl="1" indent="-231775">
              <a:buFont typeface="Wingdings" pitchFamily="2" charset="2"/>
              <a:buChar char="Ø"/>
            </a:pPr>
            <a:r>
              <a:rPr lang="en-GB" sz="2000" dirty="0" smtClean="0"/>
              <a:t>Food security, improved</a:t>
            </a:r>
            <a:br>
              <a:rPr lang="en-GB" sz="2000" dirty="0" smtClean="0"/>
            </a:br>
            <a:r>
              <a:rPr lang="en-GB" sz="2000" dirty="0" smtClean="0"/>
              <a:t>livelihoods and ASAL development</a:t>
            </a:r>
            <a:br>
              <a:rPr lang="en-GB" sz="2000" dirty="0" smtClean="0"/>
            </a:br>
            <a:r>
              <a:rPr lang="en-GB" sz="2000" dirty="0" smtClean="0"/>
              <a:t>are important outcomes of action</a:t>
            </a:r>
            <a:br>
              <a:rPr lang="en-GB" sz="2000" dirty="0" smtClean="0"/>
            </a:br>
            <a:r>
              <a:rPr lang="en-GB" sz="2000" dirty="0" smtClean="0"/>
              <a:t>in the agricultural sector.</a:t>
            </a:r>
            <a:endParaRPr lang="en-GB" dirty="0" smtClean="0"/>
          </a:p>
        </p:txBody>
      </p:sp>
      <p:pic>
        <p:nvPicPr>
          <p:cNvPr id="8" name="Picture 7"/>
          <p:cNvPicPr/>
          <p:nvPr/>
        </p:nvPicPr>
        <p:blipFill>
          <a:blip r:embed="rId4" cstate="print"/>
          <a:srcRect/>
          <a:stretch>
            <a:fillRect/>
          </a:stretch>
        </p:blipFill>
        <p:spPr bwMode="auto">
          <a:xfrm>
            <a:off x="4191000" y="3124200"/>
            <a:ext cx="4495800" cy="2667000"/>
          </a:xfrm>
          <a:prstGeom prst="rect">
            <a:avLst/>
          </a:prstGeom>
          <a:noFill/>
          <a:ln w="9525">
            <a:noFill/>
            <a:miter lim="800000"/>
            <a:headEnd/>
            <a:tailEnd/>
          </a:ln>
        </p:spPr>
      </p:pic>
      <p:sp>
        <p:nvSpPr>
          <p:cNvPr id="9" name="TextBox 8"/>
          <p:cNvSpPr txBox="1"/>
          <p:nvPr/>
        </p:nvSpPr>
        <p:spPr>
          <a:xfrm>
            <a:off x="4343400" y="5791200"/>
            <a:ext cx="4462312" cy="338554"/>
          </a:xfrm>
          <a:prstGeom prst="rect">
            <a:avLst/>
          </a:prstGeom>
          <a:noFill/>
        </p:spPr>
        <p:txBody>
          <a:bodyPr wrap="none" rtlCol="0">
            <a:spAutoFit/>
          </a:bodyPr>
          <a:lstStyle/>
          <a:p>
            <a:r>
              <a:rPr lang="en-GB" sz="1600" dirty="0"/>
              <a:t>Total reference case emission from agriculture (MtCO</a:t>
            </a:r>
            <a:r>
              <a:rPr lang="en-GB" sz="1600" baseline="-25000" dirty="0"/>
              <a:t>2</a:t>
            </a:r>
            <a:r>
              <a:rPr lang="en-GB" sz="1600" dirty="0"/>
              <a:t>e)</a:t>
            </a:r>
            <a:r>
              <a:rPr lang="en-US" sz="1600" dirty="0"/>
              <a:t> </a:t>
            </a:r>
          </a:p>
        </p:txBody>
      </p:sp>
    </p:spTree>
    <p:extLst>
      <p:ext uri="{BB962C8B-B14F-4D97-AF65-F5344CB8AC3E}">
        <p14:creationId xmlns:p14="http://schemas.microsoft.com/office/powerpoint/2010/main" val="251903694"/>
      </p:ext>
    </p:extLst>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6.2 Agriculture in the Climate Change Action Plan</a:t>
            </a:r>
            <a:endParaRPr lang="en-US" sz="3200" b="1" dirty="0"/>
          </a:p>
        </p:txBody>
      </p:sp>
      <p:sp>
        <p:nvSpPr>
          <p:cNvPr id="3" name="Content Placeholder 2"/>
          <p:cNvSpPr>
            <a:spLocks noGrp="1"/>
          </p:cNvSpPr>
          <p:nvPr>
            <p:ph sz="quarter" idx="1"/>
          </p:nvPr>
        </p:nvSpPr>
        <p:spPr/>
        <p:txBody>
          <a:bodyPr>
            <a:normAutofit/>
          </a:bodyPr>
          <a:lstStyle/>
          <a:p>
            <a:r>
              <a:rPr lang="en-GB" sz="3600" dirty="0"/>
              <a:t>The agriculture sector offers great potential for synergies among the objectives of food security, poverty reduction, adaptation and mitigation. </a:t>
            </a:r>
            <a:r>
              <a:rPr lang="en-US" sz="3600" dirty="0" smtClean="0"/>
              <a:t> </a:t>
            </a:r>
          </a:p>
          <a:p>
            <a:r>
              <a:rPr lang="en-US" sz="3600" dirty="0" smtClean="0"/>
              <a:t>Adaptation is first priority, but many actions have mitigation benefits - Climate Smart Agriculture can help meet both adaptation and mitigation goals.</a:t>
            </a:r>
          </a:p>
        </p:txBody>
      </p:sp>
      <p:sp>
        <p:nvSpPr>
          <p:cNvPr id="5" name="TextBox 4"/>
          <p:cNvSpPr txBox="1"/>
          <p:nvPr/>
        </p:nvSpPr>
        <p:spPr>
          <a:xfrm>
            <a:off x="457199" y="3000096"/>
            <a:ext cx="7578970" cy="800219"/>
          </a:xfrm>
          <a:prstGeom prst="rect">
            <a:avLst/>
          </a:prstGeom>
          <a:noFill/>
        </p:spPr>
        <p:txBody>
          <a:bodyPr wrap="square" rtlCol="0">
            <a:spAutoFit/>
          </a:bodyPr>
          <a:lstStyle/>
          <a:p>
            <a:pPr marL="457200" indent="-457200">
              <a:buFont typeface="Arial"/>
              <a:buChar char="•"/>
            </a:pPr>
            <a:endParaRPr lang="en-US" sz="2800" dirty="0"/>
          </a:p>
          <a:p>
            <a:endParaRPr lang="en-US" dirty="0"/>
          </a:p>
        </p:txBody>
      </p:sp>
    </p:spTree>
    <p:extLst>
      <p:ext uri="{BB962C8B-B14F-4D97-AF65-F5344CB8AC3E}">
        <p14:creationId xmlns:p14="http://schemas.microsoft.com/office/powerpoint/2010/main" val="992388681"/>
      </p:ext>
    </p:extLst>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6.3 Adaptation Actions in the Agriculture Sector</a:t>
            </a:r>
            <a:endParaRPr lang="en-US" sz="3200" b="1" dirty="0"/>
          </a:p>
        </p:txBody>
      </p:sp>
      <p:sp>
        <p:nvSpPr>
          <p:cNvPr id="3" name="Content Placeholder 2"/>
          <p:cNvSpPr>
            <a:spLocks noGrp="1"/>
          </p:cNvSpPr>
          <p:nvPr>
            <p:ph idx="1"/>
          </p:nvPr>
        </p:nvSpPr>
        <p:spPr>
          <a:xfrm>
            <a:off x="457200" y="1219200"/>
            <a:ext cx="8229600" cy="4800600"/>
          </a:xfrm>
        </p:spPr>
        <p:txBody>
          <a:bodyPr>
            <a:normAutofit/>
          </a:bodyPr>
          <a:lstStyle/>
          <a:p>
            <a:r>
              <a:rPr lang="en-GB" dirty="0"/>
              <a:t>P</a:t>
            </a:r>
            <a:r>
              <a:rPr lang="en-GB" dirty="0" smtClean="0"/>
              <a:t>romotion </a:t>
            </a:r>
            <a:r>
              <a:rPr lang="en-GB" dirty="0"/>
              <a:t>of drought tolerant </a:t>
            </a:r>
            <a:r>
              <a:rPr lang="en-GB" dirty="0" smtClean="0"/>
              <a:t>crops and traditional high value crops;</a:t>
            </a:r>
          </a:p>
          <a:p>
            <a:r>
              <a:rPr lang="en-GB" dirty="0"/>
              <a:t>W</a:t>
            </a:r>
            <a:r>
              <a:rPr lang="en-GB" dirty="0" smtClean="0"/>
              <a:t>ater harvesting;</a:t>
            </a:r>
          </a:p>
          <a:p>
            <a:r>
              <a:rPr lang="en-GB" dirty="0"/>
              <a:t>I</a:t>
            </a:r>
            <a:r>
              <a:rPr lang="en-GB" dirty="0" smtClean="0"/>
              <a:t>ntegrated </a:t>
            </a:r>
            <a:r>
              <a:rPr lang="en-GB" dirty="0"/>
              <a:t>soil fertility </a:t>
            </a:r>
            <a:r>
              <a:rPr lang="en-GB" dirty="0" smtClean="0"/>
              <a:t>management;</a:t>
            </a:r>
          </a:p>
          <a:p>
            <a:r>
              <a:rPr lang="en-GB" dirty="0"/>
              <a:t>I</a:t>
            </a:r>
            <a:r>
              <a:rPr lang="en-GB" dirty="0" smtClean="0"/>
              <a:t>nsurance </a:t>
            </a:r>
            <a:r>
              <a:rPr lang="en-GB" dirty="0"/>
              <a:t>schemes, price stabilization schemes for </a:t>
            </a:r>
            <a:r>
              <a:rPr lang="en-GB" dirty="0" smtClean="0"/>
              <a:t>livestock;</a:t>
            </a:r>
          </a:p>
          <a:p>
            <a:r>
              <a:rPr lang="en-GB" dirty="0"/>
              <a:t>S</a:t>
            </a:r>
            <a:r>
              <a:rPr lang="en-GB" dirty="0" smtClean="0"/>
              <a:t>trategic </a:t>
            </a:r>
            <a:r>
              <a:rPr lang="en-GB" dirty="0"/>
              <a:t>food </a:t>
            </a:r>
            <a:r>
              <a:rPr lang="en-GB" dirty="0" smtClean="0"/>
              <a:t>reserves;</a:t>
            </a:r>
          </a:p>
          <a:p>
            <a:r>
              <a:rPr lang="en-GB" dirty="0" smtClean="0"/>
              <a:t>Provision of climate change information for </a:t>
            </a:r>
            <a:r>
              <a:rPr lang="en-GB" dirty="0"/>
              <a:t>farmers and </a:t>
            </a:r>
            <a:r>
              <a:rPr lang="en-GB" dirty="0" smtClean="0"/>
              <a:t>pastoralists;</a:t>
            </a:r>
          </a:p>
          <a:p>
            <a:r>
              <a:rPr lang="en-GB" dirty="0"/>
              <a:t>M</a:t>
            </a:r>
            <a:r>
              <a:rPr lang="en-GB" dirty="0" smtClean="0"/>
              <a:t>ainstreaming </a:t>
            </a:r>
            <a:r>
              <a:rPr lang="en-GB" dirty="0"/>
              <a:t>climate change into agricultural extension </a:t>
            </a:r>
            <a:r>
              <a:rPr lang="en-GB" dirty="0" smtClean="0"/>
              <a:t>services through various interventions.</a:t>
            </a:r>
            <a:endParaRPr lang="en-US" dirty="0"/>
          </a:p>
        </p:txBody>
      </p:sp>
    </p:spTree>
    <p:extLst>
      <p:ext uri="{BB962C8B-B14F-4D97-AF65-F5344CB8AC3E}">
        <p14:creationId xmlns:p14="http://schemas.microsoft.com/office/powerpoint/2010/main" val="2727895475"/>
      </p:ext>
    </p:extLst>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628650" indent="-628650"/>
            <a:r>
              <a:rPr lang="en-US" sz="3200" b="1" dirty="0" smtClean="0"/>
              <a:t>6.4 Low Carbon Climate Resilient Actions in the Agriculture Sector</a:t>
            </a:r>
            <a:endParaRPr lang="en-US" sz="3200" b="1" dirty="0"/>
          </a:p>
        </p:txBody>
      </p:sp>
      <p:sp>
        <p:nvSpPr>
          <p:cNvPr id="3" name="Content Placeholder 2"/>
          <p:cNvSpPr>
            <a:spLocks noGrp="1"/>
          </p:cNvSpPr>
          <p:nvPr>
            <p:ph idx="1"/>
          </p:nvPr>
        </p:nvSpPr>
        <p:spPr/>
        <p:txBody>
          <a:bodyPr>
            <a:normAutofit fontScale="92500" lnSpcReduction="20000"/>
          </a:bodyPr>
          <a:lstStyle/>
          <a:p>
            <a:r>
              <a:rPr lang="en-GB" sz="2800" dirty="0" smtClean="0"/>
              <a:t>Agroforestry; </a:t>
            </a:r>
          </a:p>
          <a:p>
            <a:r>
              <a:rPr lang="en-GB" sz="2800" dirty="0" smtClean="0"/>
              <a:t>Conservation Agriculture;</a:t>
            </a:r>
          </a:p>
          <a:p>
            <a:r>
              <a:rPr lang="en-GB" sz="2800" dirty="0" smtClean="0"/>
              <a:t>Limiting the use of fire in</a:t>
            </a:r>
            <a:br>
              <a:rPr lang="en-GB" sz="2800" dirty="0" smtClean="0"/>
            </a:br>
            <a:r>
              <a:rPr lang="en-GB" sz="2800" dirty="0" smtClean="0"/>
              <a:t>cropland and rangeland</a:t>
            </a:r>
            <a:br>
              <a:rPr lang="en-GB" sz="2800" dirty="0" smtClean="0"/>
            </a:br>
            <a:r>
              <a:rPr lang="en-GB" sz="2800" dirty="0" smtClean="0"/>
              <a:t>management;</a:t>
            </a:r>
          </a:p>
          <a:p>
            <a:r>
              <a:rPr lang="en-GB" sz="2800" dirty="0" smtClean="0"/>
              <a:t>Improved management</a:t>
            </a:r>
            <a:br>
              <a:rPr lang="en-GB" sz="2800" dirty="0" smtClean="0"/>
            </a:br>
            <a:r>
              <a:rPr lang="en-GB" sz="2800" dirty="0" smtClean="0"/>
              <a:t>of grazing systems;</a:t>
            </a:r>
          </a:p>
          <a:p>
            <a:r>
              <a:rPr lang="en-GB" sz="2800" dirty="0" smtClean="0"/>
              <a:t>Livestock diversification;</a:t>
            </a:r>
          </a:p>
          <a:p>
            <a:r>
              <a:rPr lang="en-GB" sz="2800" dirty="0" smtClean="0"/>
              <a:t>Breeding of animals to</a:t>
            </a:r>
            <a:br>
              <a:rPr lang="en-GB" sz="2800" dirty="0" smtClean="0"/>
            </a:br>
            <a:r>
              <a:rPr lang="en-GB" sz="2800" dirty="0" smtClean="0"/>
              <a:t>improve their ability to</a:t>
            </a:r>
            <a:br>
              <a:rPr lang="en-GB" sz="2800" dirty="0" smtClean="0"/>
            </a:br>
            <a:r>
              <a:rPr lang="en-GB" sz="2800" dirty="0" smtClean="0"/>
              <a:t>adapt to climate change</a:t>
            </a:r>
            <a:br>
              <a:rPr lang="en-GB" sz="2800" dirty="0" smtClean="0"/>
            </a:br>
            <a:r>
              <a:rPr lang="en-GB" sz="2800" dirty="0" smtClean="0"/>
              <a:t>and produce lower</a:t>
            </a:r>
            <a:br>
              <a:rPr lang="en-GB" sz="2800" dirty="0" smtClean="0"/>
            </a:br>
            <a:r>
              <a:rPr lang="en-GB" sz="2800" dirty="0" smtClean="0"/>
              <a:t>emissions.</a:t>
            </a:r>
          </a:p>
        </p:txBody>
      </p:sp>
      <p:pic>
        <p:nvPicPr>
          <p:cNvPr id="4" name="Picture 3"/>
          <p:cNvPicPr/>
          <p:nvPr/>
        </p:nvPicPr>
        <p:blipFill>
          <a:blip r:embed="rId4" cstate="print"/>
          <a:srcRect t="7143" r="6452"/>
          <a:stretch>
            <a:fillRect/>
          </a:stretch>
        </p:blipFill>
        <p:spPr bwMode="auto">
          <a:xfrm>
            <a:off x="4191000" y="1447800"/>
            <a:ext cx="4800600" cy="4191000"/>
          </a:xfrm>
          <a:prstGeom prst="rect">
            <a:avLst/>
          </a:prstGeom>
          <a:noFill/>
          <a:ln w="9525">
            <a:noFill/>
            <a:miter lim="800000"/>
            <a:headEnd/>
            <a:tailEnd/>
          </a:ln>
        </p:spPr>
      </p:pic>
    </p:spTree>
    <p:extLst>
      <p:ext uri="{BB962C8B-B14F-4D97-AF65-F5344CB8AC3E}">
        <p14:creationId xmlns:p14="http://schemas.microsoft.com/office/powerpoint/2010/main" val="2980218208"/>
      </p:ext>
    </p:extLst>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06 Dece 2012</a:t>
            </a:r>
            <a:endParaRPr lang="en-GB" dirty="0"/>
          </a:p>
        </p:txBody>
      </p:sp>
      <p:sp>
        <p:nvSpPr>
          <p:cNvPr id="3" name="Footer Placeholder 2"/>
          <p:cNvSpPr>
            <a:spLocks noGrp="1"/>
          </p:cNvSpPr>
          <p:nvPr>
            <p:ph type="ftr" sz="quarter" idx="11"/>
          </p:nvPr>
        </p:nvSpPr>
        <p:spPr/>
        <p:txBody>
          <a:bodyPr/>
          <a:lstStyle/>
          <a:p>
            <a:r>
              <a:rPr lang="en-GB" dirty="0" smtClean="0"/>
              <a:t>MEMR  ©  2012</a:t>
            </a:r>
            <a:endParaRPr lang="en-GB" dirty="0"/>
          </a:p>
        </p:txBody>
      </p:sp>
      <p:sp>
        <p:nvSpPr>
          <p:cNvPr id="4" name="Slide Number Placeholder 3"/>
          <p:cNvSpPr>
            <a:spLocks noGrp="1"/>
          </p:cNvSpPr>
          <p:nvPr>
            <p:ph type="sldNum" sz="quarter" idx="12"/>
          </p:nvPr>
        </p:nvSpPr>
        <p:spPr/>
        <p:txBody>
          <a:bodyPr/>
          <a:lstStyle/>
          <a:p>
            <a:fld id="{EE00A2DC-3C27-4542-BA4D-2BD941634946}" type="slidenum">
              <a:rPr lang="en-GB" smtClean="0"/>
              <a:pPr/>
              <a:t>18</a:t>
            </a:fld>
            <a:endParaRPr lang="en-GB" dirty="0"/>
          </a:p>
        </p:txBody>
      </p:sp>
      <p:sp>
        <p:nvSpPr>
          <p:cNvPr id="5" name="Title 4"/>
          <p:cNvSpPr>
            <a:spLocks noGrp="1"/>
          </p:cNvSpPr>
          <p:nvPr>
            <p:ph type="ctrTitle"/>
          </p:nvPr>
        </p:nvSpPr>
        <p:spPr/>
        <p:txBody>
          <a:bodyPr>
            <a:noAutofit/>
          </a:bodyPr>
          <a:lstStyle/>
          <a:p>
            <a:r>
              <a:rPr lang="en-GB" sz="13800" dirty="0" smtClean="0">
                <a:latin typeface="Edwardian Script ITC" pitchFamily="66" charset="0"/>
              </a:rPr>
              <a:t>Thank you!</a:t>
            </a:r>
            <a:endParaRPr lang="en-GB" sz="13800" dirty="0">
              <a:latin typeface="Edwardian Script ITC" pitchFamily="66" charset="0"/>
            </a:endParaRPr>
          </a:p>
        </p:txBody>
      </p:sp>
    </p:spTree>
  </p:cSld>
  <p:clrMapOvr>
    <a:masterClrMapping/>
  </p:clrMapOvr>
  <p:transition xmlns:p14="http://schemas.microsoft.com/office/powerpoint/2010/main">
    <p:zoom dir="in"/>
    <p:sndAc>
      <p:stSnd>
        <p:snd r:embed="rId2" name="click.wav"/>
      </p:stSnd>
    </p:sndAc>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5"/>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838200"/>
          </a:xfrm>
        </p:spPr>
        <p:txBody>
          <a:bodyPr>
            <a:noAutofit/>
          </a:bodyPr>
          <a:lstStyle/>
          <a:p>
            <a:r>
              <a:rPr lang="en-GB" sz="4400" b="1" dirty="0" smtClean="0">
                <a:latin typeface="Perpetua" pitchFamily="18" charset="0"/>
              </a:rPr>
              <a:t>1. Overview: </a:t>
            </a:r>
            <a:r>
              <a:rPr lang="en-GB" sz="4400" b="1" dirty="0" err="1" smtClean="0">
                <a:latin typeface="Perpetua" pitchFamily="18" charset="0"/>
              </a:rPr>
              <a:t>NCCAP</a:t>
            </a:r>
            <a:endParaRPr lang="en-GB" sz="4400" b="1" dirty="0" smtClean="0">
              <a:latin typeface="Perpetua" pitchFamily="18" charset="0"/>
            </a:endParaRPr>
          </a:p>
        </p:txBody>
      </p:sp>
      <p:sp>
        <p:nvSpPr>
          <p:cNvPr id="3" name="Content Placeholder 2"/>
          <p:cNvSpPr>
            <a:spLocks noGrp="1"/>
          </p:cNvSpPr>
          <p:nvPr>
            <p:ph idx="1"/>
          </p:nvPr>
        </p:nvSpPr>
        <p:spPr>
          <a:xfrm>
            <a:off x="228600" y="1143000"/>
            <a:ext cx="8686800" cy="4953000"/>
          </a:xfrm>
        </p:spPr>
        <p:txBody>
          <a:bodyPr>
            <a:normAutofit fontScale="85000" lnSpcReduction="20000"/>
          </a:bodyPr>
          <a:lstStyle/>
          <a:p>
            <a:r>
              <a:rPr lang="en-GB" sz="3600" dirty="0" smtClean="0">
                <a:latin typeface="Perpetua" pitchFamily="18" charset="0"/>
              </a:rPr>
              <a:t>Kenya National Climate Change Response Strategy (NCCRS) launched in 2010. </a:t>
            </a:r>
          </a:p>
          <a:p>
            <a:r>
              <a:rPr lang="en-GB" sz="3600" dirty="0" smtClean="0">
                <a:latin typeface="Perpetua" pitchFamily="18" charset="0"/>
              </a:rPr>
              <a:t>Acknowledgement that climate change is real and is already impacting the different socio-economic sectors.</a:t>
            </a:r>
          </a:p>
          <a:p>
            <a:r>
              <a:rPr lang="en-US" sz="3600" dirty="0" smtClean="0">
                <a:latin typeface="Perpetua" pitchFamily="18" charset="0"/>
              </a:rPr>
              <a:t>Process to develop National climate Change Action Plan to </a:t>
            </a:r>
            <a:r>
              <a:rPr lang="en-US" sz="3600" dirty="0" err="1" smtClean="0">
                <a:latin typeface="Perpetua" pitchFamily="18" charset="0"/>
              </a:rPr>
              <a:t>operationalise</a:t>
            </a:r>
            <a:r>
              <a:rPr lang="en-US" sz="3600" dirty="0" smtClean="0">
                <a:latin typeface="Perpetua" pitchFamily="18" charset="0"/>
              </a:rPr>
              <a:t> the </a:t>
            </a:r>
            <a:r>
              <a:rPr lang="en-US" sz="3600" dirty="0" err="1" smtClean="0">
                <a:latin typeface="Perpetua" pitchFamily="18" charset="0"/>
              </a:rPr>
              <a:t>NCCRS</a:t>
            </a:r>
            <a:r>
              <a:rPr lang="en-US" sz="3600" dirty="0" smtClean="0">
                <a:latin typeface="Perpetua" pitchFamily="18" charset="0"/>
              </a:rPr>
              <a:t> commenced mid-2011. </a:t>
            </a:r>
          </a:p>
          <a:p>
            <a:pPr lvl="0"/>
            <a:r>
              <a:rPr lang="en-GB" sz="3600" dirty="0" smtClean="0">
                <a:latin typeface="Perpetua" pitchFamily="18" charset="0"/>
              </a:rPr>
              <a:t>A multi-stakeholder and multi-sectoral process led by the Government in collaboration with other stakeholders; and with support of development partners</a:t>
            </a:r>
            <a:r>
              <a:rPr lang="en-US" sz="3600" dirty="0" smtClean="0">
                <a:latin typeface="Perpetua" pitchFamily="18" charset="0"/>
              </a:rPr>
              <a:t>. </a:t>
            </a:r>
          </a:p>
          <a:p>
            <a:r>
              <a:rPr lang="en-US" sz="3600" dirty="0" smtClean="0">
                <a:latin typeface="Perpetua" pitchFamily="18" charset="0"/>
              </a:rPr>
              <a:t>Consultations at National &amp; County Levels.</a:t>
            </a:r>
          </a:p>
          <a:p>
            <a:r>
              <a:rPr lang="en-US" sz="3600" dirty="0" smtClean="0">
                <a:latin typeface="Perpetua" pitchFamily="18" charset="0"/>
              </a:rPr>
              <a:t>Validated 22 November 2012.</a:t>
            </a:r>
          </a:p>
          <a:p>
            <a:pPr lvl="0">
              <a:buNone/>
            </a:pPr>
            <a:endParaRPr lang="en-US" sz="2800" dirty="0" smtClean="0"/>
          </a:p>
          <a:p>
            <a:endParaRPr lang="en-US" sz="2800" dirty="0" smtClean="0"/>
          </a:p>
        </p:txBody>
      </p:sp>
      <p:sp>
        <p:nvSpPr>
          <p:cNvPr id="5" name="Slide Number Placeholder 4"/>
          <p:cNvSpPr>
            <a:spLocks noGrp="1"/>
          </p:cNvSpPr>
          <p:nvPr>
            <p:ph type="sldNum" sz="quarter" idx="12"/>
          </p:nvPr>
        </p:nvSpPr>
        <p:spPr/>
        <p:txBody>
          <a:bodyPr/>
          <a:lstStyle/>
          <a:p>
            <a:fld id="{EE00A2DC-3C27-4542-BA4D-2BD941634946}" type="slidenum">
              <a:rPr lang="en-GB" smtClean="0"/>
              <a:pPr/>
              <a:t>2</a:t>
            </a:fld>
            <a:endParaRPr lang="en-GB"/>
          </a:p>
        </p:txBody>
      </p:sp>
      <p:sp>
        <p:nvSpPr>
          <p:cNvPr id="6" name="Date Placeholder 5"/>
          <p:cNvSpPr>
            <a:spLocks noGrp="1"/>
          </p:cNvSpPr>
          <p:nvPr>
            <p:ph type="dt" sz="half" idx="10"/>
          </p:nvPr>
        </p:nvSpPr>
        <p:spPr/>
        <p:txBody>
          <a:bodyPr/>
          <a:lstStyle/>
          <a:p>
            <a:r>
              <a:rPr lang="en-US" smtClean="0"/>
              <a:t>06 Dece 2012</a:t>
            </a:r>
            <a:endParaRPr lang="en-GB"/>
          </a:p>
        </p:txBody>
      </p:sp>
      <p:sp>
        <p:nvSpPr>
          <p:cNvPr id="7" name="Footer Placeholder 6"/>
          <p:cNvSpPr>
            <a:spLocks noGrp="1"/>
          </p:cNvSpPr>
          <p:nvPr>
            <p:ph type="ftr" sz="quarter" idx="11"/>
          </p:nvPr>
        </p:nvSpPr>
        <p:spPr/>
        <p:txBody>
          <a:bodyPr/>
          <a:lstStyle/>
          <a:p>
            <a:r>
              <a:rPr lang="en-GB" smtClean="0"/>
              <a:t>MEMR  ©  2012</a:t>
            </a:r>
            <a:endParaRPr lang="en-GB"/>
          </a:p>
        </p:txBody>
      </p:sp>
    </p:spTree>
  </p:cSld>
  <p:clrMapOvr>
    <a:masterClrMapping/>
  </p:clrMapOvr>
  <p:transition xmlns:p14="http://schemas.microsoft.com/office/powerpoint/2010/main">
    <p:zoom dir="in"/>
    <p:sndAc>
      <p:stSnd>
        <p:snd r:embed="rId2" name="arrow.wav"/>
      </p:stSnd>
    </p:sndAc>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152400" y="838200"/>
            <a:ext cx="8839200" cy="5257800"/>
          </a:xfrm>
          <a:prstGeom prst="rect">
            <a:avLst/>
          </a:prstGeom>
          <a:solidFill>
            <a:schemeClr val="accent1">
              <a:alpha val="0"/>
            </a:schemeClr>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itle 7"/>
          <p:cNvSpPr>
            <a:spLocks noGrp="1"/>
          </p:cNvSpPr>
          <p:nvPr>
            <p:ph type="title"/>
          </p:nvPr>
        </p:nvSpPr>
        <p:spPr>
          <a:xfrm>
            <a:off x="381000" y="274638"/>
            <a:ext cx="8458200" cy="639762"/>
          </a:xfrm>
        </p:spPr>
        <p:txBody>
          <a:bodyPr>
            <a:normAutofit fontScale="90000"/>
          </a:bodyPr>
          <a:lstStyle/>
          <a:p>
            <a:r>
              <a:rPr lang="en-US" b="1" dirty="0" smtClean="0">
                <a:solidFill>
                  <a:schemeClr val="accent1"/>
                </a:solidFill>
                <a:latin typeface="Calibri"/>
                <a:cs typeface="Calibri"/>
              </a:rPr>
              <a:t>2. 	</a:t>
            </a:r>
            <a:r>
              <a:rPr lang="en-US" b="1" dirty="0" err="1" smtClean="0">
                <a:solidFill>
                  <a:schemeClr val="accent1"/>
                </a:solidFill>
                <a:latin typeface="Calibri"/>
                <a:cs typeface="Calibri"/>
              </a:rPr>
              <a:t>NCCAP</a:t>
            </a:r>
            <a:r>
              <a:rPr lang="en-US" b="1" dirty="0" smtClean="0">
                <a:solidFill>
                  <a:schemeClr val="accent1"/>
                </a:solidFill>
                <a:latin typeface="Calibri"/>
                <a:cs typeface="Calibri"/>
              </a:rPr>
              <a:t> Subcomponents</a:t>
            </a:r>
            <a:endParaRPr lang="en-GB" dirty="0"/>
          </a:p>
        </p:txBody>
      </p:sp>
      <p:sp>
        <p:nvSpPr>
          <p:cNvPr id="4" name="Date Placeholder 3"/>
          <p:cNvSpPr>
            <a:spLocks noGrp="1"/>
          </p:cNvSpPr>
          <p:nvPr>
            <p:ph type="dt" sz="half" idx="10"/>
          </p:nvPr>
        </p:nvSpPr>
        <p:spPr/>
        <p:txBody>
          <a:bodyPr/>
          <a:lstStyle/>
          <a:p>
            <a:r>
              <a:rPr lang="en-US" smtClean="0"/>
              <a:t>06 Dece 2012</a:t>
            </a:r>
            <a:endParaRPr lang="en-GB" dirty="0"/>
          </a:p>
        </p:txBody>
      </p:sp>
      <p:sp>
        <p:nvSpPr>
          <p:cNvPr id="5" name="Slide Number Placeholder 4"/>
          <p:cNvSpPr>
            <a:spLocks noGrp="1"/>
          </p:cNvSpPr>
          <p:nvPr>
            <p:ph type="sldNum" sz="quarter" idx="12"/>
          </p:nvPr>
        </p:nvSpPr>
        <p:spPr/>
        <p:txBody>
          <a:bodyPr/>
          <a:lstStyle/>
          <a:p>
            <a:fld id="{EE00A2DC-3C27-4542-BA4D-2BD941634946}" type="slidenum">
              <a:rPr lang="en-GB" smtClean="0"/>
              <a:pPr/>
              <a:t>3</a:t>
            </a:fld>
            <a:endParaRPr lang="en-GB"/>
          </a:p>
        </p:txBody>
      </p:sp>
      <p:sp>
        <p:nvSpPr>
          <p:cNvPr id="9" name="TextBox 8"/>
          <p:cNvSpPr txBox="1"/>
          <p:nvPr/>
        </p:nvSpPr>
        <p:spPr>
          <a:xfrm>
            <a:off x="838200" y="914400"/>
            <a:ext cx="8077200" cy="477054"/>
          </a:xfrm>
          <a:prstGeom prst="rect">
            <a:avLst/>
          </a:prstGeom>
          <a:solidFill>
            <a:schemeClr val="bg1"/>
          </a:solidFill>
          <a:ln w="28575">
            <a:solidFill>
              <a:srgbClr val="04A408"/>
            </a:solidFill>
          </a:ln>
        </p:spPr>
        <p:txBody>
          <a:bodyPr wrap="square" rtlCol="0">
            <a:spAutoFit/>
          </a:bodyPr>
          <a:lstStyle/>
          <a:p>
            <a:pPr algn="ctr" fontAlgn="t">
              <a:spcBef>
                <a:spcPts val="600"/>
              </a:spcBef>
              <a:spcAft>
                <a:spcPts val="600"/>
              </a:spcAft>
            </a:pPr>
            <a:r>
              <a:rPr lang="en-US" sz="2500" dirty="0" smtClean="0">
                <a:solidFill>
                  <a:srgbClr val="04A408"/>
                </a:solidFill>
                <a:latin typeface="Franklin Gothic Demi" pitchFamily="34" charset="0"/>
              </a:rPr>
              <a:t>1. Low Carbon Climate Resilient Development Pathway</a:t>
            </a:r>
            <a:endParaRPr lang="en-GB" sz="2500" dirty="0" smtClean="0">
              <a:solidFill>
                <a:srgbClr val="04A408"/>
              </a:solidFill>
              <a:latin typeface="Franklin Gothic Demi" pitchFamily="34" charset="0"/>
            </a:endParaRPr>
          </a:p>
        </p:txBody>
      </p:sp>
      <p:sp>
        <p:nvSpPr>
          <p:cNvPr id="12" name="TextBox 11"/>
          <p:cNvSpPr txBox="1"/>
          <p:nvPr/>
        </p:nvSpPr>
        <p:spPr>
          <a:xfrm>
            <a:off x="990600" y="1854369"/>
            <a:ext cx="7924800" cy="507831"/>
          </a:xfrm>
          <a:prstGeom prst="rect">
            <a:avLst/>
          </a:prstGeom>
          <a:solidFill>
            <a:srgbClr val="00B050"/>
          </a:solidFill>
        </p:spPr>
        <p:txBody>
          <a:bodyPr wrap="square" rtlCol="0">
            <a:spAutoFit/>
          </a:bodyPr>
          <a:lstStyle/>
          <a:p>
            <a:pPr fontAlgn="t"/>
            <a:r>
              <a:rPr lang="en-GB" sz="2600" dirty="0" smtClean="0">
                <a:solidFill>
                  <a:schemeClr val="bg1"/>
                </a:solidFill>
                <a:latin typeface="Arial Rounded MT Bold" pitchFamily="34" charset="0"/>
              </a:rPr>
              <a:t>2. Enabling Policy and Regulatory Framework</a:t>
            </a:r>
          </a:p>
        </p:txBody>
      </p:sp>
      <p:sp>
        <p:nvSpPr>
          <p:cNvPr id="13" name="TextBox 12"/>
          <p:cNvSpPr txBox="1"/>
          <p:nvPr/>
        </p:nvSpPr>
        <p:spPr>
          <a:xfrm>
            <a:off x="914400" y="2819400"/>
            <a:ext cx="3276600" cy="584775"/>
          </a:xfrm>
          <a:prstGeom prst="rect">
            <a:avLst/>
          </a:prstGeom>
          <a:noFill/>
          <a:ln w="38100">
            <a:solidFill>
              <a:schemeClr val="accent1">
                <a:lumMod val="75000"/>
              </a:schemeClr>
            </a:solidFill>
          </a:ln>
        </p:spPr>
        <p:txBody>
          <a:bodyPr wrap="square" rtlCol="0">
            <a:spAutoFit/>
          </a:bodyPr>
          <a:lstStyle/>
          <a:p>
            <a:pPr algn="ctr" fontAlgn="t"/>
            <a:r>
              <a:rPr lang="en-US" sz="3200" dirty="0" smtClean="0">
                <a:latin typeface="Franklin Gothic Demi" pitchFamily="34" charset="0"/>
              </a:rPr>
              <a:t>3. 	Adaptation</a:t>
            </a:r>
            <a:endParaRPr lang="en-GB" sz="3200" dirty="0" smtClean="0">
              <a:latin typeface="Franklin Gothic Demi" pitchFamily="34" charset="0"/>
            </a:endParaRPr>
          </a:p>
        </p:txBody>
      </p:sp>
      <p:sp>
        <p:nvSpPr>
          <p:cNvPr id="14" name="TextBox 13"/>
          <p:cNvSpPr txBox="1"/>
          <p:nvPr/>
        </p:nvSpPr>
        <p:spPr>
          <a:xfrm>
            <a:off x="5486400" y="2844225"/>
            <a:ext cx="3124200" cy="584775"/>
          </a:xfrm>
          <a:prstGeom prst="rect">
            <a:avLst/>
          </a:prstGeom>
          <a:noFill/>
          <a:ln w="38100">
            <a:solidFill>
              <a:schemeClr val="accent1">
                <a:lumMod val="75000"/>
              </a:schemeClr>
            </a:solidFill>
          </a:ln>
        </p:spPr>
        <p:txBody>
          <a:bodyPr wrap="square" rtlCol="0">
            <a:spAutoFit/>
          </a:bodyPr>
          <a:lstStyle/>
          <a:p>
            <a:pPr algn="ctr" fontAlgn="t"/>
            <a:r>
              <a:rPr lang="en-US" sz="3200" dirty="0" smtClean="0">
                <a:latin typeface="Franklin Gothic Demi" pitchFamily="34" charset="0"/>
              </a:rPr>
              <a:t>4. 	Mitigation</a:t>
            </a:r>
            <a:endParaRPr lang="en-GB" sz="2000" dirty="0" smtClean="0">
              <a:latin typeface="Franklin Gothic Demi" pitchFamily="34" charset="0"/>
            </a:endParaRPr>
          </a:p>
        </p:txBody>
      </p:sp>
      <p:sp>
        <p:nvSpPr>
          <p:cNvPr id="15" name="TextBox 14"/>
          <p:cNvSpPr txBox="1"/>
          <p:nvPr/>
        </p:nvSpPr>
        <p:spPr>
          <a:xfrm>
            <a:off x="228600" y="914400"/>
            <a:ext cx="600164" cy="5105400"/>
          </a:xfrm>
          <a:prstGeom prst="rect">
            <a:avLst/>
          </a:prstGeom>
          <a:solidFill>
            <a:schemeClr val="accent1">
              <a:lumMod val="20000"/>
              <a:lumOff val="80000"/>
            </a:schemeClr>
          </a:solidFill>
          <a:ln>
            <a:solidFill>
              <a:srgbClr val="04A408"/>
            </a:solidFill>
          </a:ln>
        </p:spPr>
        <p:txBody>
          <a:bodyPr vert="vert270" wrap="square" rtlCol="0">
            <a:spAutoFit/>
          </a:bodyPr>
          <a:lstStyle/>
          <a:p>
            <a:pPr algn="ctr" fontAlgn="t"/>
            <a:r>
              <a:rPr lang="en-US" sz="2700" dirty="0" smtClean="0">
                <a:latin typeface="Bauhaus 93" pitchFamily="82" charset="0"/>
              </a:rPr>
              <a:t>9. Coordination &amp; Management</a:t>
            </a:r>
            <a:endParaRPr lang="en-GB" sz="2700" dirty="0">
              <a:latin typeface="Bauhaus 93" pitchFamily="82" charset="0"/>
            </a:endParaRPr>
          </a:p>
        </p:txBody>
      </p:sp>
      <p:sp>
        <p:nvSpPr>
          <p:cNvPr id="25" name="Left-Right Arrow 24"/>
          <p:cNvSpPr/>
          <p:nvPr/>
        </p:nvSpPr>
        <p:spPr>
          <a:xfrm>
            <a:off x="4191000" y="2819400"/>
            <a:ext cx="12954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Up-Down Arrow 25"/>
          <p:cNvSpPr/>
          <p:nvPr/>
        </p:nvSpPr>
        <p:spPr>
          <a:xfrm>
            <a:off x="4572000" y="1371600"/>
            <a:ext cx="381000" cy="457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Up-Down Arrow 26"/>
          <p:cNvSpPr/>
          <p:nvPr/>
        </p:nvSpPr>
        <p:spPr>
          <a:xfrm>
            <a:off x="2514600" y="2362200"/>
            <a:ext cx="381000" cy="457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1" name="Group 30"/>
          <p:cNvGrpSpPr/>
          <p:nvPr/>
        </p:nvGrpSpPr>
        <p:grpSpPr>
          <a:xfrm>
            <a:off x="838200" y="3124202"/>
            <a:ext cx="8077200" cy="2895602"/>
            <a:chOff x="914400" y="3124203"/>
            <a:chExt cx="7696200" cy="2885722"/>
          </a:xfrm>
        </p:grpSpPr>
        <p:grpSp>
          <p:nvGrpSpPr>
            <p:cNvPr id="23" name="Group 22"/>
            <p:cNvGrpSpPr/>
            <p:nvPr/>
          </p:nvGrpSpPr>
          <p:grpSpPr>
            <a:xfrm>
              <a:off x="914400" y="3124203"/>
              <a:ext cx="7696200" cy="2885722"/>
              <a:chOff x="914400" y="3568535"/>
              <a:chExt cx="7696200" cy="2398511"/>
            </a:xfrm>
          </p:grpSpPr>
          <p:sp>
            <p:nvSpPr>
              <p:cNvPr id="17" name="Up Arrow Callout 16"/>
              <p:cNvSpPr/>
              <p:nvPr/>
            </p:nvSpPr>
            <p:spPr>
              <a:xfrm>
                <a:off x="914400" y="3568535"/>
                <a:ext cx="7696200" cy="2398511"/>
              </a:xfrm>
              <a:prstGeom prst="upArrowCallout">
                <a:avLst/>
              </a:prstGeom>
              <a:solidFill>
                <a:schemeClr val="accent5">
                  <a:lumMod val="20000"/>
                  <a:lumOff val="80000"/>
                </a:schemeClr>
              </a:solidFill>
              <a:ln>
                <a:solidFill>
                  <a:srgbClr val="04A4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srgbClr val="FF0000"/>
                  </a:solidFill>
                </a:endParaRPr>
              </a:p>
            </p:txBody>
          </p:sp>
          <p:sp>
            <p:nvSpPr>
              <p:cNvPr id="19" name="TextBox 18"/>
              <p:cNvSpPr txBox="1"/>
              <p:nvPr/>
            </p:nvSpPr>
            <p:spPr>
              <a:xfrm>
                <a:off x="914400" y="4767789"/>
                <a:ext cx="1637582" cy="1199255"/>
              </a:xfrm>
              <a:prstGeom prst="rect">
                <a:avLst/>
              </a:prstGeom>
              <a:noFill/>
              <a:ln w="38100">
                <a:solidFill>
                  <a:srgbClr val="04A408"/>
                </a:solidFill>
              </a:ln>
            </p:spPr>
            <p:txBody>
              <a:bodyPr wrap="square" rtlCol="0">
                <a:noAutofit/>
              </a:bodyPr>
              <a:lstStyle/>
              <a:p>
                <a:pPr>
                  <a:spcAft>
                    <a:spcPts val="600"/>
                  </a:spcAft>
                </a:pPr>
                <a:r>
                  <a:rPr lang="en-US" sz="2400" b="1" dirty="0" smtClean="0"/>
                  <a:t>5. Technology Action</a:t>
                </a:r>
                <a:br>
                  <a:rPr lang="en-US" sz="2400" b="1" dirty="0" smtClean="0"/>
                </a:br>
                <a:r>
                  <a:rPr lang="en-US" sz="2400" b="1" dirty="0" smtClean="0"/>
                  <a:t>Plan                     </a:t>
                </a:r>
              </a:p>
            </p:txBody>
          </p:sp>
          <p:sp>
            <p:nvSpPr>
              <p:cNvPr id="20" name="TextBox 19"/>
              <p:cNvSpPr txBox="1"/>
              <p:nvPr/>
            </p:nvSpPr>
            <p:spPr>
              <a:xfrm>
                <a:off x="2584330" y="4767787"/>
                <a:ext cx="2323381" cy="1199255"/>
              </a:xfrm>
              <a:prstGeom prst="rect">
                <a:avLst/>
              </a:prstGeom>
              <a:noFill/>
              <a:ln w="38100">
                <a:solidFill>
                  <a:srgbClr val="04A408"/>
                </a:solidFill>
              </a:ln>
            </p:spPr>
            <p:txBody>
              <a:bodyPr wrap="square" rtlCol="0">
                <a:noAutofit/>
              </a:bodyPr>
              <a:lstStyle/>
              <a:p>
                <a:pPr algn="ctr"/>
                <a:r>
                  <a:rPr lang="en-US" sz="2400" b="1" dirty="0" smtClean="0"/>
                  <a:t>6. Performance &amp; Benefit Measurement</a:t>
                </a:r>
                <a:endParaRPr lang="en-GB" sz="2400" b="1" dirty="0"/>
              </a:p>
            </p:txBody>
          </p:sp>
          <p:sp>
            <p:nvSpPr>
              <p:cNvPr id="21" name="TextBox 20"/>
              <p:cNvSpPr txBox="1"/>
              <p:nvPr/>
            </p:nvSpPr>
            <p:spPr>
              <a:xfrm>
                <a:off x="4966658" y="4767788"/>
                <a:ext cx="1974012" cy="1199255"/>
              </a:xfrm>
              <a:prstGeom prst="rect">
                <a:avLst/>
              </a:prstGeom>
              <a:noFill/>
              <a:ln w="38100">
                <a:solidFill>
                  <a:srgbClr val="04A408"/>
                </a:solidFill>
              </a:ln>
            </p:spPr>
            <p:txBody>
              <a:bodyPr wrap="square" rtlCol="0">
                <a:noAutofit/>
              </a:bodyPr>
              <a:lstStyle/>
              <a:p>
                <a:pPr algn="ctr"/>
                <a:r>
                  <a:rPr lang="en-US" sz="2400" b="1" dirty="0" smtClean="0"/>
                  <a:t>7. Knowledge Management &amp; Capacity Development</a:t>
                </a:r>
                <a:endParaRPr lang="en-GB" sz="2400" b="1" dirty="0"/>
              </a:p>
            </p:txBody>
          </p:sp>
          <p:sp>
            <p:nvSpPr>
              <p:cNvPr id="22" name="TextBox 21"/>
              <p:cNvSpPr txBox="1"/>
              <p:nvPr/>
            </p:nvSpPr>
            <p:spPr>
              <a:xfrm>
                <a:off x="6982559" y="4767788"/>
                <a:ext cx="1628041" cy="1199255"/>
              </a:xfrm>
              <a:prstGeom prst="rect">
                <a:avLst/>
              </a:prstGeom>
              <a:noFill/>
              <a:ln w="38100">
                <a:solidFill>
                  <a:srgbClr val="04A408"/>
                </a:solidFill>
              </a:ln>
            </p:spPr>
            <p:txBody>
              <a:bodyPr wrap="square" rtlCol="0">
                <a:noAutofit/>
              </a:bodyPr>
              <a:lstStyle/>
              <a:p>
                <a:pPr>
                  <a:spcAft>
                    <a:spcPts val="2400"/>
                  </a:spcAft>
                </a:pPr>
                <a:r>
                  <a:rPr lang="en-US" sz="2800" b="1" dirty="0" smtClean="0"/>
                  <a:t>8. Finance</a:t>
                </a:r>
              </a:p>
              <a:p>
                <a:pPr>
                  <a:spcAft>
                    <a:spcPts val="2400"/>
                  </a:spcAft>
                </a:pPr>
                <a:endParaRPr lang="en-GB" sz="3200" b="1" dirty="0"/>
              </a:p>
            </p:txBody>
          </p:sp>
        </p:grpSp>
        <p:sp>
          <p:nvSpPr>
            <p:cNvPr id="29" name="TextBox 28"/>
            <p:cNvSpPr txBox="1"/>
            <p:nvPr/>
          </p:nvSpPr>
          <p:spPr>
            <a:xfrm>
              <a:off x="914400" y="4187362"/>
              <a:ext cx="7696200" cy="379700"/>
            </a:xfrm>
            <a:prstGeom prst="rect">
              <a:avLst/>
            </a:prstGeom>
            <a:noFill/>
            <a:ln w="38100">
              <a:solidFill>
                <a:srgbClr val="04A408"/>
              </a:solidFill>
            </a:ln>
          </p:spPr>
          <p:txBody>
            <a:bodyPr vert="horz" wrap="square" rtlCol="0">
              <a:noAutofit/>
            </a:bodyPr>
            <a:lstStyle/>
            <a:p>
              <a:pPr algn="ctr">
                <a:spcAft>
                  <a:spcPts val="600"/>
                </a:spcAft>
              </a:pPr>
              <a:r>
                <a:rPr lang="en-US" sz="2400" b="1" dirty="0" smtClean="0">
                  <a:solidFill>
                    <a:srgbClr val="00B0F0"/>
                  </a:solidFill>
                </a:rPr>
                <a:t> ENABLERS       </a:t>
              </a:r>
            </a:p>
          </p:txBody>
        </p:sp>
      </p:grpSp>
      <p:sp>
        <p:nvSpPr>
          <p:cNvPr id="30" name="Up-Down Arrow 29"/>
          <p:cNvSpPr/>
          <p:nvPr/>
        </p:nvSpPr>
        <p:spPr>
          <a:xfrm>
            <a:off x="6705600" y="2362200"/>
            <a:ext cx="381000" cy="457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ooter Placeholder 27"/>
          <p:cNvSpPr>
            <a:spLocks noGrp="1"/>
          </p:cNvSpPr>
          <p:nvPr>
            <p:ph type="ftr" sz="quarter" idx="11"/>
          </p:nvPr>
        </p:nvSpPr>
        <p:spPr/>
        <p:txBody>
          <a:bodyPr/>
          <a:lstStyle/>
          <a:p>
            <a:r>
              <a:rPr lang="en-GB" smtClean="0"/>
              <a:t>MEMR  ©  2012</a:t>
            </a:r>
            <a:endParaRPr lang="en-GB"/>
          </a:p>
        </p:txBody>
      </p:sp>
    </p:spTree>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2000" tmFilter="0, 0; .2, .5; .8, .5; 1, 0"/>
                                        <p:tgtEl>
                                          <p:spTgt spid="26"/>
                                        </p:tgtEl>
                                      </p:cBhvr>
                                    </p:animEffect>
                                    <p:animScale>
                                      <p:cBhvr>
                                        <p:cTn id="7" dur="1000" autoRev="1" fill="hold"/>
                                        <p:tgtEl>
                                          <p:spTgt spid="26"/>
                                        </p:tgtEl>
                                      </p:cBhvr>
                                      <p:by x="105000" y="105000"/>
                                    </p:animScale>
                                  </p:childTnLst>
                                </p:cTn>
                              </p:par>
                            </p:childTnLst>
                          </p:cTn>
                        </p:par>
                        <p:par>
                          <p:cTn id="8" fill="hold">
                            <p:stCondLst>
                              <p:cond delay="2000"/>
                            </p:stCondLst>
                            <p:childTnLst>
                              <p:par>
                                <p:cTn id="9" presetID="8" presetClass="emph" presetSubtype="0" fill="hold" grpId="0" nodeType="afterEffect">
                                  <p:stCondLst>
                                    <p:cond delay="0"/>
                                  </p:stCondLst>
                                  <p:childTnLst>
                                    <p:animRot by="21600000">
                                      <p:cBhvr>
                                        <p:cTn id="10" dur="2000" fill="hold"/>
                                        <p:tgtEl>
                                          <p:spTgt spid="27"/>
                                        </p:tgtEl>
                                        <p:attrNameLst>
                                          <p:attrName>r</p:attrName>
                                        </p:attrNameLst>
                                      </p:cBhvr>
                                    </p:animRot>
                                  </p:childTnLst>
                                </p:cTn>
                              </p:par>
                            </p:childTnLst>
                          </p:cTn>
                        </p:par>
                        <p:par>
                          <p:cTn id="11" fill="hold">
                            <p:stCondLst>
                              <p:cond delay="4000"/>
                            </p:stCondLst>
                            <p:childTnLst>
                              <p:par>
                                <p:cTn id="12" presetID="8" presetClass="emph" presetSubtype="0" fill="hold" grpId="0" nodeType="afterEffect">
                                  <p:stCondLst>
                                    <p:cond delay="0"/>
                                  </p:stCondLst>
                                  <p:childTnLst>
                                    <p:animRot by="21600000">
                                      <p:cBhvr>
                                        <p:cTn id="13" dur="2000" fill="hold"/>
                                        <p:tgtEl>
                                          <p:spTgt spid="30"/>
                                        </p:tgtEl>
                                        <p:attrNameLst>
                                          <p:attrName>r</p:attrName>
                                        </p:attrNameLst>
                                      </p:cBhvr>
                                    </p:animRot>
                                  </p:childTnLst>
                                </p:cTn>
                              </p:par>
                            </p:childTnLst>
                          </p:cTn>
                        </p:par>
                        <p:par>
                          <p:cTn id="14" fill="hold">
                            <p:stCondLst>
                              <p:cond delay="6000"/>
                            </p:stCondLst>
                            <p:childTnLst>
                              <p:par>
                                <p:cTn id="15" presetID="26" presetClass="emph" presetSubtype="0" fill="hold" grpId="0" nodeType="afterEffect">
                                  <p:stCondLst>
                                    <p:cond delay="0"/>
                                  </p:stCondLst>
                                  <p:childTnLst>
                                    <p:animEffect transition="out" filter="fade">
                                      <p:cBhvr>
                                        <p:cTn id="16" dur="500" tmFilter="0, 0; .2, .5; .8, .5; 1, 0"/>
                                        <p:tgtEl>
                                          <p:spTgt spid="25"/>
                                        </p:tgtEl>
                                      </p:cBhvr>
                                    </p:animEffect>
                                    <p:animScale>
                                      <p:cBhvr>
                                        <p:cTn id="17" dur="250" autoRev="1" fill="hold"/>
                                        <p:tgtEl>
                                          <p:spTgt spid="2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3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b="1" dirty="0" smtClean="0">
                <a:latin typeface="+mn-lt"/>
              </a:rPr>
              <a:t>3.	</a:t>
            </a:r>
            <a:r>
              <a:rPr lang="en-US" b="1" dirty="0" err="1" smtClean="0">
                <a:latin typeface="+mn-lt"/>
              </a:rPr>
              <a:t>NCCAP</a:t>
            </a:r>
            <a:r>
              <a:rPr lang="en-US" b="1" dirty="0" smtClean="0">
                <a:latin typeface="+mn-lt"/>
              </a:rPr>
              <a:t> Stakeholders</a:t>
            </a:r>
            <a:endParaRPr lang="en-GB" b="1" dirty="0">
              <a:latin typeface="+mn-lt"/>
            </a:endParaRPr>
          </a:p>
        </p:txBody>
      </p:sp>
      <p:sp>
        <p:nvSpPr>
          <p:cNvPr id="4" name="Date Placeholder 3"/>
          <p:cNvSpPr>
            <a:spLocks noGrp="1"/>
          </p:cNvSpPr>
          <p:nvPr>
            <p:ph type="dt" sz="half" idx="10"/>
          </p:nvPr>
        </p:nvSpPr>
        <p:spPr/>
        <p:txBody>
          <a:bodyPr/>
          <a:lstStyle/>
          <a:p>
            <a:r>
              <a:rPr lang="en-US" smtClean="0"/>
              <a:t>06 Dece 2012</a:t>
            </a:r>
            <a:endParaRPr lang="en-GB"/>
          </a:p>
        </p:txBody>
      </p:sp>
      <p:sp>
        <p:nvSpPr>
          <p:cNvPr id="5" name="Slide Number Placeholder 4"/>
          <p:cNvSpPr>
            <a:spLocks noGrp="1"/>
          </p:cNvSpPr>
          <p:nvPr>
            <p:ph type="sldNum" sz="quarter" idx="12"/>
          </p:nvPr>
        </p:nvSpPr>
        <p:spPr/>
        <p:txBody>
          <a:bodyPr/>
          <a:lstStyle/>
          <a:p>
            <a:fld id="{EE00A2DC-3C27-4542-BA4D-2BD941634946}" type="slidenum">
              <a:rPr lang="en-GB" smtClean="0"/>
              <a:pPr/>
              <a:t>4</a:t>
            </a:fld>
            <a:endParaRPr lang="en-GB"/>
          </a:p>
        </p:txBody>
      </p:sp>
      <p:graphicFrame>
        <p:nvGraphicFramePr>
          <p:cNvPr id="3" name="Content Placeholder 2"/>
          <p:cNvGraphicFramePr>
            <a:graphicFrameLocks noGrp="1"/>
          </p:cNvGraphicFramePr>
          <p:nvPr>
            <p:ph sz="quarter" idx="1"/>
            <p:extLst>
              <p:ext uri="{D42A27DB-BD31-4B8C-83A1-F6EECF244321}">
                <p14:modId xmlns:p14="http://schemas.microsoft.com/office/powerpoint/2010/main" val="3997568352"/>
              </p:ext>
            </p:extLst>
          </p:nvPr>
        </p:nvGraphicFramePr>
        <p:xfrm>
          <a:off x="228600" y="1143000"/>
          <a:ext cx="8534400" cy="5029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Footer Placeholder 5"/>
          <p:cNvSpPr>
            <a:spLocks noGrp="1"/>
          </p:cNvSpPr>
          <p:nvPr>
            <p:ph type="ftr" sz="quarter" idx="11"/>
          </p:nvPr>
        </p:nvSpPr>
        <p:spPr/>
        <p:txBody>
          <a:bodyPr/>
          <a:lstStyle/>
          <a:p>
            <a:r>
              <a:rPr lang="en-GB" smtClean="0"/>
              <a:t>MEMR  ©  2012</a:t>
            </a:r>
            <a:endParaRPr lang="en-GB"/>
          </a:p>
        </p:txBody>
      </p:sp>
    </p:spTree>
    <p:extLst>
      <p:ext uri="{BB962C8B-B14F-4D97-AF65-F5344CB8AC3E}">
        <p14:creationId xmlns:p14="http://schemas.microsoft.com/office/powerpoint/2010/main" val="4076225220"/>
      </p:ext>
    </p:extLst>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b="1" dirty="0" smtClean="0">
                <a:latin typeface="+mn-lt"/>
              </a:rPr>
              <a:t>4. 	</a:t>
            </a:r>
            <a:r>
              <a:rPr lang="en-US" b="1" dirty="0" smtClean="0"/>
              <a:t> </a:t>
            </a:r>
            <a:r>
              <a:rPr lang="en-US" b="1" dirty="0" err="1" smtClean="0">
                <a:latin typeface="+mn-lt"/>
              </a:rPr>
              <a:t>NCCAP</a:t>
            </a:r>
            <a:r>
              <a:rPr lang="en-US" b="1" dirty="0" smtClean="0"/>
              <a:t> </a:t>
            </a:r>
            <a:r>
              <a:rPr lang="en-US" b="1" dirty="0" smtClean="0">
                <a:latin typeface="+mn-lt"/>
              </a:rPr>
              <a:t>Coordination</a:t>
            </a:r>
            <a:endParaRPr lang="en-GB" b="1" dirty="0">
              <a:latin typeface="+mn-lt"/>
            </a:endParaRPr>
          </a:p>
        </p:txBody>
      </p:sp>
      <p:sp>
        <p:nvSpPr>
          <p:cNvPr id="4" name="Date Placeholder 3"/>
          <p:cNvSpPr>
            <a:spLocks noGrp="1"/>
          </p:cNvSpPr>
          <p:nvPr>
            <p:ph type="dt" sz="half" idx="10"/>
          </p:nvPr>
        </p:nvSpPr>
        <p:spPr/>
        <p:txBody>
          <a:bodyPr/>
          <a:lstStyle/>
          <a:p>
            <a:r>
              <a:rPr lang="en-US" smtClean="0"/>
              <a:t>06 Dece 2012</a:t>
            </a:r>
            <a:endParaRPr lang="en-GB" dirty="0"/>
          </a:p>
        </p:txBody>
      </p:sp>
      <p:sp>
        <p:nvSpPr>
          <p:cNvPr id="5" name="Slide Number Placeholder 4"/>
          <p:cNvSpPr>
            <a:spLocks noGrp="1"/>
          </p:cNvSpPr>
          <p:nvPr>
            <p:ph type="sldNum" sz="quarter" idx="12"/>
          </p:nvPr>
        </p:nvSpPr>
        <p:spPr/>
        <p:txBody>
          <a:bodyPr/>
          <a:lstStyle/>
          <a:p>
            <a:fld id="{EE00A2DC-3C27-4542-BA4D-2BD941634946}" type="slidenum">
              <a:rPr lang="en-GB" smtClean="0"/>
              <a:pPr/>
              <a:t>5</a:t>
            </a:fld>
            <a:endParaRPr lang="en-GB"/>
          </a:p>
        </p:txBody>
      </p:sp>
      <p:grpSp>
        <p:nvGrpSpPr>
          <p:cNvPr id="72" name="Group 71"/>
          <p:cNvGrpSpPr/>
          <p:nvPr/>
        </p:nvGrpSpPr>
        <p:grpSpPr>
          <a:xfrm>
            <a:off x="533400" y="1295400"/>
            <a:ext cx="8001000" cy="4572000"/>
            <a:chOff x="0" y="0"/>
            <a:chExt cx="6686641" cy="3195700"/>
          </a:xfrm>
        </p:grpSpPr>
        <p:sp>
          <p:nvSpPr>
            <p:cNvPr id="73" name="Flowchart: Alternate Process 72"/>
            <p:cNvSpPr/>
            <p:nvPr/>
          </p:nvSpPr>
          <p:spPr>
            <a:xfrm>
              <a:off x="5325466" y="863193"/>
              <a:ext cx="1361175" cy="160884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GB" sz="1600" b="1" dirty="0">
                  <a:effectLst/>
                  <a:ea typeface="Calibri"/>
                  <a:cs typeface="Times New Roman"/>
                </a:rPr>
                <a:t>Overall Coordination  by </a:t>
              </a:r>
              <a:r>
                <a:rPr lang="en-GB" sz="1600" b="1" dirty="0" smtClean="0">
                  <a:effectLst/>
                  <a:ea typeface="Calibri"/>
                  <a:cs typeface="Times New Roman"/>
                </a:rPr>
                <a:t>CCS/</a:t>
              </a:r>
              <a:r>
                <a:rPr lang="en-GB" sz="1600" b="1" dirty="0" err="1" smtClean="0">
                  <a:effectLst/>
                  <a:ea typeface="Calibri"/>
                  <a:cs typeface="Times New Roman"/>
                </a:rPr>
                <a:t>SC9</a:t>
              </a:r>
              <a:r>
                <a:rPr lang="en-GB" sz="1600" b="1" dirty="0" smtClean="0">
                  <a:effectLst/>
                  <a:ea typeface="Calibri"/>
                  <a:cs typeface="Times New Roman"/>
                </a:rPr>
                <a:t> </a:t>
              </a:r>
              <a:r>
                <a:rPr lang="en-GB" sz="1600" b="1" dirty="0">
                  <a:effectLst/>
                  <a:ea typeface="Calibri"/>
                  <a:cs typeface="Times New Roman"/>
                </a:rPr>
                <a:t>(</a:t>
              </a:r>
              <a:r>
                <a:rPr lang="en-GB" sz="1600" b="1" dirty="0" err="1">
                  <a:effectLst/>
                  <a:ea typeface="Calibri"/>
                  <a:cs typeface="Times New Roman"/>
                </a:rPr>
                <a:t>MEMR</a:t>
              </a:r>
              <a:r>
                <a:rPr lang="en-GB" sz="1200" b="1" dirty="0">
                  <a:effectLst/>
                  <a:ea typeface="Calibri"/>
                  <a:cs typeface="Times New Roman"/>
                </a:rPr>
                <a:t>)</a:t>
              </a:r>
              <a:endParaRPr lang="en-US" sz="1100" dirty="0">
                <a:effectLst/>
                <a:ea typeface="Calibri"/>
                <a:cs typeface="Times New Roman"/>
              </a:endParaRPr>
            </a:p>
          </p:txBody>
        </p:sp>
        <p:grpSp>
          <p:nvGrpSpPr>
            <p:cNvPr id="74" name="Group 73"/>
            <p:cNvGrpSpPr/>
            <p:nvPr/>
          </p:nvGrpSpPr>
          <p:grpSpPr>
            <a:xfrm>
              <a:off x="4813402" y="329184"/>
              <a:ext cx="862835" cy="533630"/>
              <a:chOff x="0" y="0"/>
              <a:chExt cx="804673" cy="533630"/>
            </a:xfrm>
          </p:grpSpPr>
          <p:cxnSp>
            <p:nvCxnSpPr>
              <p:cNvPr id="91" name="Straight Arrow Connector 90"/>
              <p:cNvCxnSpPr/>
              <p:nvPr/>
            </p:nvCxnSpPr>
            <p:spPr>
              <a:xfrm flipH="1">
                <a:off x="0" y="0"/>
                <a:ext cx="804545" cy="0"/>
              </a:xfrm>
              <a:prstGeom prst="straightConnector1">
                <a:avLst/>
              </a:prstGeom>
              <a:ln w="31750">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flipH="1" flipV="1">
                <a:off x="804672" y="0"/>
                <a:ext cx="1" cy="533630"/>
              </a:xfrm>
              <a:prstGeom prst="straightConnector1">
                <a:avLst/>
              </a:prstGeom>
              <a:ln w="31750">
                <a:prstDash val="sysDash"/>
                <a:headEnd type="triangle"/>
                <a:tailEnd type="none"/>
              </a:ln>
            </p:spPr>
            <p:style>
              <a:lnRef idx="1">
                <a:schemeClr val="accent1"/>
              </a:lnRef>
              <a:fillRef idx="0">
                <a:schemeClr val="accent1"/>
              </a:fillRef>
              <a:effectRef idx="0">
                <a:schemeClr val="accent1"/>
              </a:effectRef>
              <a:fontRef idx="minor">
                <a:schemeClr val="tx1"/>
              </a:fontRef>
            </p:style>
          </p:cxnSp>
        </p:grpSp>
        <p:grpSp>
          <p:nvGrpSpPr>
            <p:cNvPr id="75" name="Group 74"/>
            <p:cNvGrpSpPr/>
            <p:nvPr/>
          </p:nvGrpSpPr>
          <p:grpSpPr>
            <a:xfrm rot="5400000">
              <a:off x="5110786" y="2243226"/>
              <a:ext cx="386715" cy="826262"/>
              <a:chOff x="0" y="-1"/>
              <a:chExt cx="804674" cy="826262"/>
            </a:xfrm>
          </p:grpSpPr>
          <p:cxnSp>
            <p:nvCxnSpPr>
              <p:cNvPr id="89" name="Straight Arrow Connector 88"/>
              <p:cNvCxnSpPr/>
              <p:nvPr/>
            </p:nvCxnSpPr>
            <p:spPr>
              <a:xfrm flipH="1">
                <a:off x="0" y="0"/>
                <a:ext cx="804545" cy="0"/>
              </a:xfrm>
              <a:prstGeom prst="straightConnector1">
                <a:avLst/>
              </a:prstGeom>
              <a:ln w="31750">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rot="16200000">
                <a:off x="391543" y="413130"/>
                <a:ext cx="826262" cy="0"/>
              </a:xfrm>
              <a:prstGeom prst="straightConnector1">
                <a:avLst/>
              </a:prstGeom>
              <a:ln w="31750">
                <a:prstDash val="sysDash"/>
                <a:headEnd type="triangle"/>
                <a:tailEnd type="none"/>
              </a:ln>
            </p:spPr>
            <p:style>
              <a:lnRef idx="1">
                <a:schemeClr val="accent1"/>
              </a:lnRef>
              <a:fillRef idx="0">
                <a:schemeClr val="accent1"/>
              </a:fillRef>
              <a:effectRef idx="0">
                <a:schemeClr val="accent1"/>
              </a:effectRef>
              <a:fontRef idx="minor">
                <a:schemeClr val="tx1"/>
              </a:fontRef>
            </p:style>
          </p:cxnSp>
        </p:grpSp>
        <p:cxnSp>
          <p:nvCxnSpPr>
            <p:cNvPr id="76" name="Straight Arrow Connector 75"/>
            <p:cNvCxnSpPr/>
            <p:nvPr/>
          </p:nvCxnSpPr>
          <p:spPr>
            <a:xfrm flipH="1">
              <a:off x="4813402" y="1594713"/>
              <a:ext cx="489511" cy="0"/>
            </a:xfrm>
            <a:prstGeom prst="straightConnector1">
              <a:avLst/>
            </a:prstGeom>
            <a:ln w="31750">
              <a:prstDash val="sysDash"/>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77" name="Group 76"/>
            <p:cNvGrpSpPr/>
            <p:nvPr/>
          </p:nvGrpSpPr>
          <p:grpSpPr>
            <a:xfrm>
              <a:off x="0" y="0"/>
              <a:ext cx="4891013" cy="3195700"/>
              <a:chOff x="0" y="0"/>
              <a:chExt cx="4891013" cy="3195700"/>
            </a:xfrm>
          </p:grpSpPr>
          <p:grpSp>
            <p:nvGrpSpPr>
              <p:cNvPr id="78" name="Group 77"/>
              <p:cNvGrpSpPr/>
              <p:nvPr/>
            </p:nvGrpSpPr>
            <p:grpSpPr>
              <a:xfrm>
                <a:off x="0" y="1133856"/>
                <a:ext cx="4891013" cy="2061844"/>
                <a:chOff x="0" y="0"/>
                <a:chExt cx="4891013" cy="2062099"/>
              </a:xfrm>
            </p:grpSpPr>
            <p:sp>
              <p:nvSpPr>
                <p:cNvPr id="82" name="Flowchart: Alternate Process 81"/>
                <p:cNvSpPr/>
                <p:nvPr/>
              </p:nvSpPr>
              <p:spPr>
                <a:xfrm>
                  <a:off x="0" y="0"/>
                  <a:ext cx="4798695" cy="67246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0" algn="ctr">
                    <a:lnSpc>
                      <a:spcPct val="115000"/>
                    </a:lnSpc>
                    <a:spcBef>
                      <a:spcPts val="0"/>
                    </a:spcBef>
                    <a:spcAft>
                      <a:spcPts val="0"/>
                    </a:spcAft>
                  </a:pPr>
                  <a:r>
                    <a:rPr lang="en-GB" sz="1600" b="1" dirty="0">
                      <a:effectLst/>
                      <a:ea typeface="Calibri"/>
                      <a:cs typeface="Times New Roman"/>
                    </a:rPr>
                    <a:t>TASKFORCE (Chair MEMR)</a:t>
                  </a:r>
                  <a:br>
                    <a:rPr lang="en-GB" sz="1600" b="1" dirty="0">
                      <a:effectLst/>
                      <a:ea typeface="Calibri"/>
                      <a:cs typeface="Times New Roman"/>
                    </a:rPr>
                  </a:br>
                  <a:r>
                    <a:rPr lang="en-GB" sz="1600" b="1" dirty="0" smtClean="0">
                      <a:effectLst/>
                      <a:ea typeface="Calibri"/>
                      <a:cs typeface="Times New Roman"/>
                    </a:rPr>
                    <a:t>(GoK Ministries &amp; Institutions</a:t>
                  </a:r>
                  <a:r>
                    <a:rPr lang="en-US" sz="1600" b="1" dirty="0" smtClean="0">
                      <a:effectLst/>
                      <a:ea typeface="Calibri"/>
                      <a:cs typeface="Times New Roman"/>
                    </a:rPr>
                    <a:t>/Academia/Private Sector/ </a:t>
                  </a:r>
                  <a:r>
                    <a:rPr lang="en-US" sz="1600" b="1" dirty="0" err="1" smtClean="0">
                      <a:effectLst/>
                      <a:ea typeface="Calibri"/>
                      <a:cs typeface="Times New Roman"/>
                    </a:rPr>
                    <a:t>CSOs</a:t>
                  </a:r>
                  <a:r>
                    <a:rPr lang="en-US" sz="1600" b="1" dirty="0" smtClean="0">
                      <a:effectLst/>
                      <a:ea typeface="Calibri"/>
                      <a:cs typeface="Times New Roman"/>
                    </a:rPr>
                    <a:t>) - </a:t>
                  </a:r>
                  <a:r>
                    <a:rPr lang="en-GB" sz="1600" b="1" dirty="0" smtClean="0">
                      <a:effectLst/>
                      <a:ea typeface="Calibri"/>
                      <a:cs typeface="Times New Roman"/>
                    </a:rPr>
                    <a:t>Ensures </a:t>
                  </a:r>
                  <a:r>
                    <a:rPr lang="en-GB" sz="1600" b="1" dirty="0">
                      <a:effectLst/>
                      <a:ea typeface="Calibri"/>
                      <a:cs typeface="Times New Roman"/>
                    </a:rPr>
                    <a:t>policy coherence and </a:t>
                  </a:r>
                  <a:r>
                    <a:rPr lang="en-GB" sz="1600" b="1" dirty="0" smtClean="0">
                      <a:effectLst/>
                      <a:ea typeface="Calibri"/>
                      <a:cs typeface="Times New Roman"/>
                    </a:rPr>
                    <a:t>complementarity</a:t>
                  </a:r>
                  <a:r>
                    <a:rPr lang="en-GB" sz="1400" dirty="0">
                      <a:effectLst/>
                      <a:ea typeface="Calibri"/>
                      <a:cs typeface="Times New Roman"/>
                    </a:rPr>
                    <a:t> </a:t>
                  </a:r>
                  <a:endParaRPr lang="en-US" sz="1200" dirty="0">
                    <a:effectLst/>
                    <a:ea typeface="Calibri"/>
                    <a:cs typeface="Times New Roman"/>
                  </a:endParaRPr>
                </a:p>
              </p:txBody>
            </p:sp>
            <p:grpSp>
              <p:nvGrpSpPr>
                <p:cNvPr id="83" name="Group 82"/>
                <p:cNvGrpSpPr/>
                <p:nvPr/>
              </p:nvGrpSpPr>
              <p:grpSpPr>
                <a:xfrm>
                  <a:off x="0" y="694944"/>
                  <a:ext cx="4891013" cy="1367155"/>
                  <a:chOff x="0" y="0"/>
                  <a:chExt cx="4891352" cy="1367561"/>
                </a:xfrm>
              </p:grpSpPr>
              <p:sp>
                <p:nvSpPr>
                  <p:cNvPr id="84" name="Flowchart: Alternate Process 83"/>
                  <p:cNvSpPr/>
                  <p:nvPr/>
                </p:nvSpPr>
                <p:spPr>
                  <a:xfrm>
                    <a:off x="2750516" y="416966"/>
                    <a:ext cx="2140836" cy="95059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GB" sz="1500" b="1" dirty="0">
                        <a:effectLst/>
                        <a:ea typeface="Calibri"/>
                        <a:cs typeface="Times New Roman"/>
                      </a:rPr>
                      <a:t>TWGs </a:t>
                    </a:r>
                    <a:br>
                      <a:rPr lang="en-GB" sz="1500" b="1" dirty="0">
                        <a:effectLst/>
                        <a:ea typeface="Calibri"/>
                        <a:cs typeface="Times New Roman"/>
                      </a:rPr>
                    </a:br>
                    <a:r>
                      <a:rPr lang="en-GB" sz="1500" b="1" dirty="0">
                        <a:effectLst/>
                        <a:ea typeface="Calibri"/>
                        <a:cs typeface="Times New Roman"/>
                      </a:rPr>
                      <a:t>Provide Technical support to consultants to ensure content </a:t>
                    </a:r>
                    <a:r>
                      <a:rPr lang="en-GB" sz="1500" b="1" dirty="0" smtClean="0">
                        <a:effectLst/>
                        <a:ea typeface="Calibri"/>
                        <a:cs typeface="Times New Roman"/>
                      </a:rPr>
                      <a:t>&amp; quality </a:t>
                    </a:r>
                    <a:endParaRPr lang="en-US" sz="1500" dirty="0">
                      <a:effectLst/>
                      <a:ea typeface="Calibri"/>
                      <a:cs typeface="Times New Roman"/>
                    </a:endParaRPr>
                  </a:p>
                </p:txBody>
              </p:sp>
              <p:sp>
                <p:nvSpPr>
                  <p:cNvPr id="85" name="Flowchart: Alternate Process 84"/>
                  <p:cNvSpPr/>
                  <p:nvPr/>
                </p:nvSpPr>
                <p:spPr>
                  <a:xfrm>
                    <a:off x="0" y="416966"/>
                    <a:ext cx="2143125" cy="95059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4610" marR="0">
                      <a:lnSpc>
                        <a:spcPct val="115000"/>
                      </a:lnSpc>
                      <a:spcBef>
                        <a:spcPts val="0"/>
                      </a:spcBef>
                      <a:spcAft>
                        <a:spcPts val="0"/>
                      </a:spcAft>
                    </a:pPr>
                    <a:r>
                      <a:rPr lang="en-GB" sz="1600" b="1" dirty="0">
                        <a:effectLst/>
                        <a:ea typeface="Calibri"/>
                        <a:cs typeface="Times New Roman"/>
                      </a:rPr>
                      <a:t>CONSULTANTS </a:t>
                    </a:r>
                    <a:br>
                      <a:rPr lang="en-GB" sz="1600" b="1" dirty="0">
                        <a:effectLst/>
                        <a:ea typeface="Calibri"/>
                        <a:cs typeface="Times New Roman"/>
                      </a:rPr>
                    </a:br>
                    <a:r>
                      <a:rPr lang="en-GB" sz="1600" b="1" dirty="0">
                        <a:effectLst/>
                        <a:ea typeface="Calibri"/>
                        <a:cs typeface="Times New Roman"/>
                      </a:rPr>
                      <a:t>Overall responsibility to deliver based on their specific TORs</a:t>
                    </a:r>
                    <a:endParaRPr lang="en-US" sz="1400" dirty="0">
                      <a:effectLst/>
                      <a:ea typeface="Calibri"/>
                      <a:cs typeface="Times New Roman"/>
                    </a:endParaRPr>
                  </a:p>
                </p:txBody>
              </p:sp>
              <p:sp>
                <p:nvSpPr>
                  <p:cNvPr id="86" name="Left-Right Arrow 85"/>
                  <p:cNvSpPr/>
                  <p:nvPr/>
                </p:nvSpPr>
                <p:spPr>
                  <a:xfrm>
                    <a:off x="2143354" y="826617"/>
                    <a:ext cx="607060" cy="11684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7" name="Up-Down Arrow 86"/>
                  <p:cNvSpPr/>
                  <p:nvPr/>
                </p:nvSpPr>
                <p:spPr>
                  <a:xfrm>
                    <a:off x="870509" y="0"/>
                    <a:ext cx="160655" cy="41656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8" name="Up-Down Arrow 87"/>
                  <p:cNvSpPr/>
                  <p:nvPr/>
                </p:nvSpPr>
                <p:spPr>
                  <a:xfrm>
                    <a:off x="3503981" y="0"/>
                    <a:ext cx="160655" cy="41656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nvGrpSpPr>
              <p:cNvPr id="79" name="Group 78"/>
              <p:cNvGrpSpPr/>
              <p:nvPr/>
            </p:nvGrpSpPr>
            <p:grpSpPr>
              <a:xfrm>
                <a:off x="7315" y="0"/>
                <a:ext cx="4798695" cy="1111403"/>
                <a:chOff x="0" y="0"/>
                <a:chExt cx="4798695" cy="1111403"/>
              </a:xfrm>
            </p:grpSpPr>
            <p:sp>
              <p:nvSpPr>
                <p:cNvPr id="80" name="Up-Down Arrow 79"/>
                <p:cNvSpPr/>
                <p:nvPr/>
              </p:nvSpPr>
              <p:spPr>
                <a:xfrm>
                  <a:off x="2143354" y="636423"/>
                  <a:ext cx="160655" cy="4749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1" name="Flowchart: Alternate Process 80"/>
                <p:cNvSpPr/>
                <p:nvPr/>
              </p:nvSpPr>
              <p:spPr>
                <a:xfrm>
                  <a:off x="0" y="0"/>
                  <a:ext cx="4798695" cy="63627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0" lvl="0" algn="ctr">
                    <a:lnSpc>
                      <a:spcPct val="115000"/>
                    </a:lnSpc>
                    <a:spcBef>
                      <a:spcPts val="0"/>
                    </a:spcBef>
                    <a:spcAft>
                      <a:spcPts val="1000"/>
                    </a:spcAft>
                    <a:tabLst>
                      <a:tab pos="457200" algn="l"/>
                    </a:tabLst>
                  </a:pPr>
                  <a:r>
                    <a:rPr lang="en-US" b="1" dirty="0">
                      <a:effectLst/>
                      <a:ea typeface="Calibri"/>
                      <a:cs typeface="Times New Roman"/>
                    </a:rPr>
                    <a:t>MINISTERIAL LEVEL COMMITTEE</a:t>
                  </a:r>
                  <a:br>
                    <a:rPr lang="en-US" b="1" dirty="0">
                      <a:effectLst/>
                      <a:ea typeface="Calibri"/>
                      <a:cs typeface="Times New Roman"/>
                    </a:rPr>
                  </a:br>
                  <a:r>
                    <a:rPr lang="en-GB" b="1" dirty="0">
                      <a:effectLst/>
                      <a:ea typeface="Calibri"/>
                      <a:cs typeface="Times New Roman"/>
                    </a:rPr>
                    <a:t>Ensures policy coherence and </a:t>
                  </a:r>
                  <a:r>
                    <a:rPr lang="en-GB" b="1" dirty="0" smtClean="0">
                      <a:effectLst/>
                      <a:ea typeface="Calibri"/>
                      <a:cs typeface="Times New Roman"/>
                    </a:rPr>
                    <a:t>complementarity</a:t>
                  </a:r>
                  <a:endParaRPr lang="en-US" sz="1600" dirty="0">
                    <a:effectLst/>
                    <a:ea typeface="Calibri"/>
                    <a:cs typeface="Times New Roman"/>
                  </a:endParaRPr>
                </a:p>
              </p:txBody>
            </p:sp>
          </p:grpSp>
        </p:grpSp>
      </p:grpSp>
      <p:sp>
        <p:nvSpPr>
          <p:cNvPr id="26" name="Footer Placeholder 25"/>
          <p:cNvSpPr>
            <a:spLocks noGrp="1"/>
          </p:cNvSpPr>
          <p:nvPr>
            <p:ph type="ftr" sz="quarter" idx="11"/>
          </p:nvPr>
        </p:nvSpPr>
        <p:spPr/>
        <p:txBody>
          <a:bodyPr/>
          <a:lstStyle/>
          <a:p>
            <a:r>
              <a:rPr lang="en-GB" smtClean="0"/>
              <a:t>MEMR  ©  2012</a:t>
            </a:r>
            <a:endParaRPr lang="en-GB"/>
          </a:p>
        </p:txBody>
      </p:sp>
    </p:spTree>
    <p:extLst>
      <p:ext uri="{BB962C8B-B14F-4D97-AF65-F5344CB8AC3E}">
        <p14:creationId xmlns:p14="http://schemas.microsoft.com/office/powerpoint/2010/main" val="1454007636"/>
      </p:ext>
    </p:extLst>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22Nov2012</a:t>
            </a:r>
            <a:endParaRPr lang="en-GB"/>
          </a:p>
        </p:txBody>
      </p:sp>
      <p:sp>
        <p:nvSpPr>
          <p:cNvPr id="4" name="Footer Placeholder 3"/>
          <p:cNvSpPr>
            <a:spLocks noGrp="1"/>
          </p:cNvSpPr>
          <p:nvPr>
            <p:ph type="ftr" sz="quarter" idx="11"/>
          </p:nvPr>
        </p:nvSpPr>
        <p:spPr/>
        <p:txBody>
          <a:bodyPr/>
          <a:lstStyle/>
          <a:p>
            <a:r>
              <a:rPr lang="en-GB" smtClean="0"/>
              <a:t>MEMR  ©  2012</a:t>
            </a:r>
            <a:endParaRPr lang="en-GB"/>
          </a:p>
        </p:txBody>
      </p:sp>
      <p:sp>
        <p:nvSpPr>
          <p:cNvPr id="5" name="Slide Number Placeholder 4"/>
          <p:cNvSpPr>
            <a:spLocks noGrp="1"/>
          </p:cNvSpPr>
          <p:nvPr>
            <p:ph type="sldNum" sz="quarter" idx="12"/>
          </p:nvPr>
        </p:nvSpPr>
        <p:spPr/>
        <p:txBody>
          <a:bodyPr/>
          <a:lstStyle/>
          <a:p>
            <a:fld id="{EE00A2DC-3C27-4542-BA4D-2BD941634946}" type="slidenum">
              <a:rPr lang="en-GB" smtClean="0"/>
              <a:pPr/>
              <a:t>6</a:t>
            </a:fld>
            <a:endParaRPr lang="en-GB"/>
          </a:p>
        </p:txBody>
      </p:sp>
      <p:sp>
        <p:nvSpPr>
          <p:cNvPr id="7" name="Title 6"/>
          <p:cNvSpPr>
            <a:spLocks noGrp="1"/>
          </p:cNvSpPr>
          <p:nvPr>
            <p:ph type="ctrTitle"/>
          </p:nvPr>
        </p:nvSpPr>
        <p:spPr>
          <a:xfrm>
            <a:off x="304800" y="2209800"/>
            <a:ext cx="8534400" cy="2590800"/>
          </a:xfrm>
        </p:spPr>
        <p:txBody>
          <a:bodyPr>
            <a:normAutofit/>
          </a:bodyPr>
          <a:lstStyle/>
          <a:p>
            <a:r>
              <a:rPr lang="en-GB" sz="6000" dirty="0" smtClean="0"/>
              <a:t>5. Examples from sectors</a:t>
            </a:r>
            <a:br>
              <a:rPr lang="en-GB" sz="6000" dirty="0" smtClean="0"/>
            </a:br>
            <a:r>
              <a:rPr lang="en-GB" sz="8000" b="1" dirty="0" smtClean="0"/>
              <a:t>ENERGY</a:t>
            </a:r>
            <a:endParaRPr lang="en-GB" sz="3600" b="1" dirty="0"/>
          </a:p>
        </p:txBody>
      </p:sp>
    </p:spTree>
  </p:cSld>
  <p:clrMapOvr>
    <a:masterClrMapping/>
  </p:clrMapOvr>
  <p:transition xmlns:p14="http://schemas.microsoft.com/office/powerpoint/2010/main">
    <p:zoom dir="in"/>
    <p:sndAc>
      <p:stSnd>
        <p:snd r:embed="rId2" name="arrow.wav"/>
      </p:stSnd>
    </p:sndAc>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457200" y="274638"/>
            <a:ext cx="8229600" cy="917575"/>
          </a:xfrm>
        </p:spPr>
        <p:txBody>
          <a:bodyPr/>
          <a:lstStyle/>
          <a:p>
            <a:pPr eaLnBrk="1" hangingPunct="1"/>
            <a:r>
              <a:rPr lang="en-US" sz="3200" b="1" dirty="0" smtClean="0">
                <a:latin typeface="Arial" charset="0"/>
                <a:cs typeface="Arial" charset="0"/>
              </a:rPr>
              <a:t>5.1 Energy and Climate Change</a:t>
            </a:r>
            <a:endParaRPr lang="en-US" sz="3200" dirty="0" smtClean="0">
              <a:latin typeface="Arial" charset="0"/>
              <a:cs typeface="Arial" charset="0"/>
            </a:endParaRPr>
          </a:p>
        </p:txBody>
      </p:sp>
      <p:sp>
        <p:nvSpPr>
          <p:cNvPr id="3" name="Content Placeholder 2"/>
          <p:cNvSpPr>
            <a:spLocks noGrp="1"/>
          </p:cNvSpPr>
          <p:nvPr>
            <p:ph idx="1"/>
          </p:nvPr>
        </p:nvSpPr>
        <p:spPr>
          <a:xfrm>
            <a:off x="490538" y="1241425"/>
            <a:ext cx="8229600" cy="4933950"/>
          </a:xfrm>
        </p:spPr>
        <p:txBody>
          <a:bodyPr rtlCol="0">
            <a:normAutofit fontScale="55000" lnSpcReduction="20000"/>
          </a:bodyPr>
          <a:lstStyle/>
          <a:p>
            <a:pPr eaLnBrk="1" fontAlgn="auto" hangingPunct="1">
              <a:spcAft>
                <a:spcPts val="0"/>
              </a:spcAft>
              <a:buFont typeface="Arial"/>
              <a:buChar char="•"/>
              <a:defRPr/>
            </a:pPr>
            <a:r>
              <a:rPr lang="en-GB" sz="4400" dirty="0" smtClean="0">
                <a:latin typeface="Arial" pitchFamily="34" charset="0"/>
                <a:cs typeface="Arial" pitchFamily="34" charset="0"/>
              </a:rPr>
              <a:t>Energy is an important and necessary enabler of socio-economic development. </a:t>
            </a:r>
          </a:p>
          <a:p>
            <a:pPr eaLnBrk="1" fontAlgn="auto" hangingPunct="1">
              <a:spcAft>
                <a:spcPts val="0"/>
              </a:spcAft>
              <a:buFont typeface="Arial"/>
              <a:buChar char="•"/>
              <a:defRPr/>
            </a:pPr>
            <a:r>
              <a:rPr lang="en-GB" sz="4400" dirty="0" smtClean="0">
                <a:latin typeface="Arial" pitchFamily="34" charset="0"/>
                <a:cs typeface="Arial" pitchFamily="34" charset="0"/>
              </a:rPr>
              <a:t>Many years Kenya’s reliance was hydroelectricity production.</a:t>
            </a:r>
            <a:endParaRPr lang="en-US" sz="4400" dirty="0" smtClean="0">
              <a:latin typeface="Arial" pitchFamily="34" charset="0"/>
              <a:cs typeface="Arial" pitchFamily="34" charset="0"/>
            </a:endParaRPr>
          </a:p>
          <a:p>
            <a:pPr lvl="1" eaLnBrk="1" fontAlgn="auto" hangingPunct="1">
              <a:spcAft>
                <a:spcPts val="0"/>
              </a:spcAft>
              <a:buFont typeface="Arial"/>
              <a:buChar char="–"/>
              <a:defRPr/>
            </a:pPr>
            <a:r>
              <a:rPr lang="en-US" sz="3600" dirty="0" smtClean="0">
                <a:latin typeface="Arial" pitchFamily="34" charset="0"/>
                <a:cs typeface="Arial" pitchFamily="34" charset="0"/>
              </a:rPr>
              <a:t>Has made the country vulnerable due extreme climate events such as drought and erratic rainfall patterns. </a:t>
            </a:r>
          </a:p>
          <a:p>
            <a:pPr lvl="1" eaLnBrk="1" fontAlgn="auto" hangingPunct="1">
              <a:spcAft>
                <a:spcPts val="0"/>
              </a:spcAft>
              <a:buFont typeface="Arial"/>
              <a:buChar char="–"/>
              <a:defRPr/>
            </a:pPr>
            <a:r>
              <a:rPr lang="en-US" sz="3600" dirty="0" smtClean="0">
                <a:latin typeface="Arial" pitchFamily="34" charset="0"/>
                <a:cs typeface="Arial" pitchFamily="34" charset="0"/>
              </a:rPr>
              <a:t>For example </a:t>
            </a:r>
            <a:r>
              <a:rPr lang="en-GB" sz="3600" dirty="0" smtClean="0">
                <a:latin typeface="Arial" pitchFamily="34" charset="0"/>
                <a:cs typeface="Arial" pitchFamily="34" charset="0"/>
              </a:rPr>
              <a:t>for example, the </a:t>
            </a:r>
            <a:r>
              <a:rPr lang="en-US" sz="3600" dirty="0" smtClean="0">
                <a:latin typeface="Arial" pitchFamily="34" charset="0"/>
                <a:cs typeface="Arial" pitchFamily="34" charset="0"/>
              </a:rPr>
              <a:t>1997/8 </a:t>
            </a:r>
            <a:r>
              <a:rPr lang="en-US" sz="3600" i="1" dirty="0" smtClean="0">
                <a:latin typeface="Arial" pitchFamily="34" charset="0"/>
                <a:cs typeface="Arial" pitchFamily="34" charset="0"/>
              </a:rPr>
              <a:t>El Niño</a:t>
            </a:r>
            <a:r>
              <a:rPr lang="en-US" sz="3600" dirty="0" smtClean="0">
                <a:latin typeface="Arial" pitchFamily="34" charset="0"/>
                <a:cs typeface="Arial" pitchFamily="34" charset="0"/>
              </a:rPr>
              <a:t> related floods and 2000 La</a:t>
            </a:r>
            <a:r>
              <a:rPr lang="en-US" sz="3600" i="1" dirty="0" smtClean="0">
                <a:latin typeface="Arial" pitchFamily="34" charset="0"/>
                <a:cs typeface="Arial" pitchFamily="34" charset="0"/>
              </a:rPr>
              <a:t> Niña</a:t>
            </a:r>
            <a:r>
              <a:rPr lang="en-US" sz="3600" dirty="0" smtClean="0">
                <a:latin typeface="Arial" pitchFamily="34" charset="0"/>
                <a:cs typeface="Arial" pitchFamily="34" charset="0"/>
              </a:rPr>
              <a:t> related drought cost Kenya about 15% of its GDP.</a:t>
            </a:r>
          </a:p>
          <a:p>
            <a:pPr eaLnBrk="1" fontAlgn="auto" hangingPunct="1">
              <a:spcAft>
                <a:spcPts val="0"/>
              </a:spcAft>
              <a:buFont typeface="Arial"/>
              <a:buChar char="•"/>
              <a:defRPr/>
            </a:pPr>
            <a:r>
              <a:rPr lang="en-GB" sz="4400" dirty="0" smtClean="0">
                <a:latin typeface="Arial" pitchFamily="34" charset="0"/>
                <a:cs typeface="Arial" pitchFamily="34" charset="0"/>
              </a:rPr>
              <a:t>In view of the above, Kenya needs to develop resilient and stable supply of electricity.</a:t>
            </a:r>
            <a:endParaRPr lang="en-US" sz="4400" dirty="0" smtClean="0">
              <a:latin typeface="Arial" pitchFamily="34" charset="0"/>
              <a:cs typeface="Arial" pitchFamily="34" charset="0"/>
            </a:endParaRPr>
          </a:p>
          <a:p>
            <a:pPr eaLnBrk="1" fontAlgn="auto" hangingPunct="1">
              <a:spcAft>
                <a:spcPts val="0"/>
              </a:spcAft>
              <a:buFont typeface="Arial"/>
              <a:buChar char="•"/>
              <a:defRPr/>
            </a:pPr>
            <a:r>
              <a:rPr lang="en-GB" sz="4400" dirty="0" smtClean="0">
                <a:latin typeface="Arial" pitchFamily="34" charset="0"/>
                <a:cs typeface="Arial" pitchFamily="34" charset="0"/>
              </a:rPr>
              <a:t>Focus by the country is renewable sources investment – geothermal as a major component.</a:t>
            </a:r>
            <a:endParaRPr lang="en-US" sz="4400" dirty="0" smtClean="0">
              <a:latin typeface="Arial" pitchFamily="34" charset="0"/>
              <a:cs typeface="Arial" pitchFamily="34" charset="0"/>
            </a:endParaRPr>
          </a:p>
          <a:p>
            <a:pPr eaLnBrk="1" fontAlgn="auto" hangingPunct="1">
              <a:spcAft>
                <a:spcPts val="0"/>
              </a:spcAft>
              <a:buFont typeface="Arial"/>
              <a:buChar char="•"/>
              <a:defRPr/>
            </a:pPr>
            <a:r>
              <a:rPr lang="en-GB" sz="4400" dirty="0" smtClean="0">
                <a:latin typeface="Arial" pitchFamily="34" charset="0"/>
                <a:cs typeface="Arial" pitchFamily="34" charset="0"/>
              </a:rPr>
              <a:t>On the demand sector, there is huge opportunity to create economically viable low carbon pathway initiatives.</a:t>
            </a:r>
            <a:endParaRPr lang="en-US" sz="4400" dirty="0" smtClean="0">
              <a:latin typeface="Arial" pitchFamily="34" charset="0"/>
              <a:cs typeface="Arial" pitchFamily="34" charset="0"/>
            </a:endParaRPr>
          </a:p>
          <a:p>
            <a:pPr eaLnBrk="1" fontAlgn="auto" hangingPunct="1">
              <a:spcAft>
                <a:spcPts val="0"/>
              </a:spcAft>
              <a:buFont typeface="Arial"/>
              <a:buChar char="•"/>
              <a:defRPr/>
            </a:pPr>
            <a:endParaRPr lang="en-US" dirty="0"/>
          </a:p>
        </p:txBody>
      </p:sp>
    </p:spTree>
  </p:cSld>
  <p:clrMapOvr>
    <a:masterClrMapping/>
  </p:clrMapOvr>
  <p:transition xmlns:p14="http://schemas.microsoft.com/office/powerpoint/2010/main">
    <p:zoom dir="in"/>
    <p:sndAc>
      <p:stSnd>
        <p:snd r:embed="rId2" name="arrow.wav"/>
      </p:stSnd>
    </p:sndAc>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474075" cy="868362"/>
          </a:xfrm>
        </p:spPr>
        <p:txBody>
          <a:bodyPr>
            <a:normAutofit fontScale="90000"/>
          </a:bodyPr>
          <a:lstStyle/>
          <a:p>
            <a:pPr eaLnBrk="1" hangingPunct="1"/>
            <a:r>
              <a:rPr lang="en-US" sz="3200" b="1" dirty="0" smtClean="0">
                <a:latin typeface="Arial" charset="0"/>
                <a:cs typeface="Arial" charset="0"/>
              </a:rPr>
              <a:t>5.2 Energy in the Climate Change Action Plan</a:t>
            </a:r>
          </a:p>
        </p:txBody>
      </p:sp>
      <p:sp>
        <p:nvSpPr>
          <p:cNvPr id="3" name="Content Placeholder 2"/>
          <p:cNvSpPr>
            <a:spLocks noGrp="1"/>
          </p:cNvSpPr>
          <p:nvPr>
            <p:ph idx="1"/>
          </p:nvPr>
        </p:nvSpPr>
        <p:spPr>
          <a:xfrm>
            <a:off x="457200" y="1219200"/>
            <a:ext cx="8229600" cy="1219200"/>
          </a:xfrm>
        </p:spPr>
        <p:txBody>
          <a:bodyPr rtlCol="0">
            <a:normAutofit/>
          </a:bodyPr>
          <a:lstStyle/>
          <a:p>
            <a:pPr marL="0" indent="0" defTabSz="914400" eaLnBrk="1" fontAlgn="auto" hangingPunct="1">
              <a:spcBef>
                <a:spcPts val="0"/>
              </a:spcBef>
              <a:spcAft>
                <a:spcPts val="0"/>
              </a:spcAft>
              <a:buFont typeface="Arial"/>
              <a:buNone/>
              <a:defRPr/>
            </a:pPr>
            <a:r>
              <a:rPr lang="en-GB" sz="2400" dirty="0" smtClean="0">
                <a:latin typeface="Arial" pitchFamily="34" charset="0"/>
                <a:cs typeface="Arial" pitchFamily="34" charset="0"/>
              </a:rPr>
              <a:t>Total </a:t>
            </a:r>
            <a:r>
              <a:rPr lang="en-GB" sz="2400" dirty="0">
                <a:latin typeface="Arial" pitchFamily="34" charset="0"/>
                <a:cs typeface="Arial" pitchFamily="34" charset="0"/>
              </a:rPr>
              <a:t>electricity consumption is expected to grow from 5,600 </a:t>
            </a:r>
            <a:r>
              <a:rPr lang="en-GB" sz="2400" dirty="0" err="1">
                <a:latin typeface="Arial" pitchFamily="34" charset="0"/>
                <a:cs typeface="Arial" pitchFamily="34" charset="0"/>
              </a:rPr>
              <a:t>GWh</a:t>
            </a:r>
            <a:r>
              <a:rPr lang="en-GB" sz="2400" dirty="0">
                <a:latin typeface="Arial" pitchFamily="34" charset="0"/>
                <a:cs typeface="Arial" pitchFamily="34" charset="0"/>
              </a:rPr>
              <a:t> in 2010 to 50,300 </a:t>
            </a:r>
            <a:r>
              <a:rPr lang="en-GB" sz="2400" dirty="0" err="1">
                <a:latin typeface="Arial" pitchFamily="34" charset="0"/>
                <a:cs typeface="Arial" pitchFamily="34" charset="0"/>
              </a:rPr>
              <a:t>GWh</a:t>
            </a:r>
            <a:r>
              <a:rPr lang="en-GB" sz="2400" dirty="0">
                <a:latin typeface="Arial" pitchFamily="34" charset="0"/>
                <a:cs typeface="Arial" pitchFamily="34" charset="0"/>
              </a:rPr>
              <a:t> in 2030 representing an annual growth rate of 11.5 </a:t>
            </a:r>
            <a:r>
              <a:rPr lang="en-GB" sz="2400" dirty="0" err="1">
                <a:latin typeface="Arial" pitchFamily="34" charset="0"/>
                <a:cs typeface="Arial" pitchFamily="34" charset="0"/>
              </a:rPr>
              <a:t>percent</a:t>
            </a:r>
            <a:r>
              <a:rPr lang="en-GB" sz="2400" dirty="0">
                <a:latin typeface="Arial" pitchFamily="34" charset="0"/>
                <a:cs typeface="Arial" pitchFamily="34" charset="0"/>
              </a:rPr>
              <a:t>. </a:t>
            </a:r>
          </a:p>
          <a:p>
            <a:pPr eaLnBrk="1" fontAlgn="auto" hangingPunct="1">
              <a:spcAft>
                <a:spcPts val="0"/>
              </a:spcAft>
              <a:buFont typeface="Arial"/>
              <a:buChar char="•"/>
              <a:defRPr/>
            </a:pPr>
            <a:endParaRPr lang="en-US" sz="2800" dirty="0" smtClean="0"/>
          </a:p>
        </p:txBody>
      </p:sp>
      <p:pic>
        <p:nvPicPr>
          <p:cNvPr id="3076" name="Picture 5"/>
          <p:cNvPicPr>
            <a:picLocks noChangeAspect="1" noChangeArrowheads="1"/>
          </p:cNvPicPr>
          <p:nvPr/>
        </p:nvPicPr>
        <p:blipFill>
          <a:blip r:embed="rId4" cstate="print"/>
          <a:srcRect/>
          <a:stretch>
            <a:fillRect/>
          </a:stretch>
        </p:blipFill>
        <p:spPr bwMode="auto">
          <a:xfrm>
            <a:off x="1676400" y="2514602"/>
            <a:ext cx="6019800" cy="3611880"/>
          </a:xfrm>
          <a:prstGeom prst="rect">
            <a:avLst/>
          </a:prstGeom>
          <a:noFill/>
          <a:ln w="9525">
            <a:noFill/>
            <a:miter lim="800000"/>
            <a:headEnd/>
            <a:tailEnd/>
          </a:ln>
        </p:spPr>
      </p:pic>
    </p:spTree>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pPr marL="628650" indent="-628650" eaLnBrk="1" hangingPunct="1"/>
            <a:r>
              <a:rPr lang="en-US" sz="3200" b="1" dirty="0" smtClean="0"/>
              <a:t>5.3 Low Carbon Climate Resilient Actions in the Electricity Sector</a:t>
            </a:r>
          </a:p>
        </p:txBody>
      </p:sp>
      <p:sp>
        <p:nvSpPr>
          <p:cNvPr id="3" name="Content Placeholder 2"/>
          <p:cNvSpPr>
            <a:spLocks noGrp="1"/>
          </p:cNvSpPr>
          <p:nvPr>
            <p:ph idx="1"/>
          </p:nvPr>
        </p:nvSpPr>
        <p:spPr>
          <a:xfrm>
            <a:off x="381000" y="1219200"/>
            <a:ext cx="8458200" cy="4800600"/>
          </a:xfrm>
        </p:spPr>
        <p:txBody>
          <a:bodyPr rtlCol="0">
            <a:normAutofit fontScale="85000" lnSpcReduction="20000"/>
          </a:bodyPr>
          <a:lstStyle/>
          <a:p>
            <a:pPr eaLnBrk="1" fontAlgn="auto" hangingPunct="1">
              <a:spcAft>
                <a:spcPts val="0"/>
              </a:spcAft>
              <a:buFont typeface="Arial"/>
              <a:buChar char="•"/>
              <a:defRPr/>
            </a:pPr>
            <a:r>
              <a:rPr lang="en-GB" sz="2800" dirty="0">
                <a:latin typeface="Arial" pitchFamily="34" charset="0"/>
                <a:cs typeface="Arial" pitchFamily="34" charset="0"/>
              </a:rPr>
              <a:t>R</a:t>
            </a:r>
            <a:r>
              <a:rPr lang="en-GB" sz="2800" dirty="0" smtClean="0">
                <a:latin typeface="Arial" pitchFamily="34" charset="0"/>
                <a:cs typeface="Arial" pitchFamily="34" charset="0"/>
              </a:rPr>
              <a:t>enewable </a:t>
            </a:r>
            <a:r>
              <a:rPr lang="en-GB" sz="2800" dirty="0">
                <a:latin typeface="Arial" pitchFamily="34" charset="0"/>
                <a:cs typeface="Arial" pitchFamily="34" charset="0"/>
              </a:rPr>
              <a:t>energy </a:t>
            </a:r>
            <a:r>
              <a:rPr lang="en-GB" sz="2800" dirty="0" smtClean="0">
                <a:latin typeface="Arial" pitchFamily="34" charset="0"/>
                <a:cs typeface="Arial" pitchFamily="34" charset="0"/>
              </a:rPr>
              <a:t>systems reduce </a:t>
            </a:r>
            <a:r>
              <a:rPr lang="en-GB" sz="2800" dirty="0">
                <a:latin typeface="Arial" pitchFamily="34" charset="0"/>
                <a:cs typeface="Arial" pitchFamily="34" charset="0"/>
              </a:rPr>
              <a:t>reliance on hydropower, which is vulnerable to climate </a:t>
            </a:r>
            <a:r>
              <a:rPr lang="en-GB" sz="2800" dirty="0" smtClean="0">
                <a:latin typeface="Arial" pitchFamily="34" charset="0"/>
                <a:cs typeface="Arial" pitchFamily="34" charset="0"/>
              </a:rPr>
              <a:t>change-induced</a:t>
            </a:r>
            <a:br>
              <a:rPr lang="en-GB" sz="2800" dirty="0" smtClean="0">
                <a:latin typeface="Arial" pitchFamily="34" charset="0"/>
                <a:cs typeface="Arial" pitchFamily="34" charset="0"/>
              </a:rPr>
            </a:br>
            <a:r>
              <a:rPr lang="en-GB" sz="2800" dirty="0" smtClean="0">
                <a:latin typeface="Arial" pitchFamily="34" charset="0"/>
                <a:cs typeface="Arial" pitchFamily="34" charset="0"/>
              </a:rPr>
              <a:t>variations </a:t>
            </a:r>
            <a:r>
              <a:rPr lang="en-GB" sz="2800" dirty="0">
                <a:latin typeface="Arial" pitchFamily="34" charset="0"/>
                <a:cs typeface="Arial" pitchFamily="34" charset="0"/>
              </a:rPr>
              <a:t>in </a:t>
            </a:r>
            <a:r>
              <a:rPr lang="en-GB" sz="2800" dirty="0" smtClean="0">
                <a:latin typeface="Arial" pitchFamily="34" charset="0"/>
                <a:cs typeface="Arial" pitchFamily="34" charset="0"/>
              </a:rPr>
              <a:t>rainfall</a:t>
            </a:r>
            <a:br>
              <a:rPr lang="en-GB" sz="2800" dirty="0" smtClean="0">
                <a:latin typeface="Arial" pitchFamily="34" charset="0"/>
                <a:cs typeface="Arial" pitchFamily="34" charset="0"/>
              </a:rPr>
            </a:br>
            <a:r>
              <a:rPr lang="en-GB" sz="2800" dirty="0" smtClean="0">
                <a:latin typeface="Arial" pitchFamily="34" charset="0"/>
                <a:cs typeface="Arial" pitchFamily="34" charset="0"/>
              </a:rPr>
              <a:t>patterns.</a:t>
            </a:r>
          </a:p>
          <a:p>
            <a:pPr marL="901700" indent="-366713" eaLnBrk="1" fontAlgn="auto" hangingPunct="1">
              <a:spcBef>
                <a:spcPts val="0"/>
              </a:spcBef>
              <a:spcAft>
                <a:spcPts val="0"/>
              </a:spcAft>
              <a:buFont typeface="Arial"/>
              <a:buChar char="•"/>
              <a:defRPr/>
            </a:pPr>
            <a:r>
              <a:rPr lang="en-GB" sz="2400" dirty="0">
                <a:latin typeface="Arial" pitchFamily="34" charset="0"/>
                <a:cs typeface="Arial" pitchFamily="34" charset="0"/>
              </a:rPr>
              <a:t>G</a:t>
            </a:r>
            <a:r>
              <a:rPr lang="en-GB" sz="2400" dirty="0" smtClean="0">
                <a:latin typeface="Arial" pitchFamily="34" charset="0"/>
                <a:cs typeface="Arial" pitchFamily="34" charset="0"/>
              </a:rPr>
              <a:t>eothermal </a:t>
            </a:r>
          </a:p>
          <a:p>
            <a:pPr marL="901700" indent="-366713" eaLnBrk="1" fontAlgn="auto" hangingPunct="1">
              <a:spcBef>
                <a:spcPts val="0"/>
              </a:spcBef>
              <a:spcAft>
                <a:spcPts val="0"/>
              </a:spcAft>
              <a:buFont typeface="Arial"/>
              <a:buChar char="•"/>
              <a:defRPr/>
            </a:pPr>
            <a:r>
              <a:rPr lang="en-GB" sz="2400" dirty="0" smtClean="0">
                <a:latin typeface="Arial" pitchFamily="34" charset="0"/>
                <a:cs typeface="Arial" pitchFamily="34" charset="0"/>
              </a:rPr>
              <a:t>Wind</a:t>
            </a:r>
          </a:p>
          <a:p>
            <a:pPr marL="901700" indent="-366713" eaLnBrk="1" fontAlgn="auto" hangingPunct="1">
              <a:spcBef>
                <a:spcPts val="0"/>
              </a:spcBef>
              <a:spcAft>
                <a:spcPts val="0"/>
              </a:spcAft>
              <a:buFont typeface="Arial"/>
              <a:buChar char="•"/>
              <a:defRPr/>
            </a:pPr>
            <a:r>
              <a:rPr lang="en-GB" sz="2400" dirty="0" smtClean="0">
                <a:latin typeface="Arial" pitchFamily="34" charset="0"/>
                <a:cs typeface="Arial" pitchFamily="34" charset="0"/>
              </a:rPr>
              <a:t>Solar</a:t>
            </a:r>
          </a:p>
          <a:p>
            <a:pPr>
              <a:buFont typeface="Arial"/>
              <a:buChar char="•"/>
              <a:defRPr/>
            </a:pPr>
            <a:r>
              <a:rPr lang="en-GB" sz="2800" dirty="0" smtClean="0">
                <a:latin typeface="Arial" pitchFamily="34" charset="0"/>
                <a:cs typeface="Arial" pitchFamily="34" charset="0"/>
              </a:rPr>
              <a:t>Off-grid electricity</a:t>
            </a:r>
            <a:br>
              <a:rPr lang="en-GB" sz="2800" dirty="0" smtClean="0">
                <a:latin typeface="Arial" pitchFamily="34" charset="0"/>
                <a:cs typeface="Arial" pitchFamily="34" charset="0"/>
              </a:rPr>
            </a:br>
            <a:r>
              <a:rPr lang="en-GB" sz="2800" dirty="0" smtClean="0">
                <a:latin typeface="Arial" pitchFamily="34" charset="0"/>
                <a:cs typeface="Arial" pitchFamily="34" charset="0"/>
              </a:rPr>
              <a:t>generation systems</a:t>
            </a:r>
            <a:br>
              <a:rPr lang="en-GB" sz="2800" dirty="0" smtClean="0">
                <a:latin typeface="Arial" pitchFamily="34" charset="0"/>
                <a:cs typeface="Arial" pitchFamily="34" charset="0"/>
              </a:rPr>
            </a:br>
            <a:r>
              <a:rPr lang="en-GB" sz="2800" dirty="0" smtClean="0">
                <a:latin typeface="Arial" pitchFamily="34" charset="0"/>
                <a:cs typeface="Arial" pitchFamily="34" charset="0"/>
              </a:rPr>
              <a:t>are important to</a:t>
            </a:r>
            <a:br>
              <a:rPr lang="en-GB" sz="2800" dirty="0" smtClean="0">
                <a:latin typeface="Arial" pitchFamily="34" charset="0"/>
                <a:cs typeface="Arial" pitchFamily="34" charset="0"/>
              </a:rPr>
            </a:br>
            <a:r>
              <a:rPr lang="en-GB" sz="2800" dirty="0" smtClean="0">
                <a:latin typeface="Arial" pitchFamily="34" charset="0"/>
                <a:cs typeface="Arial" pitchFamily="34" charset="0"/>
              </a:rPr>
              <a:t>provide electricity to</a:t>
            </a:r>
            <a:br>
              <a:rPr lang="en-GB" sz="2800" dirty="0" smtClean="0">
                <a:latin typeface="Arial" pitchFamily="34" charset="0"/>
                <a:cs typeface="Arial" pitchFamily="34" charset="0"/>
              </a:rPr>
            </a:br>
            <a:r>
              <a:rPr lang="en-GB" sz="2800" dirty="0" smtClean="0">
                <a:latin typeface="Arial" pitchFamily="34" charset="0"/>
                <a:cs typeface="Arial" pitchFamily="34" charset="0"/>
              </a:rPr>
              <a:t>the 70 per cent of</a:t>
            </a:r>
            <a:br>
              <a:rPr lang="en-GB" sz="2800" dirty="0" smtClean="0">
                <a:latin typeface="Arial" pitchFamily="34" charset="0"/>
                <a:cs typeface="Arial" pitchFamily="34" charset="0"/>
              </a:rPr>
            </a:br>
            <a:r>
              <a:rPr lang="en-GB" sz="2800" dirty="0" smtClean="0">
                <a:latin typeface="Arial" pitchFamily="34" charset="0"/>
                <a:cs typeface="Arial" pitchFamily="34" charset="0"/>
              </a:rPr>
              <a:t>Kenyans who have</a:t>
            </a:r>
            <a:br>
              <a:rPr lang="en-GB" sz="2800" dirty="0" smtClean="0">
                <a:latin typeface="Arial" pitchFamily="34" charset="0"/>
                <a:cs typeface="Arial" pitchFamily="34" charset="0"/>
              </a:rPr>
            </a:br>
            <a:r>
              <a:rPr lang="en-GB" sz="2800" dirty="0" smtClean="0">
                <a:latin typeface="Arial" pitchFamily="34" charset="0"/>
                <a:cs typeface="Arial" pitchFamily="34" charset="0"/>
              </a:rPr>
              <a:t>no access to</a:t>
            </a:r>
            <a:br>
              <a:rPr lang="en-GB" sz="2800" dirty="0" smtClean="0">
                <a:latin typeface="Arial" pitchFamily="34" charset="0"/>
                <a:cs typeface="Arial" pitchFamily="34" charset="0"/>
              </a:rPr>
            </a:br>
            <a:r>
              <a:rPr lang="en-GB" sz="2800" dirty="0" smtClean="0">
                <a:latin typeface="Arial" pitchFamily="34" charset="0"/>
                <a:cs typeface="Arial" pitchFamily="34" charset="0"/>
              </a:rPr>
              <a:t>electricity.</a:t>
            </a:r>
            <a:endParaRPr lang="en-US" dirty="0" smtClean="0"/>
          </a:p>
        </p:txBody>
      </p:sp>
      <p:pic>
        <p:nvPicPr>
          <p:cNvPr id="4100" name="Picture 3"/>
          <p:cNvPicPr>
            <a:picLocks noChangeAspect="1" noChangeArrowheads="1"/>
          </p:cNvPicPr>
          <p:nvPr/>
        </p:nvPicPr>
        <p:blipFill>
          <a:blip r:embed="rId4" cstate="print"/>
          <a:srcRect/>
          <a:stretch>
            <a:fillRect/>
          </a:stretch>
        </p:blipFill>
        <p:spPr bwMode="auto">
          <a:xfrm>
            <a:off x="3445847" y="1981200"/>
            <a:ext cx="5521941" cy="3886200"/>
          </a:xfrm>
          <a:prstGeom prst="rect">
            <a:avLst/>
          </a:prstGeom>
          <a:noFill/>
          <a:ln w="9525">
            <a:noFill/>
            <a:miter lim="800000"/>
            <a:headEnd/>
            <a:tailEnd/>
          </a:ln>
        </p:spPr>
      </p:pic>
    </p:spTree>
  </p:cSld>
  <p:clrMapOvr>
    <a:masterClrMapping/>
  </p:clrMapOvr>
  <p:transition xmlns:p14="http://schemas.microsoft.com/office/powerpoint/2010/main">
    <p:zoom dir="in"/>
    <p:sndAc>
      <p:stSnd>
        <p:snd r:embed="rId3" name="arrow.wav"/>
      </p:stSnd>
    </p:sndAc>
  </p:transition>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pt_XBeARkUaPOA0D4pCobw"/>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6862</TotalTime>
  <Words>883</Words>
  <Application>Microsoft Macintosh PowerPoint</Application>
  <PresentationFormat>On-screen Show (4:3)</PresentationFormat>
  <Paragraphs>136</Paragraphs>
  <Slides>18</Slides>
  <Notes>12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Kenya National Climate Change Action Plan</vt:lpstr>
      <vt:lpstr>1. Overview: NCCAP</vt:lpstr>
      <vt:lpstr>2.  NCCAP Subcomponents</vt:lpstr>
      <vt:lpstr>3. NCCAP Stakeholders</vt:lpstr>
      <vt:lpstr>4.   NCCAP Coordination</vt:lpstr>
      <vt:lpstr>5. Examples from sectors ENERGY</vt:lpstr>
      <vt:lpstr>5.1 Energy and Climate Change</vt:lpstr>
      <vt:lpstr>5.2 Energy in the Climate Change Action Plan</vt:lpstr>
      <vt:lpstr>5.3 Low Carbon Climate Resilient Actions in the Electricity Sector</vt:lpstr>
      <vt:lpstr>5.4 Low Carbon Climate Resilient Actions in the Energy Demand Sector</vt:lpstr>
      <vt:lpstr>5.5 Commitment is critical</vt:lpstr>
      <vt:lpstr>PowerPoint Presentation</vt:lpstr>
      <vt:lpstr>6. Examples from sectors AGRICULTURE</vt:lpstr>
      <vt:lpstr>6.1 Agriculture and Climate Change</vt:lpstr>
      <vt:lpstr>6.2 Agriculture in the Climate Change Action Plan</vt:lpstr>
      <vt:lpstr>6.3 Adaptation Actions in the Agriculture Sector</vt:lpstr>
      <vt:lpstr>6.4 Low Carbon Climate Resilient Actions in the Agriculture Sector</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Technology Transfer &amp; Capacity Building</dc:title>
  <dc:creator>Stephen</dc:creator>
  <cp:lastModifiedBy>Deborah Murphy</cp:lastModifiedBy>
  <cp:revision>769</cp:revision>
  <dcterms:created xsi:type="dcterms:W3CDTF">2011-03-15T08:21:42Z</dcterms:created>
  <dcterms:modified xsi:type="dcterms:W3CDTF">2013-01-30T06:48:53Z</dcterms:modified>
</cp:coreProperties>
</file>