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86" r:id="rId3"/>
    <p:sldId id="292" r:id="rId4"/>
    <p:sldId id="293" r:id="rId5"/>
    <p:sldId id="294" r:id="rId6"/>
    <p:sldId id="287" r:id="rId7"/>
    <p:sldId id="295" r:id="rId8"/>
    <p:sldId id="298" r:id="rId9"/>
    <p:sldId id="297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3" autoAdjust="0"/>
    <p:restoredTop sz="94660"/>
  </p:normalViewPr>
  <p:slideViewPr>
    <p:cSldViewPr>
      <p:cViewPr varScale="1">
        <p:scale>
          <a:sx n="82" d="100"/>
          <a:sy n="82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3F44-7675-4104-8198-64C8083009FB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4CFA-71DF-4968-A3EF-76E65634E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4D9CBF6-8652-42F4-A7D5-C3F91E907CF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8500"/>
            <a:ext cx="46434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C89AE9E1-CCFB-4E2D-B8F2-CF864641D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2975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41" tIns="46271" rIns="92541" bIns="46271"/>
          <a:lstStyle/>
          <a:p>
            <a:pPr eaLnBrk="1" hangingPunct="1"/>
            <a:endParaRPr lang="es-EC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2975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41" tIns="46271" rIns="92541" bIns="46271"/>
          <a:lstStyle/>
          <a:p>
            <a:pPr eaLnBrk="1" hangingPunct="1"/>
            <a:endParaRPr lang="es-EC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2975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41" tIns="46271" rIns="92541" bIns="46271"/>
          <a:lstStyle/>
          <a:p>
            <a:pPr eaLnBrk="1" hangingPunct="1"/>
            <a:endParaRPr lang="es-EC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600201"/>
            <a:ext cx="7543800" cy="4343400"/>
          </a:xfrm>
        </p:spPr>
        <p:txBody>
          <a:bodyPr/>
          <a:lstStyle>
            <a:lvl1pPr marL="274320" indent="-27432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styleasdfasdfasdfasdfasdf</a:t>
            </a:r>
            <a:r>
              <a:rPr lang="en-US" dirty="0" smtClean="0"/>
              <a:t> </a:t>
            </a:r>
            <a:r>
              <a:rPr lang="en-US" dirty="0" err="1" smtClean="0"/>
              <a:t>asdfj</a:t>
            </a:r>
            <a:r>
              <a:rPr lang="en-US" dirty="0" smtClean="0"/>
              <a:t> </a:t>
            </a:r>
            <a:r>
              <a:rPr lang="en-US" dirty="0" err="1" smtClean="0"/>
              <a:t>asödfjöasdkfj</a:t>
            </a:r>
            <a:r>
              <a:rPr lang="en-US" dirty="0" smtClean="0"/>
              <a:t>  </a:t>
            </a:r>
            <a:r>
              <a:rPr lang="en-US" dirty="0" err="1" smtClean="0"/>
              <a:t>asdklfjös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1"/>
            <a:ext cx="7543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stylesjöalkaösdkfjöasdkjföasdkfjöasdkfjasödkfjasödfj</a:t>
            </a:r>
            <a:endParaRPr lang="en-US" dirty="0" smtClean="0"/>
          </a:p>
          <a:p>
            <a:pPr lvl="0"/>
            <a:r>
              <a:rPr lang="de-DE" dirty="0" smtClean="0"/>
              <a:t>öaskldjföaskjd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03BF-8CF9-4F29-AAB3-77DA87F0C6A8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6BFE-BCB3-4490-B361-92EBA2B1DD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047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56118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 smtClean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f.org/" TargetMode="External"/><Relationship Id="rId2" Type="http://schemas.openxmlformats.org/officeDocument/2006/relationships/hyperlink" Target="mailto:zzhang2@thegef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GEF Experience in Technology Transfer in Climate Change Mitigation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066800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Zhihong</a:t>
            </a:r>
            <a:r>
              <a:rPr lang="en-US" sz="1800" b="1" dirty="0" smtClean="0"/>
              <a:t> Zhang</a:t>
            </a:r>
          </a:p>
          <a:p>
            <a:r>
              <a:rPr lang="en-US" sz="1800" b="1" dirty="0" smtClean="0"/>
              <a:t>GEF Side Event at COP 16</a:t>
            </a:r>
          </a:p>
          <a:p>
            <a:r>
              <a:rPr lang="en-US" sz="1800" b="1" dirty="0" smtClean="0"/>
              <a:t>December 2, 2010</a:t>
            </a:r>
            <a:endParaRPr lang="en-US" sz="1800" b="1" dirty="0" smtClean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2514600"/>
            <a:ext cx="16655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5" descr="plant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2514600"/>
            <a:ext cx="260505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600" y="2514600"/>
            <a:ext cx="193637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Mandate of the GEF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696200" cy="3733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Severs as an operating entity of the financial mechanism of the UNFCCC (and other global environmental conventions)</a:t>
            </a:r>
          </a:p>
          <a:p>
            <a:r>
              <a:rPr lang="en-US" sz="2000" dirty="0" smtClean="0"/>
              <a:t>A partnership </a:t>
            </a:r>
            <a:r>
              <a:rPr lang="en-US" sz="2000" dirty="0"/>
              <a:t>of 182 </a:t>
            </a:r>
            <a:r>
              <a:rPr lang="en-US" sz="2000" dirty="0" smtClean="0"/>
              <a:t>member countries along with the private sector and civil society</a:t>
            </a:r>
          </a:p>
          <a:p>
            <a:r>
              <a:rPr lang="en-US" sz="2000" dirty="0" smtClean="0"/>
              <a:t>10 GEF implementing and executing agencies</a:t>
            </a:r>
          </a:p>
          <a:p>
            <a:pPr lvl="1"/>
            <a:r>
              <a:rPr lang="en-US" sz="2000" dirty="0" smtClean="0"/>
              <a:t>MDBs: World Bank and regional development banks</a:t>
            </a:r>
          </a:p>
          <a:p>
            <a:pPr lvl="1"/>
            <a:r>
              <a:rPr lang="en-US" sz="2000" dirty="0" smtClean="0"/>
              <a:t>UN agencies: UNDP, UNEP, FAO, IFAD, and UNIDO</a:t>
            </a:r>
          </a:p>
          <a:p>
            <a:r>
              <a:rPr lang="en-US" sz="2000" dirty="0" smtClean="0"/>
              <a:t>Provides grant and concessional financing for projects in developing countries and economies in transition that protect the global environment while promoting sustainable development</a:t>
            </a:r>
            <a:endParaRPr lang="en-US" sz="2000" dirty="0"/>
          </a:p>
          <a:p>
            <a:pPr marL="977900" indent="-571500">
              <a:spcBef>
                <a:spcPct val="25000"/>
              </a:spcBef>
              <a:buNone/>
            </a:pP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Technology Transfer to Address Climate Change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334000" cy="4343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GEF invested </a:t>
            </a:r>
            <a:r>
              <a:rPr lang="en-US" sz="2200" dirty="0"/>
              <a:t>in </a:t>
            </a:r>
            <a:r>
              <a:rPr lang="en-US" sz="2200" dirty="0" smtClean="0"/>
              <a:t>about $3 billion </a:t>
            </a:r>
            <a:r>
              <a:rPr lang="en-US" sz="2200" dirty="0"/>
              <a:t>in over 150 </a:t>
            </a:r>
            <a:r>
              <a:rPr lang="en-US" sz="2200" dirty="0" smtClean="0"/>
              <a:t>countries since 1991</a:t>
            </a:r>
            <a:endParaRPr lang="en-US" sz="2200" dirty="0"/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 Mitigation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Technology </a:t>
            </a:r>
            <a:r>
              <a:rPr lang="en-US" sz="2000" dirty="0" smtClean="0"/>
              <a:t>Needs Assessments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 National Communications to the UNFCCC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Largest </a:t>
            </a:r>
            <a:r>
              <a:rPr lang="en-US" sz="2200" dirty="0" smtClean="0"/>
              <a:t>multilateral public-sector technology </a:t>
            </a:r>
            <a:r>
              <a:rPr lang="en-US" sz="2200" dirty="0"/>
              <a:t>transfer mechanism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 smtClean="0"/>
              <a:t> Financed demonstration, deployment, diffusion, and transfer of environmentally sound technologies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b="15789"/>
          <a:stretch>
            <a:fillRect/>
          </a:stretch>
        </p:blipFill>
        <p:spPr bwMode="auto">
          <a:xfrm>
            <a:off x="6781800" y="1295400"/>
            <a:ext cx="2133600" cy="23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657600"/>
            <a:ext cx="2122310" cy="22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Innovative Technologies and Practices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52578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Leader in financing new, emerging low-carbon technologies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Hydrogen fuel-cell </a:t>
            </a:r>
            <a:r>
              <a:rPr lang="en-US" dirty="0" smtClean="0"/>
              <a:t>bus (FCB)</a:t>
            </a: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Concentrating solar </a:t>
            </a:r>
            <a:r>
              <a:rPr lang="en-US" dirty="0" smtClean="0"/>
              <a:t>power (CSP)</a:t>
            </a:r>
            <a:endParaRPr lang="en-US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Pioneer in promoting market-based approaches and innovative financial instruments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Energy service companies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Partial risk guarantees</a:t>
            </a:r>
          </a:p>
        </p:txBody>
      </p:sp>
      <p:pic>
        <p:nvPicPr>
          <p:cNvPr id="8" name="Grafik 5" descr="wind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2286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 Mandate to GEF on Technology Transfer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5562600" cy="4343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Poznan Strategic Program on Technology </a:t>
            </a:r>
            <a:r>
              <a:rPr lang="en-US" dirty="0" smtClean="0"/>
              <a:t>Transfer (</a:t>
            </a:r>
            <a:r>
              <a:rPr lang="en-US" dirty="0" smtClean="0">
                <a:latin typeface="Arial" charset="0"/>
                <a:cs typeface="Arial" charset="0"/>
              </a:rPr>
              <a:t>COP </a:t>
            </a:r>
            <a:r>
              <a:rPr lang="en-US" dirty="0">
                <a:latin typeface="Arial" charset="0"/>
                <a:cs typeface="Arial" charset="0"/>
              </a:rPr>
              <a:t>decision </a:t>
            </a:r>
            <a:r>
              <a:rPr lang="en-US" dirty="0" smtClean="0">
                <a:latin typeface="Arial" charset="0"/>
                <a:cs typeface="Arial" charset="0"/>
              </a:rPr>
              <a:t>2/CP.14)</a:t>
            </a:r>
            <a:endParaRPr lang="en-US" dirty="0" smtClean="0"/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Support  for Technology Needs Assessments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Support for Technology Transfer Pilot Projects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Dissemination of successfully demonstrated technologies and know-how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GEF-5 replenishment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$4.3 billion total (six focal areas)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$1.4 billion for climate change mitigation</a:t>
            </a:r>
          </a:p>
        </p:txBody>
      </p:sp>
      <p:pic>
        <p:nvPicPr>
          <p:cNvPr id="6" name="Picture 4" descr="Foundry in China supported by GEF to improve E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2895600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1295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4492743"/>
            <a:ext cx="2133600" cy="16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Development Cycle and Innovation Chain</a:t>
            </a:r>
            <a:endParaRPr lang="en-US" dirty="0"/>
          </a:p>
        </p:txBody>
      </p:sp>
      <p:pic>
        <p:nvPicPr>
          <p:cNvPr id="5" name="Content Placeholder 4" descr="technolgy development cycl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Objectives for GEF-5 (2010-14)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6553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Demonstration</a:t>
            </a:r>
            <a:r>
              <a:rPr lang="en-US" sz="2000" dirty="0"/>
              <a:t>, deployment, and transfer of innovative low-carbon </a:t>
            </a:r>
            <a:r>
              <a:rPr lang="en-US" sz="2000" dirty="0" smtClean="0"/>
              <a:t>technologies</a:t>
            </a:r>
            <a:endParaRPr lang="en-US" sz="2000" dirty="0"/>
          </a:p>
          <a:p>
            <a:r>
              <a:rPr lang="en-US" sz="2000" dirty="0" smtClean="0"/>
              <a:t>Market </a:t>
            </a:r>
            <a:r>
              <a:rPr lang="en-US" sz="2000" dirty="0"/>
              <a:t>transformation for energy efficiency in industry and the building sector</a:t>
            </a:r>
          </a:p>
          <a:p>
            <a:r>
              <a:rPr lang="en-US" sz="2000" dirty="0" smtClean="0"/>
              <a:t>Investment </a:t>
            </a:r>
            <a:r>
              <a:rPr lang="en-US" sz="2000" dirty="0"/>
              <a:t>in renewable energy technologies</a:t>
            </a:r>
          </a:p>
          <a:p>
            <a:r>
              <a:rPr lang="en-US" sz="2000" dirty="0" smtClean="0"/>
              <a:t>Energy </a:t>
            </a:r>
            <a:r>
              <a:rPr lang="en-US" sz="2000" dirty="0"/>
              <a:t>efficient, low-carbon transport and urban systems</a:t>
            </a:r>
          </a:p>
          <a:p>
            <a:r>
              <a:rPr lang="en-US" sz="2000" dirty="0" smtClean="0"/>
              <a:t>Conservation </a:t>
            </a:r>
            <a:r>
              <a:rPr lang="en-US" sz="2000" dirty="0"/>
              <a:t>and enhancement of carbon stocks through sustainable </a:t>
            </a:r>
            <a:r>
              <a:rPr lang="en-US" sz="2000" dirty="0" smtClean="0"/>
              <a:t>management of land use and forestry</a:t>
            </a:r>
            <a:endParaRPr lang="en-US" sz="2000" dirty="0"/>
          </a:p>
          <a:p>
            <a:r>
              <a:rPr lang="en-US" sz="2000" dirty="0" smtClean="0"/>
              <a:t>Enabling </a:t>
            </a:r>
            <a:r>
              <a:rPr lang="en-US" sz="2000" dirty="0"/>
              <a:t>activities and capacity building</a:t>
            </a:r>
          </a:p>
          <a:p>
            <a:pPr marL="977900" indent="-571500">
              <a:spcBef>
                <a:spcPct val="25000"/>
              </a:spcBef>
              <a:buNone/>
            </a:pPr>
            <a:endParaRPr lang="en-US" sz="2000" b="1" dirty="0" smtClean="0"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081588"/>
            <a:ext cx="13716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71600"/>
            <a:ext cx="1371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73538"/>
            <a:ext cx="13716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4413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273425"/>
            <a:ext cx="1371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b="1" dirty="0" smtClean="0">
                <a:effectLst/>
              </a:rPr>
              <a:t>Supporting Technology Transfer in GEF-5</a:t>
            </a:r>
            <a:endParaRPr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025" y="1143000"/>
            <a:ext cx="8207375" cy="444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42672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/>
              <a:t>Zhihong Zhang, Ph.D.</a:t>
            </a: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/>
              <a:t>Coordinator</a:t>
            </a:r>
            <a:r>
              <a:rPr lang="en-US" sz="2000" dirty="0"/>
              <a:t> </a:t>
            </a:r>
            <a:r>
              <a:rPr lang="en-US" sz="2000" dirty="0" smtClean="0"/>
              <a:t>for </a:t>
            </a:r>
            <a:r>
              <a:rPr lang="en-US" sz="2000" dirty="0" smtClean="0"/>
              <a:t>Climate </a:t>
            </a:r>
            <a:r>
              <a:rPr lang="en-US" sz="2000" dirty="0" smtClean="0"/>
              <a:t>Change Mitigation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/>
              <a:t>Email</a:t>
            </a:r>
            <a:r>
              <a:rPr lang="en-US" sz="2000" dirty="0"/>
              <a:t>: </a:t>
            </a:r>
            <a:r>
              <a:rPr lang="en-US" sz="2000" dirty="0" smtClean="0">
                <a:hlinkClick r:id="rId2"/>
              </a:rPr>
              <a:t>zzhang2@thegef.org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/>
              <a:t>Tel</a:t>
            </a:r>
            <a:r>
              <a:rPr lang="en-US" sz="2000" dirty="0"/>
              <a:t>: </a:t>
            </a:r>
            <a:r>
              <a:rPr lang="en-US" sz="2000" dirty="0" smtClean="0"/>
              <a:t>202-473-9852</a:t>
            </a: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/>
              <a:t>Website: </a:t>
            </a:r>
            <a:r>
              <a:rPr lang="en-US" sz="2000" dirty="0">
                <a:hlinkClick r:id="rId3"/>
              </a:rPr>
              <a:t>www.TheGEF.org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1295400"/>
            <a:ext cx="2895600" cy="436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345</Words>
  <Application>Microsoft Office PowerPoint</Application>
  <PresentationFormat>On-screen Show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GEF Experience in Technology Transfer in Climate Change Mitigation</vt:lpstr>
      <vt:lpstr>Mandate of the GEF</vt:lpstr>
      <vt:lpstr>Financing Technology Transfer to Address Climate Change</vt:lpstr>
      <vt:lpstr>Financing Innovative Technologies and Practices</vt:lpstr>
      <vt:lpstr>COP Mandate to GEF on Technology Transfer</vt:lpstr>
      <vt:lpstr>Technology Development Cycle and Innovation Chain</vt:lpstr>
      <vt:lpstr>Strategic Objectives for GEF-5 (2010-14)</vt:lpstr>
      <vt:lpstr>Supporting Technology Transfer in GEF-5</vt:lpstr>
      <vt:lpstr>Contact Information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wb284794</dc:creator>
  <cp:lastModifiedBy>wb66052</cp:lastModifiedBy>
  <cp:revision>237</cp:revision>
  <dcterms:created xsi:type="dcterms:W3CDTF">2009-09-30T20:03:18Z</dcterms:created>
  <dcterms:modified xsi:type="dcterms:W3CDTF">2010-12-02T17:31:37Z</dcterms:modified>
</cp:coreProperties>
</file>