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BCBB05C-C206-4833-AB2D-94CEC5C27ED5}" type="datetimeFigureOut">
              <a:rPr lang="ar-EG" smtClean="0"/>
              <a:t>1/20/1432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C6E09AF-0C23-417A-8DA4-5EA073631E37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23478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1pPr>
            <a:lvl2pPr marL="742950" indent="-28575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2pPr>
            <a:lvl3pPr marL="1143000" indent="-2286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3pPr>
            <a:lvl4pPr marL="1600200" indent="-2286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4pPr>
            <a:lvl5pPr marL="2057400" indent="-2286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9pPr>
          </a:lstStyle>
          <a:p>
            <a:fld id="{BB8E398D-3869-4E12-838E-13A76E679F3E}" type="slidenum">
              <a:rPr lang="ar-SA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1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158730" y="685800"/>
            <a:ext cx="2545018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74" y="4343400"/>
            <a:ext cx="5028453" cy="4116917"/>
          </a:xfrm>
          <a:noFill/>
        </p:spPr>
        <p:txBody>
          <a:bodyPr/>
          <a:lstStyle/>
          <a:p>
            <a:pPr eaLnBrk="1" hangingPunct="1"/>
            <a:endParaRPr lang="ar-EG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1pPr>
            <a:lvl2pPr marL="742950" indent="-28575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2pPr>
            <a:lvl3pPr marL="1143000" indent="-2286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3pPr>
            <a:lvl4pPr marL="1600200" indent="-2286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4pPr>
            <a:lvl5pPr marL="2057400" indent="-2286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9pPr>
          </a:lstStyle>
          <a:p>
            <a:fld id="{79A04D09-D08B-40C4-948A-F7311F77075E}" type="slidenum">
              <a:rPr lang="ar-SA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2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158730" y="685800"/>
            <a:ext cx="2545018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74" y="4343400"/>
            <a:ext cx="5028453" cy="4116917"/>
          </a:xfrm>
          <a:noFill/>
        </p:spPr>
        <p:txBody>
          <a:bodyPr/>
          <a:lstStyle/>
          <a:p>
            <a:pPr eaLnBrk="1" hangingPunct="1"/>
            <a:endParaRPr lang="ar-EG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1pPr>
            <a:lvl2pPr marL="742950" indent="-28575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2pPr>
            <a:lvl3pPr marL="1143000" indent="-2286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3pPr>
            <a:lvl4pPr marL="1600200" indent="-2286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4pPr>
            <a:lvl5pPr marL="2057400" indent="-2286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9pPr>
          </a:lstStyle>
          <a:p>
            <a:fld id="{7BBCCAB5-07BF-461C-85C1-9D0A93A27D13}" type="slidenum">
              <a:rPr lang="ar-SA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3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158730" y="685800"/>
            <a:ext cx="2545018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74" y="4343400"/>
            <a:ext cx="5028453" cy="4116917"/>
          </a:xfrm>
          <a:noFill/>
        </p:spPr>
        <p:txBody>
          <a:bodyPr/>
          <a:lstStyle/>
          <a:p>
            <a:pPr eaLnBrk="1" hangingPunct="1"/>
            <a:endParaRPr lang="ar-EG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1pPr>
            <a:lvl2pPr marL="742950" indent="-285750" defTabSz="947738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2pPr>
            <a:lvl3pPr marL="1143000" indent="-228600" defTabSz="947738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3pPr>
            <a:lvl4pPr marL="1600200" indent="-228600" defTabSz="947738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4pPr>
            <a:lvl5pPr marL="2057400" indent="-228600" defTabSz="947738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5pPr>
            <a:lvl6pPr marL="2514600" indent="-228600" algn="ctr" defTabSz="947738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6pPr>
            <a:lvl7pPr marL="2971800" indent="-228600" algn="ctr" defTabSz="947738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7pPr>
            <a:lvl8pPr marL="3429000" indent="-228600" algn="ctr" defTabSz="947738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8pPr>
            <a:lvl9pPr marL="3886200" indent="-228600" algn="ctr" defTabSz="947738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9pPr>
          </a:lstStyle>
          <a:p>
            <a:pPr eaLnBrk="1" hangingPunct="1"/>
            <a:fld id="{26051ABC-0807-44F7-AE95-8C6947EA1279}" type="slidenum">
              <a:rPr lang="ar-SA" sz="1300" b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eaLnBrk="1" hangingPunct="1"/>
              <a:t>4</a:t>
            </a:fld>
            <a:endParaRPr lang="en-US" sz="1300" b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56491" y="685800"/>
            <a:ext cx="2545018" cy="3429000"/>
          </a:xfrm>
          <a:ln/>
        </p:spPr>
      </p:sp>
      <p:sp>
        <p:nvSpPr>
          <p:cNvPr id="2048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7" tIns="45769" rIns="91537" bIns="45769"/>
          <a:lstStyle/>
          <a:p>
            <a:pPr eaLnBrk="1" hangingPunct="1"/>
            <a:endParaRPr lang="ar-EG" smtClean="0">
              <a:cs typeface="Arial" pitchFamily="34" charset="0"/>
            </a:endParaRPr>
          </a:p>
        </p:txBody>
      </p:sp>
      <p:sp>
        <p:nvSpPr>
          <p:cNvPr id="31749" name="Slide Number Placeholder 3"/>
          <p:cNvSpPr txBox="1">
            <a:spLocks noGrp="1"/>
          </p:cNvSpPr>
          <p:nvPr/>
        </p:nvSpPr>
        <p:spPr bwMode="auto">
          <a:xfrm>
            <a:off x="3884147" y="8684684"/>
            <a:ext cx="29727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37" tIns="45769" rIns="91537" bIns="45769" anchor="b"/>
          <a:lstStyle>
            <a:lvl1pPr eaLnBrk="0" hangingPunct="0">
              <a:defRPr sz="1400">
                <a:solidFill>
                  <a:schemeClr val="tx1"/>
                </a:solidFill>
                <a:latin typeface="Eras Bold ITC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Eras Bold ITC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Eras Bold ITC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Eras Bold ITC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Eras Bold ITC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Eras Bold ITC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Eras Bold ITC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Eras Bold ITC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Eras Bold ITC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13DD02FE-45D2-46E1-9B1C-58EFD0F843FD}" type="slidenum">
              <a:rPr lang="ar-SA" sz="1200" b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ar-SA" sz="1200" b="1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1pPr>
            <a:lvl2pPr marL="742950" indent="-28575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2pPr>
            <a:lvl3pPr marL="1143000" indent="-2286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3pPr>
            <a:lvl4pPr marL="1600200" indent="-2286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4pPr>
            <a:lvl5pPr marL="2057400" indent="-2286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9pPr>
          </a:lstStyle>
          <a:p>
            <a:fld id="{34944446-CE2A-4770-8EB9-5F96EB1DC4DC}" type="slidenum">
              <a:rPr lang="ar-SA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5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158730" y="685800"/>
            <a:ext cx="2545018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74" y="4343400"/>
            <a:ext cx="5028453" cy="4116917"/>
          </a:xfrm>
          <a:noFill/>
        </p:spPr>
        <p:txBody>
          <a:bodyPr/>
          <a:lstStyle/>
          <a:p>
            <a:pPr eaLnBrk="1" hangingPunct="1"/>
            <a:endParaRPr lang="ar-EG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1pPr>
            <a:lvl2pPr marL="742950" indent="-28575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2pPr>
            <a:lvl3pPr marL="1143000" indent="-2286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3pPr>
            <a:lvl4pPr marL="1600200" indent="-2286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4pPr>
            <a:lvl5pPr marL="2057400" indent="-2286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9pPr>
          </a:lstStyle>
          <a:p>
            <a:fld id="{C7FBFB6B-F479-4B12-B397-9C7F5A4986DF}" type="slidenum">
              <a:rPr lang="ar-SA" altLang="en-US" sz="1200" b="0">
                <a:solidFill>
                  <a:prstClr val="black"/>
                </a:solidFill>
                <a:latin typeface="Times New Roman" pitchFamily="18" charset="0"/>
              </a:rPr>
              <a:pPr/>
              <a:t>6</a:t>
            </a:fld>
            <a:endParaRPr lang="en-US" altLang="en-US" sz="1200" b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158730" y="685800"/>
            <a:ext cx="2545018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74" y="4343400"/>
            <a:ext cx="5028453" cy="4116917"/>
          </a:xfrm>
          <a:noFill/>
        </p:spPr>
        <p:txBody>
          <a:bodyPr/>
          <a:lstStyle/>
          <a:p>
            <a:pPr eaLnBrk="1" hangingPunct="1"/>
            <a:endParaRPr lang="ar-EG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F826-6401-42AC-B4A6-06A5E517875A}" type="datetimeFigureOut">
              <a:rPr lang="ar-EG" smtClean="0"/>
              <a:t>1/20/1432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66F4-358C-4737-AEE1-72BEA214E34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1190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F826-6401-42AC-B4A6-06A5E517875A}" type="datetimeFigureOut">
              <a:rPr lang="ar-EG" smtClean="0"/>
              <a:t>1/20/1432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66F4-358C-4737-AEE1-72BEA214E34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114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F826-6401-42AC-B4A6-06A5E517875A}" type="datetimeFigureOut">
              <a:rPr lang="ar-EG" smtClean="0"/>
              <a:t>1/20/1432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66F4-358C-4737-AEE1-72BEA214E34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231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130" y="2130687"/>
            <a:ext cx="7771740" cy="1470342"/>
          </a:xfrm>
          <a:prstGeom prst="rect">
            <a:avLst/>
          </a:prstGeom>
        </p:spPr>
        <p:txBody>
          <a:bodyPr lIns="86283" tIns="43141" rIns="86283" bIns="431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260" y="3886457"/>
            <a:ext cx="6399481" cy="1752686"/>
          </a:xfrm>
          <a:prstGeom prst="rect">
            <a:avLst/>
          </a:prstGeom>
        </p:spPr>
        <p:txBody>
          <a:bodyPr lIns="86283" tIns="43141" rIns="86283" bIns="43141"/>
          <a:lstStyle>
            <a:lvl1pPr marL="0" indent="0" algn="ctr">
              <a:buNone/>
              <a:defRPr/>
            </a:lvl1pPr>
            <a:lvl2pPr marL="431414" indent="0" algn="ctr">
              <a:buNone/>
              <a:defRPr/>
            </a:lvl2pPr>
            <a:lvl3pPr marL="862828" indent="0" algn="ctr">
              <a:buNone/>
              <a:defRPr/>
            </a:lvl3pPr>
            <a:lvl4pPr marL="1294242" indent="0" algn="ctr">
              <a:buNone/>
              <a:defRPr/>
            </a:lvl4pPr>
            <a:lvl5pPr marL="1725656" indent="0" algn="ctr">
              <a:buNone/>
              <a:defRPr/>
            </a:lvl5pPr>
            <a:lvl6pPr marL="2157070" indent="0" algn="ctr">
              <a:buNone/>
              <a:defRPr/>
            </a:lvl6pPr>
            <a:lvl7pPr marL="2588484" indent="0" algn="ctr">
              <a:buNone/>
              <a:defRPr/>
            </a:lvl7pPr>
            <a:lvl8pPr marL="3019897" indent="0" algn="ctr">
              <a:buNone/>
              <a:defRPr/>
            </a:lvl8pPr>
            <a:lvl9pPr marL="345131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3461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20" y="274628"/>
            <a:ext cx="8229160" cy="1143258"/>
          </a:xfrm>
          <a:prstGeom prst="rect">
            <a:avLst/>
          </a:prstGeom>
        </p:spPr>
        <p:txBody>
          <a:bodyPr lIns="86283" tIns="43141" rIns="86283" bIns="431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420" y="1599943"/>
            <a:ext cx="8229160" cy="4526743"/>
          </a:xfrm>
          <a:prstGeom prst="rect">
            <a:avLst/>
          </a:prstGeom>
        </p:spPr>
        <p:txBody>
          <a:bodyPr lIns="86283" tIns="43141" rIns="86283" bIns="431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3190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83" y="4406400"/>
            <a:ext cx="7771739" cy="1362343"/>
          </a:xfrm>
          <a:prstGeom prst="rect">
            <a:avLst/>
          </a:prstGeom>
        </p:spPr>
        <p:txBody>
          <a:bodyPr lIns="86283" tIns="43141" rIns="86283" bIns="43141"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783" y="2906743"/>
            <a:ext cx="7771739" cy="1499657"/>
          </a:xfrm>
          <a:prstGeom prst="rect">
            <a:avLst/>
          </a:prstGeom>
        </p:spPr>
        <p:txBody>
          <a:bodyPr lIns="86283" tIns="43141" rIns="86283" bIns="43141" anchor="b"/>
          <a:lstStyle>
            <a:lvl1pPr marL="0" indent="0">
              <a:buNone/>
              <a:defRPr sz="1900"/>
            </a:lvl1pPr>
            <a:lvl2pPr marL="431414" indent="0">
              <a:buNone/>
              <a:defRPr sz="1700"/>
            </a:lvl2pPr>
            <a:lvl3pPr marL="862828" indent="0">
              <a:buNone/>
              <a:defRPr sz="1500"/>
            </a:lvl3pPr>
            <a:lvl4pPr marL="1294242" indent="0">
              <a:buNone/>
              <a:defRPr sz="1300"/>
            </a:lvl4pPr>
            <a:lvl5pPr marL="1725656" indent="0">
              <a:buNone/>
              <a:defRPr sz="1300"/>
            </a:lvl5pPr>
            <a:lvl6pPr marL="2157070" indent="0">
              <a:buNone/>
              <a:defRPr sz="1300"/>
            </a:lvl6pPr>
            <a:lvl7pPr marL="2588484" indent="0">
              <a:buNone/>
              <a:defRPr sz="1300"/>
            </a:lvl7pPr>
            <a:lvl8pPr marL="3019897" indent="0">
              <a:buNone/>
              <a:defRPr sz="1300"/>
            </a:lvl8pPr>
            <a:lvl9pPr marL="345131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585970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20" y="274628"/>
            <a:ext cx="8229160" cy="1143258"/>
          </a:xfrm>
          <a:prstGeom prst="rect">
            <a:avLst/>
          </a:prstGeom>
        </p:spPr>
        <p:txBody>
          <a:bodyPr lIns="86283" tIns="43141" rIns="86283" bIns="431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20" y="1599943"/>
            <a:ext cx="4043475" cy="4526743"/>
          </a:xfrm>
          <a:prstGeom prst="rect">
            <a:avLst/>
          </a:prstGeom>
        </p:spPr>
        <p:txBody>
          <a:bodyPr lIns="86283" tIns="43141" rIns="86283" bIns="43141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640" y="1599943"/>
            <a:ext cx="4044941" cy="4526743"/>
          </a:xfrm>
          <a:prstGeom prst="rect">
            <a:avLst/>
          </a:prstGeom>
        </p:spPr>
        <p:txBody>
          <a:bodyPr lIns="86283" tIns="43141" rIns="86283" bIns="43141"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5695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20" y="274628"/>
            <a:ext cx="8229160" cy="1143258"/>
          </a:xfrm>
          <a:prstGeom prst="rect">
            <a:avLst/>
          </a:prstGeom>
        </p:spPr>
        <p:txBody>
          <a:bodyPr lIns="86283" tIns="43141" rIns="86283" bIns="4314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20" y="1535143"/>
            <a:ext cx="4040542" cy="640285"/>
          </a:xfrm>
          <a:prstGeom prst="rect">
            <a:avLst/>
          </a:prstGeom>
        </p:spPr>
        <p:txBody>
          <a:bodyPr lIns="86283" tIns="43141" rIns="86283" bIns="43141" anchor="b"/>
          <a:lstStyle>
            <a:lvl1pPr marL="0" indent="0">
              <a:buNone/>
              <a:defRPr sz="2300" b="1"/>
            </a:lvl1pPr>
            <a:lvl2pPr marL="431414" indent="0">
              <a:buNone/>
              <a:defRPr sz="1900" b="1"/>
            </a:lvl2pPr>
            <a:lvl3pPr marL="862828" indent="0">
              <a:buNone/>
              <a:defRPr sz="1700" b="1"/>
            </a:lvl3pPr>
            <a:lvl4pPr marL="1294242" indent="0">
              <a:buNone/>
              <a:defRPr sz="1500" b="1"/>
            </a:lvl4pPr>
            <a:lvl5pPr marL="1725656" indent="0">
              <a:buNone/>
              <a:defRPr sz="1500" b="1"/>
            </a:lvl5pPr>
            <a:lvl6pPr marL="2157070" indent="0">
              <a:buNone/>
              <a:defRPr sz="1500" b="1"/>
            </a:lvl6pPr>
            <a:lvl7pPr marL="2588484" indent="0">
              <a:buNone/>
              <a:defRPr sz="1500" b="1"/>
            </a:lvl7pPr>
            <a:lvl8pPr marL="3019897" indent="0">
              <a:buNone/>
              <a:defRPr sz="1500" b="1"/>
            </a:lvl8pPr>
            <a:lvl9pPr marL="3451311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20" y="2175429"/>
            <a:ext cx="4040542" cy="3951257"/>
          </a:xfrm>
          <a:prstGeom prst="rect">
            <a:avLst/>
          </a:prstGeom>
        </p:spPr>
        <p:txBody>
          <a:bodyPr lIns="86283" tIns="43141" rIns="86283" bIns="43141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71" y="1535143"/>
            <a:ext cx="4042009" cy="640285"/>
          </a:xfrm>
          <a:prstGeom prst="rect">
            <a:avLst/>
          </a:prstGeom>
        </p:spPr>
        <p:txBody>
          <a:bodyPr lIns="86283" tIns="43141" rIns="86283" bIns="43141" anchor="b"/>
          <a:lstStyle>
            <a:lvl1pPr marL="0" indent="0">
              <a:buNone/>
              <a:defRPr sz="2300" b="1"/>
            </a:lvl1pPr>
            <a:lvl2pPr marL="431414" indent="0">
              <a:buNone/>
              <a:defRPr sz="1900" b="1"/>
            </a:lvl2pPr>
            <a:lvl3pPr marL="862828" indent="0">
              <a:buNone/>
              <a:defRPr sz="1700" b="1"/>
            </a:lvl3pPr>
            <a:lvl4pPr marL="1294242" indent="0">
              <a:buNone/>
              <a:defRPr sz="1500" b="1"/>
            </a:lvl4pPr>
            <a:lvl5pPr marL="1725656" indent="0">
              <a:buNone/>
              <a:defRPr sz="1500" b="1"/>
            </a:lvl5pPr>
            <a:lvl6pPr marL="2157070" indent="0">
              <a:buNone/>
              <a:defRPr sz="1500" b="1"/>
            </a:lvl6pPr>
            <a:lvl7pPr marL="2588484" indent="0">
              <a:buNone/>
              <a:defRPr sz="1500" b="1"/>
            </a:lvl7pPr>
            <a:lvl8pPr marL="3019897" indent="0">
              <a:buNone/>
              <a:defRPr sz="1500" b="1"/>
            </a:lvl8pPr>
            <a:lvl9pPr marL="3451311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71" y="2175429"/>
            <a:ext cx="4042009" cy="3951257"/>
          </a:xfrm>
          <a:prstGeom prst="rect">
            <a:avLst/>
          </a:prstGeom>
        </p:spPr>
        <p:txBody>
          <a:bodyPr lIns="86283" tIns="43141" rIns="86283" bIns="43141"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06863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20" y="274628"/>
            <a:ext cx="8229160" cy="1143258"/>
          </a:xfrm>
          <a:prstGeom prst="rect">
            <a:avLst/>
          </a:prstGeom>
        </p:spPr>
        <p:txBody>
          <a:bodyPr lIns="86283" tIns="43141" rIns="86283" bIns="431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4847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51584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20" y="273087"/>
            <a:ext cx="3008415" cy="1161771"/>
          </a:xfrm>
          <a:prstGeom prst="rect">
            <a:avLst/>
          </a:prstGeom>
        </p:spPr>
        <p:txBody>
          <a:bodyPr lIns="86283" tIns="43141" rIns="86283" bIns="43141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326" y="273086"/>
            <a:ext cx="5112254" cy="5853600"/>
          </a:xfrm>
          <a:prstGeom prst="rect">
            <a:avLst/>
          </a:prstGeom>
        </p:spPr>
        <p:txBody>
          <a:bodyPr lIns="86283" tIns="43141" rIns="86283" bIns="43141"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20" y="1434857"/>
            <a:ext cx="3008415" cy="4691829"/>
          </a:xfrm>
          <a:prstGeom prst="rect">
            <a:avLst/>
          </a:prstGeom>
        </p:spPr>
        <p:txBody>
          <a:bodyPr lIns="86283" tIns="43141" rIns="86283" bIns="43141"/>
          <a:lstStyle>
            <a:lvl1pPr marL="0" indent="0">
              <a:buNone/>
              <a:defRPr sz="1300"/>
            </a:lvl1pPr>
            <a:lvl2pPr marL="431414" indent="0">
              <a:buNone/>
              <a:defRPr sz="1100"/>
            </a:lvl2pPr>
            <a:lvl3pPr marL="862828" indent="0">
              <a:buNone/>
              <a:defRPr sz="900"/>
            </a:lvl3pPr>
            <a:lvl4pPr marL="1294242" indent="0">
              <a:buNone/>
              <a:defRPr sz="800"/>
            </a:lvl4pPr>
            <a:lvl5pPr marL="1725656" indent="0">
              <a:buNone/>
              <a:defRPr sz="800"/>
            </a:lvl5pPr>
            <a:lvl6pPr marL="2157070" indent="0">
              <a:buNone/>
              <a:defRPr sz="800"/>
            </a:lvl6pPr>
            <a:lvl7pPr marL="2588484" indent="0">
              <a:buNone/>
              <a:defRPr sz="800"/>
            </a:lvl7pPr>
            <a:lvl8pPr marL="3019897" indent="0">
              <a:buNone/>
              <a:defRPr sz="800"/>
            </a:lvl8pPr>
            <a:lvl9pPr marL="345131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2190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F826-6401-42AC-B4A6-06A5E517875A}" type="datetimeFigureOut">
              <a:rPr lang="ar-EG" smtClean="0"/>
              <a:t>1/20/1432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66F4-358C-4737-AEE1-72BEA214E34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27810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562" y="4801372"/>
            <a:ext cx="5487573" cy="566229"/>
          </a:xfrm>
          <a:prstGeom prst="rect">
            <a:avLst/>
          </a:prstGeom>
        </p:spPr>
        <p:txBody>
          <a:bodyPr lIns="86283" tIns="43141" rIns="86283" bIns="43141"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562" y="612515"/>
            <a:ext cx="5487573" cy="4114799"/>
          </a:xfrm>
          <a:prstGeom prst="rect">
            <a:avLst/>
          </a:prstGeom>
        </p:spPr>
        <p:txBody>
          <a:bodyPr lIns="86283" tIns="43141" rIns="86283" bIns="43141"/>
          <a:lstStyle>
            <a:lvl1pPr marL="0" indent="0">
              <a:buNone/>
              <a:defRPr sz="3000"/>
            </a:lvl1pPr>
            <a:lvl2pPr marL="431414" indent="0">
              <a:buNone/>
              <a:defRPr sz="2600"/>
            </a:lvl2pPr>
            <a:lvl3pPr marL="862828" indent="0">
              <a:buNone/>
              <a:defRPr sz="2300"/>
            </a:lvl3pPr>
            <a:lvl4pPr marL="1294242" indent="0">
              <a:buNone/>
              <a:defRPr sz="1900"/>
            </a:lvl4pPr>
            <a:lvl5pPr marL="1725656" indent="0">
              <a:buNone/>
              <a:defRPr sz="1900"/>
            </a:lvl5pPr>
            <a:lvl6pPr marL="2157070" indent="0">
              <a:buNone/>
              <a:defRPr sz="1900"/>
            </a:lvl6pPr>
            <a:lvl7pPr marL="2588484" indent="0">
              <a:buNone/>
              <a:defRPr sz="1900"/>
            </a:lvl7pPr>
            <a:lvl8pPr marL="3019897" indent="0">
              <a:buNone/>
              <a:defRPr sz="1900"/>
            </a:lvl8pPr>
            <a:lvl9pPr marL="3451311" indent="0">
              <a:buNone/>
              <a:defRPr sz="1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562" y="5367601"/>
            <a:ext cx="5487573" cy="805371"/>
          </a:xfrm>
          <a:prstGeom prst="rect">
            <a:avLst/>
          </a:prstGeom>
        </p:spPr>
        <p:txBody>
          <a:bodyPr lIns="86283" tIns="43141" rIns="86283" bIns="43141"/>
          <a:lstStyle>
            <a:lvl1pPr marL="0" indent="0">
              <a:buNone/>
              <a:defRPr sz="1300"/>
            </a:lvl1pPr>
            <a:lvl2pPr marL="431414" indent="0">
              <a:buNone/>
              <a:defRPr sz="1100"/>
            </a:lvl2pPr>
            <a:lvl3pPr marL="862828" indent="0">
              <a:buNone/>
              <a:defRPr sz="900"/>
            </a:lvl3pPr>
            <a:lvl4pPr marL="1294242" indent="0">
              <a:buNone/>
              <a:defRPr sz="800"/>
            </a:lvl4pPr>
            <a:lvl5pPr marL="1725656" indent="0">
              <a:buNone/>
              <a:defRPr sz="800"/>
            </a:lvl5pPr>
            <a:lvl6pPr marL="2157070" indent="0">
              <a:buNone/>
              <a:defRPr sz="800"/>
            </a:lvl6pPr>
            <a:lvl7pPr marL="2588484" indent="0">
              <a:buNone/>
              <a:defRPr sz="800"/>
            </a:lvl7pPr>
            <a:lvl8pPr marL="3019897" indent="0">
              <a:buNone/>
              <a:defRPr sz="800"/>
            </a:lvl8pPr>
            <a:lvl9pPr marL="3451311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611080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20" y="274628"/>
            <a:ext cx="8229160" cy="1143258"/>
          </a:xfrm>
          <a:prstGeom prst="rect">
            <a:avLst/>
          </a:prstGeom>
        </p:spPr>
        <p:txBody>
          <a:bodyPr lIns="86283" tIns="43141" rIns="86283" bIns="431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20" y="1599943"/>
            <a:ext cx="8229160" cy="4526743"/>
          </a:xfrm>
          <a:prstGeom prst="rect">
            <a:avLst/>
          </a:prstGeom>
        </p:spPr>
        <p:txBody>
          <a:bodyPr vert="eaVert" lIns="86283" tIns="43141" rIns="86283" bIns="431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1199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657" y="274629"/>
            <a:ext cx="2056924" cy="5852057"/>
          </a:xfrm>
          <a:prstGeom prst="rect">
            <a:avLst/>
          </a:prstGeom>
        </p:spPr>
        <p:txBody>
          <a:bodyPr vert="eaVert" lIns="86283" tIns="43141" rIns="86283" bIns="431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20" y="274629"/>
            <a:ext cx="6031492" cy="5852057"/>
          </a:xfrm>
          <a:prstGeom prst="rect">
            <a:avLst/>
          </a:prstGeom>
        </p:spPr>
        <p:txBody>
          <a:bodyPr vert="eaVert" lIns="86283" tIns="43141" rIns="86283" bIns="431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7096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20" y="274628"/>
            <a:ext cx="8229160" cy="1143258"/>
          </a:xfrm>
          <a:prstGeom prst="rect">
            <a:avLst/>
          </a:prstGeom>
        </p:spPr>
        <p:txBody>
          <a:bodyPr lIns="86283" tIns="43141" rIns="86283" bIns="431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420" y="1599943"/>
            <a:ext cx="4043475" cy="4526743"/>
          </a:xfrm>
          <a:prstGeom prst="rect">
            <a:avLst/>
          </a:prstGeom>
        </p:spPr>
        <p:txBody>
          <a:bodyPr lIns="86283" tIns="43141" rIns="86283" bIns="431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640" y="1599943"/>
            <a:ext cx="4044941" cy="4526743"/>
          </a:xfrm>
          <a:prstGeom prst="rect">
            <a:avLst/>
          </a:prstGeom>
        </p:spPr>
        <p:txBody>
          <a:bodyPr lIns="86283" tIns="43141" rIns="86283" bIns="431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4892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420" y="274629"/>
            <a:ext cx="8229160" cy="5852057"/>
          </a:xfrm>
          <a:prstGeom prst="rect">
            <a:avLst/>
          </a:prstGeom>
        </p:spPr>
        <p:txBody>
          <a:bodyPr lIns="86283" tIns="43141" rIns="86283" bIns="431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8407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20" y="274628"/>
            <a:ext cx="8229160" cy="1143258"/>
          </a:xfrm>
          <a:prstGeom prst="rect">
            <a:avLst/>
          </a:prstGeom>
        </p:spPr>
        <p:txBody>
          <a:bodyPr lIns="86283" tIns="43141" rIns="86283" bIns="431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420" y="1599943"/>
            <a:ext cx="4043475" cy="4526743"/>
          </a:xfrm>
          <a:prstGeom prst="rect">
            <a:avLst/>
          </a:prstGeom>
        </p:spPr>
        <p:txBody>
          <a:bodyPr lIns="86283" tIns="43141" rIns="86283" bIns="431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1640" y="1599943"/>
            <a:ext cx="4044941" cy="2189314"/>
          </a:xfrm>
          <a:prstGeom prst="rect">
            <a:avLst/>
          </a:prstGeom>
        </p:spPr>
        <p:txBody>
          <a:bodyPr lIns="86283" tIns="43141" rIns="86283" bIns="431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1640" y="3937371"/>
            <a:ext cx="4044941" cy="2189315"/>
          </a:xfrm>
          <a:prstGeom prst="rect">
            <a:avLst/>
          </a:prstGeom>
        </p:spPr>
        <p:txBody>
          <a:bodyPr lIns="86283" tIns="43141" rIns="86283" bIns="431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3973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420" y="274628"/>
            <a:ext cx="8229160" cy="1143258"/>
          </a:xfrm>
          <a:prstGeom prst="rect">
            <a:avLst/>
          </a:prstGeom>
        </p:spPr>
        <p:txBody>
          <a:bodyPr lIns="86283" tIns="43141" rIns="86283" bIns="431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420" y="1599943"/>
            <a:ext cx="4043475" cy="2189314"/>
          </a:xfrm>
          <a:prstGeom prst="rect">
            <a:avLst/>
          </a:prstGeom>
        </p:spPr>
        <p:txBody>
          <a:bodyPr lIns="86283" tIns="43141" rIns="86283" bIns="431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1640" y="1599943"/>
            <a:ext cx="4044941" cy="2189314"/>
          </a:xfrm>
          <a:prstGeom prst="rect">
            <a:avLst/>
          </a:prstGeom>
        </p:spPr>
        <p:txBody>
          <a:bodyPr lIns="86283" tIns="43141" rIns="86283" bIns="431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420" y="3937371"/>
            <a:ext cx="4043475" cy="2189315"/>
          </a:xfrm>
          <a:prstGeom prst="rect">
            <a:avLst/>
          </a:prstGeom>
        </p:spPr>
        <p:txBody>
          <a:bodyPr lIns="86283" tIns="43141" rIns="86283" bIns="431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640" y="3937371"/>
            <a:ext cx="4044941" cy="2189315"/>
          </a:xfrm>
          <a:prstGeom prst="rect">
            <a:avLst/>
          </a:prstGeom>
        </p:spPr>
        <p:txBody>
          <a:bodyPr lIns="86283" tIns="43141" rIns="86283" bIns="431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19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F826-6401-42AC-B4A6-06A5E517875A}" type="datetimeFigureOut">
              <a:rPr lang="ar-EG" smtClean="0"/>
              <a:t>1/20/1432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66F4-358C-4737-AEE1-72BEA214E34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9444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F826-6401-42AC-B4A6-06A5E517875A}" type="datetimeFigureOut">
              <a:rPr lang="ar-EG" smtClean="0"/>
              <a:t>1/20/1432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66F4-358C-4737-AEE1-72BEA214E34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6218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F826-6401-42AC-B4A6-06A5E517875A}" type="datetimeFigureOut">
              <a:rPr lang="ar-EG" smtClean="0"/>
              <a:t>1/20/1432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66F4-358C-4737-AEE1-72BEA214E34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5862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F826-6401-42AC-B4A6-06A5E517875A}" type="datetimeFigureOut">
              <a:rPr lang="ar-EG" smtClean="0"/>
              <a:t>1/20/1432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66F4-358C-4737-AEE1-72BEA214E34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14983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F826-6401-42AC-B4A6-06A5E517875A}" type="datetimeFigureOut">
              <a:rPr lang="ar-EG" smtClean="0"/>
              <a:t>1/20/1432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66F4-358C-4737-AEE1-72BEA214E34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952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F826-6401-42AC-B4A6-06A5E517875A}" type="datetimeFigureOut">
              <a:rPr lang="ar-EG" smtClean="0"/>
              <a:t>1/20/1432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66F4-358C-4737-AEE1-72BEA214E34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0109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F826-6401-42AC-B4A6-06A5E517875A}" type="datetimeFigureOut">
              <a:rPr lang="ar-EG" smtClean="0"/>
              <a:t>1/20/1432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66F4-358C-4737-AEE1-72BEA214E34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450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7F826-6401-42AC-B4A6-06A5E517875A}" type="datetimeFigureOut">
              <a:rPr lang="ar-EG" smtClean="0"/>
              <a:t>1/20/1432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466F4-358C-4737-AEE1-72BEA214E345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7679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31AEED"/>
            </a:gs>
            <a:gs pos="50000">
              <a:srgbClr val="FCFFB9"/>
            </a:gs>
            <a:gs pos="100000">
              <a:srgbClr val="31AEE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Line 2"/>
          <p:cNvSpPr>
            <a:spLocks noChangeShapeType="1"/>
          </p:cNvSpPr>
          <p:nvPr/>
        </p:nvSpPr>
        <p:spPr bwMode="auto">
          <a:xfrm>
            <a:off x="0" y="6490800"/>
            <a:ext cx="9144000" cy="0"/>
          </a:xfrm>
          <a:prstGeom prst="line">
            <a:avLst/>
          </a:prstGeom>
          <a:noFill/>
          <a:ln w="38100">
            <a:solidFill>
              <a:srgbClr val="F9FF8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283" tIns="43141" rIns="86283" bIns="43141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500" b="1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  <a:cs typeface="Times New Roman" pitchFamily="18" charset="0"/>
            </a:endParaRPr>
          </a:p>
        </p:txBody>
      </p:sp>
      <p:sp>
        <p:nvSpPr>
          <p:cNvPr id="284675" name="Line 3"/>
          <p:cNvSpPr>
            <a:spLocks noChangeShapeType="1"/>
          </p:cNvSpPr>
          <p:nvPr/>
        </p:nvSpPr>
        <p:spPr bwMode="auto">
          <a:xfrm>
            <a:off x="0" y="411943"/>
            <a:ext cx="9144000" cy="0"/>
          </a:xfrm>
          <a:prstGeom prst="line">
            <a:avLst/>
          </a:prstGeom>
          <a:noFill/>
          <a:ln w="38100">
            <a:solidFill>
              <a:srgbClr val="F9FF8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283" tIns="43141" rIns="86283" bIns="43141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500" b="1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  <a:cs typeface="Times New Roman" pitchFamily="18" charset="0"/>
            </a:endParaRPr>
          </a:p>
        </p:txBody>
      </p:sp>
      <p:sp>
        <p:nvSpPr>
          <p:cNvPr id="284676" name="Text Box 4"/>
          <p:cNvSpPr txBox="1">
            <a:spLocks noChangeArrowheads="1"/>
          </p:cNvSpPr>
          <p:nvPr/>
        </p:nvSpPr>
        <p:spPr bwMode="auto">
          <a:xfrm>
            <a:off x="5858493" y="6537086"/>
            <a:ext cx="3297236" cy="29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FF85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0" tIns="78130" rIns="91410" bIns="78130">
            <a:spAutoFit/>
          </a:bodyPr>
          <a:lstStyle>
            <a:lvl1pPr algn="l" defTabSz="968375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84188" algn="l" defTabSz="968375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968375" algn="l" defTabSz="968375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454150" algn="l" defTabSz="968375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938338" algn="l" defTabSz="968375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395538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852738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309938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767138" defTabSz="9683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900" b="1" i="1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84680" name="Text Box 8"/>
          <p:cNvSpPr txBox="1">
            <a:spLocks noChangeArrowheads="1"/>
          </p:cNvSpPr>
          <p:nvPr userDrawn="1"/>
        </p:nvSpPr>
        <p:spPr bwMode="auto">
          <a:xfrm>
            <a:off x="0" y="0"/>
            <a:ext cx="9004721" cy="333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5490" rIns="0" bIns="45490">
            <a:spAutoFit/>
          </a:bodyPr>
          <a:lstStyle>
            <a:lvl1pPr algn="l" defTabSz="9652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81013" algn="l" defTabSz="9652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965200" algn="l" defTabSz="9652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447800" algn="l" defTabSz="9652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927225" algn="l" defTabSz="9652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384425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841625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298825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756025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 smtClean="0">
                <a:solidFill>
                  <a:srgbClr val="CC3300"/>
                </a:solidFill>
                <a:latin typeface="Comic Sans MS" pitchFamily="66" charset="0"/>
                <a:cs typeface="Simplified Arabic" pitchFamily="2" charset="-78"/>
              </a:rPr>
              <a:t>ISCC </a:t>
            </a:r>
            <a:r>
              <a:rPr lang="en-US" sz="1500" b="1" dirty="0" err="1" smtClean="0">
                <a:solidFill>
                  <a:srgbClr val="CC3300"/>
                </a:solidFill>
                <a:latin typeface="Comic Sans MS" pitchFamily="66" charset="0"/>
                <a:cs typeface="Simplified Arabic" pitchFamily="2" charset="-78"/>
              </a:rPr>
              <a:t>Kuraymat</a:t>
            </a:r>
            <a:r>
              <a:rPr lang="en-US" sz="1500" b="1" dirty="0" smtClean="0">
                <a:solidFill>
                  <a:srgbClr val="CC3300"/>
                </a:solidFill>
                <a:latin typeface="Comic Sans MS" pitchFamily="66" charset="0"/>
                <a:cs typeface="Simplified Arabic" pitchFamily="2" charset="-78"/>
              </a:rPr>
              <a:t>, Egypt</a:t>
            </a:r>
          </a:p>
        </p:txBody>
      </p:sp>
    </p:spTree>
    <p:extLst>
      <p:ext uri="{BB962C8B-B14F-4D97-AF65-F5344CB8AC3E}">
        <p14:creationId xmlns:p14="http://schemas.microsoft.com/office/powerpoint/2010/main" val="356793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/>
  <p:timing>
    <p:tnLst>
      <p:par>
        <p:cTn id="1" dur="indefinite" restart="never" nodeType="tmRoot"/>
      </p:par>
    </p:tnLst>
  </p:timing>
  <p:txStyles>
    <p:titleStyle>
      <a:lvl1pPr algn="l" defTabSz="913759" rtl="1" eaLnBrk="0" fontAlgn="base" hangingPunct="0">
        <a:spcBef>
          <a:spcPct val="0"/>
        </a:spcBef>
        <a:spcAft>
          <a:spcPct val="0"/>
        </a:spcAft>
        <a:defRPr sz="1400" b="1" i="1">
          <a:solidFill>
            <a:srgbClr val="0000CC"/>
          </a:solidFill>
          <a:latin typeface="+mj-lt"/>
          <a:ea typeface="+mj-ea"/>
          <a:cs typeface="+mj-cs"/>
        </a:defRPr>
      </a:lvl1pPr>
      <a:lvl2pPr algn="l" defTabSz="913759" rtl="1" eaLnBrk="0" fontAlgn="base" hangingPunct="0">
        <a:spcBef>
          <a:spcPct val="0"/>
        </a:spcBef>
        <a:spcAft>
          <a:spcPct val="0"/>
        </a:spcAft>
        <a:defRPr sz="1400" b="1" i="1">
          <a:solidFill>
            <a:srgbClr val="0000CC"/>
          </a:solidFill>
          <a:latin typeface="Comic Sans MS" pitchFamily="66" charset="0"/>
          <a:cs typeface="Arial" charset="0"/>
        </a:defRPr>
      </a:lvl2pPr>
      <a:lvl3pPr algn="l" defTabSz="913759" rtl="1" eaLnBrk="0" fontAlgn="base" hangingPunct="0">
        <a:spcBef>
          <a:spcPct val="0"/>
        </a:spcBef>
        <a:spcAft>
          <a:spcPct val="0"/>
        </a:spcAft>
        <a:defRPr sz="1400" b="1" i="1">
          <a:solidFill>
            <a:srgbClr val="0000CC"/>
          </a:solidFill>
          <a:latin typeface="Comic Sans MS" pitchFamily="66" charset="0"/>
          <a:cs typeface="Arial" charset="0"/>
        </a:defRPr>
      </a:lvl3pPr>
      <a:lvl4pPr algn="l" defTabSz="913759" rtl="1" eaLnBrk="0" fontAlgn="base" hangingPunct="0">
        <a:spcBef>
          <a:spcPct val="0"/>
        </a:spcBef>
        <a:spcAft>
          <a:spcPct val="0"/>
        </a:spcAft>
        <a:defRPr sz="1400" b="1" i="1">
          <a:solidFill>
            <a:srgbClr val="0000CC"/>
          </a:solidFill>
          <a:latin typeface="Comic Sans MS" pitchFamily="66" charset="0"/>
          <a:cs typeface="Arial" charset="0"/>
        </a:defRPr>
      </a:lvl4pPr>
      <a:lvl5pPr algn="l" defTabSz="913759" rtl="1" eaLnBrk="0" fontAlgn="base" hangingPunct="0">
        <a:spcBef>
          <a:spcPct val="0"/>
        </a:spcBef>
        <a:spcAft>
          <a:spcPct val="0"/>
        </a:spcAft>
        <a:defRPr sz="1400" b="1" i="1">
          <a:solidFill>
            <a:srgbClr val="0000CC"/>
          </a:solidFill>
          <a:latin typeface="Comic Sans MS" pitchFamily="66" charset="0"/>
          <a:cs typeface="Arial" charset="0"/>
        </a:defRPr>
      </a:lvl5pPr>
      <a:lvl6pPr marL="431414" algn="l" defTabSz="913759" rtl="1" fontAlgn="base">
        <a:spcBef>
          <a:spcPct val="0"/>
        </a:spcBef>
        <a:spcAft>
          <a:spcPct val="0"/>
        </a:spcAft>
        <a:defRPr sz="1400" b="1" i="1">
          <a:solidFill>
            <a:srgbClr val="0000CC"/>
          </a:solidFill>
          <a:latin typeface="Comic Sans MS" pitchFamily="66" charset="0"/>
          <a:cs typeface="Arial" charset="0"/>
        </a:defRPr>
      </a:lvl6pPr>
      <a:lvl7pPr marL="862828" algn="l" defTabSz="913759" rtl="1" fontAlgn="base">
        <a:spcBef>
          <a:spcPct val="0"/>
        </a:spcBef>
        <a:spcAft>
          <a:spcPct val="0"/>
        </a:spcAft>
        <a:defRPr sz="1400" b="1" i="1">
          <a:solidFill>
            <a:srgbClr val="0000CC"/>
          </a:solidFill>
          <a:latin typeface="Comic Sans MS" pitchFamily="66" charset="0"/>
          <a:cs typeface="Arial" charset="0"/>
        </a:defRPr>
      </a:lvl7pPr>
      <a:lvl8pPr marL="1294242" algn="l" defTabSz="913759" rtl="1" fontAlgn="base">
        <a:spcBef>
          <a:spcPct val="0"/>
        </a:spcBef>
        <a:spcAft>
          <a:spcPct val="0"/>
        </a:spcAft>
        <a:defRPr sz="1400" b="1" i="1">
          <a:solidFill>
            <a:srgbClr val="0000CC"/>
          </a:solidFill>
          <a:latin typeface="Comic Sans MS" pitchFamily="66" charset="0"/>
          <a:cs typeface="Arial" charset="0"/>
        </a:defRPr>
      </a:lvl8pPr>
      <a:lvl9pPr marL="1725656" algn="l" defTabSz="913759" rtl="1" fontAlgn="base">
        <a:spcBef>
          <a:spcPct val="0"/>
        </a:spcBef>
        <a:spcAft>
          <a:spcPct val="0"/>
        </a:spcAft>
        <a:defRPr sz="1400" b="1" i="1">
          <a:solidFill>
            <a:srgbClr val="0000CC"/>
          </a:solidFill>
          <a:latin typeface="Comic Sans MS" pitchFamily="66" charset="0"/>
          <a:cs typeface="Arial" charset="0"/>
        </a:defRPr>
      </a:lvl9pPr>
    </p:titleStyle>
    <p:bodyStyle>
      <a:lvl1pPr marL="343034" indent="-343034" algn="r" defTabSz="913759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591" indent="-325059" algn="r" defTabSz="913759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1612" indent="-350524" algn="r" defTabSz="913759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181" indent="-314573" algn="r" defTabSz="913759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0717" indent="-340039" algn="r" defTabSz="913759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12131" indent="-340039" algn="r" defTabSz="913759" rtl="1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43545" indent="-340039" algn="r" defTabSz="913759" rtl="1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4958" indent="-340039" algn="r" defTabSz="913759" rtl="1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06372" indent="-340039" algn="r" defTabSz="913759" rtl="1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62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414" algn="l" defTabSz="862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2828" algn="l" defTabSz="862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4242" algn="l" defTabSz="862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5656" algn="l" defTabSz="862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7070" algn="l" defTabSz="862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88484" algn="l" defTabSz="862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19897" algn="l" defTabSz="862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1311" algn="l" defTabSz="86282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ins"/>
          <p:cNvPicPr>
            <a:picLocks noChangeArrowheads="1"/>
          </p:cNvPicPr>
          <p:nvPr/>
        </p:nvPicPr>
        <p:blipFill>
          <a:blip r:embed="rId3">
            <a:lum bright="58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57"/>
            <a:ext cx="9132271" cy="604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9864" name="Text Box 8"/>
          <p:cNvSpPr txBox="1">
            <a:spLocks noChangeArrowheads="1"/>
          </p:cNvSpPr>
          <p:nvPr/>
        </p:nvSpPr>
        <p:spPr bwMode="auto">
          <a:xfrm>
            <a:off x="304947" y="1394743"/>
            <a:ext cx="8661656" cy="398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72" tIns="45487" rIns="90972" bIns="45487">
            <a:spAutoFit/>
          </a:bodyPr>
          <a:lstStyle>
            <a:lvl1pPr defTabSz="9652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1pPr>
            <a:lvl2pPr marL="742950" indent="-285750" defTabSz="9652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2pPr>
            <a:lvl3pPr marL="1143000" indent="-228600" defTabSz="9652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3pPr>
            <a:lvl4pPr marL="1600200" indent="-228600" defTabSz="9652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4pPr>
            <a:lvl5pPr marL="2057400" indent="-228600" defTabSz="9652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5pPr>
            <a:lvl6pPr marL="2514600" indent="-228600" algn="ctr" defTabSz="965200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6pPr>
            <a:lvl7pPr marL="2971800" indent="-228600" algn="ctr" defTabSz="965200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7pPr>
            <a:lvl8pPr marL="3429000" indent="-228600" algn="ctr" defTabSz="965200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8pPr>
            <a:lvl9pPr marL="3886200" indent="-228600" algn="ctr" defTabSz="965200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9pPr>
          </a:lstStyle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GEF</a:t>
            </a:r>
            <a:r>
              <a:rPr lang="en-US" sz="2100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 grant of 50 Million US$ to cover a substantial part of the incremental cost in comparison to the least cost conventional alternative producing the same annual amount of the electric energy.</a:t>
            </a:r>
          </a:p>
          <a:p>
            <a:pPr algn="just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100" i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5000"/>
              <a:buFont typeface="Wingdings" pitchFamily="2" charset="2"/>
              <a:buNone/>
            </a:pPr>
            <a:r>
              <a:rPr lang="en-US" sz="3000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JBIC</a:t>
            </a:r>
            <a:r>
              <a:rPr lang="en-US" sz="2100" i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a soft loan to finance the thermal portion of the plant by about 10.665 + 6.44 Billion JPY.</a:t>
            </a:r>
          </a:p>
          <a:p>
            <a:pPr algn="just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5000"/>
              <a:buFont typeface="Wingdings" pitchFamily="2" charset="2"/>
              <a:buNone/>
            </a:pPr>
            <a:endParaRPr lang="en-US" sz="2100" i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 rtl="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65000"/>
              <a:buFont typeface="Wingdings" pitchFamily="2" charset="2"/>
              <a:buNone/>
            </a:pPr>
            <a:r>
              <a:rPr lang="en-US" sz="3000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NREA</a:t>
            </a:r>
            <a:r>
              <a:rPr lang="en-US" sz="2100" i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will cover the local currency portion required for the project</a:t>
            </a:r>
          </a:p>
        </p:txBody>
      </p:sp>
      <p:sp>
        <p:nvSpPr>
          <p:cNvPr id="249871" name="Rectangle 15"/>
          <p:cNvSpPr>
            <a:spLocks noChangeArrowheads="1"/>
          </p:cNvSpPr>
          <p:nvPr/>
        </p:nvSpPr>
        <p:spPr bwMode="auto">
          <a:xfrm>
            <a:off x="517531" y="538459"/>
            <a:ext cx="8252617" cy="442799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5734" tIns="37867" rIns="75734" bIns="37867"/>
          <a:lstStyle/>
          <a:p>
            <a:pPr algn="ctr" defTabSz="91369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Financing the Project</a:t>
            </a:r>
          </a:p>
        </p:txBody>
      </p:sp>
    </p:spTree>
    <p:extLst>
      <p:ext uri="{BB962C8B-B14F-4D97-AF65-F5344CB8AC3E}">
        <p14:creationId xmlns:p14="http://schemas.microsoft.com/office/powerpoint/2010/main" val="3544840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ChangeArrowheads="1"/>
          </p:cNvSpPr>
          <p:nvPr/>
        </p:nvSpPr>
        <p:spPr bwMode="auto">
          <a:xfrm>
            <a:off x="517531" y="538459"/>
            <a:ext cx="8252617" cy="442799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5734" tIns="37867" rIns="75734" bIns="37867"/>
          <a:lstStyle/>
          <a:p>
            <a:pPr algn="ctr" defTabSz="91369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Project Description</a:t>
            </a:r>
          </a:p>
        </p:txBody>
      </p:sp>
      <p:sp>
        <p:nvSpPr>
          <p:cNvPr id="533507" name="Text Box 3"/>
          <p:cNvSpPr txBox="1">
            <a:spLocks noChangeArrowheads="1"/>
          </p:cNvSpPr>
          <p:nvPr/>
        </p:nvSpPr>
        <p:spPr bwMode="auto">
          <a:xfrm>
            <a:off x="431030" y="1223487"/>
            <a:ext cx="8293668" cy="99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72" tIns="45487" rIns="90972" bIns="45487">
            <a:spAutoFit/>
          </a:bodyPr>
          <a:lstStyle>
            <a:lvl1pPr marL="347663" indent="-347663" defTabSz="9652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1pPr>
            <a:lvl2pPr marL="742950" indent="-285750" defTabSz="9652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2pPr>
            <a:lvl3pPr marL="1143000" indent="-228600" defTabSz="9652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3pPr>
            <a:lvl4pPr marL="1600200" indent="-228600" defTabSz="9652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4pPr>
            <a:lvl5pPr marL="2057400" indent="-228600" defTabSz="9652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5pPr>
            <a:lvl6pPr marL="2514600" indent="-228600" algn="ctr" defTabSz="965200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6pPr>
            <a:lvl7pPr marL="2971800" indent="-228600" algn="ctr" defTabSz="965200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7pPr>
            <a:lvl8pPr marL="3429000" indent="-228600" algn="ctr" defTabSz="965200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8pPr>
            <a:lvl9pPr marL="3886200" indent="-228600" algn="ctr" defTabSz="965200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9pPr>
          </a:lstStyle>
          <a:p>
            <a:pPr algn="just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US" sz="19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plant will have a capacity of about 140 MW</a:t>
            </a:r>
            <a:r>
              <a:rPr lang="en-GB" sz="1900" b="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9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out of them from solar sources of about 20 MW</a:t>
            </a:r>
            <a:r>
              <a:rPr lang="en-GB" sz="1900" b="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9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combining with a conventional fossil fuel portion of about 120 MW. </a:t>
            </a:r>
          </a:p>
        </p:txBody>
      </p:sp>
      <p:sp>
        <p:nvSpPr>
          <p:cNvPr id="533508" name="Text Box 4"/>
          <p:cNvSpPr txBox="1">
            <a:spLocks noChangeArrowheads="1"/>
          </p:cNvSpPr>
          <p:nvPr/>
        </p:nvSpPr>
        <p:spPr bwMode="auto">
          <a:xfrm>
            <a:off x="431032" y="2383714"/>
            <a:ext cx="8300998" cy="129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72" tIns="45487" rIns="90972" bIns="45487">
            <a:spAutoFit/>
          </a:bodyPr>
          <a:lstStyle>
            <a:lvl1pPr marL="347663" indent="-347663" defTabSz="9652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1pPr>
            <a:lvl2pPr marL="742950" indent="-285750" defTabSz="9652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2pPr>
            <a:lvl3pPr marL="1143000" indent="-228600" defTabSz="9652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3pPr>
            <a:lvl4pPr marL="1600200" indent="-228600" defTabSz="9652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4pPr>
            <a:lvl5pPr marL="2057400" indent="-228600" defTabSz="9652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5pPr>
            <a:lvl6pPr marL="2514600" indent="-228600" algn="ctr" defTabSz="965200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6pPr>
            <a:lvl7pPr marL="2971800" indent="-228600" algn="ctr" defTabSz="965200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7pPr>
            <a:lvl8pPr marL="3429000" indent="-228600" algn="ctr" defTabSz="965200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8pPr>
            <a:lvl9pPr marL="3886200" indent="-228600" algn="ctr" defTabSz="965200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9pPr>
          </a:lstStyle>
          <a:p>
            <a:pPr algn="just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GB" sz="19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solar island consists of a parabolic trough solar field with total area about 130800 m</a:t>
            </a:r>
            <a:r>
              <a:rPr lang="en-GB" sz="1900" b="0" baseline="30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GB" sz="19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capable of generating about 147 GWh</a:t>
            </a:r>
            <a:r>
              <a:rPr lang="en-GB" sz="1900" b="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sz="19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/a of solar heat at a temperature of 393°C, the related Instrumentation and Control (I&amp;C) and control room and the heat transfer fluid (HTF) system .</a:t>
            </a:r>
            <a:endParaRPr lang="en-US" sz="19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3509" name="Text Box 5"/>
          <p:cNvSpPr txBox="1">
            <a:spLocks noChangeArrowheads="1"/>
          </p:cNvSpPr>
          <p:nvPr/>
        </p:nvSpPr>
        <p:spPr bwMode="auto">
          <a:xfrm>
            <a:off x="431032" y="4096287"/>
            <a:ext cx="8412421" cy="155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972" tIns="45487" rIns="90972" bIns="45487">
            <a:spAutoFit/>
          </a:bodyPr>
          <a:lstStyle>
            <a:lvl1pPr marL="347663" indent="-347663" defTabSz="9652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1pPr>
            <a:lvl2pPr marL="742950" indent="-285750" defTabSz="9652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2pPr>
            <a:lvl3pPr marL="1143000" indent="-228600" defTabSz="9652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3pPr>
            <a:lvl4pPr marL="1600200" indent="-228600" defTabSz="9652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4pPr>
            <a:lvl5pPr marL="2057400" indent="-228600" defTabSz="965200"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5pPr>
            <a:lvl6pPr marL="2514600" indent="-228600" algn="ctr" defTabSz="965200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6pPr>
            <a:lvl7pPr marL="2971800" indent="-228600" algn="ctr" defTabSz="965200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7pPr>
            <a:lvl8pPr marL="3429000" indent="-228600" algn="ctr" defTabSz="965200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8pPr>
            <a:lvl9pPr marL="3886200" indent="-228600" algn="ctr" defTabSz="965200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CC3300"/>
                </a:solidFill>
                <a:latin typeface="Broadway" pitchFamily="82" charset="0"/>
                <a:cs typeface="Times New Roman" pitchFamily="18" charset="0"/>
              </a:defRPr>
            </a:lvl9pPr>
          </a:lstStyle>
          <a:p>
            <a:pPr algn="just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en-GB" sz="19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combined cycle island will consist of one gas turbine with ISO rating of about 79  MW</a:t>
            </a:r>
            <a:r>
              <a:rPr lang="en-GB" sz="1900" b="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GB" sz="19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one heat recovery steam generator (HRSG), one steam turbine of about 76.5 MW</a:t>
            </a:r>
            <a:r>
              <a:rPr lang="en-GB" sz="1900" b="0" baseline="-25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GB" sz="1900" b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and solar heat exchanger capable to absorb about the solar heat, plus all associated balance of plant equipment.</a:t>
            </a:r>
            <a:endParaRPr lang="en-US" sz="1900" b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24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3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33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33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7" grpId="0" autoUpdateAnimBg="0"/>
      <p:bldP spid="533508" grpId="0" autoUpdateAnimBg="0"/>
      <p:bldP spid="53350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ChangeArrowheads="1"/>
          </p:cNvSpPr>
          <p:nvPr/>
        </p:nvSpPr>
        <p:spPr bwMode="auto">
          <a:xfrm>
            <a:off x="517531" y="538459"/>
            <a:ext cx="8252617" cy="442799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5734" tIns="37867" rIns="75734" bIns="37867"/>
          <a:lstStyle/>
          <a:p>
            <a:pPr algn="ctr" defTabSz="91369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Technical Design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674274" y="1567544"/>
            <a:ext cx="6087203" cy="4390971"/>
            <a:chOff x="1106" y="1016"/>
            <a:chExt cx="4152" cy="2846"/>
          </a:xfrm>
        </p:grpSpPr>
        <p:sp>
          <p:nvSpPr>
            <p:cNvPr id="8200" name="Rectangle 4"/>
            <p:cNvSpPr>
              <a:spLocks noChangeArrowheads="1"/>
            </p:cNvSpPr>
            <p:nvPr/>
          </p:nvSpPr>
          <p:spPr bwMode="auto">
            <a:xfrm>
              <a:off x="2603" y="2958"/>
              <a:ext cx="11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600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1" name="Rectangle 5"/>
            <p:cNvSpPr>
              <a:spLocks noChangeArrowheads="1"/>
            </p:cNvSpPr>
            <p:nvPr/>
          </p:nvSpPr>
          <p:spPr bwMode="auto">
            <a:xfrm>
              <a:off x="2705" y="2958"/>
              <a:ext cx="2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°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02" name="Rectangle 6"/>
            <p:cNvSpPr>
              <a:spLocks noChangeArrowheads="1"/>
            </p:cNvSpPr>
            <p:nvPr/>
          </p:nvSpPr>
          <p:spPr bwMode="auto">
            <a:xfrm>
              <a:off x="2730" y="2958"/>
              <a:ext cx="5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C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9175" name="Line 7"/>
            <p:cNvSpPr>
              <a:spLocks noChangeShapeType="1"/>
            </p:cNvSpPr>
            <p:nvPr/>
          </p:nvSpPr>
          <p:spPr bwMode="auto">
            <a:xfrm flipH="1" flipV="1">
              <a:off x="4251" y="2219"/>
              <a:ext cx="410" cy="9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176" name="Line 8"/>
            <p:cNvSpPr>
              <a:spLocks noChangeShapeType="1"/>
            </p:cNvSpPr>
            <p:nvPr/>
          </p:nvSpPr>
          <p:spPr bwMode="auto">
            <a:xfrm flipH="1">
              <a:off x="3931" y="3125"/>
              <a:ext cx="743" cy="10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177" name="Freeform 9"/>
            <p:cNvSpPr>
              <a:spLocks/>
            </p:cNvSpPr>
            <p:nvPr/>
          </p:nvSpPr>
          <p:spPr bwMode="auto">
            <a:xfrm>
              <a:off x="3078" y="1572"/>
              <a:ext cx="257" cy="438"/>
            </a:xfrm>
            <a:custGeom>
              <a:avLst/>
              <a:gdLst>
                <a:gd name="T0" fmla="*/ 0 w 532"/>
                <a:gd name="T1" fmla="*/ 0 h 838"/>
                <a:gd name="T2" fmla="*/ 532 w 532"/>
                <a:gd name="T3" fmla="*/ 0 h 838"/>
                <a:gd name="T4" fmla="*/ 532 w 532"/>
                <a:gd name="T5" fmla="*/ 838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2" h="838">
                  <a:moveTo>
                    <a:pt x="0" y="0"/>
                  </a:moveTo>
                  <a:lnTo>
                    <a:pt x="532" y="0"/>
                  </a:lnTo>
                  <a:lnTo>
                    <a:pt x="532" y="838"/>
                  </a:lnTo>
                </a:path>
              </a:pathLst>
            </a:custGeom>
            <a:noFill/>
            <a:ln w="301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178" name="Freeform 10"/>
            <p:cNvSpPr>
              <a:spLocks/>
            </p:cNvSpPr>
            <p:nvPr/>
          </p:nvSpPr>
          <p:spPr bwMode="auto">
            <a:xfrm>
              <a:off x="1272" y="1172"/>
              <a:ext cx="78" cy="76"/>
            </a:xfrm>
            <a:custGeom>
              <a:avLst/>
              <a:gdLst>
                <a:gd name="T0" fmla="*/ 71 w 158"/>
                <a:gd name="T1" fmla="*/ 0 h 144"/>
                <a:gd name="T2" fmla="*/ 55 w 158"/>
                <a:gd name="T3" fmla="*/ 3 h 144"/>
                <a:gd name="T4" fmla="*/ 41 w 158"/>
                <a:gd name="T5" fmla="*/ 9 h 144"/>
                <a:gd name="T6" fmla="*/ 28 w 158"/>
                <a:gd name="T7" fmla="*/ 16 h 144"/>
                <a:gd name="T8" fmla="*/ 17 w 158"/>
                <a:gd name="T9" fmla="*/ 27 h 144"/>
                <a:gd name="T10" fmla="*/ 9 w 158"/>
                <a:gd name="T11" fmla="*/ 38 h 144"/>
                <a:gd name="T12" fmla="*/ 3 w 158"/>
                <a:gd name="T13" fmla="*/ 50 h 144"/>
                <a:gd name="T14" fmla="*/ 0 w 158"/>
                <a:gd name="T15" fmla="*/ 64 h 144"/>
                <a:gd name="T16" fmla="*/ 0 w 158"/>
                <a:gd name="T17" fmla="*/ 79 h 144"/>
                <a:gd name="T18" fmla="*/ 3 w 158"/>
                <a:gd name="T19" fmla="*/ 93 h 144"/>
                <a:gd name="T20" fmla="*/ 9 w 158"/>
                <a:gd name="T21" fmla="*/ 106 h 144"/>
                <a:gd name="T22" fmla="*/ 17 w 158"/>
                <a:gd name="T23" fmla="*/ 118 h 144"/>
                <a:gd name="T24" fmla="*/ 28 w 158"/>
                <a:gd name="T25" fmla="*/ 127 h 144"/>
                <a:gd name="T26" fmla="*/ 41 w 158"/>
                <a:gd name="T27" fmla="*/ 135 h 144"/>
                <a:gd name="T28" fmla="*/ 55 w 158"/>
                <a:gd name="T29" fmla="*/ 140 h 144"/>
                <a:gd name="T30" fmla="*/ 71 w 158"/>
                <a:gd name="T31" fmla="*/ 143 h 144"/>
                <a:gd name="T32" fmla="*/ 86 w 158"/>
                <a:gd name="T33" fmla="*/ 143 h 144"/>
                <a:gd name="T34" fmla="*/ 101 w 158"/>
                <a:gd name="T35" fmla="*/ 140 h 144"/>
                <a:gd name="T36" fmla="*/ 117 w 158"/>
                <a:gd name="T37" fmla="*/ 135 h 144"/>
                <a:gd name="T38" fmla="*/ 129 w 158"/>
                <a:gd name="T39" fmla="*/ 127 h 144"/>
                <a:gd name="T40" fmla="*/ 140 w 158"/>
                <a:gd name="T41" fmla="*/ 118 h 144"/>
                <a:gd name="T42" fmla="*/ 147 w 158"/>
                <a:gd name="T43" fmla="*/ 106 h 144"/>
                <a:gd name="T44" fmla="*/ 153 w 158"/>
                <a:gd name="T45" fmla="*/ 93 h 144"/>
                <a:gd name="T46" fmla="*/ 157 w 158"/>
                <a:gd name="T47" fmla="*/ 79 h 144"/>
                <a:gd name="T48" fmla="*/ 157 w 158"/>
                <a:gd name="T49" fmla="*/ 64 h 144"/>
                <a:gd name="T50" fmla="*/ 153 w 158"/>
                <a:gd name="T51" fmla="*/ 50 h 144"/>
                <a:gd name="T52" fmla="*/ 147 w 158"/>
                <a:gd name="T53" fmla="*/ 38 h 144"/>
                <a:gd name="T54" fmla="*/ 140 w 158"/>
                <a:gd name="T55" fmla="*/ 27 h 144"/>
                <a:gd name="T56" fmla="*/ 129 w 158"/>
                <a:gd name="T57" fmla="*/ 16 h 144"/>
                <a:gd name="T58" fmla="*/ 117 w 158"/>
                <a:gd name="T59" fmla="*/ 9 h 144"/>
                <a:gd name="T60" fmla="*/ 101 w 158"/>
                <a:gd name="T61" fmla="*/ 3 h 144"/>
                <a:gd name="T62" fmla="*/ 86 w 158"/>
                <a:gd name="T6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144">
                  <a:moveTo>
                    <a:pt x="78" y="0"/>
                  </a:moveTo>
                  <a:lnTo>
                    <a:pt x="71" y="0"/>
                  </a:lnTo>
                  <a:lnTo>
                    <a:pt x="63" y="2"/>
                  </a:lnTo>
                  <a:lnTo>
                    <a:pt x="55" y="3"/>
                  </a:lnTo>
                  <a:lnTo>
                    <a:pt x="48" y="6"/>
                  </a:lnTo>
                  <a:lnTo>
                    <a:pt x="41" y="9"/>
                  </a:lnTo>
                  <a:lnTo>
                    <a:pt x="34" y="12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17" y="27"/>
                  </a:lnTo>
                  <a:lnTo>
                    <a:pt x="12" y="31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3"/>
                  </a:lnTo>
                  <a:lnTo>
                    <a:pt x="6" y="99"/>
                  </a:lnTo>
                  <a:lnTo>
                    <a:pt x="9" y="106"/>
                  </a:lnTo>
                  <a:lnTo>
                    <a:pt x="12" y="112"/>
                  </a:lnTo>
                  <a:lnTo>
                    <a:pt x="17" y="118"/>
                  </a:lnTo>
                  <a:lnTo>
                    <a:pt x="23" y="122"/>
                  </a:lnTo>
                  <a:lnTo>
                    <a:pt x="28" y="127"/>
                  </a:lnTo>
                  <a:lnTo>
                    <a:pt x="34" y="131"/>
                  </a:lnTo>
                  <a:lnTo>
                    <a:pt x="41" y="135"/>
                  </a:lnTo>
                  <a:lnTo>
                    <a:pt x="48" y="138"/>
                  </a:lnTo>
                  <a:lnTo>
                    <a:pt x="55" y="140"/>
                  </a:lnTo>
                  <a:lnTo>
                    <a:pt x="63" y="143"/>
                  </a:lnTo>
                  <a:lnTo>
                    <a:pt x="71" y="143"/>
                  </a:lnTo>
                  <a:lnTo>
                    <a:pt x="78" y="144"/>
                  </a:lnTo>
                  <a:lnTo>
                    <a:pt x="86" y="143"/>
                  </a:lnTo>
                  <a:lnTo>
                    <a:pt x="95" y="143"/>
                  </a:lnTo>
                  <a:lnTo>
                    <a:pt x="101" y="140"/>
                  </a:lnTo>
                  <a:lnTo>
                    <a:pt x="109" y="138"/>
                  </a:lnTo>
                  <a:lnTo>
                    <a:pt x="117" y="135"/>
                  </a:lnTo>
                  <a:lnTo>
                    <a:pt x="123" y="131"/>
                  </a:lnTo>
                  <a:lnTo>
                    <a:pt x="129" y="127"/>
                  </a:lnTo>
                  <a:lnTo>
                    <a:pt x="135" y="122"/>
                  </a:lnTo>
                  <a:lnTo>
                    <a:pt x="140" y="118"/>
                  </a:lnTo>
                  <a:lnTo>
                    <a:pt x="144" y="112"/>
                  </a:lnTo>
                  <a:lnTo>
                    <a:pt x="147" y="106"/>
                  </a:lnTo>
                  <a:lnTo>
                    <a:pt x="152" y="99"/>
                  </a:lnTo>
                  <a:lnTo>
                    <a:pt x="153" y="93"/>
                  </a:lnTo>
                  <a:lnTo>
                    <a:pt x="157" y="86"/>
                  </a:lnTo>
                  <a:lnTo>
                    <a:pt x="157" y="79"/>
                  </a:lnTo>
                  <a:lnTo>
                    <a:pt x="158" y="72"/>
                  </a:lnTo>
                  <a:lnTo>
                    <a:pt x="157" y="64"/>
                  </a:lnTo>
                  <a:lnTo>
                    <a:pt x="157" y="57"/>
                  </a:lnTo>
                  <a:lnTo>
                    <a:pt x="153" y="50"/>
                  </a:lnTo>
                  <a:lnTo>
                    <a:pt x="152" y="44"/>
                  </a:lnTo>
                  <a:lnTo>
                    <a:pt x="147" y="38"/>
                  </a:lnTo>
                  <a:lnTo>
                    <a:pt x="144" y="31"/>
                  </a:lnTo>
                  <a:lnTo>
                    <a:pt x="140" y="27"/>
                  </a:lnTo>
                  <a:lnTo>
                    <a:pt x="135" y="21"/>
                  </a:lnTo>
                  <a:lnTo>
                    <a:pt x="129" y="16"/>
                  </a:lnTo>
                  <a:lnTo>
                    <a:pt x="123" y="12"/>
                  </a:lnTo>
                  <a:lnTo>
                    <a:pt x="117" y="9"/>
                  </a:lnTo>
                  <a:lnTo>
                    <a:pt x="109" y="6"/>
                  </a:lnTo>
                  <a:lnTo>
                    <a:pt x="101" y="3"/>
                  </a:lnTo>
                  <a:lnTo>
                    <a:pt x="95" y="2"/>
                  </a:lnTo>
                  <a:lnTo>
                    <a:pt x="8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179" name="Freeform 11"/>
            <p:cNvSpPr>
              <a:spLocks/>
            </p:cNvSpPr>
            <p:nvPr/>
          </p:nvSpPr>
          <p:spPr bwMode="auto">
            <a:xfrm>
              <a:off x="1272" y="1172"/>
              <a:ext cx="78" cy="76"/>
            </a:xfrm>
            <a:custGeom>
              <a:avLst/>
              <a:gdLst>
                <a:gd name="T0" fmla="*/ 71 w 158"/>
                <a:gd name="T1" fmla="*/ 0 h 144"/>
                <a:gd name="T2" fmla="*/ 55 w 158"/>
                <a:gd name="T3" fmla="*/ 3 h 144"/>
                <a:gd name="T4" fmla="*/ 41 w 158"/>
                <a:gd name="T5" fmla="*/ 9 h 144"/>
                <a:gd name="T6" fmla="*/ 28 w 158"/>
                <a:gd name="T7" fmla="*/ 16 h 144"/>
                <a:gd name="T8" fmla="*/ 17 w 158"/>
                <a:gd name="T9" fmla="*/ 27 h 144"/>
                <a:gd name="T10" fmla="*/ 9 w 158"/>
                <a:gd name="T11" fmla="*/ 38 h 144"/>
                <a:gd name="T12" fmla="*/ 3 w 158"/>
                <a:gd name="T13" fmla="*/ 50 h 144"/>
                <a:gd name="T14" fmla="*/ 0 w 158"/>
                <a:gd name="T15" fmla="*/ 64 h 144"/>
                <a:gd name="T16" fmla="*/ 0 w 158"/>
                <a:gd name="T17" fmla="*/ 79 h 144"/>
                <a:gd name="T18" fmla="*/ 3 w 158"/>
                <a:gd name="T19" fmla="*/ 93 h 144"/>
                <a:gd name="T20" fmla="*/ 9 w 158"/>
                <a:gd name="T21" fmla="*/ 106 h 144"/>
                <a:gd name="T22" fmla="*/ 17 w 158"/>
                <a:gd name="T23" fmla="*/ 118 h 144"/>
                <a:gd name="T24" fmla="*/ 28 w 158"/>
                <a:gd name="T25" fmla="*/ 127 h 144"/>
                <a:gd name="T26" fmla="*/ 41 w 158"/>
                <a:gd name="T27" fmla="*/ 135 h 144"/>
                <a:gd name="T28" fmla="*/ 55 w 158"/>
                <a:gd name="T29" fmla="*/ 140 h 144"/>
                <a:gd name="T30" fmla="*/ 71 w 158"/>
                <a:gd name="T31" fmla="*/ 143 h 144"/>
                <a:gd name="T32" fmla="*/ 86 w 158"/>
                <a:gd name="T33" fmla="*/ 143 h 144"/>
                <a:gd name="T34" fmla="*/ 101 w 158"/>
                <a:gd name="T35" fmla="*/ 140 h 144"/>
                <a:gd name="T36" fmla="*/ 117 w 158"/>
                <a:gd name="T37" fmla="*/ 135 h 144"/>
                <a:gd name="T38" fmla="*/ 129 w 158"/>
                <a:gd name="T39" fmla="*/ 127 h 144"/>
                <a:gd name="T40" fmla="*/ 140 w 158"/>
                <a:gd name="T41" fmla="*/ 118 h 144"/>
                <a:gd name="T42" fmla="*/ 147 w 158"/>
                <a:gd name="T43" fmla="*/ 106 h 144"/>
                <a:gd name="T44" fmla="*/ 153 w 158"/>
                <a:gd name="T45" fmla="*/ 93 h 144"/>
                <a:gd name="T46" fmla="*/ 157 w 158"/>
                <a:gd name="T47" fmla="*/ 79 h 144"/>
                <a:gd name="T48" fmla="*/ 157 w 158"/>
                <a:gd name="T49" fmla="*/ 64 h 144"/>
                <a:gd name="T50" fmla="*/ 153 w 158"/>
                <a:gd name="T51" fmla="*/ 50 h 144"/>
                <a:gd name="T52" fmla="*/ 147 w 158"/>
                <a:gd name="T53" fmla="*/ 38 h 144"/>
                <a:gd name="T54" fmla="*/ 140 w 158"/>
                <a:gd name="T55" fmla="*/ 27 h 144"/>
                <a:gd name="T56" fmla="*/ 129 w 158"/>
                <a:gd name="T57" fmla="*/ 16 h 144"/>
                <a:gd name="T58" fmla="*/ 117 w 158"/>
                <a:gd name="T59" fmla="*/ 9 h 144"/>
                <a:gd name="T60" fmla="*/ 101 w 158"/>
                <a:gd name="T61" fmla="*/ 3 h 144"/>
                <a:gd name="T62" fmla="*/ 86 w 158"/>
                <a:gd name="T6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144">
                  <a:moveTo>
                    <a:pt x="78" y="0"/>
                  </a:moveTo>
                  <a:lnTo>
                    <a:pt x="71" y="0"/>
                  </a:lnTo>
                  <a:lnTo>
                    <a:pt x="63" y="2"/>
                  </a:lnTo>
                  <a:lnTo>
                    <a:pt x="55" y="3"/>
                  </a:lnTo>
                  <a:lnTo>
                    <a:pt x="48" y="6"/>
                  </a:lnTo>
                  <a:lnTo>
                    <a:pt x="41" y="9"/>
                  </a:lnTo>
                  <a:lnTo>
                    <a:pt x="34" y="12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17" y="27"/>
                  </a:lnTo>
                  <a:lnTo>
                    <a:pt x="12" y="31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3"/>
                  </a:lnTo>
                  <a:lnTo>
                    <a:pt x="6" y="99"/>
                  </a:lnTo>
                  <a:lnTo>
                    <a:pt x="9" y="106"/>
                  </a:lnTo>
                  <a:lnTo>
                    <a:pt x="12" y="112"/>
                  </a:lnTo>
                  <a:lnTo>
                    <a:pt x="17" y="118"/>
                  </a:lnTo>
                  <a:lnTo>
                    <a:pt x="23" y="122"/>
                  </a:lnTo>
                  <a:lnTo>
                    <a:pt x="28" y="127"/>
                  </a:lnTo>
                  <a:lnTo>
                    <a:pt x="34" y="131"/>
                  </a:lnTo>
                  <a:lnTo>
                    <a:pt x="41" y="135"/>
                  </a:lnTo>
                  <a:lnTo>
                    <a:pt x="48" y="138"/>
                  </a:lnTo>
                  <a:lnTo>
                    <a:pt x="55" y="140"/>
                  </a:lnTo>
                  <a:lnTo>
                    <a:pt x="63" y="143"/>
                  </a:lnTo>
                  <a:lnTo>
                    <a:pt x="71" y="143"/>
                  </a:lnTo>
                  <a:lnTo>
                    <a:pt x="78" y="144"/>
                  </a:lnTo>
                  <a:lnTo>
                    <a:pt x="86" y="143"/>
                  </a:lnTo>
                  <a:lnTo>
                    <a:pt x="95" y="143"/>
                  </a:lnTo>
                  <a:lnTo>
                    <a:pt x="101" y="140"/>
                  </a:lnTo>
                  <a:lnTo>
                    <a:pt x="109" y="138"/>
                  </a:lnTo>
                  <a:lnTo>
                    <a:pt x="117" y="135"/>
                  </a:lnTo>
                  <a:lnTo>
                    <a:pt x="123" y="131"/>
                  </a:lnTo>
                  <a:lnTo>
                    <a:pt x="129" y="127"/>
                  </a:lnTo>
                  <a:lnTo>
                    <a:pt x="135" y="122"/>
                  </a:lnTo>
                  <a:lnTo>
                    <a:pt x="140" y="118"/>
                  </a:lnTo>
                  <a:lnTo>
                    <a:pt x="144" y="112"/>
                  </a:lnTo>
                  <a:lnTo>
                    <a:pt x="147" y="106"/>
                  </a:lnTo>
                  <a:lnTo>
                    <a:pt x="152" y="99"/>
                  </a:lnTo>
                  <a:lnTo>
                    <a:pt x="153" y="93"/>
                  </a:lnTo>
                  <a:lnTo>
                    <a:pt x="157" y="86"/>
                  </a:lnTo>
                  <a:lnTo>
                    <a:pt x="157" y="79"/>
                  </a:lnTo>
                  <a:lnTo>
                    <a:pt x="158" y="72"/>
                  </a:lnTo>
                  <a:lnTo>
                    <a:pt x="157" y="64"/>
                  </a:lnTo>
                  <a:lnTo>
                    <a:pt x="157" y="57"/>
                  </a:lnTo>
                  <a:lnTo>
                    <a:pt x="153" y="50"/>
                  </a:lnTo>
                  <a:lnTo>
                    <a:pt x="152" y="44"/>
                  </a:lnTo>
                  <a:lnTo>
                    <a:pt x="147" y="38"/>
                  </a:lnTo>
                  <a:lnTo>
                    <a:pt x="144" y="31"/>
                  </a:lnTo>
                  <a:lnTo>
                    <a:pt x="140" y="27"/>
                  </a:lnTo>
                  <a:lnTo>
                    <a:pt x="135" y="21"/>
                  </a:lnTo>
                  <a:lnTo>
                    <a:pt x="129" y="16"/>
                  </a:lnTo>
                  <a:lnTo>
                    <a:pt x="123" y="12"/>
                  </a:lnTo>
                  <a:lnTo>
                    <a:pt x="117" y="9"/>
                  </a:lnTo>
                  <a:lnTo>
                    <a:pt x="109" y="6"/>
                  </a:lnTo>
                  <a:lnTo>
                    <a:pt x="101" y="3"/>
                  </a:lnTo>
                  <a:lnTo>
                    <a:pt x="95" y="2"/>
                  </a:lnTo>
                  <a:lnTo>
                    <a:pt x="86" y="0"/>
                  </a:lnTo>
                  <a:lnTo>
                    <a:pt x="78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180" name="Line 12"/>
            <p:cNvSpPr>
              <a:spLocks noChangeShapeType="1"/>
            </p:cNvSpPr>
            <p:nvPr/>
          </p:nvSpPr>
          <p:spPr bwMode="auto">
            <a:xfrm>
              <a:off x="1371" y="1209"/>
              <a:ext cx="176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181" name="Line 13"/>
            <p:cNvSpPr>
              <a:spLocks noChangeShapeType="1"/>
            </p:cNvSpPr>
            <p:nvPr/>
          </p:nvSpPr>
          <p:spPr bwMode="auto">
            <a:xfrm flipV="1">
              <a:off x="1362" y="1131"/>
              <a:ext cx="75" cy="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182" name="Line 14"/>
            <p:cNvSpPr>
              <a:spLocks noChangeShapeType="1"/>
            </p:cNvSpPr>
            <p:nvPr/>
          </p:nvSpPr>
          <p:spPr bwMode="auto">
            <a:xfrm flipV="1">
              <a:off x="1362" y="1087"/>
              <a:ext cx="154" cy="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183" name="Line 15"/>
            <p:cNvSpPr>
              <a:spLocks noChangeShapeType="1"/>
            </p:cNvSpPr>
            <p:nvPr/>
          </p:nvSpPr>
          <p:spPr bwMode="auto">
            <a:xfrm flipV="1">
              <a:off x="1306" y="1117"/>
              <a:ext cx="1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184" name="Line 16"/>
            <p:cNvSpPr>
              <a:spLocks noChangeShapeType="1"/>
            </p:cNvSpPr>
            <p:nvPr/>
          </p:nvSpPr>
          <p:spPr bwMode="auto">
            <a:xfrm flipV="1">
              <a:off x="1341" y="1049"/>
              <a:ext cx="56" cy="11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185" name="Line 17"/>
            <p:cNvSpPr>
              <a:spLocks noChangeShapeType="1"/>
            </p:cNvSpPr>
            <p:nvPr/>
          </p:nvSpPr>
          <p:spPr bwMode="auto">
            <a:xfrm flipV="1">
              <a:off x="1306" y="1016"/>
              <a:ext cx="1" cy="1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186" name="Line 18"/>
            <p:cNvSpPr>
              <a:spLocks noChangeShapeType="1"/>
            </p:cNvSpPr>
            <p:nvPr/>
          </p:nvSpPr>
          <p:spPr bwMode="auto">
            <a:xfrm flipH="1" flipV="1">
              <a:off x="1173" y="1131"/>
              <a:ext cx="84" cy="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187" name="Line 19"/>
            <p:cNvSpPr>
              <a:spLocks noChangeShapeType="1"/>
            </p:cNvSpPr>
            <p:nvPr/>
          </p:nvSpPr>
          <p:spPr bwMode="auto">
            <a:xfrm flipH="1" flipV="1">
              <a:off x="1211" y="1060"/>
              <a:ext cx="69" cy="1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188" name="Line 20"/>
            <p:cNvSpPr>
              <a:spLocks noChangeShapeType="1"/>
            </p:cNvSpPr>
            <p:nvPr/>
          </p:nvSpPr>
          <p:spPr bwMode="auto">
            <a:xfrm flipH="1">
              <a:off x="1152" y="1209"/>
              <a:ext cx="97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189" name="Line 21"/>
            <p:cNvSpPr>
              <a:spLocks noChangeShapeType="1"/>
            </p:cNvSpPr>
            <p:nvPr/>
          </p:nvSpPr>
          <p:spPr bwMode="auto">
            <a:xfrm flipH="1" flipV="1">
              <a:off x="1152" y="1122"/>
              <a:ext cx="105" cy="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190" name="Line 22"/>
            <p:cNvSpPr>
              <a:spLocks noChangeShapeType="1"/>
            </p:cNvSpPr>
            <p:nvPr/>
          </p:nvSpPr>
          <p:spPr bwMode="auto">
            <a:xfrm flipH="1">
              <a:off x="1173" y="1240"/>
              <a:ext cx="84" cy="4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191" name="Line 23"/>
            <p:cNvSpPr>
              <a:spLocks noChangeShapeType="1"/>
            </p:cNvSpPr>
            <p:nvPr/>
          </p:nvSpPr>
          <p:spPr bwMode="auto">
            <a:xfrm flipH="1">
              <a:off x="1106" y="1209"/>
              <a:ext cx="143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192" name="Line 24"/>
            <p:cNvSpPr>
              <a:spLocks noChangeShapeType="1"/>
            </p:cNvSpPr>
            <p:nvPr/>
          </p:nvSpPr>
          <p:spPr bwMode="auto">
            <a:xfrm flipH="1">
              <a:off x="1231" y="1263"/>
              <a:ext cx="49" cy="7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193" name="Line 25"/>
            <p:cNvSpPr>
              <a:spLocks noChangeShapeType="1"/>
            </p:cNvSpPr>
            <p:nvPr/>
          </p:nvSpPr>
          <p:spPr bwMode="auto">
            <a:xfrm flipH="1">
              <a:off x="1152" y="1240"/>
              <a:ext cx="105" cy="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194" name="Line 26"/>
            <p:cNvSpPr>
              <a:spLocks noChangeShapeType="1"/>
            </p:cNvSpPr>
            <p:nvPr/>
          </p:nvSpPr>
          <p:spPr bwMode="auto">
            <a:xfrm>
              <a:off x="1306" y="1271"/>
              <a:ext cx="1" cy="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195" name="Line 27"/>
            <p:cNvSpPr>
              <a:spLocks noChangeShapeType="1"/>
            </p:cNvSpPr>
            <p:nvPr/>
          </p:nvSpPr>
          <p:spPr bwMode="auto">
            <a:xfrm flipH="1">
              <a:off x="1184" y="1263"/>
              <a:ext cx="96" cy="1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196" name="Line 28"/>
            <p:cNvSpPr>
              <a:spLocks noChangeShapeType="1"/>
            </p:cNvSpPr>
            <p:nvPr/>
          </p:nvSpPr>
          <p:spPr bwMode="auto">
            <a:xfrm>
              <a:off x="1341" y="1263"/>
              <a:ext cx="206" cy="3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197" name="Line 29"/>
            <p:cNvSpPr>
              <a:spLocks noChangeShapeType="1"/>
            </p:cNvSpPr>
            <p:nvPr/>
          </p:nvSpPr>
          <p:spPr bwMode="auto">
            <a:xfrm>
              <a:off x="1306" y="1271"/>
              <a:ext cx="1" cy="3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198" name="Line 30"/>
            <p:cNvSpPr>
              <a:spLocks noChangeShapeType="1"/>
            </p:cNvSpPr>
            <p:nvPr/>
          </p:nvSpPr>
          <p:spPr bwMode="auto">
            <a:xfrm>
              <a:off x="1371" y="1209"/>
              <a:ext cx="87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199" name="Line 31"/>
            <p:cNvSpPr>
              <a:spLocks noChangeShapeType="1"/>
            </p:cNvSpPr>
            <p:nvPr/>
          </p:nvSpPr>
          <p:spPr bwMode="auto">
            <a:xfrm>
              <a:off x="1360" y="1239"/>
              <a:ext cx="474" cy="2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200" name="Line 32"/>
            <p:cNvSpPr>
              <a:spLocks noChangeShapeType="1"/>
            </p:cNvSpPr>
            <p:nvPr/>
          </p:nvSpPr>
          <p:spPr bwMode="auto">
            <a:xfrm flipV="1">
              <a:off x="1368" y="1167"/>
              <a:ext cx="83" cy="3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201" name="Line 33"/>
            <p:cNvSpPr>
              <a:spLocks noChangeShapeType="1"/>
            </p:cNvSpPr>
            <p:nvPr/>
          </p:nvSpPr>
          <p:spPr bwMode="auto">
            <a:xfrm flipV="1">
              <a:off x="1353" y="1101"/>
              <a:ext cx="59" cy="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202" name="Line 34"/>
            <p:cNvSpPr>
              <a:spLocks noChangeShapeType="1"/>
            </p:cNvSpPr>
            <p:nvPr/>
          </p:nvSpPr>
          <p:spPr bwMode="auto">
            <a:xfrm flipV="1">
              <a:off x="1326" y="1087"/>
              <a:ext cx="11" cy="6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203" name="Line 35"/>
            <p:cNvSpPr>
              <a:spLocks noChangeShapeType="1"/>
            </p:cNvSpPr>
            <p:nvPr/>
          </p:nvSpPr>
          <p:spPr bwMode="auto">
            <a:xfrm flipH="1" flipV="1">
              <a:off x="1272" y="1087"/>
              <a:ext cx="22" cy="6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204" name="Line 36"/>
            <p:cNvSpPr>
              <a:spLocks noChangeShapeType="1"/>
            </p:cNvSpPr>
            <p:nvPr/>
          </p:nvSpPr>
          <p:spPr bwMode="auto">
            <a:xfrm flipH="1" flipV="1">
              <a:off x="1200" y="1101"/>
              <a:ext cx="67" cy="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205" name="Line 37"/>
            <p:cNvSpPr>
              <a:spLocks noChangeShapeType="1"/>
            </p:cNvSpPr>
            <p:nvPr/>
          </p:nvSpPr>
          <p:spPr bwMode="auto">
            <a:xfrm flipH="1" flipV="1">
              <a:off x="1157" y="1167"/>
              <a:ext cx="93" cy="3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206" name="Line 38"/>
            <p:cNvSpPr>
              <a:spLocks noChangeShapeType="1"/>
            </p:cNvSpPr>
            <p:nvPr/>
          </p:nvSpPr>
          <p:spPr bwMode="auto">
            <a:xfrm flipH="1">
              <a:off x="1157" y="1227"/>
              <a:ext cx="93" cy="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207" name="Line 39"/>
            <p:cNvSpPr>
              <a:spLocks noChangeShapeType="1"/>
            </p:cNvSpPr>
            <p:nvPr/>
          </p:nvSpPr>
          <p:spPr bwMode="auto">
            <a:xfrm flipH="1">
              <a:off x="1197" y="1254"/>
              <a:ext cx="7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208" name="Line 40"/>
            <p:cNvSpPr>
              <a:spLocks noChangeShapeType="1"/>
            </p:cNvSpPr>
            <p:nvPr/>
          </p:nvSpPr>
          <p:spPr bwMode="auto">
            <a:xfrm flipH="1">
              <a:off x="1197" y="1269"/>
              <a:ext cx="97" cy="3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209" name="Line 41"/>
            <p:cNvSpPr>
              <a:spLocks noChangeShapeType="1"/>
            </p:cNvSpPr>
            <p:nvPr/>
          </p:nvSpPr>
          <p:spPr bwMode="auto">
            <a:xfrm>
              <a:off x="1326" y="1269"/>
              <a:ext cx="103" cy="3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210" name="Line 42"/>
            <p:cNvSpPr>
              <a:spLocks noChangeShapeType="1"/>
            </p:cNvSpPr>
            <p:nvPr/>
          </p:nvSpPr>
          <p:spPr bwMode="auto">
            <a:xfrm>
              <a:off x="1353" y="1254"/>
              <a:ext cx="424" cy="3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211" name="Line 43"/>
            <p:cNvSpPr>
              <a:spLocks noChangeShapeType="1"/>
            </p:cNvSpPr>
            <p:nvPr/>
          </p:nvSpPr>
          <p:spPr bwMode="auto">
            <a:xfrm>
              <a:off x="1368" y="1227"/>
              <a:ext cx="83" cy="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212" name="Freeform 44"/>
            <p:cNvSpPr>
              <a:spLocks/>
            </p:cNvSpPr>
            <p:nvPr/>
          </p:nvSpPr>
          <p:spPr bwMode="auto">
            <a:xfrm>
              <a:off x="2816" y="1248"/>
              <a:ext cx="110" cy="706"/>
            </a:xfrm>
            <a:custGeom>
              <a:avLst/>
              <a:gdLst>
                <a:gd name="T0" fmla="*/ 0 w 227"/>
                <a:gd name="T1" fmla="*/ 1352 h 1352"/>
                <a:gd name="T2" fmla="*/ 57 w 227"/>
                <a:gd name="T3" fmla="*/ 0 h 1352"/>
                <a:gd name="T4" fmla="*/ 170 w 227"/>
                <a:gd name="T5" fmla="*/ 0 h 1352"/>
                <a:gd name="T6" fmla="*/ 227 w 227"/>
                <a:gd name="T7" fmla="*/ 1352 h 1352"/>
                <a:gd name="T8" fmla="*/ 0 w 227"/>
                <a:gd name="T9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352">
                  <a:moveTo>
                    <a:pt x="0" y="1352"/>
                  </a:moveTo>
                  <a:lnTo>
                    <a:pt x="57" y="0"/>
                  </a:lnTo>
                  <a:lnTo>
                    <a:pt x="170" y="0"/>
                  </a:lnTo>
                  <a:lnTo>
                    <a:pt x="227" y="1352"/>
                  </a:lnTo>
                  <a:lnTo>
                    <a:pt x="0" y="1352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213" name="Freeform 45"/>
            <p:cNvSpPr>
              <a:spLocks/>
            </p:cNvSpPr>
            <p:nvPr/>
          </p:nvSpPr>
          <p:spPr bwMode="auto">
            <a:xfrm>
              <a:off x="2816" y="1248"/>
              <a:ext cx="110" cy="706"/>
            </a:xfrm>
            <a:custGeom>
              <a:avLst/>
              <a:gdLst>
                <a:gd name="T0" fmla="*/ 0 w 227"/>
                <a:gd name="T1" fmla="*/ 1352 h 1352"/>
                <a:gd name="T2" fmla="*/ 57 w 227"/>
                <a:gd name="T3" fmla="*/ 0 h 1352"/>
                <a:gd name="T4" fmla="*/ 170 w 227"/>
                <a:gd name="T5" fmla="*/ 0 h 1352"/>
                <a:gd name="T6" fmla="*/ 227 w 227"/>
                <a:gd name="T7" fmla="*/ 1352 h 1352"/>
                <a:gd name="T8" fmla="*/ 0 w 227"/>
                <a:gd name="T9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352">
                  <a:moveTo>
                    <a:pt x="0" y="1352"/>
                  </a:moveTo>
                  <a:lnTo>
                    <a:pt x="57" y="0"/>
                  </a:lnTo>
                  <a:lnTo>
                    <a:pt x="170" y="0"/>
                  </a:lnTo>
                  <a:lnTo>
                    <a:pt x="227" y="1352"/>
                  </a:lnTo>
                  <a:lnTo>
                    <a:pt x="0" y="135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214" name="Line 46"/>
            <p:cNvSpPr>
              <a:spLocks noChangeShapeType="1"/>
            </p:cNvSpPr>
            <p:nvPr/>
          </p:nvSpPr>
          <p:spPr bwMode="auto">
            <a:xfrm flipV="1">
              <a:off x="3734" y="2126"/>
              <a:ext cx="472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215" name="Line 47"/>
            <p:cNvSpPr>
              <a:spLocks noChangeShapeType="1"/>
            </p:cNvSpPr>
            <p:nvPr/>
          </p:nvSpPr>
          <p:spPr bwMode="auto">
            <a:xfrm flipH="1" flipV="1">
              <a:off x="4289" y="2206"/>
              <a:ext cx="441" cy="9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216" name="Line 48"/>
            <p:cNvSpPr>
              <a:spLocks noChangeShapeType="1"/>
            </p:cNvSpPr>
            <p:nvPr/>
          </p:nvSpPr>
          <p:spPr bwMode="auto">
            <a:xfrm flipH="1" flipV="1">
              <a:off x="4206" y="2223"/>
              <a:ext cx="223" cy="9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217" name="Freeform 49"/>
            <p:cNvSpPr>
              <a:spLocks/>
            </p:cNvSpPr>
            <p:nvPr/>
          </p:nvSpPr>
          <p:spPr bwMode="auto">
            <a:xfrm>
              <a:off x="4069" y="1994"/>
              <a:ext cx="274" cy="258"/>
            </a:xfrm>
            <a:custGeom>
              <a:avLst/>
              <a:gdLst>
                <a:gd name="T0" fmla="*/ 255 w 568"/>
                <a:gd name="T1" fmla="*/ 1 h 496"/>
                <a:gd name="T2" fmla="*/ 214 w 568"/>
                <a:gd name="T3" fmla="*/ 7 h 496"/>
                <a:gd name="T4" fmla="*/ 174 w 568"/>
                <a:gd name="T5" fmla="*/ 18 h 496"/>
                <a:gd name="T6" fmla="*/ 137 w 568"/>
                <a:gd name="T7" fmla="*/ 36 h 496"/>
                <a:gd name="T8" fmla="*/ 105 w 568"/>
                <a:gd name="T9" fmla="*/ 56 h 496"/>
                <a:gd name="T10" fmla="*/ 74 w 568"/>
                <a:gd name="T11" fmla="*/ 81 h 496"/>
                <a:gd name="T12" fmla="*/ 50 w 568"/>
                <a:gd name="T13" fmla="*/ 108 h 496"/>
                <a:gd name="T14" fmla="*/ 30 w 568"/>
                <a:gd name="T15" fmla="*/ 140 h 496"/>
                <a:gd name="T16" fmla="*/ 14 w 568"/>
                <a:gd name="T17" fmla="*/ 174 h 496"/>
                <a:gd name="T18" fmla="*/ 4 w 568"/>
                <a:gd name="T19" fmla="*/ 210 h 496"/>
                <a:gd name="T20" fmla="*/ 0 w 568"/>
                <a:gd name="T21" fmla="*/ 248 h 496"/>
                <a:gd name="T22" fmla="*/ 4 w 568"/>
                <a:gd name="T23" fmla="*/ 285 h 496"/>
                <a:gd name="T24" fmla="*/ 14 w 568"/>
                <a:gd name="T25" fmla="*/ 322 h 496"/>
                <a:gd name="T26" fmla="*/ 30 w 568"/>
                <a:gd name="T27" fmla="*/ 355 h 496"/>
                <a:gd name="T28" fmla="*/ 50 w 568"/>
                <a:gd name="T29" fmla="*/ 385 h 496"/>
                <a:gd name="T30" fmla="*/ 74 w 568"/>
                <a:gd name="T31" fmla="*/ 414 h 496"/>
                <a:gd name="T32" fmla="*/ 105 w 568"/>
                <a:gd name="T33" fmla="*/ 439 h 496"/>
                <a:gd name="T34" fmla="*/ 137 w 568"/>
                <a:gd name="T35" fmla="*/ 459 h 496"/>
                <a:gd name="T36" fmla="*/ 174 w 568"/>
                <a:gd name="T37" fmla="*/ 475 h 496"/>
                <a:gd name="T38" fmla="*/ 214 w 568"/>
                <a:gd name="T39" fmla="*/ 487 h 496"/>
                <a:gd name="T40" fmla="*/ 255 w 568"/>
                <a:gd name="T41" fmla="*/ 494 h 496"/>
                <a:gd name="T42" fmla="*/ 300 w 568"/>
                <a:gd name="T43" fmla="*/ 496 h 496"/>
                <a:gd name="T44" fmla="*/ 343 w 568"/>
                <a:gd name="T45" fmla="*/ 490 h 496"/>
                <a:gd name="T46" fmla="*/ 383 w 568"/>
                <a:gd name="T47" fmla="*/ 480 h 496"/>
                <a:gd name="T48" fmla="*/ 419 w 568"/>
                <a:gd name="T49" fmla="*/ 465 h 496"/>
                <a:gd name="T50" fmla="*/ 455 w 568"/>
                <a:gd name="T51" fmla="*/ 446 h 496"/>
                <a:gd name="T52" fmla="*/ 485 w 568"/>
                <a:gd name="T53" fmla="*/ 423 h 496"/>
                <a:gd name="T54" fmla="*/ 513 w 568"/>
                <a:gd name="T55" fmla="*/ 396 h 496"/>
                <a:gd name="T56" fmla="*/ 535 w 568"/>
                <a:gd name="T57" fmla="*/ 365 h 496"/>
                <a:gd name="T58" fmla="*/ 551 w 568"/>
                <a:gd name="T59" fmla="*/ 333 h 496"/>
                <a:gd name="T60" fmla="*/ 564 w 568"/>
                <a:gd name="T61" fmla="*/ 297 h 496"/>
                <a:gd name="T62" fmla="*/ 568 w 568"/>
                <a:gd name="T63" fmla="*/ 261 h 496"/>
                <a:gd name="T64" fmla="*/ 567 w 568"/>
                <a:gd name="T65" fmla="*/ 223 h 496"/>
                <a:gd name="T66" fmla="*/ 559 w 568"/>
                <a:gd name="T67" fmla="*/ 185 h 496"/>
                <a:gd name="T68" fmla="*/ 547 w 568"/>
                <a:gd name="T69" fmla="*/ 150 h 496"/>
                <a:gd name="T70" fmla="*/ 528 w 568"/>
                <a:gd name="T71" fmla="*/ 119 h 496"/>
                <a:gd name="T72" fmla="*/ 504 w 568"/>
                <a:gd name="T73" fmla="*/ 90 h 496"/>
                <a:gd name="T74" fmla="*/ 476 w 568"/>
                <a:gd name="T75" fmla="*/ 63 h 496"/>
                <a:gd name="T76" fmla="*/ 444 w 568"/>
                <a:gd name="T77" fmla="*/ 42 h 496"/>
                <a:gd name="T78" fmla="*/ 409 w 568"/>
                <a:gd name="T79" fmla="*/ 24 h 496"/>
                <a:gd name="T80" fmla="*/ 369 w 568"/>
                <a:gd name="T81" fmla="*/ 11 h 496"/>
                <a:gd name="T82" fmla="*/ 327 w 568"/>
                <a:gd name="T83" fmla="*/ 3 h 496"/>
                <a:gd name="T84" fmla="*/ 284 w 568"/>
                <a:gd name="T85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8" h="496">
                  <a:moveTo>
                    <a:pt x="284" y="0"/>
                  </a:moveTo>
                  <a:lnTo>
                    <a:pt x="271" y="0"/>
                  </a:lnTo>
                  <a:lnTo>
                    <a:pt x="255" y="1"/>
                  </a:lnTo>
                  <a:lnTo>
                    <a:pt x="241" y="3"/>
                  </a:lnTo>
                  <a:lnTo>
                    <a:pt x="228" y="4"/>
                  </a:lnTo>
                  <a:lnTo>
                    <a:pt x="214" y="7"/>
                  </a:lnTo>
                  <a:lnTo>
                    <a:pt x="200" y="11"/>
                  </a:lnTo>
                  <a:lnTo>
                    <a:pt x="188" y="14"/>
                  </a:lnTo>
                  <a:lnTo>
                    <a:pt x="174" y="18"/>
                  </a:lnTo>
                  <a:lnTo>
                    <a:pt x="162" y="24"/>
                  </a:lnTo>
                  <a:lnTo>
                    <a:pt x="149" y="30"/>
                  </a:lnTo>
                  <a:lnTo>
                    <a:pt x="137" y="36"/>
                  </a:lnTo>
                  <a:lnTo>
                    <a:pt x="126" y="42"/>
                  </a:lnTo>
                  <a:lnTo>
                    <a:pt x="116" y="49"/>
                  </a:lnTo>
                  <a:lnTo>
                    <a:pt x="105" y="56"/>
                  </a:lnTo>
                  <a:lnTo>
                    <a:pt x="94" y="63"/>
                  </a:lnTo>
                  <a:lnTo>
                    <a:pt x="85" y="72"/>
                  </a:lnTo>
                  <a:lnTo>
                    <a:pt x="74" y="81"/>
                  </a:lnTo>
                  <a:lnTo>
                    <a:pt x="66" y="90"/>
                  </a:lnTo>
                  <a:lnTo>
                    <a:pt x="57" y="100"/>
                  </a:lnTo>
                  <a:lnTo>
                    <a:pt x="50" y="108"/>
                  </a:lnTo>
                  <a:lnTo>
                    <a:pt x="42" y="119"/>
                  </a:lnTo>
                  <a:lnTo>
                    <a:pt x="36" y="129"/>
                  </a:lnTo>
                  <a:lnTo>
                    <a:pt x="30" y="140"/>
                  </a:lnTo>
                  <a:lnTo>
                    <a:pt x="23" y="150"/>
                  </a:lnTo>
                  <a:lnTo>
                    <a:pt x="19" y="162"/>
                  </a:lnTo>
                  <a:lnTo>
                    <a:pt x="14" y="174"/>
                  </a:lnTo>
                  <a:lnTo>
                    <a:pt x="10" y="185"/>
                  </a:lnTo>
                  <a:lnTo>
                    <a:pt x="7" y="198"/>
                  </a:lnTo>
                  <a:lnTo>
                    <a:pt x="4" y="210"/>
                  </a:lnTo>
                  <a:lnTo>
                    <a:pt x="2" y="223"/>
                  </a:lnTo>
                  <a:lnTo>
                    <a:pt x="2" y="235"/>
                  </a:lnTo>
                  <a:lnTo>
                    <a:pt x="0" y="248"/>
                  </a:lnTo>
                  <a:lnTo>
                    <a:pt x="2" y="261"/>
                  </a:lnTo>
                  <a:lnTo>
                    <a:pt x="2" y="272"/>
                  </a:lnTo>
                  <a:lnTo>
                    <a:pt x="4" y="285"/>
                  </a:lnTo>
                  <a:lnTo>
                    <a:pt x="7" y="297"/>
                  </a:lnTo>
                  <a:lnTo>
                    <a:pt x="10" y="310"/>
                  </a:lnTo>
                  <a:lnTo>
                    <a:pt x="14" y="322"/>
                  </a:lnTo>
                  <a:lnTo>
                    <a:pt x="19" y="333"/>
                  </a:lnTo>
                  <a:lnTo>
                    <a:pt x="23" y="343"/>
                  </a:lnTo>
                  <a:lnTo>
                    <a:pt x="30" y="355"/>
                  </a:lnTo>
                  <a:lnTo>
                    <a:pt x="36" y="365"/>
                  </a:lnTo>
                  <a:lnTo>
                    <a:pt x="42" y="377"/>
                  </a:lnTo>
                  <a:lnTo>
                    <a:pt x="50" y="385"/>
                  </a:lnTo>
                  <a:lnTo>
                    <a:pt x="57" y="396"/>
                  </a:lnTo>
                  <a:lnTo>
                    <a:pt x="66" y="406"/>
                  </a:lnTo>
                  <a:lnTo>
                    <a:pt x="74" y="414"/>
                  </a:lnTo>
                  <a:lnTo>
                    <a:pt x="85" y="423"/>
                  </a:lnTo>
                  <a:lnTo>
                    <a:pt x="94" y="430"/>
                  </a:lnTo>
                  <a:lnTo>
                    <a:pt x="105" y="439"/>
                  </a:lnTo>
                  <a:lnTo>
                    <a:pt x="116" y="446"/>
                  </a:lnTo>
                  <a:lnTo>
                    <a:pt x="126" y="454"/>
                  </a:lnTo>
                  <a:lnTo>
                    <a:pt x="137" y="459"/>
                  </a:lnTo>
                  <a:lnTo>
                    <a:pt x="149" y="465"/>
                  </a:lnTo>
                  <a:lnTo>
                    <a:pt x="162" y="471"/>
                  </a:lnTo>
                  <a:lnTo>
                    <a:pt x="174" y="475"/>
                  </a:lnTo>
                  <a:lnTo>
                    <a:pt x="188" y="480"/>
                  </a:lnTo>
                  <a:lnTo>
                    <a:pt x="200" y="484"/>
                  </a:lnTo>
                  <a:lnTo>
                    <a:pt x="214" y="487"/>
                  </a:lnTo>
                  <a:lnTo>
                    <a:pt x="228" y="490"/>
                  </a:lnTo>
                  <a:lnTo>
                    <a:pt x="241" y="493"/>
                  </a:lnTo>
                  <a:lnTo>
                    <a:pt x="255" y="494"/>
                  </a:lnTo>
                  <a:lnTo>
                    <a:pt x="271" y="496"/>
                  </a:lnTo>
                  <a:lnTo>
                    <a:pt x="284" y="496"/>
                  </a:lnTo>
                  <a:lnTo>
                    <a:pt x="300" y="496"/>
                  </a:lnTo>
                  <a:lnTo>
                    <a:pt x="314" y="494"/>
                  </a:lnTo>
                  <a:lnTo>
                    <a:pt x="327" y="493"/>
                  </a:lnTo>
                  <a:lnTo>
                    <a:pt x="343" y="490"/>
                  </a:lnTo>
                  <a:lnTo>
                    <a:pt x="356" y="487"/>
                  </a:lnTo>
                  <a:lnTo>
                    <a:pt x="369" y="484"/>
                  </a:lnTo>
                  <a:lnTo>
                    <a:pt x="383" y="480"/>
                  </a:lnTo>
                  <a:lnTo>
                    <a:pt x="395" y="475"/>
                  </a:lnTo>
                  <a:lnTo>
                    <a:pt x="409" y="471"/>
                  </a:lnTo>
                  <a:lnTo>
                    <a:pt x="419" y="465"/>
                  </a:lnTo>
                  <a:lnTo>
                    <a:pt x="432" y="459"/>
                  </a:lnTo>
                  <a:lnTo>
                    <a:pt x="444" y="454"/>
                  </a:lnTo>
                  <a:lnTo>
                    <a:pt x="455" y="446"/>
                  </a:lnTo>
                  <a:lnTo>
                    <a:pt x="465" y="439"/>
                  </a:lnTo>
                  <a:lnTo>
                    <a:pt x="476" y="430"/>
                  </a:lnTo>
                  <a:lnTo>
                    <a:pt x="485" y="423"/>
                  </a:lnTo>
                  <a:lnTo>
                    <a:pt x="495" y="414"/>
                  </a:lnTo>
                  <a:lnTo>
                    <a:pt x="504" y="406"/>
                  </a:lnTo>
                  <a:lnTo>
                    <a:pt x="513" y="396"/>
                  </a:lnTo>
                  <a:lnTo>
                    <a:pt x="521" y="385"/>
                  </a:lnTo>
                  <a:lnTo>
                    <a:pt x="528" y="377"/>
                  </a:lnTo>
                  <a:lnTo>
                    <a:pt x="535" y="365"/>
                  </a:lnTo>
                  <a:lnTo>
                    <a:pt x="541" y="355"/>
                  </a:lnTo>
                  <a:lnTo>
                    <a:pt x="547" y="343"/>
                  </a:lnTo>
                  <a:lnTo>
                    <a:pt x="551" y="333"/>
                  </a:lnTo>
                  <a:lnTo>
                    <a:pt x="556" y="322"/>
                  </a:lnTo>
                  <a:lnTo>
                    <a:pt x="559" y="310"/>
                  </a:lnTo>
                  <a:lnTo>
                    <a:pt x="564" y="297"/>
                  </a:lnTo>
                  <a:lnTo>
                    <a:pt x="565" y="285"/>
                  </a:lnTo>
                  <a:lnTo>
                    <a:pt x="567" y="272"/>
                  </a:lnTo>
                  <a:lnTo>
                    <a:pt x="568" y="261"/>
                  </a:lnTo>
                  <a:lnTo>
                    <a:pt x="568" y="248"/>
                  </a:lnTo>
                  <a:lnTo>
                    <a:pt x="568" y="235"/>
                  </a:lnTo>
                  <a:lnTo>
                    <a:pt x="567" y="223"/>
                  </a:lnTo>
                  <a:lnTo>
                    <a:pt x="565" y="210"/>
                  </a:lnTo>
                  <a:lnTo>
                    <a:pt x="564" y="198"/>
                  </a:lnTo>
                  <a:lnTo>
                    <a:pt x="559" y="185"/>
                  </a:lnTo>
                  <a:lnTo>
                    <a:pt x="556" y="174"/>
                  </a:lnTo>
                  <a:lnTo>
                    <a:pt x="551" y="162"/>
                  </a:lnTo>
                  <a:lnTo>
                    <a:pt x="547" y="150"/>
                  </a:lnTo>
                  <a:lnTo>
                    <a:pt x="541" y="140"/>
                  </a:lnTo>
                  <a:lnTo>
                    <a:pt x="535" y="129"/>
                  </a:lnTo>
                  <a:lnTo>
                    <a:pt x="528" y="119"/>
                  </a:lnTo>
                  <a:lnTo>
                    <a:pt x="521" y="108"/>
                  </a:lnTo>
                  <a:lnTo>
                    <a:pt x="513" y="100"/>
                  </a:lnTo>
                  <a:lnTo>
                    <a:pt x="504" y="90"/>
                  </a:lnTo>
                  <a:lnTo>
                    <a:pt x="495" y="81"/>
                  </a:lnTo>
                  <a:lnTo>
                    <a:pt x="485" y="72"/>
                  </a:lnTo>
                  <a:lnTo>
                    <a:pt x="476" y="63"/>
                  </a:lnTo>
                  <a:lnTo>
                    <a:pt x="465" y="56"/>
                  </a:lnTo>
                  <a:lnTo>
                    <a:pt x="455" y="49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19" y="30"/>
                  </a:lnTo>
                  <a:lnTo>
                    <a:pt x="409" y="24"/>
                  </a:lnTo>
                  <a:lnTo>
                    <a:pt x="395" y="18"/>
                  </a:lnTo>
                  <a:lnTo>
                    <a:pt x="383" y="14"/>
                  </a:lnTo>
                  <a:lnTo>
                    <a:pt x="369" y="11"/>
                  </a:lnTo>
                  <a:lnTo>
                    <a:pt x="356" y="7"/>
                  </a:lnTo>
                  <a:lnTo>
                    <a:pt x="343" y="4"/>
                  </a:lnTo>
                  <a:lnTo>
                    <a:pt x="327" y="3"/>
                  </a:lnTo>
                  <a:lnTo>
                    <a:pt x="314" y="1"/>
                  </a:lnTo>
                  <a:lnTo>
                    <a:pt x="300" y="0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218" name="Freeform 50"/>
            <p:cNvSpPr>
              <a:spLocks/>
            </p:cNvSpPr>
            <p:nvPr/>
          </p:nvSpPr>
          <p:spPr bwMode="auto">
            <a:xfrm>
              <a:off x="4069" y="1994"/>
              <a:ext cx="274" cy="258"/>
            </a:xfrm>
            <a:custGeom>
              <a:avLst/>
              <a:gdLst>
                <a:gd name="T0" fmla="*/ 255 w 568"/>
                <a:gd name="T1" fmla="*/ 1 h 496"/>
                <a:gd name="T2" fmla="*/ 214 w 568"/>
                <a:gd name="T3" fmla="*/ 7 h 496"/>
                <a:gd name="T4" fmla="*/ 174 w 568"/>
                <a:gd name="T5" fmla="*/ 18 h 496"/>
                <a:gd name="T6" fmla="*/ 137 w 568"/>
                <a:gd name="T7" fmla="*/ 36 h 496"/>
                <a:gd name="T8" fmla="*/ 105 w 568"/>
                <a:gd name="T9" fmla="*/ 56 h 496"/>
                <a:gd name="T10" fmla="*/ 74 w 568"/>
                <a:gd name="T11" fmla="*/ 81 h 496"/>
                <a:gd name="T12" fmla="*/ 50 w 568"/>
                <a:gd name="T13" fmla="*/ 108 h 496"/>
                <a:gd name="T14" fmla="*/ 30 w 568"/>
                <a:gd name="T15" fmla="*/ 140 h 496"/>
                <a:gd name="T16" fmla="*/ 14 w 568"/>
                <a:gd name="T17" fmla="*/ 174 h 496"/>
                <a:gd name="T18" fmla="*/ 4 w 568"/>
                <a:gd name="T19" fmla="*/ 210 h 496"/>
                <a:gd name="T20" fmla="*/ 0 w 568"/>
                <a:gd name="T21" fmla="*/ 248 h 496"/>
                <a:gd name="T22" fmla="*/ 4 w 568"/>
                <a:gd name="T23" fmla="*/ 285 h 496"/>
                <a:gd name="T24" fmla="*/ 14 w 568"/>
                <a:gd name="T25" fmla="*/ 322 h 496"/>
                <a:gd name="T26" fmla="*/ 30 w 568"/>
                <a:gd name="T27" fmla="*/ 355 h 496"/>
                <a:gd name="T28" fmla="*/ 50 w 568"/>
                <a:gd name="T29" fmla="*/ 385 h 496"/>
                <a:gd name="T30" fmla="*/ 74 w 568"/>
                <a:gd name="T31" fmla="*/ 414 h 496"/>
                <a:gd name="T32" fmla="*/ 105 w 568"/>
                <a:gd name="T33" fmla="*/ 439 h 496"/>
                <a:gd name="T34" fmla="*/ 137 w 568"/>
                <a:gd name="T35" fmla="*/ 459 h 496"/>
                <a:gd name="T36" fmla="*/ 174 w 568"/>
                <a:gd name="T37" fmla="*/ 475 h 496"/>
                <a:gd name="T38" fmla="*/ 214 w 568"/>
                <a:gd name="T39" fmla="*/ 487 h 496"/>
                <a:gd name="T40" fmla="*/ 255 w 568"/>
                <a:gd name="T41" fmla="*/ 494 h 496"/>
                <a:gd name="T42" fmla="*/ 300 w 568"/>
                <a:gd name="T43" fmla="*/ 496 h 496"/>
                <a:gd name="T44" fmla="*/ 343 w 568"/>
                <a:gd name="T45" fmla="*/ 490 h 496"/>
                <a:gd name="T46" fmla="*/ 383 w 568"/>
                <a:gd name="T47" fmla="*/ 480 h 496"/>
                <a:gd name="T48" fmla="*/ 419 w 568"/>
                <a:gd name="T49" fmla="*/ 465 h 496"/>
                <a:gd name="T50" fmla="*/ 455 w 568"/>
                <a:gd name="T51" fmla="*/ 446 h 496"/>
                <a:gd name="T52" fmla="*/ 485 w 568"/>
                <a:gd name="T53" fmla="*/ 423 h 496"/>
                <a:gd name="T54" fmla="*/ 513 w 568"/>
                <a:gd name="T55" fmla="*/ 396 h 496"/>
                <a:gd name="T56" fmla="*/ 535 w 568"/>
                <a:gd name="T57" fmla="*/ 365 h 496"/>
                <a:gd name="T58" fmla="*/ 551 w 568"/>
                <a:gd name="T59" fmla="*/ 333 h 496"/>
                <a:gd name="T60" fmla="*/ 564 w 568"/>
                <a:gd name="T61" fmla="*/ 297 h 496"/>
                <a:gd name="T62" fmla="*/ 568 w 568"/>
                <a:gd name="T63" fmla="*/ 261 h 496"/>
                <a:gd name="T64" fmla="*/ 567 w 568"/>
                <a:gd name="T65" fmla="*/ 223 h 496"/>
                <a:gd name="T66" fmla="*/ 559 w 568"/>
                <a:gd name="T67" fmla="*/ 185 h 496"/>
                <a:gd name="T68" fmla="*/ 547 w 568"/>
                <a:gd name="T69" fmla="*/ 150 h 496"/>
                <a:gd name="T70" fmla="*/ 528 w 568"/>
                <a:gd name="T71" fmla="*/ 119 h 496"/>
                <a:gd name="T72" fmla="*/ 504 w 568"/>
                <a:gd name="T73" fmla="*/ 90 h 496"/>
                <a:gd name="T74" fmla="*/ 476 w 568"/>
                <a:gd name="T75" fmla="*/ 63 h 496"/>
                <a:gd name="T76" fmla="*/ 444 w 568"/>
                <a:gd name="T77" fmla="*/ 42 h 496"/>
                <a:gd name="T78" fmla="*/ 409 w 568"/>
                <a:gd name="T79" fmla="*/ 24 h 496"/>
                <a:gd name="T80" fmla="*/ 369 w 568"/>
                <a:gd name="T81" fmla="*/ 11 h 496"/>
                <a:gd name="T82" fmla="*/ 327 w 568"/>
                <a:gd name="T83" fmla="*/ 3 h 496"/>
                <a:gd name="T84" fmla="*/ 284 w 568"/>
                <a:gd name="T85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8" h="496">
                  <a:moveTo>
                    <a:pt x="284" y="0"/>
                  </a:moveTo>
                  <a:lnTo>
                    <a:pt x="271" y="0"/>
                  </a:lnTo>
                  <a:lnTo>
                    <a:pt x="255" y="1"/>
                  </a:lnTo>
                  <a:lnTo>
                    <a:pt x="241" y="3"/>
                  </a:lnTo>
                  <a:lnTo>
                    <a:pt x="228" y="4"/>
                  </a:lnTo>
                  <a:lnTo>
                    <a:pt x="214" y="7"/>
                  </a:lnTo>
                  <a:lnTo>
                    <a:pt x="200" y="11"/>
                  </a:lnTo>
                  <a:lnTo>
                    <a:pt x="188" y="14"/>
                  </a:lnTo>
                  <a:lnTo>
                    <a:pt x="174" y="18"/>
                  </a:lnTo>
                  <a:lnTo>
                    <a:pt x="162" y="24"/>
                  </a:lnTo>
                  <a:lnTo>
                    <a:pt x="149" y="30"/>
                  </a:lnTo>
                  <a:lnTo>
                    <a:pt x="137" y="36"/>
                  </a:lnTo>
                  <a:lnTo>
                    <a:pt x="126" y="42"/>
                  </a:lnTo>
                  <a:lnTo>
                    <a:pt x="116" y="49"/>
                  </a:lnTo>
                  <a:lnTo>
                    <a:pt x="105" y="56"/>
                  </a:lnTo>
                  <a:lnTo>
                    <a:pt x="94" y="63"/>
                  </a:lnTo>
                  <a:lnTo>
                    <a:pt x="85" y="72"/>
                  </a:lnTo>
                  <a:lnTo>
                    <a:pt x="74" y="81"/>
                  </a:lnTo>
                  <a:lnTo>
                    <a:pt x="66" y="90"/>
                  </a:lnTo>
                  <a:lnTo>
                    <a:pt x="57" y="100"/>
                  </a:lnTo>
                  <a:lnTo>
                    <a:pt x="50" y="108"/>
                  </a:lnTo>
                  <a:lnTo>
                    <a:pt x="42" y="119"/>
                  </a:lnTo>
                  <a:lnTo>
                    <a:pt x="36" y="129"/>
                  </a:lnTo>
                  <a:lnTo>
                    <a:pt x="30" y="140"/>
                  </a:lnTo>
                  <a:lnTo>
                    <a:pt x="23" y="150"/>
                  </a:lnTo>
                  <a:lnTo>
                    <a:pt x="19" y="162"/>
                  </a:lnTo>
                  <a:lnTo>
                    <a:pt x="14" y="174"/>
                  </a:lnTo>
                  <a:lnTo>
                    <a:pt x="10" y="185"/>
                  </a:lnTo>
                  <a:lnTo>
                    <a:pt x="7" y="198"/>
                  </a:lnTo>
                  <a:lnTo>
                    <a:pt x="4" y="210"/>
                  </a:lnTo>
                  <a:lnTo>
                    <a:pt x="2" y="223"/>
                  </a:lnTo>
                  <a:lnTo>
                    <a:pt x="2" y="235"/>
                  </a:lnTo>
                  <a:lnTo>
                    <a:pt x="0" y="248"/>
                  </a:lnTo>
                  <a:lnTo>
                    <a:pt x="2" y="261"/>
                  </a:lnTo>
                  <a:lnTo>
                    <a:pt x="2" y="272"/>
                  </a:lnTo>
                  <a:lnTo>
                    <a:pt x="4" y="285"/>
                  </a:lnTo>
                  <a:lnTo>
                    <a:pt x="7" y="297"/>
                  </a:lnTo>
                  <a:lnTo>
                    <a:pt x="10" y="310"/>
                  </a:lnTo>
                  <a:lnTo>
                    <a:pt x="14" y="322"/>
                  </a:lnTo>
                  <a:lnTo>
                    <a:pt x="19" y="333"/>
                  </a:lnTo>
                  <a:lnTo>
                    <a:pt x="23" y="343"/>
                  </a:lnTo>
                  <a:lnTo>
                    <a:pt x="30" y="355"/>
                  </a:lnTo>
                  <a:lnTo>
                    <a:pt x="36" y="365"/>
                  </a:lnTo>
                  <a:lnTo>
                    <a:pt x="42" y="377"/>
                  </a:lnTo>
                  <a:lnTo>
                    <a:pt x="50" y="385"/>
                  </a:lnTo>
                  <a:lnTo>
                    <a:pt x="57" y="396"/>
                  </a:lnTo>
                  <a:lnTo>
                    <a:pt x="66" y="406"/>
                  </a:lnTo>
                  <a:lnTo>
                    <a:pt x="74" y="414"/>
                  </a:lnTo>
                  <a:lnTo>
                    <a:pt x="85" y="423"/>
                  </a:lnTo>
                  <a:lnTo>
                    <a:pt x="94" y="430"/>
                  </a:lnTo>
                  <a:lnTo>
                    <a:pt x="105" y="439"/>
                  </a:lnTo>
                  <a:lnTo>
                    <a:pt x="116" y="446"/>
                  </a:lnTo>
                  <a:lnTo>
                    <a:pt x="126" y="454"/>
                  </a:lnTo>
                  <a:lnTo>
                    <a:pt x="137" y="459"/>
                  </a:lnTo>
                  <a:lnTo>
                    <a:pt x="149" y="465"/>
                  </a:lnTo>
                  <a:lnTo>
                    <a:pt x="162" y="471"/>
                  </a:lnTo>
                  <a:lnTo>
                    <a:pt x="174" y="475"/>
                  </a:lnTo>
                  <a:lnTo>
                    <a:pt x="188" y="480"/>
                  </a:lnTo>
                  <a:lnTo>
                    <a:pt x="200" y="484"/>
                  </a:lnTo>
                  <a:lnTo>
                    <a:pt x="214" y="487"/>
                  </a:lnTo>
                  <a:lnTo>
                    <a:pt x="228" y="490"/>
                  </a:lnTo>
                  <a:lnTo>
                    <a:pt x="241" y="493"/>
                  </a:lnTo>
                  <a:lnTo>
                    <a:pt x="255" y="494"/>
                  </a:lnTo>
                  <a:lnTo>
                    <a:pt x="271" y="496"/>
                  </a:lnTo>
                  <a:lnTo>
                    <a:pt x="284" y="496"/>
                  </a:lnTo>
                  <a:lnTo>
                    <a:pt x="300" y="496"/>
                  </a:lnTo>
                  <a:lnTo>
                    <a:pt x="314" y="494"/>
                  </a:lnTo>
                  <a:lnTo>
                    <a:pt x="327" y="493"/>
                  </a:lnTo>
                  <a:lnTo>
                    <a:pt x="343" y="490"/>
                  </a:lnTo>
                  <a:lnTo>
                    <a:pt x="356" y="487"/>
                  </a:lnTo>
                  <a:lnTo>
                    <a:pt x="369" y="484"/>
                  </a:lnTo>
                  <a:lnTo>
                    <a:pt x="383" y="480"/>
                  </a:lnTo>
                  <a:lnTo>
                    <a:pt x="395" y="475"/>
                  </a:lnTo>
                  <a:lnTo>
                    <a:pt x="409" y="471"/>
                  </a:lnTo>
                  <a:lnTo>
                    <a:pt x="419" y="465"/>
                  </a:lnTo>
                  <a:lnTo>
                    <a:pt x="432" y="459"/>
                  </a:lnTo>
                  <a:lnTo>
                    <a:pt x="444" y="454"/>
                  </a:lnTo>
                  <a:lnTo>
                    <a:pt x="455" y="446"/>
                  </a:lnTo>
                  <a:lnTo>
                    <a:pt x="465" y="439"/>
                  </a:lnTo>
                  <a:lnTo>
                    <a:pt x="476" y="430"/>
                  </a:lnTo>
                  <a:lnTo>
                    <a:pt x="485" y="423"/>
                  </a:lnTo>
                  <a:lnTo>
                    <a:pt x="495" y="414"/>
                  </a:lnTo>
                  <a:lnTo>
                    <a:pt x="504" y="406"/>
                  </a:lnTo>
                  <a:lnTo>
                    <a:pt x="513" y="396"/>
                  </a:lnTo>
                  <a:lnTo>
                    <a:pt x="521" y="385"/>
                  </a:lnTo>
                  <a:lnTo>
                    <a:pt x="528" y="377"/>
                  </a:lnTo>
                  <a:lnTo>
                    <a:pt x="535" y="365"/>
                  </a:lnTo>
                  <a:lnTo>
                    <a:pt x="541" y="355"/>
                  </a:lnTo>
                  <a:lnTo>
                    <a:pt x="547" y="343"/>
                  </a:lnTo>
                  <a:lnTo>
                    <a:pt x="551" y="333"/>
                  </a:lnTo>
                  <a:lnTo>
                    <a:pt x="556" y="322"/>
                  </a:lnTo>
                  <a:lnTo>
                    <a:pt x="559" y="310"/>
                  </a:lnTo>
                  <a:lnTo>
                    <a:pt x="564" y="297"/>
                  </a:lnTo>
                  <a:lnTo>
                    <a:pt x="565" y="285"/>
                  </a:lnTo>
                  <a:lnTo>
                    <a:pt x="567" y="272"/>
                  </a:lnTo>
                  <a:lnTo>
                    <a:pt x="568" y="261"/>
                  </a:lnTo>
                  <a:lnTo>
                    <a:pt x="568" y="248"/>
                  </a:lnTo>
                  <a:lnTo>
                    <a:pt x="568" y="235"/>
                  </a:lnTo>
                  <a:lnTo>
                    <a:pt x="567" y="223"/>
                  </a:lnTo>
                  <a:lnTo>
                    <a:pt x="565" y="210"/>
                  </a:lnTo>
                  <a:lnTo>
                    <a:pt x="564" y="198"/>
                  </a:lnTo>
                  <a:lnTo>
                    <a:pt x="559" y="185"/>
                  </a:lnTo>
                  <a:lnTo>
                    <a:pt x="556" y="174"/>
                  </a:lnTo>
                  <a:lnTo>
                    <a:pt x="551" y="162"/>
                  </a:lnTo>
                  <a:lnTo>
                    <a:pt x="547" y="150"/>
                  </a:lnTo>
                  <a:lnTo>
                    <a:pt x="541" y="140"/>
                  </a:lnTo>
                  <a:lnTo>
                    <a:pt x="535" y="129"/>
                  </a:lnTo>
                  <a:lnTo>
                    <a:pt x="528" y="119"/>
                  </a:lnTo>
                  <a:lnTo>
                    <a:pt x="521" y="108"/>
                  </a:lnTo>
                  <a:lnTo>
                    <a:pt x="513" y="100"/>
                  </a:lnTo>
                  <a:lnTo>
                    <a:pt x="504" y="90"/>
                  </a:lnTo>
                  <a:lnTo>
                    <a:pt x="495" y="81"/>
                  </a:lnTo>
                  <a:lnTo>
                    <a:pt x="485" y="72"/>
                  </a:lnTo>
                  <a:lnTo>
                    <a:pt x="476" y="63"/>
                  </a:lnTo>
                  <a:lnTo>
                    <a:pt x="465" y="56"/>
                  </a:lnTo>
                  <a:lnTo>
                    <a:pt x="455" y="49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19" y="30"/>
                  </a:lnTo>
                  <a:lnTo>
                    <a:pt x="409" y="24"/>
                  </a:lnTo>
                  <a:lnTo>
                    <a:pt x="395" y="18"/>
                  </a:lnTo>
                  <a:lnTo>
                    <a:pt x="383" y="14"/>
                  </a:lnTo>
                  <a:lnTo>
                    <a:pt x="369" y="11"/>
                  </a:lnTo>
                  <a:lnTo>
                    <a:pt x="356" y="7"/>
                  </a:lnTo>
                  <a:lnTo>
                    <a:pt x="343" y="4"/>
                  </a:lnTo>
                  <a:lnTo>
                    <a:pt x="327" y="3"/>
                  </a:lnTo>
                  <a:lnTo>
                    <a:pt x="314" y="1"/>
                  </a:lnTo>
                  <a:lnTo>
                    <a:pt x="300" y="0"/>
                  </a:lnTo>
                  <a:lnTo>
                    <a:pt x="28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219" name="Line 51"/>
            <p:cNvSpPr>
              <a:spLocks noChangeShapeType="1"/>
            </p:cNvSpPr>
            <p:nvPr/>
          </p:nvSpPr>
          <p:spPr bwMode="auto">
            <a:xfrm>
              <a:off x="3842" y="2288"/>
              <a:ext cx="1" cy="262"/>
            </a:xfrm>
            <a:prstGeom prst="line">
              <a:avLst/>
            </a:prstGeom>
            <a:noFill/>
            <a:ln w="301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220" name="Freeform 52"/>
            <p:cNvSpPr>
              <a:spLocks/>
            </p:cNvSpPr>
            <p:nvPr/>
          </p:nvSpPr>
          <p:spPr bwMode="auto">
            <a:xfrm>
              <a:off x="4012" y="2394"/>
              <a:ext cx="965" cy="149"/>
            </a:xfrm>
            <a:custGeom>
              <a:avLst/>
              <a:gdLst>
                <a:gd name="T0" fmla="*/ 0 w 1994"/>
                <a:gd name="T1" fmla="*/ 284 h 284"/>
                <a:gd name="T2" fmla="*/ 0 w 1994"/>
                <a:gd name="T3" fmla="*/ 0 h 284"/>
                <a:gd name="T4" fmla="*/ 1994 w 1994"/>
                <a:gd name="T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4" h="284">
                  <a:moveTo>
                    <a:pt x="0" y="284"/>
                  </a:moveTo>
                  <a:lnTo>
                    <a:pt x="0" y="0"/>
                  </a:lnTo>
                  <a:lnTo>
                    <a:pt x="1994" y="0"/>
                  </a:lnTo>
                </a:path>
              </a:pathLst>
            </a:custGeom>
            <a:noFill/>
            <a:ln w="301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221" name="Freeform 53"/>
            <p:cNvSpPr>
              <a:spLocks/>
            </p:cNvSpPr>
            <p:nvPr/>
          </p:nvSpPr>
          <p:spPr bwMode="auto">
            <a:xfrm>
              <a:off x="4019" y="2602"/>
              <a:ext cx="883" cy="171"/>
            </a:xfrm>
            <a:custGeom>
              <a:avLst/>
              <a:gdLst>
                <a:gd name="T0" fmla="*/ 0 w 1828"/>
                <a:gd name="T1" fmla="*/ 82 h 327"/>
                <a:gd name="T2" fmla="*/ 0 w 1828"/>
                <a:gd name="T3" fmla="*/ 327 h 327"/>
                <a:gd name="T4" fmla="*/ 1828 w 1828"/>
                <a:gd name="T5" fmla="*/ 327 h 327"/>
                <a:gd name="T6" fmla="*/ 1828 w 1828"/>
                <a:gd name="T7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8" h="327">
                  <a:moveTo>
                    <a:pt x="0" y="82"/>
                  </a:moveTo>
                  <a:lnTo>
                    <a:pt x="0" y="327"/>
                  </a:lnTo>
                  <a:lnTo>
                    <a:pt x="1828" y="327"/>
                  </a:lnTo>
                  <a:lnTo>
                    <a:pt x="1828" y="0"/>
                  </a:lnTo>
                </a:path>
              </a:pathLst>
            </a:custGeom>
            <a:noFill/>
            <a:ln w="30163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222" name="Line 54"/>
            <p:cNvSpPr>
              <a:spLocks noChangeShapeType="1"/>
            </p:cNvSpPr>
            <p:nvPr/>
          </p:nvSpPr>
          <p:spPr bwMode="auto">
            <a:xfrm flipH="1">
              <a:off x="3840" y="2675"/>
              <a:ext cx="2" cy="105"/>
            </a:xfrm>
            <a:prstGeom prst="line">
              <a:avLst/>
            </a:prstGeom>
            <a:noFill/>
            <a:ln w="30163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223" name="Rectangle 55"/>
            <p:cNvSpPr>
              <a:spLocks noChangeArrowheads="1"/>
            </p:cNvSpPr>
            <p:nvPr/>
          </p:nvSpPr>
          <p:spPr bwMode="auto">
            <a:xfrm>
              <a:off x="3726" y="2516"/>
              <a:ext cx="480" cy="18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224" name="Rectangle 56"/>
            <p:cNvSpPr>
              <a:spLocks noChangeArrowheads="1"/>
            </p:cNvSpPr>
            <p:nvPr/>
          </p:nvSpPr>
          <p:spPr bwMode="auto">
            <a:xfrm>
              <a:off x="3726" y="2516"/>
              <a:ext cx="480" cy="1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grpSp>
          <p:nvGrpSpPr>
            <p:cNvPr id="8253" name="Group 57"/>
            <p:cNvGrpSpPr>
              <a:grpSpLocks/>
            </p:cNvGrpSpPr>
            <p:nvPr/>
          </p:nvGrpSpPr>
          <p:grpSpPr bwMode="auto">
            <a:xfrm>
              <a:off x="1172" y="1700"/>
              <a:ext cx="1760" cy="1357"/>
              <a:chOff x="1457" y="1762"/>
              <a:chExt cx="1819" cy="1300"/>
            </a:xfrm>
          </p:grpSpPr>
          <p:sp>
            <p:nvSpPr>
              <p:cNvPr id="519226" name="Rectangle 58"/>
              <p:cNvSpPr>
                <a:spLocks noChangeArrowheads="1"/>
              </p:cNvSpPr>
              <p:nvPr/>
            </p:nvSpPr>
            <p:spPr bwMode="auto">
              <a:xfrm>
                <a:off x="1731" y="1901"/>
                <a:ext cx="33" cy="6"/>
              </a:xfrm>
              <a:prstGeom prst="rect">
                <a:avLst/>
              </a:prstGeom>
              <a:solidFill>
                <a:srgbClr val="F60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27" name="Rectangle 59"/>
              <p:cNvSpPr>
                <a:spLocks noChangeArrowheads="1"/>
              </p:cNvSpPr>
              <p:nvPr/>
            </p:nvSpPr>
            <p:spPr bwMode="auto">
              <a:xfrm>
                <a:off x="1731" y="1907"/>
                <a:ext cx="33" cy="3"/>
              </a:xfrm>
              <a:prstGeom prst="rect">
                <a:avLst/>
              </a:prstGeom>
              <a:solidFill>
                <a:srgbClr val="F50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28" name="Rectangle 60"/>
              <p:cNvSpPr>
                <a:spLocks noChangeArrowheads="1"/>
              </p:cNvSpPr>
              <p:nvPr/>
            </p:nvSpPr>
            <p:spPr bwMode="auto">
              <a:xfrm>
                <a:off x="1731" y="1910"/>
                <a:ext cx="33" cy="8"/>
              </a:xfrm>
              <a:prstGeom prst="rect">
                <a:avLst/>
              </a:prstGeom>
              <a:solidFill>
                <a:srgbClr val="F51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29" name="Rectangle 61"/>
              <p:cNvSpPr>
                <a:spLocks noChangeArrowheads="1"/>
              </p:cNvSpPr>
              <p:nvPr/>
            </p:nvSpPr>
            <p:spPr bwMode="auto">
              <a:xfrm>
                <a:off x="1731" y="1916"/>
                <a:ext cx="33" cy="5"/>
              </a:xfrm>
              <a:prstGeom prst="rect">
                <a:avLst/>
              </a:prstGeom>
              <a:solidFill>
                <a:srgbClr val="F41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30" name="Rectangle 62"/>
              <p:cNvSpPr>
                <a:spLocks noChangeArrowheads="1"/>
              </p:cNvSpPr>
              <p:nvPr/>
            </p:nvSpPr>
            <p:spPr bwMode="auto">
              <a:xfrm>
                <a:off x="1731" y="1921"/>
                <a:ext cx="33" cy="7"/>
              </a:xfrm>
              <a:prstGeom prst="rect">
                <a:avLst/>
              </a:prstGeom>
              <a:solidFill>
                <a:srgbClr val="F31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31" name="Rectangle 63"/>
              <p:cNvSpPr>
                <a:spLocks noChangeArrowheads="1"/>
              </p:cNvSpPr>
              <p:nvPr/>
            </p:nvSpPr>
            <p:spPr bwMode="auto">
              <a:xfrm>
                <a:off x="1731" y="1928"/>
                <a:ext cx="33" cy="5"/>
              </a:xfrm>
              <a:prstGeom prst="rect">
                <a:avLst/>
              </a:prstGeom>
              <a:solidFill>
                <a:srgbClr val="F3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32" name="Rectangle 64"/>
              <p:cNvSpPr>
                <a:spLocks noChangeArrowheads="1"/>
              </p:cNvSpPr>
              <p:nvPr/>
            </p:nvSpPr>
            <p:spPr bwMode="auto">
              <a:xfrm>
                <a:off x="1731" y="1933"/>
                <a:ext cx="33" cy="6"/>
              </a:xfrm>
              <a:prstGeom prst="rect">
                <a:avLst/>
              </a:prstGeom>
              <a:solidFill>
                <a:srgbClr val="F21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33" name="Rectangle 65"/>
              <p:cNvSpPr>
                <a:spLocks noChangeArrowheads="1"/>
              </p:cNvSpPr>
              <p:nvPr/>
            </p:nvSpPr>
            <p:spPr bwMode="auto">
              <a:xfrm>
                <a:off x="1731" y="1937"/>
                <a:ext cx="33" cy="3"/>
              </a:xfrm>
              <a:prstGeom prst="rect">
                <a:avLst/>
              </a:prstGeom>
              <a:solidFill>
                <a:srgbClr val="F21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34" name="Rectangle 66"/>
              <p:cNvSpPr>
                <a:spLocks noChangeArrowheads="1"/>
              </p:cNvSpPr>
              <p:nvPr/>
            </p:nvSpPr>
            <p:spPr bwMode="auto">
              <a:xfrm>
                <a:off x="1731" y="1940"/>
                <a:ext cx="33" cy="5"/>
              </a:xfrm>
              <a:prstGeom prst="rect">
                <a:avLst/>
              </a:prstGeom>
              <a:solidFill>
                <a:srgbClr val="F114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35" name="Rectangle 67"/>
              <p:cNvSpPr>
                <a:spLocks noChangeArrowheads="1"/>
              </p:cNvSpPr>
              <p:nvPr/>
            </p:nvSpPr>
            <p:spPr bwMode="auto">
              <a:xfrm>
                <a:off x="1731" y="1945"/>
                <a:ext cx="33" cy="6"/>
              </a:xfrm>
              <a:prstGeom prst="rect">
                <a:avLst/>
              </a:prstGeom>
              <a:solidFill>
                <a:srgbClr val="F015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36" name="Rectangle 68"/>
              <p:cNvSpPr>
                <a:spLocks noChangeArrowheads="1"/>
              </p:cNvSpPr>
              <p:nvPr/>
            </p:nvSpPr>
            <p:spPr bwMode="auto">
              <a:xfrm>
                <a:off x="1731" y="1951"/>
                <a:ext cx="33" cy="8"/>
              </a:xfrm>
              <a:prstGeom prst="rect">
                <a:avLst/>
              </a:prstGeom>
              <a:solidFill>
                <a:srgbClr val="EF15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37" name="Rectangle 69"/>
              <p:cNvSpPr>
                <a:spLocks noChangeArrowheads="1"/>
              </p:cNvSpPr>
              <p:nvPr/>
            </p:nvSpPr>
            <p:spPr bwMode="auto">
              <a:xfrm>
                <a:off x="1731" y="1957"/>
                <a:ext cx="33" cy="6"/>
              </a:xfrm>
              <a:prstGeom prst="rect">
                <a:avLst/>
              </a:prstGeom>
              <a:solidFill>
                <a:srgbClr val="EE1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38" name="Rectangle 70"/>
              <p:cNvSpPr>
                <a:spLocks noChangeArrowheads="1"/>
              </p:cNvSpPr>
              <p:nvPr/>
            </p:nvSpPr>
            <p:spPr bwMode="auto">
              <a:xfrm>
                <a:off x="1731" y="1963"/>
                <a:ext cx="33" cy="3"/>
              </a:xfrm>
              <a:prstGeom prst="rect">
                <a:avLst/>
              </a:prstGeom>
              <a:solidFill>
                <a:srgbClr val="ED1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39" name="Rectangle 71"/>
              <p:cNvSpPr>
                <a:spLocks noChangeArrowheads="1"/>
              </p:cNvSpPr>
              <p:nvPr/>
            </p:nvSpPr>
            <p:spPr bwMode="auto">
              <a:xfrm>
                <a:off x="1731" y="1966"/>
                <a:ext cx="33" cy="6"/>
              </a:xfrm>
              <a:prstGeom prst="rect">
                <a:avLst/>
              </a:prstGeom>
              <a:solidFill>
                <a:srgbClr val="ED1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40" name="Rectangle 72"/>
              <p:cNvSpPr>
                <a:spLocks noChangeArrowheads="1"/>
              </p:cNvSpPr>
              <p:nvPr/>
            </p:nvSpPr>
            <p:spPr bwMode="auto">
              <a:xfrm>
                <a:off x="1731" y="1972"/>
                <a:ext cx="33" cy="4"/>
              </a:xfrm>
              <a:prstGeom prst="rect">
                <a:avLst/>
              </a:prstGeom>
              <a:solidFill>
                <a:srgbClr val="EC1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41" name="Rectangle 73"/>
              <p:cNvSpPr>
                <a:spLocks noChangeArrowheads="1"/>
              </p:cNvSpPr>
              <p:nvPr/>
            </p:nvSpPr>
            <p:spPr bwMode="auto">
              <a:xfrm>
                <a:off x="1731" y="1976"/>
                <a:ext cx="33" cy="8"/>
              </a:xfrm>
              <a:prstGeom prst="rect">
                <a:avLst/>
              </a:prstGeom>
              <a:solidFill>
                <a:srgbClr val="EB1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42" name="Rectangle 74"/>
              <p:cNvSpPr>
                <a:spLocks noChangeArrowheads="1"/>
              </p:cNvSpPr>
              <p:nvPr/>
            </p:nvSpPr>
            <p:spPr bwMode="auto">
              <a:xfrm>
                <a:off x="1731" y="1982"/>
                <a:ext cx="33" cy="5"/>
              </a:xfrm>
              <a:prstGeom prst="rect">
                <a:avLst/>
              </a:prstGeom>
              <a:solidFill>
                <a:srgbClr val="EA1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43" name="Rectangle 75"/>
              <p:cNvSpPr>
                <a:spLocks noChangeArrowheads="1"/>
              </p:cNvSpPr>
              <p:nvPr/>
            </p:nvSpPr>
            <p:spPr bwMode="auto">
              <a:xfrm>
                <a:off x="1731" y="1987"/>
                <a:ext cx="33" cy="3"/>
              </a:xfrm>
              <a:prstGeom prst="rect">
                <a:avLst/>
              </a:prstGeom>
              <a:solidFill>
                <a:srgbClr val="E917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44" name="Rectangle 76"/>
              <p:cNvSpPr>
                <a:spLocks noChangeArrowheads="1"/>
              </p:cNvSpPr>
              <p:nvPr/>
            </p:nvSpPr>
            <p:spPr bwMode="auto">
              <a:xfrm>
                <a:off x="1731" y="1990"/>
                <a:ext cx="33" cy="5"/>
              </a:xfrm>
              <a:prstGeom prst="rect">
                <a:avLst/>
              </a:prstGeom>
              <a:solidFill>
                <a:srgbClr val="E91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45" name="Rectangle 77"/>
              <p:cNvSpPr>
                <a:spLocks noChangeArrowheads="1"/>
              </p:cNvSpPr>
              <p:nvPr/>
            </p:nvSpPr>
            <p:spPr bwMode="auto">
              <a:xfrm>
                <a:off x="1731" y="1995"/>
                <a:ext cx="33" cy="6"/>
              </a:xfrm>
              <a:prstGeom prst="rect">
                <a:avLst/>
              </a:prstGeom>
              <a:solidFill>
                <a:srgbClr val="E719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46" name="Rectangle 78"/>
              <p:cNvSpPr>
                <a:spLocks noChangeArrowheads="1"/>
              </p:cNvSpPr>
              <p:nvPr/>
            </p:nvSpPr>
            <p:spPr bwMode="auto">
              <a:xfrm>
                <a:off x="1731" y="2001"/>
                <a:ext cx="33" cy="8"/>
              </a:xfrm>
              <a:prstGeom prst="rect">
                <a:avLst/>
              </a:prstGeom>
              <a:solidFill>
                <a:srgbClr val="E619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47" name="Rectangle 79"/>
              <p:cNvSpPr>
                <a:spLocks noChangeArrowheads="1"/>
              </p:cNvSpPr>
              <p:nvPr/>
            </p:nvSpPr>
            <p:spPr bwMode="auto">
              <a:xfrm>
                <a:off x="1731" y="2007"/>
                <a:ext cx="33" cy="7"/>
              </a:xfrm>
              <a:prstGeom prst="rect">
                <a:avLst/>
              </a:prstGeom>
              <a:solidFill>
                <a:srgbClr val="E5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48" name="Rectangle 80"/>
              <p:cNvSpPr>
                <a:spLocks noChangeArrowheads="1"/>
              </p:cNvSpPr>
              <p:nvPr/>
            </p:nvSpPr>
            <p:spPr bwMode="auto">
              <a:xfrm>
                <a:off x="1731" y="2014"/>
                <a:ext cx="33" cy="5"/>
              </a:xfrm>
              <a:prstGeom prst="rect">
                <a:avLst/>
              </a:prstGeom>
              <a:solidFill>
                <a:srgbClr val="E41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49" name="Rectangle 81"/>
              <p:cNvSpPr>
                <a:spLocks noChangeArrowheads="1"/>
              </p:cNvSpPr>
              <p:nvPr/>
            </p:nvSpPr>
            <p:spPr bwMode="auto">
              <a:xfrm>
                <a:off x="1731" y="2019"/>
                <a:ext cx="33" cy="3"/>
              </a:xfrm>
              <a:prstGeom prst="rect">
                <a:avLst/>
              </a:prstGeom>
              <a:solidFill>
                <a:srgbClr val="E31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50" name="Rectangle 82"/>
              <p:cNvSpPr>
                <a:spLocks noChangeArrowheads="1"/>
              </p:cNvSpPr>
              <p:nvPr/>
            </p:nvSpPr>
            <p:spPr bwMode="auto">
              <a:xfrm>
                <a:off x="1731" y="2022"/>
                <a:ext cx="33" cy="9"/>
              </a:xfrm>
              <a:prstGeom prst="rect">
                <a:avLst/>
              </a:prstGeom>
              <a:solidFill>
                <a:srgbClr val="E11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51" name="Rectangle 83"/>
              <p:cNvSpPr>
                <a:spLocks noChangeArrowheads="1"/>
              </p:cNvSpPr>
              <p:nvPr/>
            </p:nvSpPr>
            <p:spPr bwMode="auto">
              <a:xfrm>
                <a:off x="1731" y="2029"/>
                <a:ext cx="33" cy="5"/>
              </a:xfrm>
              <a:prstGeom prst="rect">
                <a:avLst/>
              </a:prstGeom>
              <a:solidFill>
                <a:srgbClr val="E01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52" name="Rectangle 84"/>
              <p:cNvSpPr>
                <a:spLocks noChangeArrowheads="1"/>
              </p:cNvSpPr>
              <p:nvPr/>
            </p:nvSpPr>
            <p:spPr bwMode="auto">
              <a:xfrm>
                <a:off x="1731" y="2034"/>
                <a:ext cx="33" cy="6"/>
              </a:xfrm>
              <a:prstGeom prst="rect">
                <a:avLst/>
              </a:prstGeom>
              <a:solidFill>
                <a:srgbClr val="DF1C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53" name="Rectangle 85"/>
              <p:cNvSpPr>
                <a:spLocks noChangeArrowheads="1"/>
              </p:cNvSpPr>
              <p:nvPr/>
            </p:nvSpPr>
            <p:spPr bwMode="auto">
              <a:xfrm>
                <a:off x="1731" y="2040"/>
                <a:ext cx="33" cy="5"/>
              </a:xfrm>
              <a:prstGeom prst="rect">
                <a:avLst/>
              </a:prstGeom>
              <a:solidFill>
                <a:srgbClr val="DD1C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54" name="Rectangle 86"/>
              <p:cNvSpPr>
                <a:spLocks noChangeArrowheads="1"/>
              </p:cNvSpPr>
              <p:nvPr/>
            </p:nvSpPr>
            <p:spPr bwMode="auto">
              <a:xfrm>
                <a:off x="1731" y="2045"/>
                <a:ext cx="33" cy="8"/>
              </a:xfrm>
              <a:prstGeom prst="rect">
                <a:avLst/>
              </a:prstGeom>
              <a:solidFill>
                <a:srgbClr val="DC1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55" name="Rectangle 87"/>
              <p:cNvSpPr>
                <a:spLocks noChangeArrowheads="1"/>
              </p:cNvSpPr>
              <p:nvPr/>
            </p:nvSpPr>
            <p:spPr bwMode="auto">
              <a:xfrm>
                <a:off x="1731" y="2051"/>
                <a:ext cx="33" cy="7"/>
              </a:xfrm>
              <a:prstGeom prst="rect">
                <a:avLst/>
              </a:prstGeom>
              <a:solidFill>
                <a:srgbClr val="DA1E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56" name="Rectangle 88"/>
              <p:cNvSpPr>
                <a:spLocks noChangeArrowheads="1"/>
              </p:cNvSpPr>
              <p:nvPr/>
            </p:nvSpPr>
            <p:spPr bwMode="auto">
              <a:xfrm>
                <a:off x="1731" y="2058"/>
                <a:ext cx="33" cy="6"/>
              </a:xfrm>
              <a:prstGeom prst="rect">
                <a:avLst/>
              </a:prstGeom>
              <a:solidFill>
                <a:srgbClr val="D91E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57" name="Rectangle 89"/>
              <p:cNvSpPr>
                <a:spLocks noChangeArrowheads="1"/>
              </p:cNvSpPr>
              <p:nvPr/>
            </p:nvSpPr>
            <p:spPr bwMode="auto">
              <a:xfrm>
                <a:off x="1731" y="2064"/>
                <a:ext cx="33" cy="5"/>
              </a:xfrm>
              <a:prstGeom prst="rect">
                <a:avLst/>
              </a:prstGeom>
              <a:solidFill>
                <a:srgbClr val="D71F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58" name="Rectangle 90"/>
              <p:cNvSpPr>
                <a:spLocks noChangeArrowheads="1"/>
              </p:cNvSpPr>
              <p:nvPr/>
            </p:nvSpPr>
            <p:spPr bwMode="auto">
              <a:xfrm>
                <a:off x="1731" y="2069"/>
                <a:ext cx="33" cy="8"/>
              </a:xfrm>
              <a:prstGeom prst="rect">
                <a:avLst/>
              </a:prstGeom>
              <a:solidFill>
                <a:srgbClr val="D51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59" name="Rectangle 91"/>
              <p:cNvSpPr>
                <a:spLocks noChangeArrowheads="1"/>
              </p:cNvSpPr>
              <p:nvPr/>
            </p:nvSpPr>
            <p:spPr bwMode="auto">
              <a:xfrm>
                <a:off x="1731" y="2075"/>
                <a:ext cx="33" cy="6"/>
              </a:xfrm>
              <a:prstGeom prst="rect">
                <a:avLst/>
              </a:prstGeom>
              <a:solidFill>
                <a:srgbClr val="D41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60" name="Rectangle 92"/>
              <p:cNvSpPr>
                <a:spLocks noChangeArrowheads="1"/>
              </p:cNvSpPr>
              <p:nvPr/>
            </p:nvSpPr>
            <p:spPr bwMode="auto">
              <a:xfrm>
                <a:off x="1731" y="2081"/>
                <a:ext cx="33" cy="6"/>
              </a:xfrm>
              <a:prstGeom prst="rect">
                <a:avLst/>
              </a:prstGeom>
              <a:solidFill>
                <a:srgbClr val="D22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61" name="Rectangle 93"/>
              <p:cNvSpPr>
                <a:spLocks noChangeArrowheads="1"/>
              </p:cNvSpPr>
              <p:nvPr/>
            </p:nvSpPr>
            <p:spPr bwMode="auto">
              <a:xfrm>
                <a:off x="1731" y="2087"/>
                <a:ext cx="33" cy="8"/>
              </a:xfrm>
              <a:prstGeom prst="rect">
                <a:avLst/>
              </a:prstGeom>
              <a:solidFill>
                <a:srgbClr val="D02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62" name="Rectangle 94"/>
              <p:cNvSpPr>
                <a:spLocks noChangeArrowheads="1"/>
              </p:cNvSpPr>
              <p:nvPr/>
            </p:nvSpPr>
            <p:spPr bwMode="auto">
              <a:xfrm>
                <a:off x="1731" y="2093"/>
                <a:ext cx="33" cy="4"/>
              </a:xfrm>
              <a:prstGeom prst="rect">
                <a:avLst/>
              </a:prstGeom>
              <a:solidFill>
                <a:srgbClr val="CE20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63" name="Rectangle 95"/>
              <p:cNvSpPr>
                <a:spLocks noChangeArrowheads="1"/>
              </p:cNvSpPr>
              <p:nvPr/>
            </p:nvSpPr>
            <p:spPr bwMode="auto">
              <a:xfrm>
                <a:off x="1731" y="2097"/>
                <a:ext cx="33" cy="5"/>
              </a:xfrm>
              <a:prstGeom prst="rect">
                <a:avLst/>
              </a:prstGeom>
              <a:solidFill>
                <a:srgbClr val="CD2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64" name="Rectangle 96"/>
              <p:cNvSpPr>
                <a:spLocks noChangeArrowheads="1"/>
              </p:cNvSpPr>
              <p:nvPr/>
            </p:nvSpPr>
            <p:spPr bwMode="auto">
              <a:xfrm>
                <a:off x="1731" y="2102"/>
                <a:ext cx="33" cy="4"/>
              </a:xfrm>
              <a:prstGeom prst="rect">
                <a:avLst/>
              </a:prstGeom>
              <a:solidFill>
                <a:srgbClr val="CC2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65" name="Rectangle 97"/>
              <p:cNvSpPr>
                <a:spLocks noChangeArrowheads="1"/>
              </p:cNvSpPr>
              <p:nvPr/>
            </p:nvSpPr>
            <p:spPr bwMode="auto">
              <a:xfrm>
                <a:off x="1731" y="2106"/>
                <a:ext cx="33" cy="5"/>
              </a:xfrm>
              <a:prstGeom prst="rect">
                <a:avLst/>
              </a:prstGeom>
              <a:solidFill>
                <a:srgbClr val="CA2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66" name="Rectangle 98"/>
              <p:cNvSpPr>
                <a:spLocks noChangeArrowheads="1"/>
              </p:cNvSpPr>
              <p:nvPr/>
            </p:nvSpPr>
            <p:spPr bwMode="auto">
              <a:xfrm>
                <a:off x="1731" y="2111"/>
                <a:ext cx="33" cy="8"/>
              </a:xfrm>
              <a:prstGeom prst="rect">
                <a:avLst/>
              </a:prstGeom>
              <a:solidFill>
                <a:srgbClr val="C92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67" name="Rectangle 99"/>
              <p:cNvSpPr>
                <a:spLocks noChangeArrowheads="1"/>
              </p:cNvSpPr>
              <p:nvPr/>
            </p:nvSpPr>
            <p:spPr bwMode="auto">
              <a:xfrm>
                <a:off x="1731" y="2117"/>
                <a:ext cx="33" cy="5"/>
              </a:xfrm>
              <a:prstGeom prst="rect">
                <a:avLst/>
              </a:prstGeom>
              <a:solidFill>
                <a:srgbClr val="C723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68" name="Rectangle 100"/>
              <p:cNvSpPr>
                <a:spLocks noChangeArrowheads="1"/>
              </p:cNvSpPr>
              <p:nvPr/>
            </p:nvSpPr>
            <p:spPr bwMode="auto">
              <a:xfrm>
                <a:off x="1731" y="2122"/>
                <a:ext cx="33" cy="6"/>
              </a:xfrm>
              <a:prstGeom prst="rect">
                <a:avLst/>
              </a:prstGeom>
              <a:solidFill>
                <a:srgbClr val="C52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69" name="Rectangle 101"/>
              <p:cNvSpPr>
                <a:spLocks noChangeArrowheads="1"/>
              </p:cNvSpPr>
              <p:nvPr/>
            </p:nvSpPr>
            <p:spPr bwMode="auto">
              <a:xfrm>
                <a:off x="1731" y="2128"/>
                <a:ext cx="33" cy="6"/>
              </a:xfrm>
              <a:prstGeom prst="rect">
                <a:avLst/>
              </a:prstGeom>
              <a:solidFill>
                <a:srgbClr val="C324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70" name="Rectangle 102"/>
              <p:cNvSpPr>
                <a:spLocks noChangeArrowheads="1"/>
              </p:cNvSpPr>
              <p:nvPr/>
            </p:nvSpPr>
            <p:spPr bwMode="auto">
              <a:xfrm>
                <a:off x="1731" y="2134"/>
                <a:ext cx="33" cy="8"/>
              </a:xfrm>
              <a:prstGeom prst="rect">
                <a:avLst/>
              </a:prstGeom>
              <a:solidFill>
                <a:srgbClr val="C12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71" name="Rectangle 103"/>
              <p:cNvSpPr>
                <a:spLocks noChangeArrowheads="1"/>
              </p:cNvSpPr>
              <p:nvPr/>
            </p:nvSpPr>
            <p:spPr bwMode="auto">
              <a:xfrm>
                <a:off x="1731" y="2140"/>
                <a:ext cx="33" cy="6"/>
              </a:xfrm>
              <a:prstGeom prst="rect">
                <a:avLst/>
              </a:prstGeom>
              <a:solidFill>
                <a:srgbClr val="BF2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72" name="Rectangle 104"/>
              <p:cNvSpPr>
                <a:spLocks noChangeArrowheads="1"/>
              </p:cNvSpPr>
              <p:nvPr/>
            </p:nvSpPr>
            <p:spPr bwMode="auto">
              <a:xfrm>
                <a:off x="1731" y="2146"/>
                <a:ext cx="33" cy="3"/>
              </a:xfrm>
              <a:prstGeom prst="rect">
                <a:avLst/>
              </a:prstGeom>
              <a:solidFill>
                <a:srgbClr val="BD2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73" name="Rectangle 105"/>
              <p:cNvSpPr>
                <a:spLocks noChangeArrowheads="1"/>
              </p:cNvSpPr>
              <p:nvPr/>
            </p:nvSpPr>
            <p:spPr bwMode="auto">
              <a:xfrm>
                <a:off x="1731" y="2149"/>
                <a:ext cx="33" cy="6"/>
              </a:xfrm>
              <a:prstGeom prst="rect">
                <a:avLst/>
              </a:prstGeom>
              <a:solidFill>
                <a:srgbClr val="BB25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74" name="Rectangle 106"/>
              <p:cNvSpPr>
                <a:spLocks noChangeArrowheads="1"/>
              </p:cNvSpPr>
              <p:nvPr/>
            </p:nvSpPr>
            <p:spPr bwMode="auto">
              <a:xfrm>
                <a:off x="1731" y="2155"/>
                <a:ext cx="33" cy="4"/>
              </a:xfrm>
              <a:prstGeom prst="rect">
                <a:avLst/>
              </a:prstGeom>
              <a:solidFill>
                <a:srgbClr val="B92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75" name="Rectangle 107"/>
              <p:cNvSpPr>
                <a:spLocks noChangeArrowheads="1"/>
              </p:cNvSpPr>
              <p:nvPr/>
            </p:nvSpPr>
            <p:spPr bwMode="auto">
              <a:xfrm>
                <a:off x="1731" y="2159"/>
                <a:ext cx="33" cy="7"/>
              </a:xfrm>
              <a:prstGeom prst="rect">
                <a:avLst/>
              </a:prstGeom>
              <a:solidFill>
                <a:srgbClr val="B82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76" name="Rectangle 108"/>
              <p:cNvSpPr>
                <a:spLocks noChangeArrowheads="1"/>
              </p:cNvSpPr>
              <p:nvPr/>
            </p:nvSpPr>
            <p:spPr bwMode="auto">
              <a:xfrm>
                <a:off x="1731" y="2164"/>
                <a:ext cx="33" cy="5"/>
              </a:xfrm>
              <a:prstGeom prst="rect">
                <a:avLst/>
              </a:prstGeom>
              <a:solidFill>
                <a:srgbClr val="B627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77" name="Rectangle 109"/>
              <p:cNvSpPr>
                <a:spLocks noChangeArrowheads="1"/>
              </p:cNvSpPr>
              <p:nvPr/>
            </p:nvSpPr>
            <p:spPr bwMode="auto">
              <a:xfrm>
                <a:off x="1731" y="2169"/>
                <a:ext cx="33" cy="6"/>
              </a:xfrm>
              <a:prstGeom prst="rect">
                <a:avLst/>
              </a:prstGeom>
              <a:solidFill>
                <a:srgbClr val="B427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78" name="Rectangle 110"/>
              <p:cNvSpPr>
                <a:spLocks noChangeArrowheads="1"/>
              </p:cNvSpPr>
              <p:nvPr/>
            </p:nvSpPr>
            <p:spPr bwMode="auto">
              <a:xfrm>
                <a:off x="1731" y="2175"/>
                <a:ext cx="33" cy="4"/>
              </a:xfrm>
              <a:prstGeom prst="rect">
                <a:avLst/>
              </a:prstGeom>
              <a:solidFill>
                <a:srgbClr val="B228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79" name="Rectangle 111"/>
              <p:cNvSpPr>
                <a:spLocks noChangeArrowheads="1"/>
              </p:cNvSpPr>
              <p:nvPr/>
            </p:nvSpPr>
            <p:spPr bwMode="auto">
              <a:xfrm>
                <a:off x="1731" y="2179"/>
                <a:ext cx="33" cy="8"/>
              </a:xfrm>
              <a:prstGeom prst="rect">
                <a:avLst/>
              </a:prstGeom>
              <a:solidFill>
                <a:srgbClr val="B02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80" name="Rectangle 112"/>
              <p:cNvSpPr>
                <a:spLocks noChangeArrowheads="1"/>
              </p:cNvSpPr>
              <p:nvPr/>
            </p:nvSpPr>
            <p:spPr bwMode="auto">
              <a:xfrm>
                <a:off x="1731" y="2185"/>
                <a:ext cx="33" cy="6"/>
              </a:xfrm>
              <a:prstGeom prst="rect">
                <a:avLst/>
              </a:prstGeom>
              <a:solidFill>
                <a:srgbClr val="AE2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81" name="Rectangle 113"/>
              <p:cNvSpPr>
                <a:spLocks noChangeArrowheads="1"/>
              </p:cNvSpPr>
              <p:nvPr/>
            </p:nvSpPr>
            <p:spPr bwMode="auto">
              <a:xfrm>
                <a:off x="1731" y="2191"/>
                <a:ext cx="33" cy="5"/>
              </a:xfrm>
              <a:prstGeom prst="rect">
                <a:avLst/>
              </a:prstGeom>
              <a:solidFill>
                <a:srgbClr val="AC2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82" name="Rectangle 114"/>
              <p:cNvSpPr>
                <a:spLocks noChangeArrowheads="1"/>
              </p:cNvSpPr>
              <p:nvPr/>
            </p:nvSpPr>
            <p:spPr bwMode="auto">
              <a:xfrm>
                <a:off x="1731" y="2196"/>
                <a:ext cx="33" cy="4"/>
              </a:xfrm>
              <a:prstGeom prst="rect">
                <a:avLst/>
              </a:prstGeom>
              <a:solidFill>
                <a:srgbClr val="AA29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83" name="Rectangle 115"/>
              <p:cNvSpPr>
                <a:spLocks noChangeArrowheads="1"/>
              </p:cNvSpPr>
              <p:nvPr/>
            </p:nvSpPr>
            <p:spPr bwMode="auto">
              <a:xfrm>
                <a:off x="1731" y="2200"/>
                <a:ext cx="33" cy="5"/>
              </a:xfrm>
              <a:prstGeom prst="rect">
                <a:avLst/>
              </a:prstGeom>
              <a:solidFill>
                <a:srgbClr val="A829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84" name="Rectangle 116"/>
              <p:cNvSpPr>
                <a:spLocks noChangeArrowheads="1"/>
              </p:cNvSpPr>
              <p:nvPr/>
            </p:nvSpPr>
            <p:spPr bwMode="auto">
              <a:xfrm>
                <a:off x="1731" y="2205"/>
                <a:ext cx="33" cy="8"/>
              </a:xfrm>
              <a:prstGeom prst="rect">
                <a:avLst/>
              </a:prstGeom>
              <a:solidFill>
                <a:srgbClr val="A62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85" name="Rectangle 117"/>
              <p:cNvSpPr>
                <a:spLocks noChangeArrowheads="1"/>
              </p:cNvSpPr>
              <p:nvPr/>
            </p:nvSpPr>
            <p:spPr bwMode="auto">
              <a:xfrm>
                <a:off x="1731" y="2211"/>
                <a:ext cx="33" cy="5"/>
              </a:xfrm>
              <a:prstGeom prst="rect">
                <a:avLst/>
              </a:prstGeom>
              <a:solidFill>
                <a:srgbClr val="A42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86" name="Rectangle 118"/>
              <p:cNvSpPr>
                <a:spLocks noChangeArrowheads="1"/>
              </p:cNvSpPr>
              <p:nvPr/>
            </p:nvSpPr>
            <p:spPr bwMode="auto">
              <a:xfrm>
                <a:off x="1731" y="2216"/>
                <a:ext cx="33" cy="4"/>
              </a:xfrm>
              <a:prstGeom prst="rect">
                <a:avLst/>
              </a:prstGeom>
              <a:solidFill>
                <a:srgbClr val="A22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87" name="Rectangle 119"/>
              <p:cNvSpPr>
                <a:spLocks noChangeArrowheads="1"/>
              </p:cNvSpPr>
              <p:nvPr/>
            </p:nvSpPr>
            <p:spPr bwMode="auto">
              <a:xfrm>
                <a:off x="1731" y="2220"/>
                <a:ext cx="33" cy="6"/>
              </a:xfrm>
              <a:prstGeom prst="rect">
                <a:avLst/>
              </a:prstGeom>
              <a:solidFill>
                <a:srgbClr val="A02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88" name="Rectangle 120"/>
              <p:cNvSpPr>
                <a:spLocks noChangeArrowheads="1"/>
              </p:cNvSpPr>
              <p:nvPr/>
            </p:nvSpPr>
            <p:spPr bwMode="auto">
              <a:xfrm>
                <a:off x="1731" y="2226"/>
                <a:ext cx="33" cy="7"/>
              </a:xfrm>
              <a:prstGeom prst="rect">
                <a:avLst/>
              </a:prstGeom>
              <a:solidFill>
                <a:srgbClr val="9E2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89" name="Rectangle 121"/>
              <p:cNvSpPr>
                <a:spLocks noChangeArrowheads="1"/>
              </p:cNvSpPr>
              <p:nvPr/>
            </p:nvSpPr>
            <p:spPr bwMode="auto">
              <a:xfrm>
                <a:off x="1731" y="2231"/>
                <a:ext cx="33" cy="4"/>
              </a:xfrm>
              <a:prstGeom prst="rect">
                <a:avLst/>
              </a:prstGeom>
              <a:solidFill>
                <a:srgbClr val="9C2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90" name="Rectangle 122"/>
              <p:cNvSpPr>
                <a:spLocks noChangeArrowheads="1"/>
              </p:cNvSpPr>
              <p:nvPr/>
            </p:nvSpPr>
            <p:spPr bwMode="auto">
              <a:xfrm>
                <a:off x="1731" y="2235"/>
                <a:ext cx="33" cy="6"/>
              </a:xfrm>
              <a:prstGeom prst="rect">
                <a:avLst/>
              </a:prstGeom>
              <a:solidFill>
                <a:srgbClr val="9A2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91" name="Rectangle 123"/>
              <p:cNvSpPr>
                <a:spLocks noChangeArrowheads="1"/>
              </p:cNvSpPr>
              <p:nvPr/>
            </p:nvSpPr>
            <p:spPr bwMode="auto">
              <a:xfrm>
                <a:off x="1731" y="2241"/>
                <a:ext cx="33" cy="5"/>
              </a:xfrm>
              <a:prstGeom prst="rect">
                <a:avLst/>
              </a:prstGeom>
              <a:solidFill>
                <a:srgbClr val="982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92" name="Rectangle 124"/>
              <p:cNvSpPr>
                <a:spLocks noChangeArrowheads="1"/>
              </p:cNvSpPr>
              <p:nvPr/>
            </p:nvSpPr>
            <p:spPr bwMode="auto">
              <a:xfrm>
                <a:off x="1731" y="2246"/>
                <a:ext cx="33" cy="3"/>
              </a:xfrm>
              <a:prstGeom prst="rect">
                <a:avLst/>
              </a:prstGeom>
              <a:solidFill>
                <a:srgbClr val="962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93" name="Rectangle 125"/>
              <p:cNvSpPr>
                <a:spLocks noChangeArrowheads="1"/>
              </p:cNvSpPr>
              <p:nvPr/>
            </p:nvSpPr>
            <p:spPr bwMode="auto">
              <a:xfrm>
                <a:off x="1731" y="2249"/>
                <a:ext cx="33" cy="8"/>
              </a:xfrm>
              <a:prstGeom prst="rect">
                <a:avLst/>
              </a:prstGeom>
              <a:solidFill>
                <a:srgbClr val="942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94" name="Rectangle 126"/>
              <p:cNvSpPr>
                <a:spLocks noChangeArrowheads="1"/>
              </p:cNvSpPr>
              <p:nvPr/>
            </p:nvSpPr>
            <p:spPr bwMode="auto">
              <a:xfrm>
                <a:off x="1731" y="2255"/>
                <a:ext cx="33" cy="5"/>
              </a:xfrm>
              <a:prstGeom prst="rect">
                <a:avLst/>
              </a:prstGeom>
              <a:solidFill>
                <a:srgbClr val="922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95" name="Rectangle 127"/>
              <p:cNvSpPr>
                <a:spLocks noChangeArrowheads="1"/>
              </p:cNvSpPr>
              <p:nvPr/>
            </p:nvSpPr>
            <p:spPr bwMode="auto">
              <a:xfrm>
                <a:off x="1731" y="2260"/>
                <a:ext cx="33" cy="4"/>
              </a:xfrm>
              <a:prstGeom prst="rect">
                <a:avLst/>
              </a:prstGeom>
              <a:solidFill>
                <a:srgbClr val="902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96" name="Rectangle 128"/>
              <p:cNvSpPr>
                <a:spLocks noChangeArrowheads="1"/>
              </p:cNvSpPr>
              <p:nvPr/>
            </p:nvSpPr>
            <p:spPr bwMode="auto">
              <a:xfrm>
                <a:off x="1731" y="2264"/>
                <a:ext cx="33" cy="6"/>
              </a:xfrm>
              <a:prstGeom prst="rect">
                <a:avLst/>
              </a:prstGeom>
              <a:solidFill>
                <a:srgbClr val="8E2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97" name="Rectangle 129"/>
              <p:cNvSpPr>
                <a:spLocks noChangeArrowheads="1"/>
              </p:cNvSpPr>
              <p:nvPr/>
            </p:nvSpPr>
            <p:spPr bwMode="auto">
              <a:xfrm>
                <a:off x="1731" y="2270"/>
                <a:ext cx="33" cy="4"/>
              </a:xfrm>
              <a:prstGeom prst="rect">
                <a:avLst/>
              </a:prstGeom>
              <a:solidFill>
                <a:srgbClr val="8C2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98" name="Rectangle 130"/>
              <p:cNvSpPr>
                <a:spLocks noChangeArrowheads="1"/>
              </p:cNvSpPr>
              <p:nvPr/>
            </p:nvSpPr>
            <p:spPr bwMode="auto">
              <a:xfrm>
                <a:off x="1731" y="2274"/>
                <a:ext cx="33" cy="7"/>
              </a:xfrm>
              <a:prstGeom prst="rect">
                <a:avLst/>
              </a:prstGeom>
              <a:solidFill>
                <a:srgbClr val="8A2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299" name="Rectangle 131"/>
              <p:cNvSpPr>
                <a:spLocks noChangeArrowheads="1"/>
              </p:cNvSpPr>
              <p:nvPr/>
            </p:nvSpPr>
            <p:spPr bwMode="auto">
              <a:xfrm>
                <a:off x="1731" y="2279"/>
                <a:ext cx="33" cy="6"/>
              </a:xfrm>
              <a:prstGeom prst="rect">
                <a:avLst/>
              </a:prstGeom>
              <a:solidFill>
                <a:srgbClr val="882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00" name="Rectangle 132"/>
              <p:cNvSpPr>
                <a:spLocks noChangeArrowheads="1"/>
              </p:cNvSpPr>
              <p:nvPr/>
            </p:nvSpPr>
            <p:spPr bwMode="auto">
              <a:xfrm>
                <a:off x="1731" y="2285"/>
                <a:ext cx="33" cy="3"/>
              </a:xfrm>
              <a:prstGeom prst="rect">
                <a:avLst/>
              </a:prstGeom>
              <a:solidFill>
                <a:srgbClr val="862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01" name="Rectangle 133"/>
              <p:cNvSpPr>
                <a:spLocks noChangeArrowheads="1"/>
              </p:cNvSpPr>
              <p:nvPr/>
            </p:nvSpPr>
            <p:spPr bwMode="auto">
              <a:xfrm>
                <a:off x="1731" y="2288"/>
                <a:ext cx="33" cy="5"/>
              </a:xfrm>
              <a:prstGeom prst="rect">
                <a:avLst/>
              </a:prstGeom>
              <a:solidFill>
                <a:srgbClr val="842D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02" name="Rectangle 134"/>
              <p:cNvSpPr>
                <a:spLocks noChangeArrowheads="1"/>
              </p:cNvSpPr>
              <p:nvPr/>
            </p:nvSpPr>
            <p:spPr bwMode="auto">
              <a:xfrm>
                <a:off x="1731" y="2293"/>
                <a:ext cx="33" cy="8"/>
              </a:xfrm>
              <a:prstGeom prst="rect">
                <a:avLst/>
              </a:prstGeom>
              <a:solidFill>
                <a:srgbClr val="822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03" name="Rectangle 135"/>
              <p:cNvSpPr>
                <a:spLocks noChangeArrowheads="1"/>
              </p:cNvSpPr>
              <p:nvPr/>
            </p:nvSpPr>
            <p:spPr bwMode="auto">
              <a:xfrm>
                <a:off x="1731" y="2299"/>
                <a:ext cx="33" cy="4"/>
              </a:xfrm>
              <a:prstGeom prst="rect">
                <a:avLst/>
              </a:prstGeom>
              <a:solidFill>
                <a:srgbClr val="802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04" name="Rectangle 136"/>
              <p:cNvSpPr>
                <a:spLocks noChangeArrowheads="1"/>
              </p:cNvSpPr>
              <p:nvPr/>
            </p:nvSpPr>
            <p:spPr bwMode="auto">
              <a:xfrm>
                <a:off x="1731" y="2303"/>
                <a:ext cx="33" cy="5"/>
              </a:xfrm>
              <a:prstGeom prst="rect">
                <a:avLst/>
              </a:prstGeom>
              <a:solidFill>
                <a:srgbClr val="7E2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05" name="Rectangle 137"/>
              <p:cNvSpPr>
                <a:spLocks noChangeArrowheads="1"/>
              </p:cNvSpPr>
              <p:nvPr/>
            </p:nvSpPr>
            <p:spPr bwMode="auto">
              <a:xfrm>
                <a:off x="1731" y="2308"/>
                <a:ext cx="33" cy="6"/>
              </a:xfrm>
              <a:prstGeom prst="rect">
                <a:avLst/>
              </a:prstGeom>
              <a:solidFill>
                <a:srgbClr val="7C2E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06" name="Rectangle 138"/>
              <p:cNvSpPr>
                <a:spLocks noChangeArrowheads="1"/>
              </p:cNvSpPr>
              <p:nvPr/>
            </p:nvSpPr>
            <p:spPr bwMode="auto">
              <a:xfrm>
                <a:off x="1731" y="2314"/>
                <a:ext cx="33" cy="3"/>
              </a:xfrm>
              <a:prstGeom prst="rect">
                <a:avLst/>
              </a:prstGeom>
              <a:solidFill>
                <a:srgbClr val="7A2E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07" name="Rectangle 139"/>
              <p:cNvSpPr>
                <a:spLocks noChangeArrowheads="1"/>
              </p:cNvSpPr>
              <p:nvPr/>
            </p:nvSpPr>
            <p:spPr bwMode="auto">
              <a:xfrm>
                <a:off x="1731" y="2317"/>
                <a:ext cx="33" cy="8"/>
              </a:xfrm>
              <a:prstGeom prst="rect">
                <a:avLst/>
              </a:prstGeom>
              <a:solidFill>
                <a:srgbClr val="782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08" name="Rectangle 140"/>
              <p:cNvSpPr>
                <a:spLocks noChangeArrowheads="1"/>
              </p:cNvSpPr>
              <p:nvPr/>
            </p:nvSpPr>
            <p:spPr bwMode="auto">
              <a:xfrm>
                <a:off x="1731" y="2323"/>
                <a:ext cx="33" cy="5"/>
              </a:xfrm>
              <a:prstGeom prst="rect">
                <a:avLst/>
              </a:prstGeom>
              <a:solidFill>
                <a:srgbClr val="762F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09" name="Rectangle 141"/>
              <p:cNvSpPr>
                <a:spLocks noChangeArrowheads="1"/>
              </p:cNvSpPr>
              <p:nvPr/>
            </p:nvSpPr>
            <p:spPr bwMode="auto">
              <a:xfrm>
                <a:off x="1731" y="2328"/>
                <a:ext cx="33" cy="4"/>
              </a:xfrm>
              <a:prstGeom prst="rect">
                <a:avLst/>
              </a:prstGeom>
              <a:solidFill>
                <a:srgbClr val="742F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10" name="Rectangle 142"/>
              <p:cNvSpPr>
                <a:spLocks noChangeArrowheads="1"/>
              </p:cNvSpPr>
              <p:nvPr/>
            </p:nvSpPr>
            <p:spPr bwMode="auto">
              <a:xfrm>
                <a:off x="1731" y="2332"/>
                <a:ext cx="33" cy="6"/>
              </a:xfrm>
              <a:prstGeom prst="rect">
                <a:avLst/>
              </a:prstGeom>
              <a:solidFill>
                <a:srgbClr val="722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11" name="Rectangle 143"/>
              <p:cNvSpPr>
                <a:spLocks noChangeArrowheads="1"/>
              </p:cNvSpPr>
              <p:nvPr/>
            </p:nvSpPr>
            <p:spPr bwMode="auto">
              <a:xfrm>
                <a:off x="1731" y="2338"/>
                <a:ext cx="33" cy="8"/>
              </a:xfrm>
              <a:prstGeom prst="rect">
                <a:avLst/>
              </a:prstGeom>
              <a:solidFill>
                <a:srgbClr val="703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12" name="Rectangle 144"/>
              <p:cNvSpPr>
                <a:spLocks noChangeArrowheads="1"/>
              </p:cNvSpPr>
              <p:nvPr/>
            </p:nvSpPr>
            <p:spPr bwMode="auto">
              <a:xfrm>
                <a:off x="1731" y="2344"/>
                <a:ext cx="33" cy="3"/>
              </a:xfrm>
              <a:prstGeom prst="rect">
                <a:avLst/>
              </a:prstGeom>
              <a:solidFill>
                <a:srgbClr val="6E3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13" name="Rectangle 145"/>
              <p:cNvSpPr>
                <a:spLocks noChangeArrowheads="1"/>
              </p:cNvSpPr>
              <p:nvPr/>
            </p:nvSpPr>
            <p:spPr bwMode="auto">
              <a:xfrm>
                <a:off x="1731" y="2347"/>
                <a:ext cx="33" cy="6"/>
              </a:xfrm>
              <a:prstGeom prst="rect">
                <a:avLst/>
              </a:prstGeom>
              <a:solidFill>
                <a:srgbClr val="6C3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14" name="Rectangle 146"/>
              <p:cNvSpPr>
                <a:spLocks noChangeArrowheads="1"/>
              </p:cNvSpPr>
              <p:nvPr/>
            </p:nvSpPr>
            <p:spPr bwMode="auto">
              <a:xfrm>
                <a:off x="1731" y="2353"/>
                <a:ext cx="33" cy="6"/>
              </a:xfrm>
              <a:prstGeom prst="rect">
                <a:avLst/>
              </a:prstGeom>
              <a:solidFill>
                <a:srgbClr val="6A3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15" name="Rectangle 147"/>
              <p:cNvSpPr>
                <a:spLocks noChangeArrowheads="1"/>
              </p:cNvSpPr>
              <p:nvPr/>
            </p:nvSpPr>
            <p:spPr bwMode="auto">
              <a:xfrm>
                <a:off x="1731" y="2359"/>
                <a:ext cx="33" cy="6"/>
              </a:xfrm>
              <a:prstGeom prst="rect">
                <a:avLst/>
              </a:prstGeom>
              <a:solidFill>
                <a:srgbClr val="6830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16" name="Rectangle 148"/>
              <p:cNvSpPr>
                <a:spLocks noChangeArrowheads="1"/>
              </p:cNvSpPr>
              <p:nvPr/>
            </p:nvSpPr>
            <p:spPr bwMode="auto">
              <a:xfrm>
                <a:off x="1731" y="2365"/>
                <a:ext cx="33" cy="7"/>
              </a:xfrm>
              <a:prstGeom prst="rect">
                <a:avLst/>
              </a:prstGeom>
              <a:solidFill>
                <a:srgbClr val="663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17" name="Rectangle 149"/>
              <p:cNvSpPr>
                <a:spLocks noChangeArrowheads="1"/>
              </p:cNvSpPr>
              <p:nvPr/>
            </p:nvSpPr>
            <p:spPr bwMode="auto">
              <a:xfrm>
                <a:off x="1731" y="2370"/>
                <a:ext cx="33" cy="3"/>
              </a:xfrm>
              <a:prstGeom prst="rect">
                <a:avLst/>
              </a:prstGeom>
              <a:solidFill>
                <a:srgbClr val="643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18" name="Rectangle 150"/>
              <p:cNvSpPr>
                <a:spLocks noChangeArrowheads="1"/>
              </p:cNvSpPr>
              <p:nvPr/>
            </p:nvSpPr>
            <p:spPr bwMode="auto">
              <a:xfrm>
                <a:off x="1731" y="2373"/>
                <a:ext cx="33" cy="6"/>
              </a:xfrm>
              <a:prstGeom prst="rect">
                <a:avLst/>
              </a:prstGeom>
              <a:solidFill>
                <a:srgbClr val="623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19" name="Rectangle 151"/>
              <p:cNvSpPr>
                <a:spLocks noChangeArrowheads="1"/>
              </p:cNvSpPr>
              <p:nvPr/>
            </p:nvSpPr>
            <p:spPr bwMode="auto">
              <a:xfrm>
                <a:off x="1731" y="2379"/>
                <a:ext cx="33" cy="6"/>
              </a:xfrm>
              <a:prstGeom prst="rect">
                <a:avLst/>
              </a:prstGeom>
              <a:solidFill>
                <a:srgbClr val="603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20" name="Rectangle 152"/>
              <p:cNvSpPr>
                <a:spLocks noChangeArrowheads="1"/>
              </p:cNvSpPr>
              <p:nvPr/>
            </p:nvSpPr>
            <p:spPr bwMode="auto">
              <a:xfrm>
                <a:off x="1731" y="2385"/>
                <a:ext cx="33" cy="7"/>
              </a:xfrm>
              <a:prstGeom prst="rect">
                <a:avLst/>
              </a:prstGeom>
              <a:solidFill>
                <a:srgbClr val="5E3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21" name="Rectangle 153"/>
              <p:cNvSpPr>
                <a:spLocks noChangeArrowheads="1"/>
              </p:cNvSpPr>
              <p:nvPr/>
            </p:nvSpPr>
            <p:spPr bwMode="auto">
              <a:xfrm>
                <a:off x="1731" y="2390"/>
                <a:ext cx="33" cy="6"/>
              </a:xfrm>
              <a:prstGeom prst="rect">
                <a:avLst/>
              </a:prstGeom>
              <a:solidFill>
                <a:srgbClr val="5C3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22" name="Rectangle 154"/>
              <p:cNvSpPr>
                <a:spLocks noChangeArrowheads="1"/>
              </p:cNvSpPr>
              <p:nvPr/>
            </p:nvSpPr>
            <p:spPr bwMode="auto">
              <a:xfrm>
                <a:off x="1731" y="2396"/>
                <a:ext cx="33" cy="4"/>
              </a:xfrm>
              <a:prstGeom prst="rect">
                <a:avLst/>
              </a:prstGeom>
              <a:solidFill>
                <a:srgbClr val="5A3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23" name="Rectangle 155"/>
              <p:cNvSpPr>
                <a:spLocks noChangeArrowheads="1"/>
              </p:cNvSpPr>
              <p:nvPr/>
            </p:nvSpPr>
            <p:spPr bwMode="auto">
              <a:xfrm>
                <a:off x="1731" y="2400"/>
                <a:ext cx="33" cy="6"/>
              </a:xfrm>
              <a:prstGeom prst="rect">
                <a:avLst/>
              </a:prstGeom>
              <a:solidFill>
                <a:srgbClr val="583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24" name="Rectangle 156"/>
              <p:cNvSpPr>
                <a:spLocks noChangeArrowheads="1"/>
              </p:cNvSpPr>
              <p:nvPr/>
            </p:nvSpPr>
            <p:spPr bwMode="auto">
              <a:xfrm>
                <a:off x="1731" y="2406"/>
                <a:ext cx="33" cy="8"/>
              </a:xfrm>
              <a:prstGeom prst="rect">
                <a:avLst/>
              </a:prstGeom>
              <a:solidFill>
                <a:srgbClr val="563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25" name="Rectangle 157"/>
              <p:cNvSpPr>
                <a:spLocks noChangeArrowheads="1"/>
              </p:cNvSpPr>
              <p:nvPr/>
            </p:nvSpPr>
            <p:spPr bwMode="auto">
              <a:xfrm>
                <a:off x="1731" y="2412"/>
                <a:ext cx="33" cy="5"/>
              </a:xfrm>
              <a:prstGeom prst="rect">
                <a:avLst/>
              </a:prstGeom>
              <a:solidFill>
                <a:srgbClr val="543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26" name="Rectangle 158"/>
              <p:cNvSpPr>
                <a:spLocks noChangeArrowheads="1"/>
              </p:cNvSpPr>
              <p:nvPr/>
            </p:nvSpPr>
            <p:spPr bwMode="auto">
              <a:xfrm>
                <a:off x="1731" y="2417"/>
                <a:ext cx="33" cy="6"/>
              </a:xfrm>
              <a:prstGeom prst="rect">
                <a:avLst/>
              </a:prstGeom>
              <a:solidFill>
                <a:srgbClr val="523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27" name="Rectangle 159"/>
              <p:cNvSpPr>
                <a:spLocks noChangeArrowheads="1"/>
              </p:cNvSpPr>
              <p:nvPr/>
            </p:nvSpPr>
            <p:spPr bwMode="auto">
              <a:xfrm>
                <a:off x="1731" y="2423"/>
                <a:ext cx="33" cy="6"/>
              </a:xfrm>
              <a:prstGeom prst="rect">
                <a:avLst/>
              </a:prstGeom>
              <a:solidFill>
                <a:srgbClr val="503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28" name="Rectangle 160"/>
              <p:cNvSpPr>
                <a:spLocks noChangeArrowheads="1"/>
              </p:cNvSpPr>
              <p:nvPr/>
            </p:nvSpPr>
            <p:spPr bwMode="auto">
              <a:xfrm>
                <a:off x="1731" y="2429"/>
                <a:ext cx="33" cy="8"/>
              </a:xfrm>
              <a:prstGeom prst="rect">
                <a:avLst/>
              </a:prstGeom>
              <a:solidFill>
                <a:srgbClr val="4E3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29" name="Rectangle 161"/>
              <p:cNvSpPr>
                <a:spLocks noChangeArrowheads="1"/>
              </p:cNvSpPr>
              <p:nvPr/>
            </p:nvSpPr>
            <p:spPr bwMode="auto">
              <a:xfrm>
                <a:off x="1731" y="2435"/>
                <a:ext cx="33" cy="6"/>
              </a:xfrm>
              <a:prstGeom prst="rect">
                <a:avLst/>
              </a:prstGeom>
              <a:solidFill>
                <a:srgbClr val="4C3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30" name="Rectangle 162"/>
              <p:cNvSpPr>
                <a:spLocks noChangeArrowheads="1"/>
              </p:cNvSpPr>
              <p:nvPr/>
            </p:nvSpPr>
            <p:spPr bwMode="auto">
              <a:xfrm>
                <a:off x="1731" y="2441"/>
                <a:ext cx="33" cy="6"/>
              </a:xfrm>
              <a:prstGeom prst="rect">
                <a:avLst/>
              </a:prstGeom>
              <a:solidFill>
                <a:srgbClr val="4A3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31" name="Rectangle 163"/>
              <p:cNvSpPr>
                <a:spLocks noChangeArrowheads="1"/>
              </p:cNvSpPr>
              <p:nvPr/>
            </p:nvSpPr>
            <p:spPr bwMode="auto">
              <a:xfrm>
                <a:off x="1731" y="2447"/>
                <a:ext cx="33" cy="6"/>
              </a:xfrm>
              <a:prstGeom prst="rect">
                <a:avLst/>
              </a:prstGeom>
              <a:solidFill>
                <a:srgbClr val="483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32" name="Rectangle 164"/>
              <p:cNvSpPr>
                <a:spLocks noChangeArrowheads="1"/>
              </p:cNvSpPr>
              <p:nvPr/>
            </p:nvSpPr>
            <p:spPr bwMode="auto">
              <a:xfrm>
                <a:off x="1731" y="2453"/>
                <a:ext cx="33" cy="11"/>
              </a:xfrm>
              <a:prstGeom prst="rect">
                <a:avLst/>
              </a:prstGeom>
              <a:solidFill>
                <a:srgbClr val="463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33" name="Rectangle 165"/>
              <p:cNvSpPr>
                <a:spLocks noChangeArrowheads="1"/>
              </p:cNvSpPr>
              <p:nvPr/>
            </p:nvSpPr>
            <p:spPr bwMode="auto">
              <a:xfrm>
                <a:off x="1731" y="2462"/>
                <a:ext cx="33" cy="6"/>
              </a:xfrm>
              <a:prstGeom prst="rect">
                <a:avLst/>
              </a:prstGeom>
              <a:solidFill>
                <a:srgbClr val="443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34" name="Rectangle 166"/>
              <p:cNvSpPr>
                <a:spLocks noChangeArrowheads="1"/>
              </p:cNvSpPr>
              <p:nvPr/>
            </p:nvSpPr>
            <p:spPr bwMode="auto">
              <a:xfrm>
                <a:off x="1731" y="2468"/>
                <a:ext cx="33" cy="5"/>
              </a:xfrm>
              <a:prstGeom prst="rect">
                <a:avLst/>
              </a:prstGeom>
              <a:solidFill>
                <a:srgbClr val="423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35" name="Rectangle 167"/>
              <p:cNvSpPr>
                <a:spLocks noChangeArrowheads="1"/>
              </p:cNvSpPr>
              <p:nvPr/>
            </p:nvSpPr>
            <p:spPr bwMode="auto">
              <a:xfrm>
                <a:off x="1731" y="2473"/>
                <a:ext cx="33" cy="6"/>
              </a:xfrm>
              <a:prstGeom prst="rect">
                <a:avLst/>
              </a:prstGeom>
              <a:solidFill>
                <a:srgbClr val="403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36" name="Rectangle 168"/>
              <p:cNvSpPr>
                <a:spLocks noChangeArrowheads="1"/>
              </p:cNvSpPr>
              <p:nvPr/>
            </p:nvSpPr>
            <p:spPr bwMode="auto">
              <a:xfrm>
                <a:off x="1731" y="2479"/>
                <a:ext cx="33" cy="11"/>
              </a:xfrm>
              <a:prstGeom prst="rect">
                <a:avLst/>
              </a:prstGeom>
              <a:solidFill>
                <a:srgbClr val="3E3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37" name="Rectangle 169"/>
              <p:cNvSpPr>
                <a:spLocks noChangeArrowheads="1"/>
              </p:cNvSpPr>
              <p:nvPr/>
            </p:nvSpPr>
            <p:spPr bwMode="auto">
              <a:xfrm>
                <a:off x="1731" y="2489"/>
                <a:ext cx="33" cy="5"/>
              </a:xfrm>
              <a:prstGeom prst="rect">
                <a:avLst/>
              </a:prstGeom>
              <a:solidFill>
                <a:srgbClr val="3C3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38" name="Rectangle 170"/>
              <p:cNvSpPr>
                <a:spLocks noChangeArrowheads="1"/>
              </p:cNvSpPr>
              <p:nvPr/>
            </p:nvSpPr>
            <p:spPr bwMode="auto">
              <a:xfrm>
                <a:off x="1731" y="2494"/>
                <a:ext cx="33" cy="9"/>
              </a:xfrm>
              <a:prstGeom prst="rect">
                <a:avLst/>
              </a:prstGeom>
              <a:solidFill>
                <a:srgbClr val="3A3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39" name="Rectangle 171"/>
              <p:cNvSpPr>
                <a:spLocks noChangeArrowheads="1"/>
              </p:cNvSpPr>
              <p:nvPr/>
            </p:nvSpPr>
            <p:spPr bwMode="auto">
              <a:xfrm>
                <a:off x="1731" y="2503"/>
                <a:ext cx="33" cy="8"/>
              </a:xfrm>
              <a:prstGeom prst="rect">
                <a:avLst/>
              </a:prstGeom>
              <a:solidFill>
                <a:srgbClr val="383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40" name="Rectangle 172"/>
              <p:cNvSpPr>
                <a:spLocks noChangeArrowheads="1"/>
              </p:cNvSpPr>
              <p:nvPr/>
            </p:nvSpPr>
            <p:spPr bwMode="auto">
              <a:xfrm>
                <a:off x="1731" y="2509"/>
                <a:ext cx="33" cy="9"/>
              </a:xfrm>
              <a:prstGeom prst="rect">
                <a:avLst/>
              </a:prstGeom>
              <a:solidFill>
                <a:srgbClr val="36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41" name="Rectangle 173"/>
              <p:cNvSpPr>
                <a:spLocks noChangeArrowheads="1"/>
              </p:cNvSpPr>
              <p:nvPr/>
            </p:nvSpPr>
            <p:spPr bwMode="auto">
              <a:xfrm>
                <a:off x="1731" y="2518"/>
                <a:ext cx="33" cy="7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42" name="Rectangle 174"/>
              <p:cNvSpPr>
                <a:spLocks noChangeArrowheads="1"/>
              </p:cNvSpPr>
              <p:nvPr/>
            </p:nvSpPr>
            <p:spPr bwMode="auto">
              <a:xfrm>
                <a:off x="1732" y="1770"/>
                <a:ext cx="32" cy="756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43" name="Rectangle 175"/>
              <p:cNvSpPr>
                <a:spLocks noChangeArrowheads="1"/>
              </p:cNvSpPr>
              <p:nvPr/>
            </p:nvSpPr>
            <p:spPr bwMode="auto">
              <a:xfrm>
                <a:off x="2714" y="2005"/>
                <a:ext cx="291" cy="353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44" name="Rectangle 176"/>
              <p:cNvSpPr>
                <a:spLocks noChangeArrowheads="1"/>
              </p:cNvSpPr>
              <p:nvPr/>
            </p:nvSpPr>
            <p:spPr bwMode="auto">
              <a:xfrm>
                <a:off x="2714" y="2005"/>
                <a:ext cx="291" cy="35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45" name="Rectangle 177"/>
              <p:cNvSpPr>
                <a:spLocks noChangeArrowheads="1"/>
              </p:cNvSpPr>
              <p:nvPr/>
            </p:nvSpPr>
            <p:spPr bwMode="auto">
              <a:xfrm>
                <a:off x="3157" y="2357"/>
                <a:ext cx="119" cy="70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46" name="Rectangle 178"/>
              <p:cNvSpPr>
                <a:spLocks noChangeArrowheads="1"/>
              </p:cNvSpPr>
              <p:nvPr/>
            </p:nvSpPr>
            <p:spPr bwMode="auto">
              <a:xfrm>
                <a:off x="3157" y="2357"/>
                <a:ext cx="119" cy="70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47" name="Rectangle 179"/>
              <p:cNvSpPr>
                <a:spLocks noChangeArrowheads="1"/>
              </p:cNvSpPr>
              <p:nvPr/>
            </p:nvSpPr>
            <p:spPr bwMode="auto">
              <a:xfrm>
                <a:off x="1457" y="1762"/>
                <a:ext cx="33" cy="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48" name="Rectangle 180"/>
              <p:cNvSpPr>
                <a:spLocks noChangeArrowheads="1"/>
              </p:cNvSpPr>
              <p:nvPr/>
            </p:nvSpPr>
            <p:spPr bwMode="auto">
              <a:xfrm>
                <a:off x="1457" y="1763"/>
                <a:ext cx="33" cy="1"/>
              </a:xfrm>
              <a:prstGeom prst="rect">
                <a:avLst/>
              </a:prstGeom>
              <a:solidFill>
                <a:srgbClr val="FF00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49" name="Rectangle 181"/>
              <p:cNvSpPr>
                <a:spLocks noChangeArrowheads="1"/>
              </p:cNvSpPr>
              <p:nvPr/>
            </p:nvSpPr>
            <p:spPr bwMode="auto">
              <a:xfrm>
                <a:off x="1457" y="1763"/>
                <a:ext cx="33" cy="1"/>
              </a:xfrm>
              <a:prstGeom prst="rect">
                <a:avLst/>
              </a:prstGeom>
              <a:solidFill>
                <a:srgbClr val="FF00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50" name="Rectangle 182"/>
              <p:cNvSpPr>
                <a:spLocks noChangeArrowheads="1"/>
              </p:cNvSpPr>
              <p:nvPr/>
            </p:nvSpPr>
            <p:spPr bwMode="auto">
              <a:xfrm>
                <a:off x="1457" y="1764"/>
                <a:ext cx="33" cy="1"/>
              </a:xfrm>
              <a:prstGeom prst="rect">
                <a:avLst/>
              </a:prstGeom>
              <a:solidFill>
                <a:srgbClr val="FF0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51" name="Rectangle 183"/>
              <p:cNvSpPr>
                <a:spLocks noChangeArrowheads="1"/>
              </p:cNvSpPr>
              <p:nvPr/>
            </p:nvSpPr>
            <p:spPr bwMode="auto">
              <a:xfrm>
                <a:off x="1457" y="1765"/>
                <a:ext cx="33" cy="4"/>
              </a:xfrm>
              <a:prstGeom prst="rect">
                <a:avLst/>
              </a:prstGeom>
              <a:solidFill>
                <a:srgbClr val="FF00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52" name="Rectangle 184"/>
              <p:cNvSpPr>
                <a:spLocks noChangeArrowheads="1"/>
              </p:cNvSpPr>
              <p:nvPr/>
            </p:nvSpPr>
            <p:spPr bwMode="auto">
              <a:xfrm>
                <a:off x="1457" y="1769"/>
                <a:ext cx="33" cy="2"/>
              </a:xfrm>
              <a:prstGeom prst="rect">
                <a:avLst/>
              </a:prstGeom>
              <a:solidFill>
                <a:srgbClr val="FF00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53" name="Rectangle 185"/>
              <p:cNvSpPr>
                <a:spLocks noChangeArrowheads="1"/>
              </p:cNvSpPr>
              <p:nvPr/>
            </p:nvSpPr>
            <p:spPr bwMode="auto">
              <a:xfrm>
                <a:off x="1457" y="1771"/>
                <a:ext cx="33" cy="7"/>
              </a:xfrm>
              <a:prstGeom prst="rect">
                <a:avLst/>
              </a:prstGeom>
              <a:solidFill>
                <a:srgbClr val="FF0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54" name="Rectangle 186"/>
              <p:cNvSpPr>
                <a:spLocks noChangeArrowheads="1"/>
              </p:cNvSpPr>
              <p:nvPr/>
            </p:nvSpPr>
            <p:spPr bwMode="auto">
              <a:xfrm>
                <a:off x="1457" y="1776"/>
                <a:ext cx="33" cy="1"/>
              </a:xfrm>
              <a:prstGeom prst="rect">
                <a:avLst/>
              </a:prstGeom>
              <a:solidFill>
                <a:srgbClr val="FE0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55" name="Rectangle 187"/>
              <p:cNvSpPr>
                <a:spLocks noChangeArrowheads="1"/>
              </p:cNvSpPr>
              <p:nvPr/>
            </p:nvSpPr>
            <p:spPr bwMode="auto">
              <a:xfrm>
                <a:off x="1457" y="1777"/>
                <a:ext cx="33" cy="2"/>
              </a:xfrm>
              <a:prstGeom prst="rect">
                <a:avLst/>
              </a:prstGeom>
              <a:solidFill>
                <a:srgbClr val="FE0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56" name="Rectangle 188"/>
              <p:cNvSpPr>
                <a:spLocks noChangeArrowheads="1"/>
              </p:cNvSpPr>
              <p:nvPr/>
            </p:nvSpPr>
            <p:spPr bwMode="auto">
              <a:xfrm>
                <a:off x="1457" y="1779"/>
                <a:ext cx="33" cy="6"/>
              </a:xfrm>
              <a:prstGeom prst="rect">
                <a:avLst/>
              </a:prstGeom>
              <a:solidFill>
                <a:srgbClr val="FE0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57" name="Rectangle 189"/>
              <p:cNvSpPr>
                <a:spLocks noChangeArrowheads="1"/>
              </p:cNvSpPr>
              <p:nvPr/>
            </p:nvSpPr>
            <p:spPr bwMode="auto">
              <a:xfrm>
                <a:off x="1457" y="1785"/>
                <a:ext cx="33" cy="3"/>
              </a:xfrm>
              <a:prstGeom prst="rect">
                <a:avLst/>
              </a:prstGeom>
              <a:solidFill>
                <a:srgbClr val="FE00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58" name="Rectangle 190"/>
              <p:cNvSpPr>
                <a:spLocks noChangeArrowheads="1"/>
              </p:cNvSpPr>
              <p:nvPr/>
            </p:nvSpPr>
            <p:spPr bwMode="auto">
              <a:xfrm>
                <a:off x="1457" y="1788"/>
                <a:ext cx="33" cy="7"/>
              </a:xfrm>
              <a:prstGeom prst="rect">
                <a:avLst/>
              </a:prstGeom>
              <a:solidFill>
                <a:srgbClr val="FE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59" name="Rectangle 191"/>
              <p:cNvSpPr>
                <a:spLocks noChangeArrowheads="1"/>
              </p:cNvSpPr>
              <p:nvPr/>
            </p:nvSpPr>
            <p:spPr bwMode="auto">
              <a:xfrm>
                <a:off x="1457" y="1795"/>
                <a:ext cx="33" cy="5"/>
              </a:xfrm>
              <a:prstGeom prst="rect">
                <a:avLst/>
              </a:prstGeom>
              <a:solidFill>
                <a:srgbClr val="FE00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60" name="Rectangle 192"/>
              <p:cNvSpPr>
                <a:spLocks noChangeArrowheads="1"/>
              </p:cNvSpPr>
              <p:nvPr/>
            </p:nvSpPr>
            <p:spPr bwMode="auto">
              <a:xfrm>
                <a:off x="1457" y="1798"/>
                <a:ext cx="33" cy="4"/>
              </a:xfrm>
              <a:prstGeom prst="rect">
                <a:avLst/>
              </a:prstGeom>
              <a:solidFill>
                <a:srgbClr val="FE0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61" name="Rectangle 193"/>
              <p:cNvSpPr>
                <a:spLocks noChangeArrowheads="1"/>
              </p:cNvSpPr>
              <p:nvPr/>
            </p:nvSpPr>
            <p:spPr bwMode="auto">
              <a:xfrm>
                <a:off x="1457" y="1802"/>
                <a:ext cx="33" cy="5"/>
              </a:xfrm>
              <a:prstGeom prst="rect">
                <a:avLst/>
              </a:prstGeom>
              <a:solidFill>
                <a:srgbClr val="FD0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62" name="Rectangle 194"/>
              <p:cNvSpPr>
                <a:spLocks noChangeArrowheads="1"/>
              </p:cNvSpPr>
              <p:nvPr/>
            </p:nvSpPr>
            <p:spPr bwMode="auto">
              <a:xfrm>
                <a:off x="1457" y="1807"/>
                <a:ext cx="33" cy="1"/>
              </a:xfrm>
              <a:prstGeom prst="rect">
                <a:avLst/>
              </a:prstGeom>
              <a:solidFill>
                <a:srgbClr val="FD03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63" name="Rectangle 195"/>
              <p:cNvSpPr>
                <a:spLocks noChangeArrowheads="1"/>
              </p:cNvSpPr>
              <p:nvPr/>
            </p:nvSpPr>
            <p:spPr bwMode="auto">
              <a:xfrm>
                <a:off x="1457" y="1808"/>
                <a:ext cx="33" cy="1"/>
              </a:xfrm>
              <a:prstGeom prst="rect">
                <a:avLst/>
              </a:prstGeom>
              <a:solidFill>
                <a:srgbClr val="FD05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64" name="Rectangle 196"/>
              <p:cNvSpPr>
                <a:spLocks noChangeArrowheads="1"/>
              </p:cNvSpPr>
              <p:nvPr/>
            </p:nvSpPr>
            <p:spPr bwMode="auto">
              <a:xfrm>
                <a:off x="1457" y="1808"/>
                <a:ext cx="33" cy="1"/>
              </a:xfrm>
              <a:prstGeom prst="rect">
                <a:avLst/>
              </a:prstGeom>
              <a:solidFill>
                <a:srgbClr val="FD08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65" name="Rectangle 197"/>
              <p:cNvSpPr>
                <a:spLocks noChangeArrowheads="1"/>
              </p:cNvSpPr>
              <p:nvPr/>
            </p:nvSpPr>
            <p:spPr bwMode="auto">
              <a:xfrm>
                <a:off x="1457" y="1809"/>
                <a:ext cx="33" cy="3"/>
              </a:xfrm>
              <a:prstGeom prst="rect">
                <a:avLst/>
              </a:prstGeom>
              <a:solidFill>
                <a:srgbClr val="FD0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66" name="Rectangle 198"/>
              <p:cNvSpPr>
                <a:spLocks noChangeArrowheads="1"/>
              </p:cNvSpPr>
              <p:nvPr/>
            </p:nvSpPr>
            <p:spPr bwMode="auto">
              <a:xfrm>
                <a:off x="1457" y="1812"/>
                <a:ext cx="33" cy="5"/>
              </a:xfrm>
              <a:prstGeom prst="rect">
                <a:avLst/>
              </a:prstGeom>
              <a:solidFill>
                <a:srgbClr val="FD0B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67" name="Rectangle 199"/>
              <p:cNvSpPr>
                <a:spLocks noChangeArrowheads="1"/>
              </p:cNvSpPr>
              <p:nvPr/>
            </p:nvSpPr>
            <p:spPr bwMode="auto">
              <a:xfrm>
                <a:off x="1457" y="1817"/>
                <a:ext cx="33" cy="7"/>
              </a:xfrm>
              <a:prstGeom prst="rect">
                <a:avLst/>
              </a:prstGeom>
              <a:solidFill>
                <a:srgbClr val="FC0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68" name="Rectangle 200"/>
              <p:cNvSpPr>
                <a:spLocks noChangeArrowheads="1"/>
              </p:cNvSpPr>
              <p:nvPr/>
            </p:nvSpPr>
            <p:spPr bwMode="auto">
              <a:xfrm>
                <a:off x="1457" y="1822"/>
                <a:ext cx="33" cy="4"/>
              </a:xfrm>
              <a:prstGeom prst="rect">
                <a:avLst/>
              </a:prstGeom>
              <a:solidFill>
                <a:srgbClr val="FC0B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69" name="Rectangle 201"/>
              <p:cNvSpPr>
                <a:spLocks noChangeArrowheads="1"/>
              </p:cNvSpPr>
              <p:nvPr/>
            </p:nvSpPr>
            <p:spPr bwMode="auto">
              <a:xfrm>
                <a:off x="1457" y="1826"/>
                <a:ext cx="33" cy="6"/>
              </a:xfrm>
              <a:prstGeom prst="rect">
                <a:avLst/>
              </a:prstGeom>
              <a:solidFill>
                <a:srgbClr val="FC0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70" name="Rectangle 202"/>
              <p:cNvSpPr>
                <a:spLocks noChangeArrowheads="1"/>
              </p:cNvSpPr>
              <p:nvPr/>
            </p:nvSpPr>
            <p:spPr bwMode="auto">
              <a:xfrm>
                <a:off x="1457" y="1832"/>
                <a:ext cx="33" cy="5"/>
              </a:xfrm>
              <a:prstGeom prst="rect">
                <a:avLst/>
              </a:prstGeom>
              <a:solidFill>
                <a:srgbClr val="FB0B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71" name="Rectangle 203"/>
              <p:cNvSpPr>
                <a:spLocks noChangeArrowheads="1"/>
              </p:cNvSpPr>
              <p:nvPr/>
            </p:nvSpPr>
            <p:spPr bwMode="auto">
              <a:xfrm>
                <a:off x="1457" y="1837"/>
                <a:ext cx="33" cy="8"/>
              </a:xfrm>
              <a:prstGeom prst="rect">
                <a:avLst/>
              </a:prstGeom>
              <a:solidFill>
                <a:srgbClr val="FB0B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72" name="Rectangle 204"/>
              <p:cNvSpPr>
                <a:spLocks noChangeArrowheads="1"/>
              </p:cNvSpPr>
              <p:nvPr/>
            </p:nvSpPr>
            <p:spPr bwMode="auto">
              <a:xfrm>
                <a:off x="1457" y="1843"/>
                <a:ext cx="33" cy="6"/>
              </a:xfrm>
              <a:prstGeom prst="rect">
                <a:avLst/>
              </a:prstGeom>
              <a:solidFill>
                <a:srgbClr val="FB0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73" name="Rectangle 205"/>
              <p:cNvSpPr>
                <a:spLocks noChangeArrowheads="1"/>
              </p:cNvSpPr>
              <p:nvPr/>
            </p:nvSpPr>
            <p:spPr bwMode="auto">
              <a:xfrm>
                <a:off x="1457" y="1849"/>
                <a:ext cx="33" cy="4"/>
              </a:xfrm>
              <a:prstGeom prst="rect">
                <a:avLst/>
              </a:prstGeom>
              <a:solidFill>
                <a:srgbClr val="FA0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74" name="Rectangle 206"/>
              <p:cNvSpPr>
                <a:spLocks noChangeArrowheads="1"/>
              </p:cNvSpPr>
              <p:nvPr/>
            </p:nvSpPr>
            <p:spPr bwMode="auto">
              <a:xfrm>
                <a:off x="1457" y="1853"/>
                <a:ext cx="33" cy="8"/>
              </a:xfrm>
              <a:prstGeom prst="rect">
                <a:avLst/>
              </a:prstGeom>
              <a:solidFill>
                <a:srgbClr val="FA0B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75" name="Rectangle 207"/>
              <p:cNvSpPr>
                <a:spLocks noChangeArrowheads="1"/>
              </p:cNvSpPr>
              <p:nvPr/>
            </p:nvSpPr>
            <p:spPr bwMode="auto">
              <a:xfrm>
                <a:off x="1457" y="1861"/>
                <a:ext cx="33" cy="2"/>
              </a:xfrm>
              <a:prstGeom prst="rect">
                <a:avLst/>
              </a:prstGeom>
              <a:solidFill>
                <a:srgbClr val="F90B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76" name="Rectangle 208"/>
              <p:cNvSpPr>
                <a:spLocks noChangeArrowheads="1"/>
              </p:cNvSpPr>
              <p:nvPr/>
            </p:nvSpPr>
            <p:spPr bwMode="auto">
              <a:xfrm>
                <a:off x="1457" y="1863"/>
                <a:ext cx="33" cy="4"/>
              </a:xfrm>
              <a:prstGeom prst="rect">
                <a:avLst/>
              </a:prstGeom>
              <a:solidFill>
                <a:srgbClr val="F90D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77" name="Rectangle 209"/>
              <p:cNvSpPr>
                <a:spLocks noChangeArrowheads="1"/>
              </p:cNvSpPr>
              <p:nvPr/>
            </p:nvSpPr>
            <p:spPr bwMode="auto">
              <a:xfrm>
                <a:off x="1457" y="1865"/>
                <a:ext cx="33" cy="6"/>
              </a:xfrm>
              <a:prstGeom prst="rect">
                <a:avLst/>
              </a:prstGeom>
              <a:solidFill>
                <a:srgbClr val="F90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78" name="Rectangle 210"/>
              <p:cNvSpPr>
                <a:spLocks noChangeArrowheads="1"/>
              </p:cNvSpPr>
              <p:nvPr/>
            </p:nvSpPr>
            <p:spPr bwMode="auto">
              <a:xfrm>
                <a:off x="1457" y="1871"/>
                <a:ext cx="33" cy="6"/>
              </a:xfrm>
              <a:prstGeom prst="rect">
                <a:avLst/>
              </a:prstGeom>
              <a:solidFill>
                <a:srgbClr val="F80F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79" name="Rectangle 211"/>
              <p:cNvSpPr>
                <a:spLocks noChangeArrowheads="1"/>
              </p:cNvSpPr>
              <p:nvPr/>
            </p:nvSpPr>
            <p:spPr bwMode="auto">
              <a:xfrm>
                <a:off x="1457" y="1877"/>
                <a:ext cx="33" cy="5"/>
              </a:xfrm>
              <a:prstGeom prst="rect">
                <a:avLst/>
              </a:prstGeom>
              <a:solidFill>
                <a:srgbClr val="F80F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80" name="Rectangle 212"/>
              <p:cNvSpPr>
                <a:spLocks noChangeArrowheads="1"/>
              </p:cNvSpPr>
              <p:nvPr/>
            </p:nvSpPr>
            <p:spPr bwMode="auto">
              <a:xfrm>
                <a:off x="1457" y="1882"/>
                <a:ext cx="33" cy="5"/>
              </a:xfrm>
              <a:prstGeom prst="rect">
                <a:avLst/>
              </a:prstGeom>
              <a:solidFill>
                <a:srgbClr val="F70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81" name="Rectangle 213"/>
              <p:cNvSpPr>
                <a:spLocks noChangeArrowheads="1"/>
              </p:cNvSpPr>
              <p:nvPr/>
            </p:nvSpPr>
            <p:spPr bwMode="auto">
              <a:xfrm>
                <a:off x="1457" y="1887"/>
                <a:ext cx="33" cy="9"/>
              </a:xfrm>
              <a:prstGeom prst="rect">
                <a:avLst/>
              </a:prstGeom>
              <a:solidFill>
                <a:srgbClr val="F70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82" name="Rectangle 214"/>
              <p:cNvSpPr>
                <a:spLocks noChangeArrowheads="1"/>
              </p:cNvSpPr>
              <p:nvPr/>
            </p:nvSpPr>
            <p:spPr bwMode="auto">
              <a:xfrm>
                <a:off x="1457" y="1894"/>
                <a:ext cx="33" cy="6"/>
              </a:xfrm>
              <a:prstGeom prst="rect">
                <a:avLst/>
              </a:prstGeom>
              <a:solidFill>
                <a:srgbClr val="F60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83" name="Rectangle 215"/>
              <p:cNvSpPr>
                <a:spLocks noChangeArrowheads="1"/>
              </p:cNvSpPr>
              <p:nvPr/>
            </p:nvSpPr>
            <p:spPr bwMode="auto">
              <a:xfrm>
                <a:off x="1457" y="1900"/>
                <a:ext cx="33" cy="3"/>
              </a:xfrm>
              <a:prstGeom prst="rect">
                <a:avLst/>
              </a:prstGeom>
              <a:solidFill>
                <a:srgbClr val="F50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84" name="Rectangle 216"/>
              <p:cNvSpPr>
                <a:spLocks noChangeArrowheads="1"/>
              </p:cNvSpPr>
              <p:nvPr/>
            </p:nvSpPr>
            <p:spPr bwMode="auto">
              <a:xfrm>
                <a:off x="1457" y="1903"/>
                <a:ext cx="33" cy="5"/>
              </a:xfrm>
              <a:prstGeom prst="rect">
                <a:avLst/>
              </a:prstGeom>
              <a:solidFill>
                <a:srgbClr val="F51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85" name="Rectangle 217"/>
              <p:cNvSpPr>
                <a:spLocks noChangeArrowheads="1"/>
              </p:cNvSpPr>
              <p:nvPr/>
            </p:nvSpPr>
            <p:spPr bwMode="auto">
              <a:xfrm>
                <a:off x="1457" y="1908"/>
                <a:ext cx="33" cy="8"/>
              </a:xfrm>
              <a:prstGeom prst="rect">
                <a:avLst/>
              </a:prstGeom>
              <a:solidFill>
                <a:srgbClr val="F41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86" name="Rectangle 218"/>
              <p:cNvSpPr>
                <a:spLocks noChangeArrowheads="1"/>
              </p:cNvSpPr>
              <p:nvPr/>
            </p:nvSpPr>
            <p:spPr bwMode="auto">
              <a:xfrm>
                <a:off x="1457" y="1914"/>
                <a:ext cx="33" cy="6"/>
              </a:xfrm>
              <a:prstGeom prst="rect">
                <a:avLst/>
              </a:prstGeom>
              <a:solidFill>
                <a:srgbClr val="F31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87" name="Rectangle 219"/>
              <p:cNvSpPr>
                <a:spLocks noChangeArrowheads="1"/>
              </p:cNvSpPr>
              <p:nvPr/>
            </p:nvSpPr>
            <p:spPr bwMode="auto">
              <a:xfrm>
                <a:off x="1457" y="1920"/>
                <a:ext cx="33" cy="5"/>
              </a:xfrm>
              <a:prstGeom prst="rect">
                <a:avLst/>
              </a:prstGeom>
              <a:solidFill>
                <a:srgbClr val="F3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88" name="Rectangle 220"/>
              <p:cNvSpPr>
                <a:spLocks noChangeArrowheads="1"/>
              </p:cNvSpPr>
              <p:nvPr/>
            </p:nvSpPr>
            <p:spPr bwMode="auto">
              <a:xfrm>
                <a:off x="1457" y="1925"/>
                <a:ext cx="33" cy="4"/>
              </a:xfrm>
              <a:prstGeom prst="rect">
                <a:avLst/>
              </a:prstGeom>
              <a:solidFill>
                <a:srgbClr val="F21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89" name="Rectangle 221"/>
              <p:cNvSpPr>
                <a:spLocks noChangeArrowheads="1"/>
              </p:cNvSpPr>
              <p:nvPr/>
            </p:nvSpPr>
            <p:spPr bwMode="auto">
              <a:xfrm>
                <a:off x="1457" y="1929"/>
                <a:ext cx="33" cy="3"/>
              </a:xfrm>
              <a:prstGeom prst="rect">
                <a:avLst/>
              </a:prstGeom>
              <a:solidFill>
                <a:srgbClr val="F21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90" name="Rectangle 222"/>
              <p:cNvSpPr>
                <a:spLocks noChangeArrowheads="1"/>
              </p:cNvSpPr>
              <p:nvPr/>
            </p:nvSpPr>
            <p:spPr bwMode="auto">
              <a:xfrm>
                <a:off x="1457" y="1932"/>
                <a:ext cx="33" cy="8"/>
              </a:xfrm>
              <a:prstGeom prst="rect">
                <a:avLst/>
              </a:prstGeom>
              <a:solidFill>
                <a:srgbClr val="F114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91" name="Rectangle 223"/>
              <p:cNvSpPr>
                <a:spLocks noChangeArrowheads="1"/>
              </p:cNvSpPr>
              <p:nvPr/>
            </p:nvSpPr>
            <p:spPr bwMode="auto">
              <a:xfrm>
                <a:off x="1457" y="1938"/>
                <a:ext cx="33" cy="6"/>
              </a:xfrm>
              <a:prstGeom prst="rect">
                <a:avLst/>
              </a:prstGeom>
              <a:solidFill>
                <a:srgbClr val="F015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92" name="Rectangle 224"/>
              <p:cNvSpPr>
                <a:spLocks noChangeArrowheads="1"/>
              </p:cNvSpPr>
              <p:nvPr/>
            </p:nvSpPr>
            <p:spPr bwMode="auto">
              <a:xfrm>
                <a:off x="1457" y="1944"/>
                <a:ext cx="33" cy="6"/>
              </a:xfrm>
              <a:prstGeom prst="rect">
                <a:avLst/>
              </a:prstGeom>
              <a:solidFill>
                <a:srgbClr val="EF15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93" name="Rectangle 225"/>
              <p:cNvSpPr>
                <a:spLocks noChangeArrowheads="1"/>
              </p:cNvSpPr>
              <p:nvPr/>
            </p:nvSpPr>
            <p:spPr bwMode="auto">
              <a:xfrm>
                <a:off x="1457" y="1950"/>
                <a:ext cx="33" cy="8"/>
              </a:xfrm>
              <a:prstGeom prst="rect">
                <a:avLst/>
              </a:prstGeom>
              <a:solidFill>
                <a:srgbClr val="EE1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94" name="Rectangle 226"/>
              <p:cNvSpPr>
                <a:spLocks noChangeArrowheads="1"/>
              </p:cNvSpPr>
              <p:nvPr/>
            </p:nvSpPr>
            <p:spPr bwMode="auto">
              <a:xfrm>
                <a:off x="1457" y="1956"/>
                <a:ext cx="33" cy="3"/>
              </a:xfrm>
              <a:prstGeom prst="rect">
                <a:avLst/>
              </a:prstGeom>
              <a:solidFill>
                <a:srgbClr val="ED1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95" name="Rectangle 227"/>
              <p:cNvSpPr>
                <a:spLocks noChangeArrowheads="1"/>
              </p:cNvSpPr>
              <p:nvPr/>
            </p:nvSpPr>
            <p:spPr bwMode="auto">
              <a:xfrm>
                <a:off x="1457" y="1959"/>
                <a:ext cx="33" cy="5"/>
              </a:xfrm>
              <a:prstGeom prst="rect">
                <a:avLst/>
              </a:prstGeom>
              <a:solidFill>
                <a:srgbClr val="ED1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96" name="Rectangle 228"/>
              <p:cNvSpPr>
                <a:spLocks noChangeArrowheads="1"/>
              </p:cNvSpPr>
              <p:nvPr/>
            </p:nvSpPr>
            <p:spPr bwMode="auto">
              <a:xfrm>
                <a:off x="1457" y="1964"/>
                <a:ext cx="33" cy="4"/>
              </a:xfrm>
              <a:prstGeom prst="rect">
                <a:avLst/>
              </a:prstGeom>
              <a:solidFill>
                <a:srgbClr val="EC1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97" name="Rectangle 229"/>
              <p:cNvSpPr>
                <a:spLocks noChangeArrowheads="1"/>
              </p:cNvSpPr>
              <p:nvPr/>
            </p:nvSpPr>
            <p:spPr bwMode="auto">
              <a:xfrm>
                <a:off x="1457" y="1968"/>
                <a:ext cx="33" cy="6"/>
              </a:xfrm>
              <a:prstGeom prst="rect">
                <a:avLst/>
              </a:prstGeom>
              <a:solidFill>
                <a:srgbClr val="EB1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98" name="Rectangle 230"/>
              <p:cNvSpPr>
                <a:spLocks noChangeArrowheads="1"/>
              </p:cNvSpPr>
              <p:nvPr/>
            </p:nvSpPr>
            <p:spPr bwMode="auto">
              <a:xfrm>
                <a:off x="1457" y="1974"/>
                <a:ext cx="33" cy="8"/>
              </a:xfrm>
              <a:prstGeom prst="rect">
                <a:avLst/>
              </a:prstGeom>
              <a:solidFill>
                <a:srgbClr val="EA1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399" name="Rectangle 231"/>
              <p:cNvSpPr>
                <a:spLocks noChangeArrowheads="1"/>
              </p:cNvSpPr>
              <p:nvPr/>
            </p:nvSpPr>
            <p:spPr bwMode="auto">
              <a:xfrm>
                <a:off x="1457" y="1980"/>
                <a:ext cx="33" cy="3"/>
              </a:xfrm>
              <a:prstGeom prst="rect">
                <a:avLst/>
              </a:prstGeom>
              <a:solidFill>
                <a:srgbClr val="E917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400" name="Rectangle 232"/>
              <p:cNvSpPr>
                <a:spLocks noChangeArrowheads="1"/>
              </p:cNvSpPr>
              <p:nvPr/>
            </p:nvSpPr>
            <p:spPr bwMode="auto">
              <a:xfrm>
                <a:off x="1457" y="1983"/>
                <a:ext cx="33" cy="5"/>
              </a:xfrm>
              <a:prstGeom prst="rect">
                <a:avLst/>
              </a:prstGeom>
              <a:solidFill>
                <a:srgbClr val="E91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401" name="Rectangle 233"/>
              <p:cNvSpPr>
                <a:spLocks noChangeArrowheads="1"/>
              </p:cNvSpPr>
              <p:nvPr/>
            </p:nvSpPr>
            <p:spPr bwMode="auto">
              <a:xfrm>
                <a:off x="1457" y="1988"/>
                <a:ext cx="33" cy="6"/>
              </a:xfrm>
              <a:prstGeom prst="rect">
                <a:avLst/>
              </a:prstGeom>
              <a:solidFill>
                <a:srgbClr val="E719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402" name="Rectangle 234"/>
              <p:cNvSpPr>
                <a:spLocks noChangeArrowheads="1"/>
              </p:cNvSpPr>
              <p:nvPr/>
            </p:nvSpPr>
            <p:spPr bwMode="auto">
              <a:xfrm>
                <a:off x="1457" y="1994"/>
                <a:ext cx="33" cy="6"/>
              </a:xfrm>
              <a:prstGeom prst="rect">
                <a:avLst/>
              </a:prstGeom>
              <a:solidFill>
                <a:srgbClr val="E619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403" name="Rectangle 235"/>
              <p:cNvSpPr>
                <a:spLocks noChangeArrowheads="1"/>
              </p:cNvSpPr>
              <p:nvPr/>
            </p:nvSpPr>
            <p:spPr bwMode="auto">
              <a:xfrm>
                <a:off x="1457" y="2000"/>
                <a:ext cx="33" cy="8"/>
              </a:xfrm>
              <a:prstGeom prst="rect">
                <a:avLst/>
              </a:prstGeom>
              <a:solidFill>
                <a:srgbClr val="E5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404" name="Rectangle 236"/>
              <p:cNvSpPr>
                <a:spLocks noChangeArrowheads="1"/>
              </p:cNvSpPr>
              <p:nvPr/>
            </p:nvSpPr>
            <p:spPr bwMode="auto">
              <a:xfrm>
                <a:off x="1457" y="2006"/>
                <a:ext cx="33" cy="5"/>
              </a:xfrm>
              <a:prstGeom prst="rect">
                <a:avLst/>
              </a:prstGeom>
              <a:solidFill>
                <a:srgbClr val="E41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405" name="Rectangle 237"/>
              <p:cNvSpPr>
                <a:spLocks noChangeArrowheads="1"/>
              </p:cNvSpPr>
              <p:nvPr/>
            </p:nvSpPr>
            <p:spPr bwMode="auto">
              <a:xfrm>
                <a:off x="1457" y="2011"/>
                <a:ext cx="33" cy="3"/>
              </a:xfrm>
              <a:prstGeom prst="rect">
                <a:avLst/>
              </a:prstGeom>
              <a:solidFill>
                <a:srgbClr val="E31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406" name="Rectangle 238"/>
              <p:cNvSpPr>
                <a:spLocks noChangeArrowheads="1"/>
              </p:cNvSpPr>
              <p:nvPr/>
            </p:nvSpPr>
            <p:spPr bwMode="auto">
              <a:xfrm>
                <a:off x="1457" y="2014"/>
                <a:ext cx="33" cy="8"/>
              </a:xfrm>
              <a:prstGeom prst="rect">
                <a:avLst/>
              </a:prstGeom>
              <a:solidFill>
                <a:srgbClr val="E11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407" name="Rectangle 239"/>
              <p:cNvSpPr>
                <a:spLocks noChangeArrowheads="1"/>
              </p:cNvSpPr>
              <p:nvPr/>
            </p:nvSpPr>
            <p:spPr bwMode="auto">
              <a:xfrm>
                <a:off x="1457" y="2022"/>
                <a:ext cx="33" cy="7"/>
              </a:xfrm>
              <a:prstGeom prst="rect">
                <a:avLst/>
              </a:prstGeom>
              <a:solidFill>
                <a:srgbClr val="E01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408" name="Rectangle 240"/>
              <p:cNvSpPr>
                <a:spLocks noChangeArrowheads="1"/>
              </p:cNvSpPr>
              <p:nvPr/>
            </p:nvSpPr>
            <p:spPr bwMode="auto">
              <a:xfrm>
                <a:off x="1457" y="2027"/>
                <a:ext cx="33" cy="5"/>
              </a:xfrm>
              <a:prstGeom prst="rect">
                <a:avLst/>
              </a:prstGeom>
              <a:solidFill>
                <a:srgbClr val="DF1C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409" name="Rectangle 241"/>
              <p:cNvSpPr>
                <a:spLocks noChangeArrowheads="1"/>
              </p:cNvSpPr>
              <p:nvPr/>
            </p:nvSpPr>
            <p:spPr bwMode="auto">
              <a:xfrm>
                <a:off x="1457" y="2032"/>
                <a:ext cx="33" cy="6"/>
              </a:xfrm>
              <a:prstGeom prst="rect">
                <a:avLst/>
              </a:prstGeom>
              <a:solidFill>
                <a:srgbClr val="DD1C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410" name="Rectangle 242"/>
              <p:cNvSpPr>
                <a:spLocks noChangeArrowheads="1"/>
              </p:cNvSpPr>
              <p:nvPr/>
            </p:nvSpPr>
            <p:spPr bwMode="auto">
              <a:xfrm>
                <a:off x="1457" y="2038"/>
                <a:ext cx="33" cy="6"/>
              </a:xfrm>
              <a:prstGeom prst="rect">
                <a:avLst/>
              </a:prstGeom>
              <a:solidFill>
                <a:srgbClr val="DC1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411" name="Rectangle 243"/>
              <p:cNvSpPr>
                <a:spLocks noChangeArrowheads="1"/>
              </p:cNvSpPr>
              <p:nvPr/>
            </p:nvSpPr>
            <p:spPr bwMode="auto">
              <a:xfrm>
                <a:off x="1457" y="2044"/>
                <a:ext cx="33" cy="8"/>
              </a:xfrm>
              <a:prstGeom prst="rect">
                <a:avLst/>
              </a:prstGeom>
              <a:solidFill>
                <a:srgbClr val="DA1E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412" name="Rectangle 244"/>
              <p:cNvSpPr>
                <a:spLocks noChangeArrowheads="1"/>
              </p:cNvSpPr>
              <p:nvPr/>
            </p:nvSpPr>
            <p:spPr bwMode="auto">
              <a:xfrm>
                <a:off x="1457" y="2050"/>
                <a:ext cx="33" cy="6"/>
              </a:xfrm>
              <a:prstGeom prst="rect">
                <a:avLst/>
              </a:prstGeom>
              <a:solidFill>
                <a:srgbClr val="D91E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413" name="Rectangle 245"/>
              <p:cNvSpPr>
                <a:spLocks noChangeArrowheads="1"/>
              </p:cNvSpPr>
              <p:nvPr/>
            </p:nvSpPr>
            <p:spPr bwMode="auto">
              <a:xfrm>
                <a:off x="1457" y="2056"/>
                <a:ext cx="33" cy="5"/>
              </a:xfrm>
              <a:prstGeom prst="rect">
                <a:avLst/>
              </a:prstGeom>
              <a:solidFill>
                <a:srgbClr val="D71F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414" name="Rectangle 246"/>
              <p:cNvSpPr>
                <a:spLocks noChangeArrowheads="1"/>
              </p:cNvSpPr>
              <p:nvPr/>
            </p:nvSpPr>
            <p:spPr bwMode="auto">
              <a:xfrm>
                <a:off x="1457" y="2061"/>
                <a:ext cx="33" cy="7"/>
              </a:xfrm>
              <a:prstGeom prst="rect">
                <a:avLst/>
              </a:prstGeom>
              <a:solidFill>
                <a:srgbClr val="D51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415" name="Rectangle 247"/>
              <p:cNvSpPr>
                <a:spLocks noChangeArrowheads="1"/>
              </p:cNvSpPr>
              <p:nvPr/>
            </p:nvSpPr>
            <p:spPr bwMode="auto">
              <a:xfrm>
                <a:off x="1457" y="2068"/>
                <a:ext cx="33" cy="8"/>
              </a:xfrm>
              <a:prstGeom prst="rect">
                <a:avLst/>
              </a:prstGeom>
              <a:solidFill>
                <a:srgbClr val="D41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416" name="Rectangle 248"/>
              <p:cNvSpPr>
                <a:spLocks noChangeArrowheads="1"/>
              </p:cNvSpPr>
              <p:nvPr/>
            </p:nvSpPr>
            <p:spPr bwMode="auto">
              <a:xfrm>
                <a:off x="1457" y="2074"/>
                <a:ext cx="33" cy="6"/>
              </a:xfrm>
              <a:prstGeom prst="rect">
                <a:avLst/>
              </a:prstGeom>
              <a:solidFill>
                <a:srgbClr val="D22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417" name="Rectangle 249"/>
              <p:cNvSpPr>
                <a:spLocks noChangeArrowheads="1"/>
              </p:cNvSpPr>
              <p:nvPr/>
            </p:nvSpPr>
            <p:spPr bwMode="auto">
              <a:xfrm>
                <a:off x="1457" y="2080"/>
                <a:ext cx="33" cy="5"/>
              </a:xfrm>
              <a:prstGeom prst="rect">
                <a:avLst/>
              </a:prstGeom>
              <a:solidFill>
                <a:srgbClr val="D02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418" name="Rectangle 250"/>
              <p:cNvSpPr>
                <a:spLocks noChangeArrowheads="1"/>
              </p:cNvSpPr>
              <p:nvPr/>
            </p:nvSpPr>
            <p:spPr bwMode="auto">
              <a:xfrm>
                <a:off x="1457" y="2085"/>
                <a:ext cx="33" cy="4"/>
              </a:xfrm>
              <a:prstGeom prst="rect">
                <a:avLst/>
              </a:prstGeom>
              <a:solidFill>
                <a:srgbClr val="CE20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419" name="Rectangle 251"/>
              <p:cNvSpPr>
                <a:spLocks noChangeArrowheads="1"/>
              </p:cNvSpPr>
              <p:nvPr/>
            </p:nvSpPr>
            <p:spPr bwMode="auto">
              <a:xfrm>
                <a:off x="1457" y="2089"/>
                <a:ext cx="33" cy="7"/>
              </a:xfrm>
              <a:prstGeom prst="rect">
                <a:avLst/>
              </a:prstGeom>
              <a:solidFill>
                <a:srgbClr val="CD2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420" name="Rectangle 252"/>
              <p:cNvSpPr>
                <a:spLocks noChangeArrowheads="1"/>
              </p:cNvSpPr>
              <p:nvPr/>
            </p:nvSpPr>
            <p:spPr bwMode="auto">
              <a:xfrm>
                <a:off x="1457" y="2094"/>
                <a:ext cx="33" cy="4"/>
              </a:xfrm>
              <a:prstGeom prst="rect">
                <a:avLst/>
              </a:prstGeom>
              <a:solidFill>
                <a:srgbClr val="CC2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421" name="Rectangle 253"/>
              <p:cNvSpPr>
                <a:spLocks noChangeArrowheads="1"/>
              </p:cNvSpPr>
              <p:nvPr/>
            </p:nvSpPr>
            <p:spPr bwMode="auto">
              <a:xfrm>
                <a:off x="1457" y="2098"/>
                <a:ext cx="33" cy="5"/>
              </a:xfrm>
              <a:prstGeom prst="rect">
                <a:avLst/>
              </a:prstGeom>
              <a:solidFill>
                <a:srgbClr val="CA2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422" name="Rectangle 254"/>
              <p:cNvSpPr>
                <a:spLocks noChangeArrowheads="1"/>
              </p:cNvSpPr>
              <p:nvPr/>
            </p:nvSpPr>
            <p:spPr bwMode="auto">
              <a:xfrm>
                <a:off x="1457" y="2103"/>
                <a:ext cx="33" cy="6"/>
              </a:xfrm>
              <a:prstGeom prst="rect">
                <a:avLst/>
              </a:prstGeom>
              <a:solidFill>
                <a:srgbClr val="C92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423" name="Rectangle 255"/>
              <p:cNvSpPr>
                <a:spLocks noChangeArrowheads="1"/>
              </p:cNvSpPr>
              <p:nvPr/>
            </p:nvSpPr>
            <p:spPr bwMode="auto">
              <a:xfrm>
                <a:off x="1457" y="2109"/>
                <a:ext cx="33" cy="6"/>
              </a:xfrm>
              <a:prstGeom prst="rect">
                <a:avLst/>
              </a:prstGeom>
              <a:solidFill>
                <a:srgbClr val="C723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424" name="Rectangle 256"/>
              <p:cNvSpPr>
                <a:spLocks noChangeArrowheads="1"/>
              </p:cNvSpPr>
              <p:nvPr/>
            </p:nvSpPr>
            <p:spPr bwMode="auto">
              <a:xfrm>
                <a:off x="1457" y="2115"/>
                <a:ext cx="33" cy="8"/>
              </a:xfrm>
              <a:prstGeom prst="rect">
                <a:avLst/>
              </a:prstGeom>
              <a:solidFill>
                <a:srgbClr val="C52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425" name="Rectangle 257"/>
              <p:cNvSpPr>
                <a:spLocks noChangeArrowheads="1"/>
              </p:cNvSpPr>
              <p:nvPr/>
            </p:nvSpPr>
            <p:spPr bwMode="auto">
              <a:xfrm>
                <a:off x="1457" y="2121"/>
                <a:ext cx="33" cy="6"/>
              </a:xfrm>
              <a:prstGeom prst="rect">
                <a:avLst/>
              </a:prstGeom>
              <a:solidFill>
                <a:srgbClr val="C324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</p:grpSp>
        <p:sp>
          <p:nvSpPr>
            <p:cNvPr id="519426" name="Rectangle 258"/>
            <p:cNvSpPr>
              <a:spLocks noChangeArrowheads="1"/>
            </p:cNvSpPr>
            <p:nvPr/>
          </p:nvSpPr>
          <p:spPr bwMode="auto">
            <a:xfrm>
              <a:off x="1172" y="2081"/>
              <a:ext cx="33" cy="6"/>
            </a:xfrm>
            <a:prstGeom prst="rect">
              <a:avLst/>
            </a:prstGeom>
            <a:solidFill>
              <a:srgbClr val="C12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27" name="Rectangle 259"/>
            <p:cNvSpPr>
              <a:spLocks noChangeArrowheads="1"/>
            </p:cNvSpPr>
            <p:nvPr/>
          </p:nvSpPr>
          <p:spPr bwMode="auto">
            <a:xfrm>
              <a:off x="1172" y="2087"/>
              <a:ext cx="33" cy="5"/>
            </a:xfrm>
            <a:prstGeom prst="rect">
              <a:avLst/>
            </a:prstGeom>
            <a:solidFill>
              <a:srgbClr val="BF2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28" name="Rectangle 260"/>
            <p:cNvSpPr>
              <a:spLocks noChangeArrowheads="1"/>
            </p:cNvSpPr>
            <p:nvPr/>
          </p:nvSpPr>
          <p:spPr bwMode="auto">
            <a:xfrm>
              <a:off x="1172" y="2092"/>
              <a:ext cx="33" cy="4"/>
            </a:xfrm>
            <a:prstGeom prst="rect">
              <a:avLst/>
            </a:prstGeom>
            <a:solidFill>
              <a:srgbClr val="BD2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29" name="Rectangle 261"/>
            <p:cNvSpPr>
              <a:spLocks noChangeArrowheads="1"/>
            </p:cNvSpPr>
            <p:nvPr/>
          </p:nvSpPr>
          <p:spPr bwMode="auto">
            <a:xfrm>
              <a:off x="1172" y="2096"/>
              <a:ext cx="33" cy="5"/>
            </a:xfrm>
            <a:prstGeom prst="rect">
              <a:avLst/>
            </a:prstGeom>
            <a:solidFill>
              <a:srgbClr val="BB2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30" name="Rectangle 262"/>
            <p:cNvSpPr>
              <a:spLocks noChangeArrowheads="1"/>
            </p:cNvSpPr>
            <p:nvPr/>
          </p:nvSpPr>
          <p:spPr bwMode="auto">
            <a:xfrm>
              <a:off x="1172" y="2101"/>
              <a:ext cx="33" cy="4"/>
            </a:xfrm>
            <a:prstGeom prst="rect">
              <a:avLst/>
            </a:prstGeom>
            <a:solidFill>
              <a:srgbClr val="B92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31" name="Rectangle 263"/>
            <p:cNvSpPr>
              <a:spLocks noChangeArrowheads="1"/>
            </p:cNvSpPr>
            <p:nvPr/>
          </p:nvSpPr>
          <p:spPr bwMode="auto">
            <a:xfrm>
              <a:off x="1172" y="2105"/>
              <a:ext cx="33" cy="6"/>
            </a:xfrm>
            <a:prstGeom prst="rect">
              <a:avLst/>
            </a:prstGeom>
            <a:solidFill>
              <a:srgbClr val="B82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32" name="Rectangle 264"/>
            <p:cNvSpPr>
              <a:spLocks noChangeArrowheads="1"/>
            </p:cNvSpPr>
            <p:nvPr/>
          </p:nvSpPr>
          <p:spPr bwMode="auto">
            <a:xfrm>
              <a:off x="1172" y="2111"/>
              <a:ext cx="33" cy="6"/>
            </a:xfrm>
            <a:prstGeom prst="rect">
              <a:avLst/>
            </a:prstGeom>
            <a:solidFill>
              <a:srgbClr val="B627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33" name="Rectangle 265"/>
            <p:cNvSpPr>
              <a:spLocks noChangeArrowheads="1"/>
            </p:cNvSpPr>
            <p:nvPr/>
          </p:nvSpPr>
          <p:spPr bwMode="auto">
            <a:xfrm>
              <a:off x="1172" y="2117"/>
              <a:ext cx="33" cy="7"/>
            </a:xfrm>
            <a:prstGeom prst="rect">
              <a:avLst/>
            </a:prstGeom>
            <a:solidFill>
              <a:srgbClr val="B42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34" name="Rectangle 266"/>
            <p:cNvSpPr>
              <a:spLocks noChangeArrowheads="1"/>
            </p:cNvSpPr>
            <p:nvPr/>
          </p:nvSpPr>
          <p:spPr bwMode="auto">
            <a:xfrm>
              <a:off x="1172" y="2124"/>
              <a:ext cx="33" cy="4"/>
            </a:xfrm>
            <a:prstGeom prst="rect">
              <a:avLst/>
            </a:prstGeom>
            <a:solidFill>
              <a:srgbClr val="B22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35" name="Rectangle 267"/>
            <p:cNvSpPr>
              <a:spLocks noChangeArrowheads="1"/>
            </p:cNvSpPr>
            <p:nvPr/>
          </p:nvSpPr>
          <p:spPr bwMode="auto">
            <a:xfrm>
              <a:off x="1172" y="2128"/>
              <a:ext cx="33" cy="4"/>
            </a:xfrm>
            <a:prstGeom prst="rect">
              <a:avLst/>
            </a:prstGeom>
            <a:solidFill>
              <a:srgbClr val="B02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36" name="Rectangle 268"/>
            <p:cNvSpPr>
              <a:spLocks noChangeArrowheads="1"/>
            </p:cNvSpPr>
            <p:nvPr/>
          </p:nvSpPr>
          <p:spPr bwMode="auto">
            <a:xfrm>
              <a:off x="1172" y="2132"/>
              <a:ext cx="33" cy="7"/>
            </a:xfrm>
            <a:prstGeom prst="rect">
              <a:avLst/>
            </a:prstGeom>
            <a:solidFill>
              <a:srgbClr val="AE28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37" name="Rectangle 269"/>
            <p:cNvSpPr>
              <a:spLocks noChangeArrowheads="1"/>
            </p:cNvSpPr>
            <p:nvPr/>
          </p:nvSpPr>
          <p:spPr bwMode="auto">
            <a:xfrm>
              <a:off x="1172" y="2139"/>
              <a:ext cx="33" cy="5"/>
            </a:xfrm>
            <a:prstGeom prst="rect">
              <a:avLst/>
            </a:prstGeom>
            <a:solidFill>
              <a:srgbClr val="AC29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38" name="Rectangle 270"/>
            <p:cNvSpPr>
              <a:spLocks noChangeArrowheads="1"/>
            </p:cNvSpPr>
            <p:nvPr/>
          </p:nvSpPr>
          <p:spPr bwMode="auto">
            <a:xfrm>
              <a:off x="1172" y="2144"/>
              <a:ext cx="33" cy="6"/>
            </a:xfrm>
            <a:prstGeom prst="rect">
              <a:avLst/>
            </a:prstGeom>
            <a:solidFill>
              <a:srgbClr val="AA2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39" name="Rectangle 271"/>
            <p:cNvSpPr>
              <a:spLocks noChangeArrowheads="1"/>
            </p:cNvSpPr>
            <p:nvPr/>
          </p:nvSpPr>
          <p:spPr bwMode="auto">
            <a:xfrm>
              <a:off x="1172" y="2150"/>
              <a:ext cx="33" cy="5"/>
            </a:xfrm>
            <a:prstGeom prst="rect">
              <a:avLst/>
            </a:prstGeom>
            <a:solidFill>
              <a:srgbClr val="A82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40" name="Rectangle 272"/>
            <p:cNvSpPr>
              <a:spLocks noChangeArrowheads="1"/>
            </p:cNvSpPr>
            <p:nvPr/>
          </p:nvSpPr>
          <p:spPr bwMode="auto">
            <a:xfrm>
              <a:off x="1172" y="2155"/>
              <a:ext cx="33" cy="6"/>
            </a:xfrm>
            <a:prstGeom prst="rect">
              <a:avLst/>
            </a:prstGeom>
            <a:solidFill>
              <a:srgbClr val="A62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41" name="Rectangle 273"/>
            <p:cNvSpPr>
              <a:spLocks noChangeArrowheads="1"/>
            </p:cNvSpPr>
            <p:nvPr/>
          </p:nvSpPr>
          <p:spPr bwMode="auto">
            <a:xfrm>
              <a:off x="1172" y="2161"/>
              <a:ext cx="33" cy="5"/>
            </a:xfrm>
            <a:prstGeom prst="rect">
              <a:avLst/>
            </a:prstGeom>
            <a:solidFill>
              <a:srgbClr val="A42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42" name="Rectangle 274"/>
            <p:cNvSpPr>
              <a:spLocks noChangeArrowheads="1"/>
            </p:cNvSpPr>
            <p:nvPr/>
          </p:nvSpPr>
          <p:spPr bwMode="auto">
            <a:xfrm>
              <a:off x="1172" y="2166"/>
              <a:ext cx="33" cy="3"/>
            </a:xfrm>
            <a:prstGeom prst="rect">
              <a:avLst/>
            </a:prstGeom>
            <a:solidFill>
              <a:srgbClr val="A22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43" name="Rectangle 275"/>
            <p:cNvSpPr>
              <a:spLocks noChangeArrowheads="1"/>
            </p:cNvSpPr>
            <p:nvPr/>
          </p:nvSpPr>
          <p:spPr bwMode="auto">
            <a:xfrm>
              <a:off x="1172" y="2169"/>
              <a:ext cx="33" cy="6"/>
            </a:xfrm>
            <a:prstGeom prst="rect">
              <a:avLst/>
            </a:prstGeom>
            <a:solidFill>
              <a:srgbClr val="A02B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44" name="Rectangle 276"/>
            <p:cNvSpPr>
              <a:spLocks noChangeArrowheads="1"/>
            </p:cNvSpPr>
            <p:nvPr/>
          </p:nvSpPr>
          <p:spPr bwMode="auto">
            <a:xfrm>
              <a:off x="1172" y="2175"/>
              <a:ext cx="33" cy="6"/>
            </a:xfrm>
            <a:prstGeom prst="rect">
              <a:avLst/>
            </a:prstGeom>
            <a:solidFill>
              <a:srgbClr val="9E2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45" name="Rectangle 277"/>
            <p:cNvSpPr>
              <a:spLocks noChangeArrowheads="1"/>
            </p:cNvSpPr>
            <p:nvPr/>
          </p:nvSpPr>
          <p:spPr bwMode="auto">
            <a:xfrm>
              <a:off x="1172" y="2181"/>
              <a:ext cx="33" cy="4"/>
            </a:xfrm>
            <a:prstGeom prst="rect">
              <a:avLst/>
            </a:prstGeom>
            <a:solidFill>
              <a:srgbClr val="9C2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46" name="Rectangle 278"/>
            <p:cNvSpPr>
              <a:spLocks noChangeArrowheads="1"/>
            </p:cNvSpPr>
            <p:nvPr/>
          </p:nvSpPr>
          <p:spPr bwMode="auto">
            <a:xfrm>
              <a:off x="1172" y="2185"/>
              <a:ext cx="33" cy="7"/>
            </a:xfrm>
            <a:prstGeom prst="rect">
              <a:avLst/>
            </a:prstGeom>
            <a:solidFill>
              <a:srgbClr val="9A2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47" name="Rectangle 279"/>
            <p:cNvSpPr>
              <a:spLocks noChangeArrowheads="1"/>
            </p:cNvSpPr>
            <p:nvPr/>
          </p:nvSpPr>
          <p:spPr bwMode="auto">
            <a:xfrm>
              <a:off x="1172" y="2192"/>
              <a:ext cx="33" cy="5"/>
            </a:xfrm>
            <a:prstGeom prst="rect">
              <a:avLst/>
            </a:prstGeom>
            <a:solidFill>
              <a:srgbClr val="982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48" name="Rectangle 280"/>
            <p:cNvSpPr>
              <a:spLocks noChangeArrowheads="1"/>
            </p:cNvSpPr>
            <p:nvPr/>
          </p:nvSpPr>
          <p:spPr bwMode="auto">
            <a:xfrm>
              <a:off x="1172" y="2197"/>
              <a:ext cx="33" cy="3"/>
            </a:xfrm>
            <a:prstGeom prst="rect">
              <a:avLst/>
            </a:prstGeom>
            <a:solidFill>
              <a:srgbClr val="962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49" name="Rectangle 281"/>
            <p:cNvSpPr>
              <a:spLocks noChangeArrowheads="1"/>
            </p:cNvSpPr>
            <p:nvPr/>
          </p:nvSpPr>
          <p:spPr bwMode="auto">
            <a:xfrm>
              <a:off x="1172" y="2200"/>
              <a:ext cx="33" cy="7"/>
            </a:xfrm>
            <a:prstGeom prst="rect">
              <a:avLst/>
            </a:prstGeom>
            <a:solidFill>
              <a:srgbClr val="942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50" name="Rectangle 282"/>
            <p:cNvSpPr>
              <a:spLocks noChangeArrowheads="1"/>
            </p:cNvSpPr>
            <p:nvPr/>
          </p:nvSpPr>
          <p:spPr bwMode="auto">
            <a:xfrm>
              <a:off x="1172" y="2207"/>
              <a:ext cx="33" cy="5"/>
            </a:xfrm>
            <a:prstGeom prst="rect">
              <a:avLst/>
            </a:prstGeom>
            <a:solidFill>
              <a:srgbClr val="922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51" name="Rectangle 283"/>
            <p:cNvSpPr>
              <a:spLocks noChangeArrowheads="1"/>
            </p:cNvSpPr>
            <p:nvPr/>
          </p:nvSpPr>
          <p:spPr bwMode="auto">
            <a:xfrm>
              <a:off x="1172" y="2212"/>
              <a:ext cx="33" cy="4"/>
            </a:xfrm>
            <a:prstGeom prst="rect">
              <a:avLst/>
            </a:prstGeom>
            <a:solidFill>
              <a:srgbClr val="902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52" name="Rectangle 284"/>
            <p:cNvSpPr>
              <a:spLocks noChangeArrowheads="1"/>
            </p:cNvSpPr>
            <p:nvPr/>
          </p:nvSpPr>
          <p:spPr bwMode="auto">
            <a:xfrm>
              <a:off x="1172" y="2216"/>
              <a:ext cx="33" cy="6"/>
            </a:xfrm>
            <a:prstGeom prst="rect">
              <a:avLst/>
            </a:prstGeom>
            <a:solidFill>
              <a:srgbClr val="8E2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53" name="Rectangle 285"/>
            <p:cNvSpPr>
              <a:spLocks noChangeArrowheads="1"/>
            </p:cNvSpPr>
            <p:nvPr/>
          </p:nvSpPr>
          <p:spPr bwMode="auto">
            <a:xfrm>
              <a:off x="1172" y="2222"/>
              <a:ext cx="33" cy="4"/>
            </a:xfrm>
            <a:prstGeom prst="rect">
              <a:avLst/>
            </a:prstGeom>
            <a:solidFill>
              <a:srgbClr val="8C2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54" name="Rectangle 286"/>
            <p:cNvSpPr>
              <a:spLocks noChangeArrowheads="1"/>
            </p:cNvSpPr>
            <p:nvPr/>
          </p:nvSpPr>
          <p:spPr bwMode="auto">
            <a:xfrm>
              <a:off x="1172" y="2226"/>
              <a:ext cx="33" cy="5"/>
            </a:xfrm>
            <a:prstGeom prst="rect">
              <a:avLst/>
            </a:prstGeom>
            <a:solidFill>
              <a:srgbClr val="8A2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55" name="Rectangle 287"/>
            <p:cNvSpPr>
              <a:spLocks noChangeArrowheads="1"/>
            </p:cNvSpPr>
            <p:nvPr/>
          </p:nvSpPr>
          <p:spPr bwMode="auto">
            <a:xfrm>
              <a:off x="1172" y="2231"/>
              <a:ext cx="33" cy="7"/>
            </a:xfrm>
            <a:prstGeom prst="rect">
              <a:avLst/>
            </a:prstGeom>
            <a:solidFill>
              <a:srgbClr val="882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56" name="Rectangle 288"/>
            <p:cNvSpPr>
              <a:spLocks noChangeArrowheads="1"/>
            </p:cNvSpPr>
            <p:nvPr/>
          </p:nvSpPr>
          <p:spPr bwMode="auto">
            <a:xfrm>
              <a:off x="1172" y="2238"/>
              <a:ext cx="33" cy="3"/>
            </a:xfrm>
            <a:prstGeom prst="rect">
              <a:avLst/>
            </a:prstGeom>
            <a:solidFill>
              <a:srgbClr val="862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57" name="Rectangle 289"/>
            <p:cNvSpPr>
              <a:spLocks noChangeArrowheads="1"/>
            </p:cNvSpPr>
            <p:nvPr/>
          </p:nvSpPr>
          <p:spPr bwMode="auto">
            <a:xfrm>
              <a:off x="1172" y="2241"/>
              <a:ext cx="33" cy="5"/>
            </a:xfrm>
            <a:prstGeom prst="rect">
              <a:avLst/>
            </a:prstGeom>
            <a:solidFill>
              <a:srgbClr val="842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58" name="Rectangle 290"/>
            <p:cNvSpPr>
              <a:spLocks noChangeArrowheads="1"/>
            </p:cNvSpPr>
            <p:nvPr/>
          </p:nvSpPr>
          <p:spPr bwMode="auto">
            <a:xfrm>
              <a:off x="1172" y="2246"/>
              <a:ext cx="33" cy="7"/>
            </a:xfrm>
            <a:prstGeom prst="rect">
              <a:avLst/>
            </a:prstGeom>
            <a:solidFill>
              <a:srgbClr val="822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59" name="Rectangle 291"/>
            <p:cNvSpPr>
              <a:spLocks noChangeArrowheads="1"/>
            </p:cNvSpPr>
            <p:nvPr/>
          </p:nvSpPr>
          <p:spPr bwMode="auto">
            <a:xfrm>
              <a:off x="1172" y="2253"/>
              <a:ext cx="33" cy="4"/>
            </a:xfrm>
            <a:prstGeom prst="rect">
              <a:avLst/>
            </a:prstGeom>
            <a:solidFill>
              <a:srgbClr val="802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60" name="Rectangle 292"/>
            <p:cNvSpPr>
              <a:spLocks noChangeArrowheads="1"/>
            </p:cNvSpPr>
            <p:nvPr/>
          </p:nvSpPr>
          <p:spPr bwMode="auto">
            <a:xfrm>
              <a:off x="1172" y="2257"/>
              <a:ext cx="33" cy="6"/>
            </a:xfrm>
            <a:prstGeom prst="rect">
              <a:avLst/>
            </a:prstGeom>
            <a:solidFill>
              <a:srgbClr val="7E2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61" name="Rectangle 293"/>
            <p:cNvSpPr>
              <a:spLocks noChangeArrowheads="1"/>
            </p:cNvSpPr>
            <p:nvPr/>
          </p:nvSpPr>
          <p:spPr bwMode="auto">
            <a:xfrm>
              <a:off x="1172" y="2263"/>
              <a:ext cx="33" cy="5"/>
            </a:xfrm>
            <a:prstGeom prst="rect">
              <a:avLst/>
            </a:prstGeom>
            <a:solidFill>
              <a:srgbClr val="7C2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62" name="Rectangle 294"/>
            <p:cNvSpPr>
              <a:spLocks noChangeArrowheads="1"/>
            </p:cNvSpPr>
            <p:nvPr/>
          </p:nvSpPr>
          <p:spPr bwMode="auto">
            <a:xfrm>
              <a:off x="1172" y="2268"/>
              <a:ext cx="33" cy="2"/>
            </a:xfrm>
            <a:prstGeom prst="rect">
              <a:avLst/>
            </a:prstGeom>
            <a:solidFill>
              <a:srgbClr val="7A2E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63" name="Rectangle 295"/>
            <p:cNvSpPr>
              <a:spLocks noChangeArrowheads="1"/>
            </p:cNvSpPr>
            <p:nvPr/>
          </p:nvSpPr>
          <p:spPr bwMode="auto">
            <a:xfrm>
              <a:off x="1172" y="2270"/>
              <a:ext cx="33" cy="7"/>
            </a:xfrm>
            <a:prstGeom prst="rect">
              <a:avLst/>
            </a:prstGeom>
            <a:solidFill>
              <a:srgbClr val="782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64" name="Rectangle 296"/>
            <p:cNvSpPr>
              <a:spLocks noChangeArrowheads="1"/>
            </p:cNvSpPr>
            <p:nvPr/>
          </p:nvSpPr>
          <p:spPr bwMode="auto">
            <a:xfrm>
              <a:off x="1172" y="2277"/>
              <a:ext cx="33" cy="6"/>
            </a:xfrm>
            <a:prstGeom prst="rect">
              <a:avLst/>
            </a:prstGeom>
            <a:solidFill>
              <a:srgbClr val="762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65" name="Rectangle 297"/>
            <p:cNvSpPr>
              <a:spLocks noChangeArrowheads="1"/>
            </p:cNvSpPr>
            <p:nvPr/>
          </p:nvSpPr>
          <p:spPr bwMode="auto">
            <a:xfrm>
              <a:off x="1172" y="2283"/>
              <a:ext cx="33" cy="4"/>
            </a:xfrm>
            <a:prstGeom prst="rect">
              <a:avLst/>
            </a:prstGeom>
            <a:solidFill>
              <a:srgbClr val="742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66" name="Rectangle 298"/>
            <p:cNvSpPr>
              <a:spLocks noChangeArrowheads="1"/>
            </p:cNvSpPr>
            <p:nvPr/>
          </p:nvSpPr>
          <p:spPr bwMode="auto">
            <a:xfrm>
              <a:off x="1172" y="2287"/>
              <a:ext cx="33" cy="6"/>
            </a:xfrm>
            <a:prstGeom prst="rect">
              <a:avLst/>
            </a:prstGeom>
            <a:solidFill>
              <a:srgbClr val="722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67" name="Rectangle 299"/>
            <p:cNvSpPr>
              <a:spLocks noChangeArrowheads="1"/>
            </p:cNvSpPr>
            <p:nvPr/>
          </p:nvSpPr>
          <p:spPr bwMode="auto">
            <a:xfrm>
              <a:off x="1172" y="2293"/>
              <a:ext cx="33" cy="6"/>
            </a:xfrm>
            <a:prstGeom prst="rect">
              <a:avLst/>
            </a:prstGeom>
            <a:solidFill>
              <a:srgbClr val="703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68" name="Rectangle 300"/>
            <p:cNvSpPr>
              <a:spLocks noChangeArrowheads="1"/>
            </p:cNvSpPr>
            <p:nvPr/>
          </p:nvSpPr>
          <p:spPr bwMode="auto">
            <a:xfrm>
              <a:off x="1172" y="2299"/>
              <a:ext cx="33" cy="4"/>
            </a:xfrm>
            <a:prstGeom prst="rect">
              <a:avLst/>
            </a:prstGeom>
            <a:solidFill>
              <a:srgbClr val="6E3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69" name="Rectangle 301"/>
            <p:cNvSpPr>
              <a:spLocks noChangeArrowheads="1"/>
            </p:cNvSpPr>
            <p:nvPr/>
          </p:nvSpPr>
          <p:spPr bwMode="auto">
            <a:xfrm>
              <a:off x="1172" y="2303"/>
              <a:ext cx="33" cy="5"/>
            </a:xfrm>
            <a:prstGeom prst="rect">
              <a:avLst/>
            </a:prstGeom>
            <a:solidFill>
              <a:srgbClr val="6C3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70" name="Rectangle 302"/>
            <p:cNvSpPr>
              <a:spLocks noChangeArrowheads="1"/>
            </p:cNvSpPr>
            <p:nvPr/>
          </p:nvSpPr>
          <p:spPr bwMode="auto">
            <a:xfrm>
              <a:off x="1172" y="2308"/>
              <a:ext cx="33" cy="6"/>
            </a:xfrm>
            <a:prstGeom prst="rect">
              <a:avLst/>
            </a:prstGeom>
            <a:solidFill>
              <a:srgbClr val="6A3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71" name="Rectangle 303"/>
            <p:cNvSpPr>
              <a:spLocks noChangeArrowheads="1"/>
            </p:cNvSpPr>
            <p:nvPr/>
          </p:nvSpPr>
          <p:spPr bwMode="auto">
            <a:xfrm>
              <a:off x="1172" y="2314"/>
              <a:ext cx="33" cy="7"/>
            </a:xfrm>
            <a:prstGeom prst="rect">
              <a:avLst/>
            </a:prstGeom>
            <a:solidFill>
              <a:srgbClr val="683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72" name="Rectangle 304"/>
            <p:cNvSpPr>
              <a:spLocks noChangeArrowheads="1"/>
            </p:cNvSpPr>
            <p:nvPr/>
          </p:nvSpPr>
          <p:spPr bwMode="auto">
            <a:xfrm>
              <a:off x="1172" y="2321"/>
              <a:ext cx="33" cy="5"/>
            </a:xfrm>
            <a:prstGeom prst="rect">
              <a:avLst/>
            </a:prstGeom>
            <a:solidFill>
              <a:srgbClr val="663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73" name="Rectangle 305"/>
            <p:cNvSpPr>
              <a:spLocks noChangeArrowheads="1"/>
            </p:cNvSpPr>
            <p:nvPr/>
          </p:nvSpPr>
          <p:spPr bwMode="auto">
            <a:xfrm>
              <a:off x="1172" y="2326"/>
              <a:ext cx="33" cy="4"/>
            </a:xfrm>
            <a:prstGeom prst="rect">
              <a:avLst/>
            </a:prstGeom>
            <a:solidFill>
              <a:srgbClr val="643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74" name="Rectangle 306"/>
            <p:cNvSpPr>
              <a:spLocks noChangeArrowheads="1"/>
            </p:cNvSpPr>
            <p:nvPr/>
          </p:nvSpPr>
          <p:spPr bwMode="auto">
            <a:xfrm>
              <a:off x="1172" y="2330"/>
              <a:ext cx="33" cy="7"/>
            </a:xfrm>
            <a:prstGeom prst="rect">
              <a:avLst/>
            </a:prstGeom>
            <a:solidFill>
              <a:srgbClr val="623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75" name="Rectangle 307"/>
            <p:cNvSpPr>
              <a:spLocks noChangeArrowheads="1"/>
            </p:cNvSpPr>
            <p:nvPr/>
          </p:nvSpPr>
          <p:spPr bwMode="auto">
            <a:xfrm>
              <a:off x="1172" y="2337"/>
              <a:ext cx="33" cy="5"/>
            </a:xfrm>
            <a:prstGeom prst="rect">
              <a:avLst/>
            </a:prstGeom>
            <a:solidFill>
              <a:srgbClr val="603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76" name="Rectangle 308"/>
            <p:cNvSpPr>
              <a:spLocks noChangeArrowheads="1"/>
            </p:cNvSpPr>
            <p:nvPr/>
          </p:nvSpPr>
          <p:spPr bwMode="auto">
            <a:xfrm>
              <a:off x="1172" y="2342"/>
              <a:ext cx="33" cy="6"/>
            </a:xfrm>
            <a:prstGeom prst="rect">
              <a:avLst/>
            </a:prstGeom>
            <a:solidFill>
              <a:srgbClr val="5E3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77" name="Rectangle 309"/>
            <p:cNvSpPr>
              <a:spLocks noChangeArrowheads="1"/>
            </p:cNvSpPr>
            <p:nvPr/>
          </p:nvSpPr>
          <p:spPr bwMode="auto">
            <a:xfrm>
              <a:off x="1172" y="2348"/>
              <a:ext cx="33" cy="5"/>
            </a:xfrm>
            <a:prstGeom prst="rect">
              <a:avLst/>
            </a:prstGeom>
            <a:solidFill>
              <a:srgbClr val="5C3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78" name="Rectangle 310"/>
            <p:cNvSpPr>
              <a:spLocks noChangeArrowheads="1"/>
            </p:cNvSpPr>
            <p:nvPr/>
          </p:nvSpPr>
          <p:spPr bwMode="auto">
            <a:xfrm>
              <a:off x="1172" y="2353"/>
              <a:ext cx="33" cy="4"/>
            </a:xfrm>
            <a:prstGeom prst="rect">
              <a:avLst/>
            </a:prstGeom>
            <a:solidFill>
              <a:srgbClr val="5A3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79" name="Rectangle 311"/>
            <p:cNvSpPr>
              <a:spLocks noChangeArrowheads="1"/>
            </p:cNvSpPr>
            <p:nvPr/>
          </p:nvSpPr>
          <p:spPr bwMode="auto">
            <a:xfrm>
              <a:off x="1172" y="2357"/>
              <a:ext cx="33" cy="7"/>
            </a:xfrm>
            <a:prstGeom prst="rect">
              <a:avLst/>
            </a:prstGeom>
            <a:solidFill>
              <a:srgbClr val="5832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80" name="Rectangle 312"/>
            <p:cNvSpPr>
              <a:spLocks noChangeArrowheads="1"/>
            </p:cNvSpPr>
            <p:nvPr/>
          </p:nvSpPr>
          <p:spPr bwMode="auto">
            <a:xfrm>
              <a:off x="1172" y="2364"/>
              <a:ext cx="33" cy="6"/>
            </a:xfrm>
            <a:prstGeom prst="rect">
              <a:avLst/>
            </a:prstGeom>
            <a:solidFill>
              <a:srgbClr val="563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81" name="Rectangle 313"/>
            <p:cNvSpPr>
              <a:spLocks noChangeArrowheads="1"/>
            </p:cNvSpPr>
            <p:nvPr/>
          </p:nvSpPr>
          <p:spPr bwMode="auto">
            <a:xfrm>
              <a:off x="1172" y="2370"/>
              <a:ext cx="33" cy="6"/>
            </a:xfrm>
            <a:prstGeom prst="rect">
              <a:avLst/>
            </a:prstGeom>
            <a:solidFill>
              <a:srgbClr val="543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82" name="Rectangle 314"/>
            <p:cNvSpPr>
              <a:spLocks noChangeArrowheads="1"/>
            </p:cNvSpPr>
            <p:nvPr/>
          </p:nvSpPr>
          <p:spPr bwMode="auto">
            <a:xfrm>
              <a:off x="1172" y="2376"/>
              <a:ext cx="33" cy="6"/>
            </a:xfrm>
            <a:prstGeom prst="rect">
              <a:avLst/>
            </a:prstGeom>
            <a:solidFill>
              <a:srgbClr val="523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83" name="Rectangle 315"/>
            <p:cNvSpPr>
              <a:spLocks noChangeArrowheads="1"/>
            </p:cNvSpPr>
            <p:nvPr/>
          </p:nvSpPr>
          <p:spPr bwMode="auto">
            <a:xfrm>
              <a:off x="1172" y="2382"/>
              <a:ext cx="33" cy="7"/>
            </a:xfrm>
            <a:prstGeom prst="rect">
              <a:avLst/>
            </a:prstGeom>
            <a:solidFill>
              <a:srgbClr val="503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84" name="Rectangle 316"/>
            <p:cNvSpPr>
              <a:spLocks noChangeArrowheads="1"/>
            </p:cNvSpPr>
            <p:nvPr/>
          </p:nvSpPr>
          <p:spPr bwMode="auto">
            <a:xfrm>
              <a:off x="1172" y="2389"/>
              <a:ext cx="33" cy="6"/>
            </a:xfrm>
            <a:prstGeom prst="rect">
              <a:avLst/>
            </a:prstGeom>
            <a:solidFill>
              <a:srgbClr val="4E32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85" name="Rectangle 317"/>
            <p:cNvSpPr>
              <a:spLocks noChangeArrowheads="1"/>
            </p:cNvSpPr>
            <p:nvPr/>
          </p:nvSpPr>
          <p:spPr bwMode="auto">
            <a:xfrm>
              <a:off x="1172" y="2395"/>
              <a:ext cx="33" cy="5"/>
            </a:xfrm>
            <a:prstGeom prst="rect">
              <a:avLst/>
            </a:prstGeom>
            <a:solidFill>
              <a:srgbClr val="4C32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86" name="Rectangle 318"/>
            <p:cNvSpPr>
              <a:spLocks noChangeArrowheads="1"/>
            </p:cNvSpPr>
            <p:nvPr/>
          </p:nvSpPr>
          <p:spPr bwMode="auto">
            <a:xfrm>
              <a:off x="1172" y="2400"/>
              <a:ext cx="33" cy="6"/>
            </a:xfrm>
            <a:prstGeom prst="rect">
              <a:avLst/>
            </a:prstGeom>
            <a:solidFill>
              <a:srgbClr val="4A32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87" name="Rectangle 319"/>
            <p:cNvSpPr>
              <a:spLocks noChangeArrowheads="1"/>
            </p:cNvSpPr>
            <p:nvPr/>
          </p:nvSpPr>
          <p:spPr bwMode="auto">
            <a:xfrm>
              <a:off x="1172" y="2406"/>
              <a:ext cx="33" cy="6"/>
            </a:xfrm>
            <a:prstGeom prst="rect">
              <a:avLst/>
            </a:prstGeom>
            <a:solidFill>
              <a:srgbClr val="483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88" name="Rectangle 320"/>
            <p:cNvSpPr>
              <a:spLocks noChangeArrowheads="1"/>
            </p:cNvSpPr>
            <p:nvPr/>
          </p:nvSpPr>
          <p:spPr bwMode="auto">
            <a:xfrm>
              <a:off x="1172" y="2412"/>
              <a:ext cx="33" cy="10"/>
            </a:xfrm>
            <a:prstGeom prst="rect">
              <a:avLst/>
            </a:prstGeom>
            <a:solidFill>
              <a:srgbClr val="463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89" name="Rectangle 321"/>
            <p:cNvSpPr>
              <a:spLocks noChangeArrowheads="1"/>
            </p:cNvSpPr>
            <p:nvPr/>
          </p:nvSpPr>
          <p:spPr bwMode="auto">
            <a:xfrm>
              <a:off x="1172" y="2422"/>
              <a:ext cx="33" cy="6"/>
            </a:xfrm>
            <a:prstGeom prst="rect">
              <a:avLst/>
            </a:prstGeom>
            <a:solidFill>
              <a:srgbClr val="443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90" name="Rectangle 322"/>
            <p:cNvSpPr>
              <a:spLocks noChangeArrowheads="1"/>
            </p:cNvSpPr>
            <p:nvPr/>
          </p:nvSpPr>
          <p:spPr bwMode="auto">
            <a:xfrm>
              <a:off x="1172" y="2428"/>
              <a:ext cx="33" cy="7"/>
            </a:xfrm>
            <a:prstGeom prst="rect">
              <a:avLst/>
            </a:prstGeom>
            <a:solidFill>
              <a:srgbClr val="423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91" name="Rectangle 323"/>
            <p:cNvSpPr>
              <a:spLocks noChangeArrowheads="1"/>
            </p:cNvSpPr>
            <p:nvPr/>
          </p:nvSpPr>
          <p:spPr bwMode="auto">
            <a:xfrm>
              <a:off x="1172" y="2435"/>
              <a:ext cx="33" cy="6"/>
            </a:xfrm>
            <a:prstGeom prst="rect">
              <a:avLst/>
            </a:prstGeom>
            <a:solidFill>
              <a:srgbClr val="403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92" name="Rectangle 324"/>
            <p:cNvSpPr>
              <a:spLocks noChangeArrowheads="1"/>
            </p:cNvSpPr>
            <p:nvPr/>
          </p:nvSpPr>
          <p:spPr bwMode="auto">
            <a:xfrm>
              <a:off x="1172" y="2441"/>
              <a:ext cx="33" cy="9"/>
            </a:xfrm>
            <a:prstGeom prst="rect">
              <a:avLst/>
            </a:prstGeom>
            <a:solidFill>
              <a:srgbClr val="3E3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93" name="Rectangle 325"/>
            <p:cNvSpPr>
              <a:spLocks noChangeArrowheads="1"/>
            </p:cNvSpPr>
            <p:nvPr/>
          </p:nvSpPr>
          <p:spPr bwMode="auto">
            <a:xfrm>
              <a:off x="1172" y="2450"/>
              <a:ext cx="33" cy="5"/>
            </a:xfrm>
            <a:prstGeom prst="rect">
              <a:avLst/>
            </a:prstGeom>
            <a:solidFill>
              <a:srgbClr val="3C3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94" name="Rectangle 326"/>
            <p:cNvSpPr>
              <a:spLocks noChangeArrowheads="1"/>
            </p:cNvSpPr>
            <p:nvPr/>
          </p:nvSpPr>
          <p:spPr bwMode="auto">
            <a:xfrm>
              <a:off x="1172" y="2455"/>
              <a:ext cx="33" cy="11"/>
            </a:xfrm>
            <a:prstGeom prst="rect">
              <a:avLst/>
            </a:prstGeom>
            <a:solidFill>
              <a:srgbClr val="3A3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95" name="Rectangle 327"/>
            <p:cNvSpPr>
              <a:spLocks noChangeArrowheads="1"/>
            </p:cNvSpPr>
            <p:nvPr/>
          </p:nvSpPr>
          <p:spPr bwMode="auto">
            <a:xfrm>
              <a:off x="1172" y="2466"/>
              <a:ext cx="33" cy="7"/>
            </a:xfrm>
            <a:prstGeom prst="rect">
              <a:avLst/>
            </a:prstGeom>
            <a:solidFill>
              <a:srgbClr val="383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96" name="Rectangle 328"/>
            <p:cNvSpPr>
              <a:spLocks noChangeArrowheads="1"/>
            </p:cNvSpPr>
            <p:nvPr/>
          </p:nvSpPr>
          <p:spPr bwMode="auto">
            <a:xfrm>
              <a:off x="1172" y="2473"/>
              <a:ext cx="33" cy="7"/>
            </a:xfrm>
            <a:prstGeom prst="rect">
              <a:avLst/>
            </a:prstGeom>
            <a:solidFill>
              <a:srgbClr val="36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97" name="Rectangle 329"/>
            <p:cNvSpPr>
              <a:spLocks noChangeArrowheads="1"/>
            </p:cNvSpPr>
            <p:nvPr/>
          </p:nvSpPr>
          <p:spPr bwMode="auto">
            <a:xfrm>
              <a:off x="1172" y="2480"/>
              <a:ext cx="33" cy="9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98" name="Rectangle 330"/>
            <p:cNvSpPr>
              <a:spLocks noChangeArrowheads="1"/>
            </p:cNvSpPr>
            <p:nvPr/>
          </p:nvSpPr>
          <p:spPr bwMode="auto">
            <a:xfrm>
              <a:off x="1172" y="1701"/>
              <a:ext cx="33" cy="788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499" name="Freeform 331"/>
            <p:cNvSpPr>
              <a:spLocks/>
            </p:cNvSpPr>
            <p:nvPr/>
          </p:nvSpPr>
          <p:spPr bwMode="auto">
            <a:xfrm>
              <a:off x="1380" y="2277"/>
              <a:ext cx="156" cy="263"/>
            </a:xfrm>
            <a:custGeom>
              <a:avLst/>
              <a:gdLst>
                <a:gd name="T0" fmla="*/ 319 w 322"/>
                <a:gd name="T1" fmla="*/ 75 h 505"/>
                <a:gd name="T2" fmla="*/ 311 w 322"/>
                <a:gd name="T3" fmla="*/ 61 h 505"/>
                <a:gd name="T4" fmla="*/ 299 w 322"/>
                <a:gd name="T5" fmla="*/ 46 h 505"/>
                <a:gd name="T6" fmla="*/ 283 w 322"/>
                <a:gd name="T7" fmla="*/ 32 h 505"/>
                <a:gd name="T8" fmla="*/ 262 w 322"/>
                <a:gd name="T9" fmla="*/ 20 h 505"/>
                <a:gd name="T10" fmla="*/ 234 w 322"/>
                <a:gd name="T11" fmla="*/ 12 h 505"/>
                <a:gd name="T12" fmla="*/ 207 w 322"/>
                <a:gd name="T13" fmla="*/ 6 h 505"/>
                <a:gd name="T14" fmla="*/ 176 w 322"/>
                <a:gd name="T15" fmla="*/ 1 h 505"/>
                <a:gd name="T16" fmla="*/ 145 w 322"/>
                <a:gd name="T17" fmla="*/ 1 h 505"/>
                <a:gd name="T18" fmla="*/ 115 w 322"/>
                <a:gd name="T19" fmla="*/ 6 h 505"/>
                <a:gd name="T20" fmla="*/ 87 w 322"/>
                <a:gd name="T21" fmla="*/ 12 h 505"/>
                <a:gd name="T22" fmla="*/ 59 w 322"/>
                <a:gd name="T23" fmla="*/ 20 h 505"/>
                <a:gd name="T24" fmla="*/ 36 w 322"/>
                <a:gd name="T25" fmla="*/ 32 h 505"/>
                <a:gd name="T26" fmla="*/ 23 w 322"/>
                <a:gd name="T27" fmla="*/ 46 h 505"/>
                <a:gd name="T28" fmla="*/ 10 w 322"/>
                <a:gd name="T29" fmla="*/ 61 h 505"/>
                <a:gd name="T30" fmla="*/ 3 w 322"/>
                <a:gd name="T31" fmla="*/ 75 h 505"/>
                <a:gd name="T32" fmla="*/ 0 w 322"/>
                <a:gd name="T33" fmla="*/ 505 h 505"/>
                <a:gd name="T34" fmla="*/ 6 w 322"/>
                <a:gd name="T35" fmla="*/ 489 h 505"/>
                <a:gd name="T36" fmla="*/ 16 w 322"/>
                <a:gd name="T37" fmla="*/ 474 h 505"/>
                <a:gd name="T38" fmla="*/ 29 w 322"/>
                <a:gd name="T39" fmla="*/ 460 h 505"/>
                <a:gd name="T40" fmla="*/ 46 w 322"/>
                <a:gd name="T41" fmla="*/ 445 h 505"/>
                <a:gd name="T42" fmla="*/ 73 w 322"/>
                <a:gd name="T43" fmla="*/ 437 h 505"/>
                <a:gd name="T44" fmla="*/ 101 w 322"/>
                <a:gd name="T45" fmla="*/ 429 h 505"/>
                <a:gd name="T46" fmla="*/ 130 w 322"/>
                <a:gd name="T47" fmla="*/ 424 h 505"/>
                <a:gd name="T48" fmla="*/ 161 w 322"/>
                <a:gd name="T49" fmla="*/ 421 h 505"/>
                <a:gd name="T50" fmla="*/ 191 w 322"/>
                <a:gd name="T51" fmla="*/ 424 h 505"/>
                <a:gd name="T52" fmla="*/ 220 w 322"/>
                <a:gd name="T53" fmla="*/ 429 h 505"/>
                <a:gd name="T54" fmla="*/ 248 w 322"/>
                <a:gd name="T55" fmla="*/ 437 h 505"/>
                <a:gd name="T56" fmla="*/ 274 w 322"/>
                <a:gd name="T57" fmla="*/ 445 h 505"/>
                <a:gd name="T58" fmla="*/ 291 w 322"/>
                <a:gd name="T59" fmla="*/ 460 h 505"/>
                <a:gd name="T60" fmla="*/ 305 w 322"/>
                <a:gd name="T61" fmla="*/ 474 h 505"/>
                <a:gd name="T62" fmla="*/ 316 w 322"/>
                <a:gd name="T63" fmla="*/ 489 h 505"/>
                <a:gd name="T64" fmla="*/ 322 w 322"/>
                <a:gd name="T65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2" h="505">
                  <a:moveTo>
                    <a:pt x="322" y="84"/>
                  </a:moveTo>
                  <a:lnTo>
                    <a:pt x="319" y="75"/>
                  </a:lnTo>
                  <a:lnTo>
                    <a:pt x="316" y="68"/>
                  </a:lnTo>
                  <a:lnTo>
                    <a:pt x="311" y="61"/>
                  </a:lnTo>
                  <a:lnTo>
                    <a:pt x="305" y="54"/>
                  </a:lnTo>
                  <a:lnTo>
                    <a:pt x="299" y="46"/>
                  </a:lnTo>
                  <a:lnTo>
                    <a:pt x="291" y="39"/>
                  </a:lnTo>
                  <a:lnTo>
                    <a:pt x="283" y="32"/>
                  </a:lnTo>
                  <a:lnTo>
                    <a:pt x="274" y="26"/>
                  </a:lnTo>
                  <a:lnTo>
                    <a:pt x="262" y="20"/>
                  </a:lnTo>
                  <a:lnTo>
                    <a:pt x="248" y="16"/>
                  </a:lnTo>
                  <a:lnTo>
                    <a:pt x="234" y="12"/>
                  </a:lnTo>
                  <a:lnTo>
                    <a:pt x="220" y="9"/>
                  </a:lnTo>
                  <a:lnTo>
                    <a:pt x="207" y="6"/>
                  </a:lnTo>
                  <a:lnTo>
                    <a:pt x="191" y="3"/>
                  </a:lnTo>
                  <a:lnTo>
                    <a:pt x="176" y="1"/>
                  </a:lnTo>
                  <a:lnTo>
                    <a:pt x="161" y="0"/>
                  </a:lnTo>
                  <a:lnTo>
                    <a:pt x="145" y="1"/>
                  </a:lnTo>
                  <a:lnTo>
                    <a:pt x="130" y="3"/>
                  </a:lnTo>
                  <a:lnTo>
                    <a:pt x="115" y="6"/>
                  </a:lnTo>
                  <a:lnTo>
                    <a:pt x="101" y="9"/>
                  </a:lnTo>
                  <a:lnTo>
                    <a:pt x="87" y="12"/>
                  </a:lnTo>
                  <a:lnTo>
                    <a:pt x="73" y="16"/>
                  </a:lnTo>
                  <a:lnTo>
                    <a:pt x="59" y="20"/>
                  </a:lnTo>
                  <a:lnTo>
                    <a:pt x="46" y="26"/>
                  </a:lnTo>
                  <a:lnTo>
                    <a:pt x="36" y="32"/>
                  </a:lnTo>
                  <a:lnTo>
                    <a:pt x="29" y="39"/>
                  </a:lnTo>
                  <a:lnTo>
                    <a:pt x="23" y="46"/>
                  </a:lnTo>
                  <a:lnTo>
                    <a:pt x="16" y="54"/>
                  </a:lnTo>
                  <a:lnTo>
                    <a:pt x="10" y="61"/>
                  </a:lnTo>
                  <a:lnTo>
                    <a:pt x="6" y="68"/>
                  </a:lnTo>
                  <a:lnTo>
                    <a:pt x="3" y="75"/>
                  </a:lnTo>
                  <a:lnTo>
                    <a:pt x="0" y="84"/>
                  </a:lnTo>
                  <a:lnTo>
                    <a:pt x="0" y="505"/>
                  </a:lnTo>
                  <a:lnTo>
                    <a:pt x="3" y="496"/>
                  </a:lnTo>
                  <a:lnTo>
                    <a:pt x="6" y="489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3" y="467"/>
                  </a:lnTo>
                  <a:lnTo>
                    <a:pt x="29" y="460"/>
                  </a:lnTo>
                  <a:lnTo>
                    <a:pt x="36" y="453"/>
                  </a:lnTo>
                  <a:lnTo>
                    <a:pt x="46" y="445"/>
                  </a:lnTo>
                  <a:lnTo>
                    <a:pt x="59" y="441"/>
                  </a:lnTo>
                  <a:lnTo>
                    <a:pt x="73" y="437"/>
                  </a:lnTo>
                  <a:lnTo>
                    <a:pt x="87" y="432"/>
                  </a:lnTo>
                  <a:lnTo>
                    <a:pt x="101" y="429"/>
                  </a:lnTo>
                  <a:lnTo>
                    <a:pt x="115" y="425"/>
                  </a:lnTo>
                  <a:lnTo>
                    <a:pt x="130" y="424"/>
                  </a:lnTo>
                  <a:lnTo>
                    <a:pt x="145" y="422"/>
                  </a:lnTo>
                  <a:lnTo>
                    <a:pt x="161" y="421"/>
                  </a:lnTo>
                  <a:lnTo>
                    <a:pt x="176" y="422"/>
                  </a:lnTo>
                  <a:lnTo>
                    <a:pt x="191" y="424"/>
                  </a:lnTo>
                  <a:lnTo>
                    <a:pt x="207" y="425"/>
                  </a:lnTo>
                  <a:lnTo>
                    <a:pt x="220" y="429"/>
                  </a:lnTo>
                  <a:lnTo>
                    <a:pt x="234" y="432"/>
                  </a:lnTo>
                  <a:lnTo>
                    <a:pt x="248" y="437"/>
                  </a:lnTo>
                  <a:lnTo>
                    <a:pt x="262" y="441"/>
                  </a:lnTo>
                  <a:lnTo>
                    <a:pt x="274" y="445"/>
                  </a:lnTo>
                  <a:lnTo>
                    <a:pt x="283" y="453"/>
                  </a:lnTo>
                  <a:lnTo>
                    <a:pt x="291" y="460"/>
                  </a:lnTo>
                  <a:lnTo>
                    <a:pt x="299" y="467"/>
                  </a:lnTo>
                  <a:lnTo>
                    <a:pt x="305" y="474"/>
                  </a:lnTo>
                  <a:lnTo>
                    <a:pt x="311" y="482"/>
                  </a:lnTo>
                  <a:lnTo>
                    <a:pt x="316" y="489"/>
                  </a:lnTo>
                  <a:lnTo>
                    <a:pt x="319" y="496"/>
                  </a:lnTo>
                  <a:lnTo>
                    <a:pt x="322" y="505"/>
                  </a:lnTo>
                  <a:lnTo>
                    <a:pt x="322" y="8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00" name="Freeform 332"/>
            <p:cNvSpPr>
              <a:spLocks/>
            </p:cNvSpPr>
            <p:nvPr/>
          </p:nvSpPr>
          <p:spPr bwMode="auto">
            <a:xfrm>
              <a:off x="1380" y="2277"/>
              <a:ext cx="156" cy="263"/>
            </a:xfrm>
            <a:custGeom>
              <a:avLst/>
              <a:gdLst>
                <a:gd name="T0" fmla="*/ 319 w 322"/>
                <a:gd name="T1" fmla="*/ 75 h 505"/>
                <a:gd name="T2" fmla="*/ 311 w 322"/>
                <a:gd name="T3" fmla="*/ 61 h 505"/>
                <a:gd name="T4" fmla="*/ 299 w 322"/>
                <a:gd name="T5" fmla="*/ 46 h 505"/>
                <a:gd name="T6" fmla="*/ 283 w 322"/>
                <a:gd name="T7" fmla="*/ 32 h 505"/>
                <a:gd name="T8" fmla="*/ 262 w 322"/>
                <a:gd name="T9" fmla="*/ 20 h 505"/>
                <a:gd name="T10" fmla="*/ 234 w 322"/>
                <a:gd name="T11" fmla="*/ 12 h 505"/>
                <a:gd name="T12" fmla="*/ 207 w 322"/>
                <a:gd name="T13" fmla="*/ 6 h 505"/>
                <a:gd name="T14" fmla="*/ 176 w 322"/>
                <a:gd name="T15" fmla="*/ 1 h 505"/>
                <a:gd name="T16" fmla="*/ 145 w 322"/>
                <a:gd name="T17" fmla="*/ 1 h 505"/>
                <a:gd name="T18" fmla="*/ 115 w 322"/>
                <a:gd name="T19" fmla="*/ 6 h 505"/>
                <a:gd name="T20" fmla="*/ 87 w 322"/>
                <a:gd name="T21" fmla="*/ 12 h 505"/>
                <a:gd name="T22" fmla="*/ 59 w 322"/>
                <a:gd name="T23" fmla="*/ 20 h 505"/>
                <a:gd name="T24" fmla="*/ 36 w 322"/>
                <a:gd name="T25" fmla="*/ 32 h 505"/>
                <a:gd name="T26" fmla="*/ 23 w 322"/>
                <a:gd name="T27" fmla="*/ 46 h 505"/>
                <a:gd name="T28" fmla="*/ 10 w 322"/>
                <a:gd name="T29" fmla="*/ 61 h 505"/>
                <a:gd name="T30" fmla="*/ 3 w 322"/>
                <a:gd name="T31" fmla="*/ 75 h 505"/>
                <a:gd name="T32" fmla="*/ 0 w 322"/>
                <a:gd name="T33" fmla="*/ 505 h 505"/>
                <a:gd name="T34" fmla="*/ 6 w 322"/>
                <a:gd name="T35" fmla="*/ 489 h 505"/>
                <a:gd name="T36" fmla="*/ 16 w 322"/>
                <a:gd name="T37" fmla="*/ 474 h 505"/>
                <a:gd name="T38" fmla="*/ 29 w 322"/>
                <a:gd name="T39" fmla="*/ 460 h 505"/>
                <a:gd name="T40" fmla="*/ 46 w 322"/>
                <a:gd name="T41" fmla="*/ 445 h 505"/>
                <a:gd name="T42" fmla="*/ 73 w 322"/>
                <a:gd name="T43" fmla="*/ 437 h 505"/>
                <a:gd name="T44" fmla="*/ 101 w 322"/>
                <a:gd name="T45" fmla="*/ 429 h 505"/>
                <a:gd name="T46" fmla="*/ 130 w 322"/>
                <a:gd name="T47" fmla="*/ 424 h 505"/>
                <a:gd name="T48" fmla="*/ 161 w 322"/>
                <a:gd name="T49" fmla="*/ 421 h 505"/>
                <a:gd name="T50" fmla="*/ 191 w 322"/>
                <a:gd name="T51" fmla="*/ 424 h 505"/>
                <a:gd name="T52" fmla="*/ 220 w 322"/>
                <a:gd name="T53" fmla="*/ 429 h 505"/>
                <a:gd name="T54" fmla="*/ 248 w 322"/>
                <a:gd name="T55" fmla="*/ 437 h 505"/>
                <a:gd name="T56" fmla="*/ 274 w 322"/>
                <a:gd name="T57" fmla="*/ 445 h 505"/>
                <a:gd name="T58" fmla="*/ 291 w 322"/>
                <a:gd name="T59" fmla="*/ 460 h 505"/>
                <a:gd name="T60" fmla="*/ 305 w 322"/>
                <a:gd name="T61" fmla="*/ 474 h 505"/>
                <a:gd name="T62" fmla="*/ 316 w 322"/>
                <a:gd name="T63" fmla="*/ 489 h 505"/>
                <a:gd name="T64" fmla="*/ 322 w 322"/>
                <a:gd name="T65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2" h="505">
                  <a:moveTo>
                    <a:pt x="322" y="84"/>
                  </a:moveTo>
                  <a:lnTo>
                    <a:pt x="319" y="75"/>
                  </a:lnTo>
                  <a:lnTo>
                    <a:pt x="316" y="68"/>
                  </a:lnTo>
                  <a:lnTo>
                    <a:pt x="311" y="61"/>
                  </a:lnTo>
                  <a:lnTo>
                    <a:pt x="305" y="54"/>
                  </a:lnTo>
                  <a:lnTo>
                    <a:pt x="299" y="46"/>
                  </a:lnTo>
                  <a:lnTo>
                    <a:pt x="291" y="39"/>
                  </a:lnTo>
                  <a:lnTo>
                    <a:pt x="283" y="32"/>
                  </a:lnTo>
                  <a:lnTo>
                    <a:pt x="274" y="26"/>
                  </a:lnTo>
                  <a:lnTo>
                    <a:pt x="262" y="20"/>
                  </a:lnTo>
                  <a:lnTo>
                    <a:pt x="248" y="16"/>
                  </a:lnTo>
                  <a:lnTo>
                    <a:pt x="234" y="12"/>
                  </a:lnTo>
                  <a:lnTo>
                    <a:pt x="220" y="9"/>
                  </a:lnTo>
                  <a:lnTo>
                    <a:pt x="207" y="6"/>
                  </a:lnTo>
                  <a:lnTo>
                    <a:pt x="191" y="3"/>
                  </a:lnTo>
                  <a:lnTo>
                    <a:pt x="176" y="1"/>
                  </a:lnTo>
                  <a:lnTo>
                    <a:pt x="161" y="0"/>
                  </a:lnTo>
                  <a:lnTo>
                    <a:pt x="145" y="1"/>
                  </a:lnTo>
                  <a:lnTo>
                    <a:pt x="130" y="3"/>
                  </a:lnTo>
                  <a:lnTo>
                    <a:pt x="115" y="6"/>
                  </a:lnTo>
                  <a:lnTo>
                    <a:pt x="101" y="9"/>
                  </a:lnTo>
                  <a:lnTo>
                    <a:pt x="87" y="12"/>
                  </a:lnTo>
                  <a:lnTo>
                    <a:pt x="73" y="16"/>
                  </a:lnTo>
                  <a:lnTo>
                    <a:pt x="59" y="20"/>
                  </a:lnTo>
                  <a:lnTo>
                    <a:pt x="46" y="26"/>
                  </a:lnTo>
                  <a:lnTo>
                    <a:pt x="36" y="32"/>
                  </a:lnTo>
                  <a:lnTo>
                    <a:pt x="29" y="39"/>
                  </a:lnTo>
                  <a:lnTo>
                    <a:pt x="23" y="46"/>
                  </a:lnTo>
                  <a:lnTo>
                    <a:pt x="16" y="54"/>
                  </a:lnTo>
                  <a:lnTo>
                    <a:pt x="10" y="61"/>
                  </a:lnTo>
                  <a:lnTo>
                    <a:pt x="6" y="68"/>
                  </a:lnTo>
                  <a:lnTo>
                    <a:pt x="3" y="75"/>
                  </a:lnTo>
                  <a:lnTo>
                    <a:pt x="0" y="84"/>
                  </a:lnTo>
                  <a:lnTo>
                    <a:pt x="0" y="505"/>
                  </a:lnTo>
                  <a:lnTo>
                    <a:pt x="3" y="496"/>
                  </a:lnTo>
                  <a:lnTo>
                    <a:pt x="6" y="489"/>
                  </a:lnTo>
                  <a:lnTo>
                    <a:pt x="10" y="482"/>
                  </a:lnTo>
                  <a:lnTo>
                    <a:pt x="16" y="474"/>
                  </a:lnTo>
                  <a:lnTo>
                    <a:pt x="23" y="467"/>
                  </a:lnTo>
                  <a:lnTo>
                    <a:pt x="29" y="460"/>
                  </a:lnTo>
                  <a:lnTo>
                    <a:pt x="36" y="453"/>
                  </a:lnTo>
                  <a:lnTo>
                    <a:pt x="46" y="445"/>
                  </a:lnTo>
                  <a:lnTo>
                    <a:pt x="59" y="441"/>
                  </a:lnTo>
                  <a:lnTo>
                    <a:pt x="73" y="437"/>
                  </a:lnTo>
                  <a:lnTo>
                    <a:pt x="87" y="432"/>
                  </a:lnTo>
                  <a:lnTo>
                    <a:pt x="101" y="429"/>
                  </a:lnTo>
                  <a:lnTo>
                    <a:pt x="115" y="425"/>
                  </a:lnTo>
                  <a:lnTo>
                    <a:pt x="130" y="424"/>
                  </a:lnTo>
                  <a:lnTo>
                    <a:pt x="145" y="422"/>
                  </a:lnTo>
                  <a:lnTo>
                    <a:pt x="161" y="421"/>
                  </a:lnTo>
                  <a:lnTo>
                    <a:pt x="176" y="422"/>
                  </a:lnTo>
                  <a:lnTo>
                    <a:pt x="191" y="424"/>
                  </a:lnTo>
                  <a:lnTo>
                    <a:pt x="207" y="425"/>
                  </a:lnTo>
                  <a:lnTo>
                    <a:pt x="220" y="429"/>
                  </a:lnTo>
                  <a:lnTo>
                    <a:pt x="234" y="432"/>
                  </a:lnTo>
                  <a:lnTo>
                    <a:pt x="248" y="437"/>
                  </a:lnTo>
                  <a:lnTo>
                    <a:pt x="262" y="441"/>
                  </a:lnTo>
                  <a:lnTo>
                    <a:pt x="274" y="445"/>
                  </a:lnTo>
                  <a:lnTo>
                    <a:pt x="283" y="453"/>
                  </a:lnTo>
                  <a:lnTo>
                    <a:pt x="291" y="460"/>
                  </a:lnTo>
                  <a:lnTo>
                    <a:pt x="299" y="467"/>
                  </a:lnTo>
                  <a:lnTo>
                    <a:pt x="305" y="474"/>
                  </a:lnTo>
                  <a:lnTo>
                    <a:pt x="311" y="482"/>
                  </a:lnTo>
                  <a:lnTo>
                    <a:pt x="316" y="489"/>
                  </a:lnTo>
                  <a:lnTo>
                    <a:pt x="319" y="496"/>
                  </a:lnTo>
                  <a:lnTo>
                    <a:pt x="322" y="505"/>
                  </a:lnTo>
                  <a:lnTo>
                    <a:pt x="322" y="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01" name="Freeform 333"/>
            <p:cNvSpPr>
              <a:spLocks/>
            </p:cNvSpPr>
            <p:nvPr/>
          </p:nvSpPr>
          <p:spPr bwMode="auto">
            <a:xfrm>
              <a:off x="1380" y="1990"/>
              <a:ext cx="156" cy="264"/>
            </a:xfrm>
            <a:custGeom>
              <a:avLst/>
              <a:gdLst>
                <a:gd name="T0" fmla="*/ 319 w 322"/>
                <a:gd name="T1" fmla="*/ 76 h 507"/>
                <a:gd name="T2" fmla="*/ 311 w 322"/>
                <a:gd name="T3" fmla="*/ 61 h 507"/>
                <a:gd name="T4" fmla="*/ 299 w 322"/>
                <a:gd name="T5" fmla="*/ 47 h 507"/>
                <a:gd name="T6" fmla="*/ 283 w 322"/>
                <a:gd name="T7" fmla="*/ 32 h 507"/>
                <a:gd name="T8" fmla="*/ 262 w 322"/>
                <a:gd name="T9" fmla="*/ 21 h 507"/>
                <a:gd name="T10" fmla="*/ 234 w 322"/>
                <a:gd name="T11" fmla="*/ 12 h 507"/>
                <a:gd name="T12" fmla="*/ 207 w 322"/>
                <a:gd name="T13" fmla="*/ 5 h 507"/>
                <a:gd name="T14" fmla="*/ 176 w 322"/>
                <a:gd name="T15" fmla="*/ 0 h 507"/>
                <a:gd name="T16" fmla="*/ 145 w 322"/>
                <a:gd name="T17" fmla="*/ 0 h 507"/>
                <a:gd name="T18" fmla="*/ 115 w 322"/>
                <a:gd name="T19" fmla="*/ 5 h 507"/>
                <a:gd name="T20" fmla="*/ 87 w 322"/>
                <a:gd name="T21" fmla="*/ 12 h 507"/>
                <a:gd name="T22" fmla="*/ 59 w 322"/>
                <a:gd name="T23" fmla="*/ 21 h 507"/>
                <a:gd name="T24" fmla="*/ 36 w 322"/>
                <a:gd name="T25" fmla="*/ 32 h 507"/>
                <a:gd name="T26" fmla="*/ 23 w 322"/>
                <a:gd name="T27" fmla="*/ 47 h 507"/>
                <a:gd name="T28" fmla="*/ 10 w 322"/>
                <a:gd name="T29" fmla="*/ 61 h 507"/>
                <a:gd name="T30" fmla="*/ 3 w 322"/>
                <a:gd name="T31" fmla="*/ 76 h 507"/>
                <a:gd name="T32" fmla="*/ 0 w 322"/>
                <a:gd name="T33" fmla="*/ 507 h 507"/>
                <a:gd name="T34" fmla="*/ 6 w 322"/>
                <a:gd name="T35" fmla="*/ 491 h 507"/>
                <a:gd name="T36" fmla="*/ 16 w 322"/>
                <a:gd name="T37" fmla="*/ 476 h 507"/>
                <a:gd name="T38" fmla="*/ 29 w 322"/>
                <a:gd name="T39" fmla="*/ 462 h 507"/>
                <a:gd name="T40" fmla="*/ 46 w 322"/>
                <a:gd name="T41" fmla="*/ 447 h 507"/>
                <a:gd name="T42" fmla="*/ 73 w 322"/>
                <a:gd name="T43" fmla="*/ 438 h 507"/>
                <a:gd name="T44" fmla="*/ 101 w 322"/>
                <a:gd name="T45" fmla="*/ 430 h 507"/>
                <a:gd name="T46" fmla="*/ 130 w 322"/>
                <a:gd name="T47" fmla="*/ 424 h 507"/>
                <a:gd name="T48" fmla="*/ 161 w 322"/>
                <a:gd name="T49" fmla="*/ 422 h 507"/>
                <a:gd name="T50" fmla="*/ 191 w 322"/>
                <a:gd name="T51" fmla="*/ 424 h 507"/>
                <a:gd name="T52" fmla="*/ 220 w 322"/>
                <a:gd name="T53" fmla="*/ 430 h 507"/>
                <a:gd name="T54" fmla="*/ 248 w 322"/>
                <a:gd name="T55" fmla="*/ 438 h 507"/>
                <a:gd name="T56" fmla="*/ 274 w 322"/>
                <a:gd name="T57" fmla="*/ 447 h 507"/>
                <a:gd name="T58" fmla="*/ 291 w 322"/>
                <a:gd name="T59" fmla="*/ 462 h 507"/>
                <a:gd name="T60" fmla="*/ 305 w 322"/>
                <a:gd name="T61" fmla="*/ 476 h 507"/>
                <a:gd name="T62" fmla="*/ 316 w 322"/>
                <a:gd name="T63" fmla="*/ 491 h 507"/>
                <a:gd name="T64" fmla="*/ 322 w 322"/>
                <a:gd name="T65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2" h="507">
                  <a:moveTo>
                    <a:pt x="322" y="84"/>
                  </a:moveTo>
                  <a:lnTo>
                    <a:pt x="319" y="76"/>
                  </a:lnTo>
                  <a:lnTo>
                    <a:pt x="316" y="69"/>
                  </a:lnTo>
                  <a:lnTo>
                    <a:pt x="311" y="61"/>
                  </a:lnTo>
                  <a:lnTo>
                    <a:pt x="305" y="54"/>
                  </a:lnTo>
                  <a:lnTo>
                    <a:pt x="299" y="47"/>
                  </a:lnTo>
                  <a:lnTo>
                    <a:pt x="291" y="40"/>
                  </a:lnTo>
                  <a:lnTo>
                    <a:pt x="283" y="32"/>
                  </a:lnTo>
                  <a:lnTo>
                    <a:pt x="274" y="25"/>
                  </a:lnTo>
                  <a:lnTo>
                    <a:pt x="262" y="21"/>
                  </a:lnTo>
                  <a:lnTo>
                    <a:pt x="248" y="16"/>
                  </a:lnTo>
                  <a:lnTo>
                    <a:pt x="234" y="12"/>
                  </a:lnTo>
                  <a:lnTo>
                    <a:pt x="220" y="8"/>
                  </a:lnTo>
                  <a:lnTo>
                    <a:pt x="207" y="5"/>
                  </a:lnTo>
                  <a:lnTo>
                    <a:pt x="191" y="3"/>
                  </a:lnTo>
                  <a:lnTo>
                    <a:pt x="176" y="0"/>
                  </a:lnTo>
                  <a:lnTo>
                    <a:pt x="161" y="0"/>
                  </a:lnTo>
                  <a:lnTo>
                    <a:pt x="145" y="0"/>
                  </a:lnTo>
                  <a:lnTo>
                    <a:pt x="130" y="3"/>
                  </a:lnTo>
                  <a:lnTo>
                    <a:pt x="115" y="5"/>
                  </a:lnTo>
                  <a:lnTo>
                    <a:pt x="101" y="8"/>
                  </a:lnTo>
                  <a:lnTo>
                    <a:pt x="87" y="12"/>
                  </a:lnTo>
                  <a:lnTo>
                    <a:pt x="73" y="16"/>
                  </a:lnTo>
                  <a:lnTo>
                    <a:pt x="59" y="21"/>
                  </a:lnTo>
                  <a:lnTo>
                    <a:pt x="46" y="25"/>
                  </a:lnTo>
                  <a:lnTo>
                    <a:pt x="36" y="32"/>
                  </a:lnTo>
                  <a:lnTo>
                    <a:pt x="29" y="40"/>
                  </a:lnTo>
                  <a:lnTo>
                    <a:pt x="23" y="47"/>
                  </a:lnTo>
                  <a:lnTo>
                    <a:pt x="16" y="54"/>
                  </a:lnTo>
                  <a:lnTo>
                    <a:pt x="10" y="61"/>
                  </a:lnTo>
                  <a:lnTo>
                    <a:pt x="6" y="69"/>
                  </a:lnTo>
                  <a:lnTo>
                    <a:pt x="3" y="76"/>
                  </a:lnTo>
                  <a:lnTo>
                    <a:pt x="0" y="84"/>
                  </a:lnTo>
                  <a:lnTo>
                    <a:pt x="0" y="507"/>
                  </a:lnTo>
                  <a:lnTo>
                    <a:pt x="3" y="498"/>
                  </a:lnTo>
                  <a:lnTo>
                    <a:pt x="6" y="491"/>
                  </a:lnTo>
                  <a:lnTo>
                    <a:pt x="10" y="483"/>
                  </a:lnTo>
                  <a:lnTo>
                    <a:pt x="16" y="476"/>
                  </a:lnTo>
                  <a:lnTo>
                    <a:pt x="23" y="469"/>
                  </a:lnTo>
                  <a:lnTo>
                    <a:pt x="29" y="462"/>
                  </a:lnTo>
                  <a:lnTo>
                    <a:pt x="36" y="454"/>
                  </a:lnTo>
                  <a:lnTo>
                    <a:pt x="46" y="447"/>
                  </a:lnTo>
                  <a:lnTo>
                    <a:pt x="59" y="443"/>
                  </a:lnTo>
                  <a:lnTo>
                    <a:pt x="73" y="438"/>
                  </a:lnTo>
                  <a:lnTo>
                    <a:pt x="87" y="434"/>
                  </a:lnTo>
                  <a:lnTo>
                    <a:pt x="101" y="430"/>
                  </a:lnTo>
                  <a:lnTo>
                    <a:pt x="115" y="427"/>
                  </a:lnTo>
                  <a:lnTo>
                    <a:pt x="130" y="424"/>
                  </a:lnTo>
                  <a:lnTo>
                    <a:pt x="145" y="422"/>
                  </a:lnTo>
                  <a:lnTo>
                    <a:pt x="161" y="422"/>
                  </a:lnTo>
                  <a:lnTo>
                    <a:pt x="176" y="422"/>
                  </a:lnTo>
                  <a:lnTo>
                    <a:pt x="191" y="424"/>
                  </a:lnTo>
                  <a:lnTo>
                    <a:pt x="207" y="427"/>
                  </a:lnTo>
                  <a:lnTo>
                    <a:pt x="220" y="430"/>
                  </a:lnTo>
                  <a:lnTo>
                    <a:pt x="234" y="434"/>
                  </a:lnTo>
                  <a:lnTo>
                    <a:pt x="248" y="438"/>
                  </a:lnTo>
                  <a:lnTo>
                    <a:pt x="262" y="443"/>
                  </a:lnTo>
                  <a:lnTo>
                    <a:pt x="274" y="447"/>
                  </a:lnTo>
                  <a:lnTo>
                    <a:pt x="283" y="454"/>
                  </a:lnTo>
                  <a:lnTo>
                    <a:pt x="291" y="462"/>
                  </a:lnTo>
                  <a:lnTo>
                    <a:pt x="299" y="469"/>
                  </a:lnTo>
                  <a:lnTo>
                    <a:pt x="305" y="476"/>
                  </a:lnTo>
                  <a:lnTo>
                    <a:pt x="311" y="483"/>
                  </a:lnTo>
                  <a:lnTo>
                    <a:pt x="316" y="491"/>
                  </a:lnTo>
                  <a:lnTo>
                    <a:pt x="319" y="498"/>
                  </a:lnTo>
                  <a:lnTo>
                    <a:pt x="322" y="507"/>
                  </a:lnTo>
                  <a:lnTo>
                    <a:pt x="322" y="8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02" name="Freeform 334"/>
            <p:cNvSpPr>
              <a:spLocks/>
            </p:cNvSpPr>
            <p:nvPr/>
          </p:nvSpPr>
          <p:spPr bwMode="auto">
            <a:xfrm>
              <a:off x="1380" y="1990"/>
              <a:ext cx="156" cy="264"/>
            </a:xfrm>
            <a:custGeom>
              <a:avLst/>
              <a:gdLst>
                <a:gd name="T0" fmla="*/ 319 w 322"/>
                <a:gd name="T1" fmla="*/ 76 h 507"/>
                <a:gd name="T2" fmla="*/ 311 w 322"/>
                <a:gd name="T3" fmla="*/ 61 h 507"/>
                <a:gd name="T4" fmla="*/ 299 w 322"/>
                <a:gd name="T5" fmla="*/ 47 h 507"/>
                <a:gd name="T6" fmla="*/ 283 w 322"/>
                <a:gd name="T7" fmla="*/ 32 h 507"/>
                <a:gd name="T8" fmla="*/ 262 w 322"/>
                <a:gd name="T9" fmla="*/ 21 h 507"/>
                <a:gd name="T10" fmla="*/ 234 w 322"/>
                <a:gd name="T11" fmla="*/ 12 h 507"/>
                <a:gd name="T12" fmla="*/ 207 w 322"/>
                <a:gd name="T13" fmla="*/ 5 h 507"/>
                <a:gd name="T14" fmla="*/ 176 w 322"/>
                <a:gd name="T15" fmla="*/ 0 h 507"/>
                <a:gd name="T16" fmla="*/ 145 w 322"/>
                <a:gd name="T17" fmla="*/ 0 h 507"/>
                <a:gd name="T18" fmla="*/ 115 w 322"/>
                <a:gd name="T19" fmla="*/ 5 h 507"/>
                <a:gd name="T20" fmla="*/ 87 w 322"/>
                <a:gd name="T21" fmla="*/ 12 h 507"/>
                <a:gd name="T22" fmla="*/ 59 w 322"/>
                <a:gd name="T23" fmla="*/ 21 h 507"/>
                <a:gd name="T24" fmla="*/ 36 w 322"/>
                <a:gd name="T25" fmla="*/ 32 h 507"/>
                <a:gd name="T26" fmla="*/ 23 w 322"/>
                <a:gd name="T27" fmla="*/ 47 h 507"/>
                <a:gd name="T28" fmla="*/ 10 w 322"/>
                <a:gd name="T29" fmla="*/ 61 h 507"/>
                <a:gd name="T30" fmla="*/ 3 w 322"/>
                <a:gd name="T31" fmla="*/ 76 h 507"/>
                <a:gd name="T32" fmla="*/ 0 w 322"/>
                <a:gd name="T33" fmla="*/ 507 h 507"/>
                <a:gd name="T34" fmla="*/ 6 w 322"/>
                <a:gd name="T35" fmla="*/ 491 h 507"/>
                <a:gd name="T36" fmla="*/ 16 w 322"/>
                <a:gd name="T37" fmla="*/ 476 h 507"/>
                <a:gd name="T38" fmla="*/ 29 w 322"/>
                <a:gd name="T39" fmla="*/ 462 h 507"/>
                <a:gd name="T40" fmla="*/ 46 w 322"/>
                <a:gd name="T41" fmla="*/ 447 h 507"/>
                <a:gd name="T42" fmla="*/ 73 w 322"/>
                <a:gd name="T43" fmla="*/ 438 h 507"/>
                <a:gd name="T44" fmla="*/ 101 w 322"/>
                <a:gd name="T45" fmla="*/ 430 h 507"/>
                <a:gd name="T46" fmla="*/ 130 w 322"/>
                <a:gd name="T47" fmla="*/ 424 h 507"/>
                <a:gd name="T48" fmla="*/ 161 w 322"/>
                <a:gd name="T49" fmla="*/ 422 h 507"/>
                <a:gd name="T50" fmla="*/ 191 w 322"/>
                <a:gd name="T51" fmla="*/ 424 h 507"/>
                <a:gd name="T52" fmla="*/ 220 w 322"/>
                <a:gd name="T53" fmla="*/ 430 h 507"/>
                <a:gd name="T54" fmla="*/ 248 w 322"/>
                <a:gd name="T55" fmla="*/ 438 h 507"/>
                <a:gd name="T56" fmla="*/ 274 w 322"/>
                <a:gd name="T57" fmla="*/ 447 h 507"/>
                <a:gd name="T58" fmla="*/ 291 w 322"/>
                <a:gd name="T59" fmla="*/ 462 h 507"/>
                <a:gd name="T60" fmla="*/ 305 w 322"/>
                <a:gd name="T61" fmla="*/ 476 h 507"/>
                <a:gd name="T62" fmla="*/ 316 w 322"/>
                <a:gd name="T63" fmla="*/ 491 h 507"/>
                <a:gd name="T64" fmla="*/ 322 w 322"/>
                <a:gd name="T65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2" h="507">
                  <a:moveTo>
                    <a:pt x="322" y="84"/>
                  </a:moveTo>
                  <a:lnTo>
                    <a:pt x="319" y="76"/>
                  </a:lnTo>
                  <a:lnTo>
                    <a:pt x="316" y="69"/>
                  </a:lnTo>
                  <a:lnTo>
                    <a:pt x="311" y="61"/>
                  </a:lnTo>
                  <a:lnTo>
                    <a:pt x="305" y="54"/>
                  </a:lnTo>
                  <a:lnTo>
                    <a:pt x="299" y="47"/>
                  </a:lnTo>
                  <a:lnTo>
                    <a:pt x="291" y="40"/>
                  </a:lnTo>
                  <a:lnTo>
                    <a:pt x="283" y="32"/>
                  </a:lnTo>
                  <a:lnTo>
                    <a:pt x="274" y="25"/>
                  </a:lnTo>
                  <a:lnTo>
                    <a:pt x="262" y="21"/>
                  </a:lnTo>
                  <a:lnTo>
                    <a:pt x="248" y="16"/>
                  </a:lnTo>
                  <a:lnTo>
                    <a:pt x="234" y="12"/>
                  </a:lnTo>
                  <a:lnTo>
                    <a:pt x="220" y="8"/>
                  </a:lnTo>
                  <a:lnTo>
                    <a:pt x="207" y="5"/>
                  </a:lnTo>
                  <a:lnTo>
                    <a:pt x="191" y="3"/>
                  </a:lnTo>
                  <a:lnTo>
                    <a:pt x="176" y="0"/>
                  </a:lnTo>
                  <a:lnTo>
                    <a:pt x="161" y="0"/>
                  </a:lnTo>
                  <a:lnTo>
                    <a:pt x="145" y="0"/>
                  </a:lnTo>
                  <a:lnTo>
                    <a:pt x="130" y="3"/>
                  </a:lnTo>
                  <a:lnTo>
                    <a:pt x="115" y="5"/>
                  </a:lnTo>
                  <a:lnTo>
                    <a:pt x="101" y="8"/>
                  </a:lnTo>
                  <a:lnTo>
                    <a:pt x="87" y="12"/>
                  </a:lnTo>
                  <a:lnTo>
                    <a:pt x="73" y="16"/>
                  </a:lnTo>
                  <a:lnTo>
                    <a:pt x="59" y="21"/>
                  </a:lnTo>
                  <a:lnTo>
                    <a:pt x="46" y="25"/>
                  </a:lnTo>
                  <a:lnTo>
                    <a:pt x="36" y="32"/>
                  </a:lnTo>
                  <a:lnTo>
                    <a:pt x="29" y="40"/>
                  </a:lnTo>
                  <a:lnTo>
                    <a:pt x="23" y="47"/>
                  </a:lnTo>
                  <a:lnTo>
                    <a:pt x="16" y="54"/>
                  </a:lnTo>
                  <a:lnTo>
                    <a:pt x="10" y="61"/>
                  </a:lnTo>
                  <a:lnTo>
                    <a:pt x="6" y="69"/>
                  </a:lnTo>
                  <a:lnTo>
                    <a:pt x="3" y="76"/>
                  </a:lnTo>
                  <a:lnTo>
                    <a:pt x="0" y="84"/>
                  </a:lnTo>
                  <a:lnTo>
                    <a:pt x="0" y="507"/>
                  </a:lnTo>
                  <a:lnTo>
                    <a:pt x="3" y="498"/>
                  </a:lnTo>
                  <a:lnTo>
                    <a:pt x="6" y="491"/>
                  </a:lnTo>
                  <a:lnTo>
                    <a:pt x="10" y="483"/>
                  </a:lnTo>
                  <a:lnTo>
                    <a:pt x="16" y="476"/>
                  </a:lnTo>
                  <a:lnTo>
                    <a:pt x="23" y="469"/>
                  </a:lnTo>
                  <a:lnTo>
                    <a:pt x="29" y="462"/>
                  </a:lnTo>
                  <a:lnTo>
                    <a:pt x="36" y="454"/>
                  </a:lnTo>
                  <a:lnTo>
                    <a:pt x="46" y="447"/>
                  </a:lnTo>
                  <a:lnTo>
                    <a:pt x="59" y="443"/>
                  </a:lnTo>
                  <a:lnTo>
                    <a:pt x="73" y="438"/>
                  </a:lnTo>
                  <a:lnTo>
                    <a:pt x="87" y="434"/>
                  </a:lnTo>
                  <a:lnTo>
                    <a:pt x="101" y="430"/>
                  </a:lnTo>
                  <a:lnTo>
                    <a:pt x="115" y="427"/>
                  </a:lnTo>
                  <a:lnTo>
                    <a:pt x="130" y="424"/>
                  </a:lnTo>
                  <a:lnTo>
                    <a:pt x="145" y="422"/>
                  </a:lnTo>
                  <a:lnTo>
                    <a:pt x="161" y="422"/>
                  </a:lnTo>
                  <a:lnTo>
                    <a:pt x="176" y="422"/>
                  </a:lnTo>
                  <a:lnTo>
                    <a:pt x="191" y="424"/>
                  </a:lnTo>
                  <a:lnTo>
                    <a:pt x="207" y="427"/>
                  </a:lnTo>
                  <a:lnTo>
                    <a:pt x="220" y="430"/>
                  </a:lnTo>
                  <a:lnTo>
                    <a:pt x="234" y="434"/>
                  </a:lnTo>
                  <a:lnTo>
                    <a:pt x="248" y="438"/>
                  </a:lnTo>
                  <a:lnTo>
                    <a:pt x="262" y="443"/>
                  </a:lnTo>
                  <a:lnTo>
                    <a:pt x="274" y="447"/>
                  </a:lnTo>
                  <a:lnTo>
                    <a:pt x="283" y="454"/>
                  </a:lnTo>
                  <a:lnTo>
                    <a:pt x="291" y="462"/>
                  </a:lnTo>
                  <a:lnTo>
                    <a:pt x="299" y="469"/>
                  </a:lnTo>
                  <a:lnTo>
                    <a:pt x="305" y="476"/>
                  </a:lnTo>
                  <a:lnTo>
                    <a:pt x="311" y="483"/>
                  </a:lnTo>
                  <a:lnTo>
                    <a:pt x="316" y="491"/>
                  </a:lnTo>
                  <a:lnTo>
                    <a:pt x="319" y="498"/>
                  </a:lnTo>
                  <a:lnTo>
                    <a:pt x="322" y="507"/>
                  </a:lnTo>
                  <a:lnTo>
                    <a:pt x="322" y="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03" name="Freeform 335"/>
            <p:cNvSpPr>
              <a:spLocks/>
            </p:cNvSpPr>
            <p:nvPr/>
          </p:nvSpPr>
          <p:spPr bwMode="auto">
            <a:xfrm>
              <a:off x="1380" y="1695"/>
              <a:ext cx="156" cy="265"/>
            </a:xfrm>
            <a:custGeom>
              <a:avLst/>
              <a:gdLst>
                <a:gd name="T0" fmla="*/ 319 w 322"/>
                <a:gd name="T1" fmla="*/ 77 h 504"/>
                <a:gd name="T2" fmla="*/ 311 w 322"/>
                <a:gd name="T3" fmla="*/ 61 h 504"/>
                <a:gd name="T4" fmla="*/ 299 w 322"/>
                <a:gd name="T5" fmla="*/ 46 h 504"/>
                <a:gd name="T6" fmla="*/ 283 w 322"/>
                <a:gd name="T7" fmla="*/ 32 h 504"/>
                <a:gd name="T8" fmla="*/ 262 w 322"/>
                <a:gd name="T9" fmla="*/ 20 h 504"/>
                <a:gd name="T10" fmla="*/ 234 w 322"/>
                <a:gd name="T11" fmla="*/ 11 h 504"/>
                <a:gd name="T12" fmla="*/ 207 w 322"/>
                <a:gd name="T13" fmla="*/ 5 h 504"/>
                <a:gd name="T14" fmla="*/ 176 w 322"/>
                <a:gd name="T15" fmla="*/ 1 h 504"/>
                <a:gd name="T16" fmla="*/ 145 w 322"/>
                <a:gd name="T17" fmla="*/ 1 h 504"/>
                <a:gd name="T18" fmla="*/ 115 w 322"/>
                <a:gd name="T19" fmla="*/ 5 h 504"/>
                <a:gd name="T20" fmla="*/ 87 w 322"/>
                <a:gd name="T21" fmla="*/ 11 h 504"/>
                <a:gd name="T22" fmla="*/ 59 w 322"/>
                <a:gd name="T23" fmla="*/ 20 h 504"/>
                <a:gd name="T24" fmla="*/ 36 w 322"/>
                <a:gd name="T25" fmla="*/ 32 h 504"/>
                <a:gd name="T26" fmla="*/ 23 w 322"/>
                <a:gd name="T27" fmla="*/ 46 h 504"/>
                <a:gd name="T28" fmla="*/ 10 w 322"/>
                <a:gd name="T29" fmla="*/ 61 h 504"/>
                <a:gd name="T30" fmla="*/ 3 w 322"/>
                <a:gd name="T31" fmla="*/ 77 h 504"/>
                <a:gd name="T32" fmla="*/ 0 w 322"/>
                <a:gd name="T33" fmla="*/ 504 h 504"/>
                <a:gd name="T34" fmla="*/ 6 w 322"/>
                <a:gd name="T35" fmla="*/ 488 h 504"/>
                <a:gd name="T36" fmla="*/ 16 w 322"/>
                <a:gd name="T37" fmla="*/ 474 h 504"/>
                <a:gd name="T38" fmla="*/ 29 w 322"/>
                <a:gd name="T39" fmla="*/ 461 h 504"/>
                <a:gd name="T40" fmla="*/ 46 w 322"/>
                <a:gd name="T41" fmla="*/ 446 h 504"/>
                <a:gd name="T42" fmla="*/ 73 w 322"/>
                <a:gd name="T43" fmla="*/ 436 h 504"/>
                <a:gd name="T44" fmla="*/ 101 w 322"/>
                <a:gd name="T45" fmla="*/ 429 h 504"/>
                <a:gd name="T46" fmla="*/ 130 w 322"/>
                <a:gd name="T47" fmla="*/ 423 h 504"/>
                <a:gd name="T48" fmla="*/ 161 w 322"/>
                <a:gd name="T49" fmla="*/ 420 h 504"/>
                <a:gd name="T50" fmla="*/ 191 w 322"/>
                <a:gd name="T51" fmla="*/ 423 h 504"/>
                <a:gd name="T52" fmla="*/ 220 w 322"/>
                <a:gd name="T53" fmla="*/ 429 h 504"/>
                <a:gd name="T54" fmla="*/ 248 w 322"/>
                <a:gd name="T55" fmla="*/ 436 h 504"/>
                <a:gd name="T56" fmla="*/ 274 w 322"/>
                <a:gd name="T57" fmla="*/ 446 h 504"/>
                <a:gd name="T58" fmla="*/ 291 w 322"/>
                <a:gd name="T59" fmla="*/ 461 h 504"/>
                <a:gd name="T60" fmla="*/ 305 w 322"/>
                <a:gd name="T61" fmla="*/ 474 h 504"/>
                <a:gd name="T62" fmla="*/ 316 w 322"/>
                <a:gd name="T63" fmla="*/ 488 h 504"/>
                <a:gd name="T64" fmla="*/ 322 w 322"/>
                <a:gd name="T6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2" h="504">
                  <a:moveTo>
                    <a:pt x="322" y="84"/>
                  </a:moveTo>
                  <a:lnTo>
                    <a:pt x="319" y="77"/>
                  </a:lnTo>
                  <a:lnTo>
                    <a:pt x="316" y="68"/>
                  </a:lnTo>
                  <a:lnTo>
                    <a:pt x="311" y="61"/>
                  </a:lnTo>
                  <a:lnTo>
                    <a:pt x="305" y="53"/>
                  </a:lnTo>
                  <a:lnTo>
                    <a:pt x="299" y="46"/>
                  </a:lnTo>
                  <a:lnTo>
                    <a:pt x="291" y="39"/>
                  </a:lnTo>
                  <a:lnTo>
                    <a:pt x="283" y="32"/>
                  </a:lnTo>
                  <a:lnTo>
                    <a:pt x="274" y="26"/>
                  </a:lnTo>
                  <a:lnTo>
                    <a:pt x="262" y="20"/>
                  </a:lnTo>
                  <a:lnTo>
                    <a:pt x="248" y="16"/>
                  </a:lnTo>
                  <a:lnTo>
                    <a:pt x="234" y="11"/>
                  </a:lnTo>
                  <a:lnTo>
                    <a:pt x="220" y="8"/>
                  </a:lnTo>
                  <a:lnTo>
                    <a:pt x="207" y="5"/>
                  </a:lnTo>
                  <a:lnTo>
                    <a:pt x="191" y="3"/>
                  </a:lnTo>
                  <a:lnTo>
                    <a:pt x="176" y="1"/>
                  </a:lnTo>
                  <a:lnTo>
                    <a:pt x="161" y="0"/>
                  </a:lnTo>
                  <a:lnTo>
                    <a:pt x="145" y="1"/>
                  </a:lnTo>
                  <a:lnTo>
                    <a:pt x="130" y="3"/>
                  </a:lnTo>
                  <a:lnTo>
                    <a:pt x="115" y="5"/>
                  </a:lnTo>
                  <a:lnTo>
                    <a:pt x="101" y="8"/>
                  </a:lnTo>
                  <a:lnTo>
                    <a:pt x="87" y="11"/>
                  </a:lnTo>
                  <a:lnTo>
                    <a:pt x="73" y="16"/>
                  </a:lnTo>
                  <a:lnTo>
                    <a:pt x="59" y="20"/>
                  </a:lnTo>
                  <a:lnTo>
                    <a:pt x="46" y="26"/>
                  </a:lnTo>
                  <a:lnTo>
                    <a:pt x="36" y="32"/>
                  </a:lnTo>
                  <a:lnTo>
                    <a:pt x="29" y="39"/>
                  </a:lnTo>
                  <a:lnTo>
                    <a:pt x="23" y="46"/>
                  </a:lnTo>
                  <a:lnTo>
                    <a:pt x="16" y="53"/>
                  </a:lnTo>
                  <a:lnTo>
                    <a:pt x="10" y="61"/>
                  </a:lnTo>
                  <a:lnTo>
                    <a:pt x="6" y="68"/>
                  </a:lnTo>
                  <a:lnTo>
                    <a:pt x="3" y="77"/>
                  </a:lnTo>
                  <a:lnTo>
                    <a:pt x="0" y="84"/>
                  </a:lnTo>
                  <a:lnTo>
                    <a:pt x="0" y="504"/>
                  </a:lnTo>
                  <a:lnTo>
                    <a:pt x="3" y="497"/>
                  </a:lnTo>
                  <a:lnTo>
                    <a:pt x="6" y="488"/>
                  </a:lnTo>
                  <a:lnTo>
                    <a:pt x="10" y="481"/>
                  </a:lnTo>
                  <a:lnTo>
                    <a:pt x="16" y="474"/>
                  </a:lnTo>
                  <a:lnTo>
                    <a:pt x="23" y="467"/>
                  </a:lnTo>
                  <a:lnTo>
                    <a:pt x="29" y="461"/>
                  </a:lnTo>
                  <a:lnTo>
                    <a:pt x="36" y="454"/>
                  </a:lnTo>
                  <a:lnTo>
                    <a:pt x="46" y="446"/>
                  </a:lnTo>
                  <a:lnTo>
                    <a:pt x="59" y="441"/>
                  </a:lnTo>
                  <a:lnTo>
                    <a:pt x="73" y="436"/>
                  </a:lnTo>
                  <a:lnTo>
                    <a:pt x="87" y="432"/>
                  </a:lnTo>
                  <a:lnTo>
                    <a:pt x="101" y="429"/>
                  </a:lnTo>
                  <a:lnTo>
                    <a:pt x="115" y="426"/>
                  </a:lnTo>
                  <a:lnTo>
                    <a:pt x="130" y="423"/>
                  </a:lnTo>
                  <a:lnTo>
                    <a:pt x="145" y="422"/>
                  </a:lnTo>
                  <a:lnTo>
                    <a:pt x="161" y="420"/>
                  </a:lnTo>
                  <a:lnTo>
                    <a:pt x="176" y="422"/>
                  </a:lnTo>
                  <a:lnTo>
                    <a:pt x="191" y="423"/>
                  </a:lnTo>
                  <a:lnTo>
                    <a:pt x="207" y="426"/>
                  </a:lnTo>
                  <a:lnTo>
                    <a:pt x="220" y="429"/>
                  </a:lnTo>
                  <a:lnTo>
                    <a:pt x="234" y="432"/>
                  </a:lnTo>
                  <a:lnTo>
                    <a:pt x="248" y="436"/>
                  </a:lnTo>
                  <a:lnTo>
                    <a:pt x="262" y="441"/>
                  </a:lnTo>
                  <a:lnTo>
                    <a:pt x="274" y="446"/>
                  </a:lnTo>
                  <a:lnTo>
                    <a:pt x="283" y="454"/>
                  </a:lnTo>
                  <a:lnTo>
                    <a:pt x="291" y="461"/>
                  </a:lnTo>
                  <a:lnTo>
                    <a:pt x="299" y="467"/>
                  </a:lnTo>
                  <a:lnTo>
                    <a:pt x="305" y="474"/>
                  </a:lnTo>
                  <a:lnTo>
                    <a:pt x="311" y="481"/>
                  </a:lnTo>
                  <a:lnTo>
                    <a:pt x="316" y="488"/>
                  </a:lnTo>
                  <a:lnTo>
                    <a:pt x="319" y="497"/>
                  </a:lnTo>
                  <a:lnTo>
                    <a:pt x="322" y="504"/>
                  </a:lnTo>
                  <a:lnTo>
                    <a:pt x="322" y="8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04" name="Freeform 336"/>
            <p:cNvSpPr>
              <a:spLocks/>
            </p:cNvSpPr>
            <p:nvPr/>
          </p:nvSpPr>
          <p:spPr bwMode="auto">
            <a:xfrm>
              <a:off x="1380" y="1695"/>
              <a:ext cx="156" cy="265"/>
            </a:xfrm>
            <a:custGeom>
              <a:avLst/>
              <a:gdLst>
                <a:gd name="T0" fmla="*/ 319 w 322"/>
                <a:gd name="T1" fmla="*/ 77 h 504"/>
                <a:gd name="T2" fmla="*/ 311 w 322"/>
                <a:gd name="T3" fmla="*/ 61 h 504"/>
                <a:gd name="T4" fmla="*/ 299 w 322"/>
                <a:gd name="T5" fmla="*/ 46 h 504"/>
                <a:gd name="T6" fmla="*/ 283 w 322"/>
                <a:gd name="T7" fmla="*/ 32 h 504"/>
                <a:gd name="T8" fmla="*/ 262 w 322"/>
                <a:gd name="T9" fmla="*/ 20 h 504"/>
                <a:gd name="T10" fmla="*/ 234 w 322"/>
                <a:gd name="T11" fmla="*/ 11 h 504"/>
                <a:gd name="T12" fmla="*/ 207 w 322"/>
                <a:gd name="T13" fmla="*/ 5 h 504"/>
                <a:gd name="T14" fmla="*/ 176 w 322"/>
                <a:gd name="T15" fmla="*/ 1 h 504"/>
                <a:gd name="T16" fmla="*/ 145 w 322"/>
                <a:gd name="T17" fmla="*/ 1 h 504"/>
                <a:gd name="T18" fmla="*/ 115 w 322"/>
                <a:gd name="T19" fmla="*/ 5 h 504"/>
                <a:gd name="T20" fmla="*/ 87 w 322"/>
                <a:gd name="T21" fmla="*/ 11 h 504"/>
                <a:gd name="T22" fmla="*/ 59 w 322"/>
                <a:gd name="T23" fmla="*/ 20 h 504"/>
                <a:gd name="T24" fmla="*/ 36 w 322"/>
                <a:gd name="T25" fmla="*/ 32 h 504"/>
                <a:gd name="T26" fmla="*/ 23 w 322"/>
                <a:gd name="T27" fmla="*/ 46 h 504"/>
                <a:gd name="T28" fmla="*/ 10 w 322"/>
                <a:gd name="T29" fmla="*/ 61 h 504"/>
                <a:gd name="T30" fmla="*/ 3 w 322"/>
                <a:gd name="T31" fmla="*/ 77 h 504"/>
                <a:gd name="T32" fmla="*/ 0 w 322"/>
                <a:gd name="T33" fmla="*/ 504 h 504"/>
                <a:gd name="T34" fmla="*/ 6 w 322"/>
                <a:gd name="T35" fmla="*/ 488 h 504"/>
                <a:gd name="T36" fmla="*/ 16 w 322"/>
                <a:gd name="T37" fmla="*/ 474 h 504"/>
                <a:gd name="T38" fmla="*/ 29 w 322"/>
                <a:gd name="T39" fmla="*/ 461 h 504"/>
                <a:gd name="T40" fmla="*/ 46 w 322"/>
                <a:gd name="T41" fmla="*/ 446 h 504"/>
                <a:gd name="T42" fmla="*/ 73 w 322"/>
                <a:gd name="T43" fmla="*/ 436 h 504"/>
                <a:gd name="T44" fmla="*/ 101 w 322"/>
                <a:gd name="T45" fmla="*/ 429 h 504"/>
                <a:gd name="T46" fmla="*/ 130 w 322"/>
                <a:gd name="T47" fmla="*/ 423 h 504"/>
                <a:gd name="T48" fmla="*/ 161 w 322"/>
                <a:gd name="T49" fmla="*/ 420 h 504"/>
                <a:gd name="T50" fmla="*/ 191 w 322"/>
                <a:gd name="T51" fmla="*/ 423 h 504"/>
                <a:gd name="T52" fmla="*/ 220 w 322"/>
                <a:gd name="T53" fmla="*/ 429 h 504"/>
                <a:gd name="T54" fmla="*/ 248 w 322"/>
                <a:gd name="T55" fmla="*/ 436 h 504"/>
                <a:gd name="T56" fmla="*/ 274 w 322"/>
                <a:gd name="T57" fmla="*/ 446 h 504"/>
                <a:gd name="T58" fmla="*/ 291 w 322"/>
                <a:gd name="T59" fmla="*/ 461 h 504"/>
                <a:gd name="T60" fmla="*/ 305 w 322"/>
                <a:gd name="T61" fmla="*/ 474 h 504"/>
                <a:gd name="T62" fmla="*/ 316 w 322"/>
                <a:gd name="T63" fmla="*/ 488 h 504"/>
                <a:gd name="T64" fmla="*/ 322 w 322"/>
                <a:gd name="T6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2" h="504">
                  <a:moveTo>
                    <a:pt x="322" y="84"/>
                  </a:moveTo>
                  <a:lnTo>
                    <a:pt x="319" y="77"/>
                  </a:lnTo>
                  <a:lnTo>
                    <a:pt x="316" y="68"/>
                  </a:lnTo>
                  <a:lnTo>
                    <a:pt x="311" y="61"/>
                  </a:lnTo>
                  <a:lnTo>
                    <a:pt x="305" y="53"/>
                  </a:lnTo>
                  <a:lnTo>
                    <a:pt x="299" y="46"/>
                  </a:lnTo>
                  <a:lnTo>
                    <a:pt x="291" y="39"/>
                  </a:lnTo>
                  <a:lnTo>
                    <a:pt x="283" y="32"/>
                  </a:lnTo>
                  <a:lnTo>
                    <a:pt x="274" y="26"/>
                  </a:lnTo>
                  <a:lnTo>
                    <a:pt x="262" y="20"/>
                  </a:lnTo>
                  <a:lnTo>
                    <a:pt x="248" y="16"/>
                  </a:lnTo>
                  <a:lnTo>
                    <a:pt x="234" y="11"/>
                  </a:lnTo>
                  <a:lnTo>
                    <a:pt x="220" y="8"/>
                  </a:lnTo>
                  <a:lnTo>
                    <a:pt x="207" y="5"/>
                  </a:lnTo>
                  <a:lnTo>
                    <a:pt x="191" y="3"/>
                  </a:lnTo>
                  <a:lnTo>
                    <a:pt x="176" y="1"/>
                  </a:lnTo>
                  <a:lnTo>
                    <a:pt x="161" y="0"/>
                  </a:lnTo>
                  <a:lnTo>
                    <a:pt x="145" y="1"/>
                  </a:lnTo>
                  <a:lnTo>
                    <a:pt x="130" y="3"/>
                  </a:lnTo>
                  <a:lnTo>
                    <a:pt x="115" y="5"/>
                  </a:lnTo>
                  <a:lnTo>
                    <a:pt x="101" y="8"/>
                  </a:lnTo>
                  <a:lnTo>
                    <a:pt x="87" y="11"/>
                  </a:lnTo>
                  <a:lnTo>
                    <a:pt x="73" y="16"/>
                  </a:lnTo>
                  <a:lnTo>
                    <a:pt x="59" y="20"/>
                  </a:lnTo>
                  <a:lnTo>
                    <a:pt x="46" y="26"/>
                  </a:lnTo>
                  <a:lnTo>
                    <a:pt x="36" y="32"/>
                  </a:lnTo>
                  <a:lnTo>
                    <a:pt x="29" y="39"/>
                  </a:lnTo>
                  <a:lnTo>
                    <a:pt x="23" y="46"/>
                  </a:lnTo>
                  <a:lnTo>
                    <a:pt x="16" y="53"/>
                  </a:lnTo>
                  <a:lnTo>
                    <a:pt x="10" y="61"/>
                  </a:lnTo>
                  <a:lnTo>
                    <a:pt x="6" y="68"/>
                  </a:lnTo>
                  <a:lnTo>
                    <a:pt x="3" y="77"/>
                  </a:lnTo>
                  <a:lnTo>
                    <a:pt x="0" y="84"/>
                  </a:lnTo>
                  <a:lnTo>
                    <a:pt x="0" y="504"/>
                  </a:lnTo>
                  <a:lnTo>
                    <a:pt x="3" y="497"/>
                  </a:lnTo>
                  <a:lnTo>
                    <a:pt x="6" y="488"/>
                  </a:lnTo>
                  <a:lnTo>
                    <a:pt x="10" y="481"/>
                  </a:lnTo>
                  <a:lnTo>
                    <a:pt x="16" y="474"/>
                  </a:lnTo>
                  <a:lnTo>
                    <a:pt x="23" y="467"/>
                  </a:lnTo>
                  <a:lnTo>
                    <a:pt x="29" y="461"/>
                  </a:lnTo>
                  <a:lnTo>
                    <a:pt x="36" y="454"/>
                  </a:lnTo>
                  <a:lnTo>
                    <a:pt x="46" y="446"/>
                  </a:lnTo>
                  <a:lnTo>
                    <a:pt x="59" y="441"/>
                  </a:lnTo>
                  <a:lnTo>
                    <a:pt x="73" y="436"/>
                  </a:lnTo>
                  <a:lnTo>
                    <a:pt x="87" y="432"/>
                  </a:lnTo>
                  <a:lnTo>
                    <a:pt x="101" y="429"/>
                  </a:lnTo>
                  <a:lnTo>
                    <a:pt x="115" y="426"/>
                  </a:lnTo>
                  <a:lnTo>
                    <a:pt x="130" y="423"/>
                  </a:lnTo>
                  <a:lnTo>
                    <a:pt x="145" y="422"/>
                  </a:lnTo>
                  <a:lnTo>
                    <a:pt x="161" y="420"/>
                  </a:lnTo>
                  <a:lnTo>
                    <a:pt x="176" y="422"/>
                  </a:lnTo>
                  <a:lnTo>
                    <a:pt x="191" y="423"/>
                  </a:lnTo>
                  <a:lnTo>
                    <a:pt x="207" y="426"/>
                  </a:lnTo>
                  <a:lnTo>
                    <a:pt x="220" y="429"/>
                  </a:lnTo>
                  <a:lnTo>
                    <a:pt x="234" y="432"/>
                  </a:lnTo>
                  <a:lnTo>
                    <a:pt x="248" y="436"/>
                  </a:lnTo>
                  <a:lnTo>
                    <a:pt x="262" y="441"/>
                  </a:lnTo>
                  <a:lnTo>
                    <a:pt x="274" y="446"/>
                  </a:lnTo>
                  <a:lnTo>
                    <a:pt x="283" y="454"/>
                  </a:lnTo>
                  <a:lnTo>
                    <a:pt x="291" y="461"/>
                  </a:lnTo>
                  <a:lnTo>
                    <a:pt x="299" y="467"/>
                  </a:lnTo>
                  <a:lnTo>
                    <a:pt x="305" y="474"/>
                  </a:lnTo>
                  <a:lnTo>
                    <a:pt x="311" y="481"/>
                  </a:lnTo>
                  <a:lnTo>
                    <a:pt x="316" y="488"/>
                  </a:lnTo>
                  <a:lnTo>
                    <a:pt x="319" y="497"/>
                  </a:lnTo>
                  <a:lnTo>
                    <a:pt x="322" y="504"/>
                  </a:lnTo>
                  <a:lnTo>
                    <a:pt x="322" y="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05" name="Freeform 337"/>
            <p:cNvSpPr>
              <a:spLocks/>
            </p:cNvSpPr>
            <p:nvPr/>
          </p:nvSpPr>
          <p:spPr bwMode="auto">
            <a:xfrm>
              <a:off x="1663" y="2274"/>
              <a:ext cx="154" cy="265"/>
            </a:xfrm>
            <a:custGeom>
              <a:avLst/>
              <a:gdLst>
                <a:gd name="T0" fmla="*/ 316 w 319"/>
                <a:gd name="T1" fmla="*/ 76 h 506"/>
                <a:gd name="T2" fmla="*/ 309 w 319"/>
                <a:gd name="T3" fmla="*/ 61 h 506"/>
                <a:gd name="T4" fmla="*/ 296 w 319"/>
                <a:gd name="T5" fmla="*/ 47 h 506"/>
                <a:gd name="T6" fmla="*/ 281 w 319"/>
                <a:gd name="T7" fmla="*/ 32 h 506"/>
                <a:gd name="T8" fmla="*/ 260 w 319"/>
                <a:gd name="T9" fmla="*/ 20 h 506"/>
                <a:gd name="T10" fmla="*/ 233 w 319"/>
                <a:gd name="T11" fmla="*/ 12 h 506"/>
                <a:gd name="T12" fmla="*/ 204 w 319"/>
                <a:gd name="T13" fmla="*/ 4 h 506"/>
                <a:gd name="T14" fmla="*/ 175 w 319"/>
                <a:gd name="T15" fmla="*/ 2 h 506"/>
                <a:gd name="T16" fmla="*/ 144 w 319"/>
                <a:gd name="T17" fmla="*/ 2 h 506"/>
                <a:gd name="T18" fmla="*/ 114 w 319"/>
                <a:gd name="T19" fmla="*/ 4 h 506"/>
                <a:gd name="T20" fmla="*/ 86 w 319"/>
                <a:gd name="T21" fmla="*/ 12 h 506"/>
                <a:gd name="T22" fmla="*/ 59 w 319"/>
                <a:gd name="T23" fmla="*/ 20 h 506"/>
                <a:gd name="T24" fmla="*/ 37 w 319"/>
                <a:gd name="T25" fmla="*/ 32 h 506"/>
                <a:gd name="T26" fmla="*/ 22 w 319"/>
                <a:gd name="T27" fmla="*/ 47 h 506"/>
                <a:gd name="T28" fmla="*/ 9 w 319"/>
                <a:gd name="T29" fmla="*/ 61 h 506"/>
                <a:gd name="T30" fmla="*/ 2 w 319"/>
                <a:gd name="T31" fmla="*/ 76 h 506"/>
                <a:gd name="T32" fmla="*/ 0 w 319"/>
                <a:gd name="T33" fmla="*/ 506 h 506"/>
                <a:gd name="T34" fmla="*/ 5 w 319"/>
                <a:gd name="T35" fmla="*/ 490 h 506"/>
                <a:gd name="T36" fmla="*/ 16 w 319"/>
                <a:gd name="T37" fmla="*/ 476 h 506"/>
                <a:gd name="T38" fmla="*/ 28 w 319"/>
                <a:gd name="T39" fmla="*/ 461 h 506"/>
                <a:gd name="T40" fmla="*/ 45 w 319"/>
                <a:gd name="T41" fmla="*/ 447 h 506"/>
                <a:gd name="T42" fmla="*/ 72 w 319"/>
                <a:gd name="T43" fmla="*/ 438 h 506"/>
                <a:gd name="T44" fmla="*/ 100 w 319"/>
                <a:gd name="T45" fmla="*/ 429 h 506"/>
                <a:gd name="T46" fmla="*/ 129 w 319"/>
                <a:gd name="T47" fmla="*/ 425 h 506"/>
                <a:gd name="T48" fmla="*/ 160 w 319"/>
                <a:gd name="T49" fmla="*/ 422 h 506"/>
                <a:gd name="T50" fmla="*/ 190 w 319"/>
                <a:gd name="T51" fmla="*/ 425 h 506"/>
                <a:gd name="T52" fmla="*/ 220 w 319"/>
                <a:gd name="T53" fmla="*/ 429 h 506"/>
                <a:gd name="T54" fmla="*/ 247 w 319"/>
                <a:gd name="T55" fmla="*/ 438 h 506"/>
                <a:gd name="T56" fmla="*/ 273 w 319"/>
                <a:gd name="T57" fmla="*/ 447 h 506"/>
                <a:gd name="T58" fmla="*/ 289 w 319"/>
                <a:gd name="T59" fmla="*/ 461 h 506"/>
                <a:gd name="T60" fmla="*/ 303 w 319"/>
                <a:gd name="T61" fmla="*/ 476 h 506"/>
                <a:gd name="T62" fmla="*/ 313 w 319"/>
                <a:gd name="T63" fmla="*/ 490 h 506"/>
                <a:gd name="T64" fmla="*/ 319 w 319"/>
                <a:gd name="T65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9" h="506">
                  <a:moveTo>
                    <a:pt x="319" y="84"/>
                  </a:moveTo>
                  <a:lnTo>
                    <a:pt x="316" y="76"/>
                  </a:lnTo>
                  <a:lnTo>
                    <a:pt x="313" y="68"/>
                  </a:lnTo>
                  <a:lnTo>
                    <a:pt x="309" y="61"/>
                  </a:lnTo>
                  <a:lnTo>
                    <a:pt x="303" y="54"/>
                  </a:lnTo>
                  <a:lnTo>
                    <a:pt x="296" y="47"/>
                  </a:lnTo>
                  <a:lnTo>
                    <a:pt x="289" y="39"/>
                  </a:lnTo>
                  <a:lnTo>
                    <a:pt x="281" y="32"/>
                  </a:lnTo>
                  <a:lnTo>
                    <a:pt x="273" y="26"/>
                  </a:lnTo>
                  <a:lnTo>
                    <a:pt x="260" y="20"/>
                  </a:lnTo>
                  <a:lnTo>
                    <a:pt x="247" y="16"/>
                  </a:lnTo>
                  <a:lnTo>
                    <a:pt x="233" y="12"/>
                  </a:lnTo>
                  <a:lnTo>
                    <a:pt x="220" y="9"/>
                  </a:lnTo>
                  <a:lnTo>
                    <a:pt x="204" y="4"/>
                  </a:lnTo>
                  <a:lnTo>
                    <a:pt x="190" y="3"/>
                  </a:lnTo>
                  <a:lnTo>
                    <a:pt x="175" y="2"/>
                  </a:lnTo>
                  <a:lnTo>
                    <a:pt x="160" y="0"/>
                  </a:lnTo>
                  <a:lnTo>
                    <a:pt x="144" y="2"/>
                  </a:lnTo>
                  <a:lnTo>
                    <a:pt x="129" y="3"/>
                  </a:lnTo>
                  <a:lnTo>
                    <a:pt x="114" y="4"/>
                  </a:lnTo>
                  <a:lnTo>
                    <a:pt x="100" y="9"/>
                  </a:lnTo>
                  <a:lnTo>
                    <a:pt x="86" y="12"/>
                  </a:lnTo>
                  <a:lnTo>
                    <a:pt x="72" y="16"/>
                  </a:lnTo>
                  <a:lnTo>
                    <a:pt x="59" y="20"/>
                  </a:lnTo>
                  <a:lnTo>
                    <a:pt x="45" y="26"/>
                  </a:lnTo>
                  <a:lnTo>
                    <a:pt x="37" y="32"/>
                  </a:lnTo>
                  <a:lnTo>
                    <a:pt x="28" y="39"/>
                  </a:lnTo>
                  <a:lnTo>
                    <a:pt x="22" y="47"/>
                  </a:lnTo>
                  <a:lnTo>
                    <a:pt x="16" y="54"/>
                  </a:lnTo>
                  <a:lnTo>
                    <a:pt x="9" y="61"/>
                  </a:lnTo>
                  <a:lnTo>
                    <a:pt x="5" y="68"/>
                  </a:lnTo>
                  <a:lnTo>
                    <a:pt x="2" y="76"/>
                  </a:lnTo>
                  <a:lnTo>
                    <a:pt x="0" y="84"/>
                  </a:lnTo>
                  <a:lnTo>
                    <a:pt x="0" y="506"/>
                  </a:lnTo>
                  <a:lnTo>
                    <a:pt x="2" y="498"/>
                  </a:lnTo>
                  <a:lnTo>
                    <a:pt x="5" y="490"/>
                  </a:lnTo>
                  <a:lnTo>
                    <a:pt x="9" y="483"/>
                  </a:lnTo>
                  <a:lnTo>
                    <a:pt x="16" y="476"/>
                  </a:lnTo>
                  <a:lnTo>
                    <a:pt x="22" y="469"/>
                  </a:lnTo>
                  <a:lnTo>
                    <a:pt x="28" y="461"/>
                  </a:lnTo>
                  <a:lnTo>
                    <a:pt x="37" y="454"/>
                  </a:lnTo>
                  <a:lnTo>
                    <a:pt x="45" y="447"/>
                  </a:lnTo>
                  <a:lnTo>
                    <a:pt x="59" y="442"/>
                  </a:lnTo>
                  <a:lnTo>
                    <a:pt x="72" y="438"/>
                  </a:lnTo>
                  <a:lnTo>
                    <a:pt x="86" y="434"/>
                  </a:lnTo>
                  <a:lnTo>
                    <a:pt x="100" y="429"/>
                  </a:lnTo>
                  <a:lnTo>
                    <a:pt x="114" y="427"/>
                  </a:lnTo>
                  <a:lnTo>
                    <a:pt x="129" y="425"/>
                  </a:lnTo>
                  <a:lnTo>
                    <a:pt x="144" y="422"/>
                  </a:lnTo>
                  <a:lnTo>
                    <a:pt x="160" y="422"/>
                  </a:lnTo>
                  <a:lnTo>
                    <a:pt x="175" y="422"/>
                  </a:lnTo>
                  <a:lnTo>
                    <a:pt x="190" y="425"/>
                  </a:lnTo>
                  <a:lnTo>
                    <a:pt x="204" y="427"/>
                  </a:lnTo>
                  <a:lnTo>
                    <a:pt x="220" y="429"/>
                  </a:lnTo>
                  <a:lnTo>
                    <a:pt x="233" y="434"/>
                  </a:lnTo>
                  <a:lnTo>
                    <a:pt x="247" y="438"/>
                  </a:lnTo>
                  <a:lnTo>
                    <a:pt x="260" y="442"/>
                  </a:lnTo>
                  <a:lnTo>
                    <a:pt x="273" y="447"/>
                  </a:lnTo>
                  <a:lnTo>
                    <a:pt x="281" y="454"/>
                  </a:lnTo>
                  <a:lnTo>
                    <a:pt x="289" y="461"/>
                  </a:lnTo>
                  <a:lnTo>
                    <a:pt x="296" y="469"/>
                  </a:lnTo>
                  <a:lnTo>
                    <a:pt x="303" y="476"/>
                  </a:lnTo>
                  <a:lnTo>
                    <a:pt x="309" y="483"/>
                  </a:lnTo>
                  <a:lnTo>
                    <a:pt x="313" y="490"/>
                  </a:lnTo>
                  <a:lnTo>
                    <a:pt x="316" y="498"/>
                  </a:lnTo>
                  <a:lnTo>
                    <a:pt x="319" y="506"/>
                  </a:lnTo>
                  <a:lnTo>
                    <a:pt x="319" y="8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06" name="Freeform 338"/>
            <p:cNvSpPr>
              <a:spLocks/>
            </p:cNvSpPr>
            <p:nvPr/>
          </p:nvSpPr>
          <p:spPr bwMode="auto">
            <a:xfrm>
              <a:off x="1663" y="2274"/>
              <a:ext cx="154" cy="265"/>
            </a:xfrm>
            <a:custGeom>
              <a:avLst/>
              <a:gdLst>
                <a:gd name="T0" fmla="*/ 316 w 319"/>
                <a:gd name="T1" fmla="*/ 76 h 506"/>
                <a:gd name="T2" fmla="*/ 309 w 319"/>
                <a:gd name="T3" fmla="*/ 61 h 506"/>
                <a:gd name="T4" fmla="*/ 296 w 319"/>
                <a:gd name="T5" fmla="*/ 47 h 506"/>
                <a:gd name="T6" fmla="*/ 281 w 319"/>
                <a:gd name="T7" fmla="*/ 32 h 506"/>
                <a:gd name="T8" fmla="*/ 260 w 319"/>
                <a:gd name="T9" fmla="*/ 20 h 506"/>
                <a:gd name="T10" fmla="*/ 233 w 319"/>
                <a:gd name="T11" fmla="*/ 12 h 506"/>
                <a:gd name="T12" fmla="*/ 204 w 319"/>
                <a:gd name="T13" fmla="*/ 4 h 506"/>
                <a:gd name="T14" fmla="*/ 175 w 319"/>
                <a:gd name="T15" fmla="*/ 2 h 506"/>
                <a:gd name="T16" fmla="*/ 144 w 319"/>
                <a:gd name="T17" fmla="*/ 2 h 506"/>
                <a:gd name="T18" fmla="*/ 114 w 319"/>
                <a:gd name="T19" fmla="*/ 4 h 506"/>
                <a:gd name="T20" fmla="*/ 86 w 319"/>
                <a:gd name="T21" fmla="*/ 12 h 506"/>
                <a:gd name="T22" fmla="*/ 59 w 319"/>
                <a:gd name="T23" fmla="*/ 20 h 506"/>
                <a:gd name="T24" fmla="*/ 37 w 319"/>
                <a:gd name="T25" fmla="*/ 32 h 506"/>
                <a:gd name="T26" fmla="*/ 22 w 319"/>
                <a:gd name="T27" fmla="*/ 47 h 506"/>
                <a:gd name="T28" fmla="*/ 9 w 319"/>
                <a:gd name="T29" fmla="*/ 61 h 506"/>
                <a:gd name="T30" fmla="*/ 2 w 319"/>
                <a:gd name="T31" fmla="*/ 76 h 506"/>
                <a:gd name="T32" fmla="*/ 0 w 319"/>
                <a:gd name="T33" fmla="*/ 506 h 506"/>
                <a:gd name="T34" fmla="*/ 5 w 319"/>
                <a:gd name="T35" fmla="*/ 490 h 506"/>
                <a:gd name="T36" fmla="*/ 16 w 319"/>
                <a:gd name="T37" fmla="*/ 476 h 506"/>
                <a:gd name="T38" fmla="*/ 28 w 319"/>
                <a:gd name="T39" fmla="*/ 461 h 506"/>
                <a:gd name="T40" fmla="*/ 45 w 319"/>
                <a:gd name="T41" fmla="*/ 447 h 506"/>
                <a:gd name="T42" fmla="*/ 72 w 319"/>
                <a:gd name="T43" fmla="*/ 438 h 506"/>
                <a:gd name="T44" fmla="*/ 100 w 319"/>
                <a:gd name="T45" fmla="*/ 429 h 506"/>
                <a:gd name="T46" fmla="*/ 129 w 319"/>
                <a:gd name="T47" fmla="*/ 425 h 506"/>
                <a:gd name="T48" fmla="*/ 160 w 319"/>
                <a:gd name="T49" fmla="*/ 422 h 506"/>
                <a:gd name="T50" fmla="*/ 190 w 319"/>
                <a:gd name="T51" fmla="*/ 425 h 506"/>
                <a:gd name="T52" fmla="*/ 220 w 319"/>
                <a:gd name="T53" fmla="*/ 429 h 506"/>
                <a:gd name="T54" fmla="*/ 247 w 319"/>
                <a:gd name="T55" fmla="*/ 438 h 506"/>
                <a:gd name="T56" fmla="*/ 273 w 319"/>
                <a:gd name="T57" fmla="*/ 447 h 506"/>
                <a:gd name="T58" fmla="*/ 289 w 319"/>
                <a:gd name="T59" fmla="*/ 461 h 506"/>
                <a:gd name="T60" fmla="*/ 303 w 319"/>
                <a:gd name="T61" fmla="*/ 476 h 506"/>
                <a:gd name="T62" fmla="*/ 313 w 319"/>
                <a:gd name="T63" fmla="*/ 490 h 506"/>
                <a:gd name="T64" fmla="*/ 319 w 319"/>
                <a:gd name="T65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9" h="506">
                  <a:moveTo>
                    <a:pt x="319" y="84"/>
                  </a:moveTo>
                  <a:lnTo>
                    <a:pt x="316" y="76"/>
                  </a:lnTo>
                  <a:lnTo>
                    <a:pt x="313" y="68"/>
                  </a:lnTo>
                  <a:lnTo>
                    <a:pt x="309" y="61"/>
                  </a:lnTo>
                  <a:lnTo>
                    <a:pt x="303" y="54"/>
                  </a:lnTo>
                  <a:lnTo>
                    <a:pt x="296" y="47"/>
                  </a:lnTo>
                  <a:lnTo>
                    <a:pt x="289" y="39"/>
                  </a:lnTo>
                  <a:lnTo>
                    <a:pt x="281" y="32"/>
                  </a:lnTo>
                  <a:lnTo>
                    <a:pt x="273" y="26"/>
                  </a:lnTo>
                  <a:lnTo>
                    <a:pt x="260" y="20"/>
                  </a:lnTo>
                  <a:lnTo>
                    <a:pt x="247" y="16"/>
                  </a:lnTo>
                  <a:lnTo>
                    <a:pt x="233" y="12"/>
                  </a:lnTo>
                  <a:lnTo>
                    <a:pt x="220" y="9"/>
                  </a:lnTo>
                  <a:lnTo>
                    <a:pt x="204" y="4"/>
                  </a:lnTo>
                  <a:lnTo>
                    <a:pt x="190" y="3"/>
                  </a:lnTo>
                  <a:lnTo>
                    <a:pt x="175" y="2"/>
                  </a:lnTo>
                  <a:lnTo>
                    <a:pt x="160" y="0"/>
                  </a:lnTo>
                  <a:lnTo>
                    <a:pt x="144" y="2"/>
                  </a:lnTo>
                  <a:lnTo>
                    <a:pt x="129" y="3"/>
                  </a:lnTo>
                  <a:lnTo>
                    <a:pt x="114" y="4"/>
                  </a:lnTo>
                  <a:lnTo>
                    <a:pt x="100" y="9"/>
                  </a:lnTo>
                  <a:lnTo>
                    <a:pt x="86" y="12"/>
                  </a:lnTo>
                  <a:lnTo>
                    <a:pt x="72" y="16"/>
                  </a:lnTo>
                  <a:lnTo>
                    <a:pt x="59" y="20"/>
                  </a:lnTo>
                  <a:lnTo>
                    <a:pt x="45" y="26"/>
                  </a:lnTo>
                  <a:lnTo>
                    <a:pt x="37" y="32"/>
                  </a:lnTo>
                  <a:lnTo>
                    <a:pt x="28" y="39"/>
                  </a:lnTo>
                  <a:lnTo>
                    <a:pt x="22" y="47"/>
                  </a:lnTo>
                  <a:lnTo>
                    <a:pt x="16" y="54"/>
                  </a:lnTo>
                  <a:lnTo>
                    <a:pt x="9" y="61"/>
                  </a:lnTo>
                  <a:lnTo>
                    <a:pt x="5" y="68"/>
                  </a:lnTo>
                  <a:lnTo>
                    <a:pt x="2" y="76"/>
                  </a:lnTo>
                  <a:lnTo>
                    <a:pt x="0" y="84"/>
                  </a:lnTo>
                  <a:lnTo>
                    <a:pt x="0" y="506"/>
                  </a:lnTo>
                  <a:lnTo>
                    <a:pt x="2" y="498"/>
                  </a:lnTo>
                  <a:lnTo>
                    <a:pt x="5" y="490"/>
                  </a:lnTo>
                  <a:lnTo>
                    <a:pt x="9" y="483"/>
                  </a:lnTo>
                  <a:lnTo>
                    <a:pt x="16" y="476"/>
                  </a:lnTo>
                  <a:lnTo>
                    <a:pt x="22" y="469"/>
                  </a:lnTo>
                  <a:lnTo>
                    <a:pt x="28" y="461"/>
                  </a:lnTo>
                  <a:lnTo>
                    <a:pt x="37" y="454"/>
                  </a:lnTo>
                  <a:lnTo>
                    <a:pt x="45" y="447"/>
                  </a:lnTo>
                  <a:lnTo>
                    <a:pt x="59" y="442"/>
                  </a:lnTo>
                  <a:lnTo>
                    <a:pt x="72" y="438"/>
                  </a:lnTo>
                  <a:lnTo>
                    <a:pt x="86" y="434"/>
                  </a:lnTo>
                  <a:lnTo>
                    <a:pt x="100" y="429"/>
                  </a:lnTo>
                  <a:lnTo>
                    <a:pt x="114" y="427"/>
                  </a:lnTo>
                  <a:lnTo>
                    <a:pt x="129" y="425"/>
                  </a:lnTo>
                  <a:lnTo>
                    <a:pt x="144" y="422"/>
                  </a:lnTo>
                  <a:lnTo>
                    <a:pt x="160" y="422"/>
                  </a:lnTo>
                  <a:lnTo>
                    <a:pt x="175" y="422"/>
                  </a:lnTo>
                  <a:lnTo>
                    <a:pt x="190" y="425"/>
                  </a:lnTo>
                  <a:lnTo>
                    <a:pt x="204" y="427"/>
                  </a:lnTo>
                  <a:lnTo>
                    <a:pt x="220" y="429"/>
                  </a:lnTo>
                  <a:lnTo>
                    <a:pt x="233" y="434"/>
                  </a:lnTo>
                  <a:lnTo>
                    <a:pt x="247" y="438"/>
                  </a:lnTo>
                  <a:lnTo>
                    <a:pt x="260" y="442"/>
                  </a:lnTo>
                  <a:lnTo>
                    <a:pt x="273" y="447"/>
                  </a:lnTo>
                  <a:lnTo>
                    <a:pt x="281" y="454"/>
                  </a:lnTo>
                  <a:lnTo>
                    <a:pt x="289" y="461"/>
                  </a:lnTo>
                  <a:lnTo>
                    <a:pt x="296" y="469"/>
                  </a:lnTo>
                  <a:lnTo>
                    <a:pt x="303" y="476"/>
                  </a:lnTo>
                  <a:lnTo>
                    <a:pt x="309" y="483"/>
                  </a:lnTo>
                  <a:lnTo>
                    <a:pt x="313" y="490"/>
                  </a:lnTo>
                  <a:lnTo>
                    <a:pt x="316" y="498"/>
                  </a:lnTo>
                  <a:lnTo>
                    <a:pt x="319" y="506"/>
                  </a:lnTo>
                  <a:lnTo>
                    <a:pt x="319" y="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07" name="Freeform 339"/>
            <p:cNvSpPr>
              <a:spLocks/>
            </p:cNvSpPr>
            <p:nvPr/>
          </p:nvSpPr>
          <p:spPr bwMode="auto">
            <a:xfrm>
              <a:off x="1663" y="1990"/>
              <a:ext cx="154" cy="264"/>
            </a:xfrm>
            <a:custGeom>
              <a:avLst/>
              <a:gdLst>
                <a:gd name="T0" fmla="*/ 316 w 319"/>
                <a:gd name="T1" fmla="*/ 75 h 505"/>
                <a:gd name="T2" fmla="*/ 309 w 319"/>
                <a:gd name="T3" fmla="*/ 61 h 505"/>
                <a:gd name="T4" fmla="*/ 296 w 319"/>
                <a:gd name="T5" fmla="*/ 46 h 505"/>
                <a:gd name="T6" fmla="*/ 281 w 319"/>
                <a:gd name="T7" fmla="*/ 32 h 505"/>
                <a:gd name="T8" fmla="*/ 260 w 319"/>
                <a:gd name="T9" fmla="*/ 20 h 505"/>
                <a:gd name="T10" fmla="*/ 233 w 319"/>
                <a:gd name="T11" fmla="*/ 11 h 505"/>
                <a:gd name="T12" fmla="*/ 204 w 319"/>
                <a:gd name="T13" fmla="*/ 4 h 505"/>
                <a:gd name="T14" fmla="*/ 175 w 319"/>
                <a:gd name="T15" fmla="*/ 1 h 505"/>
                <a:gd name="T16" fmla="*/ 144 w 319"/>
                <a:gd name="T17" fmla="*/ 1 h 505"/>
                <a:gd name="T18" fmla="*/ 114 w 319"/>
                <a:gd name="T19" fmla="*/ 4 h 505"/>
                <a:gd name="T20" fmla="*/ 86 w 319"/>
                <a:gd name="T21" fmla="*/ 11 h 505"/>
                <a:gd name="T22" fmla="*/ 59 w 319"/>
                <a:gd name="T23" fmla="*/ 20 h 505"/>
                <a:gd name="T24" fmla="*/ 37 w 319"/>
                <a:gd name="T25" fmla="*/ 32 h 505"/>
                <a:gd name="T26" fmla="*/ 22 w 319"/>
                <a:gd name="T27" fmla="*/ 46 h 505"/>
                <a:gd name="T28" fmla="*/ 9 w 319"/>
                <a:gd name="T29" fmla="*/ 61 h 505"/>
                <a:gd name="T30" fmla="*/ 2 w 319"/>
                <a:gd name="T31" fmla="*/ 75 h 505"/>
                <a:gd name="T32" fmla="*/ 0 w 319"/>
                <a:gd name="T33" fmla="*/ 505 h 505"/>
                <a:gd name="T34" fmla="*/ 5 w 319"/>
                <a:gd name="T35" fmla="*/ 489 h 505"/>
                <a:gd name="T36" fmla="*/ 16 w 319"/>
                <a:gd name="T37" fmla="*/ 474 h 505"/>
                <a:gd name="T38" fmla="*/ 28 w 319"/>
                <a:gd name="T39" fmla="*/ 460 h 505"/>
                <a:gd name="T40" fmla="*/ 45 w 319"/>
                <a:gd name="T41" fmla="*/ 445 h 505"/>
                <a:gd name="T42" fmla="*/ 72 w 319"/>
                <a:gd name="T43" fmla="*/ 436 h 505"/>
                <a:gd name="T44" fmla="*/ 100 w 319"/>
                <a:gd name="T45" fmla="*/ 428 h 505"/>
                <a:gd name="T46" fmla="*/ 129 w 319"/>
                <a:gd name="T47" fmla="*/ 423 h 505"/>
                <a:gd name="T48" fmla="*/ 160 w 319"/>
                <a:gd name="T49" fmla="*/ 420 h 505"/>
                <a:gd name="T50" fmla="*/ 190 w 319"/>
                <a:gd name="T51" fmla="*/ 423 h 505"/>
                <a:gd name="T52" fmla="*/ 220 w 319"/>
                <a:gd name="T53" fmla="*/ 428 h 505"/>
                <a:gd name="T54" fmla="*/ 247 w 319"/>
                <a:gd name="T55" fmla="*/ 436 h 505"/>
                <a:gd name="T56" fmla="*/ 273 w 319"/>
                <a:gd name="T57" fmla="*/ 445 h 505"/>
                <a:gd name="T58" fmla="*/ 289 w 319"/>
                <a:gd name="T59" fmla="*/ 460 h 505"/>
                <a:gd name="T60" fmla="*/ 303 w 319"/>
                <a:gd name="T61" fmla="*/ 474 h 505"/>
                <a:gd name="T62" fmla="*/ 313 w 319"/>
                <a:gd name="T63" fmla="*/ 489 h 505"/>
                <a:gd name="T64" fmla="*/ 319 w 319"/>
                <a:gd name="T65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9" h="505">
                  <a:moveTo>
                    <a:pt x="319" y="84"/>
                  </a:moveTo>
                  <a:lnTo>
                    <a:pt x="316" y="75"/>
                  </a:lnTo>
                  <a:lnTo>
                    <a:pt x="313" y="68"/>
                  </a:lnTo>
                  <a:lnTo>
                    <a:pt x="309" y="61"/>
                  </a:lnTo>
                  <a:lnTo>
                    <a:pt x="303" y="53"/>
                  </a:lnTo>
                  <a:lnTo>
                    <a:pt x="296" y="46"/>
                  </a:lnTo>
                  <a:lnTo>
                    <a:pt x="289" y="39"/>
                  </a:lnTo>
                  <a:lnTo>
                    <a:pt x="281" y="32"/>
                  </a:lnTo>
                  <a:lnTo>
                    <a:pt x="273" y="24"/>
                  </a:lnTo>
                  <a:lnTo>
                    <a:pt x="260" y="20"/>
                  </a:lnTo>
                  <a:lnTo>
                    <a:pt x="247" y="16"/>
                  </a:lnTo>
                  <a:lnTo>
                    <a:pt x="233" y="11"/>
                  </a:lnTo>
                  <a:lnTo>
                    <a:pt x="220" y="7"/>
                  </a:lnTo>
                  <a:lnTo>
                    <a:pt x="204" y="4"/>
                  </a:lnTo>
                  <a:lnTo>
                    <a:pt x="190" y="3"/>
                  </a:lnTo>
                  <a:lnTo>
                    <a:pt x="175" y="1"/>
                  </a:lnTo>
                  <a:lnTo>
                    <a:pt x="160" y="0"/>
                  </a:lnTo>
                  <a:lnTo>
                    <a:pt x="144" y="1"/>
                  </a:lnTo>
                  <a:lnTo>
                    <a:pt x="129" y="3"/>
                  </a:lnTo>
                  <a:lnTo>
                    <a:pt x="114" y="4"/>
                  </a:lnTo>
                  <a:lnTo>
                    <a:pt x="100" y="7"/>
                  </a:lnTo>
                  <a:lnTo>
                    <a:pt x="86" y="11"/>
                  </a:lnTo>
                  <a:lnTo>
                    <a:pt x="72" y="16"/>
                  </a:lnTo>
                  <a:lnTo>
                    <a:pt x="59" y="20"/>
                  </a:lnTo>
                  <a:lnTo>
                    <a:pt x="45" y="24"/>
                  </a:lnTo>
                  <a:lnTo>
                    <a:pt x="37" y="32"/>
                  </a:lnTo>
                  <a:lnTo>
                    <a:pt x="28" y="39"/>
                  </a:lnTo>
                  <a:lnTo>
                    <a:pt x="22" y="46"/>
                  </a:lnTo>
                  <a:lnTo>
                    <a:pt x="16" y="53"/>
                  </a:lnTo>
                  <a:lnTo>
                    <a:pt x="9" y="61"/>
                  </a:lnTo>
                  <a:lnTo>
                    <a:pt x="5" y="68"/>
                  </a:lnTo>
                  <a:lnTo>
                    <a:pt x="2" y="75"/>
                  </a:lnTo>
                  <a:lnTo>
                    <a:pt x="0" y="84"/>
                  </a:lnTo>
                  <a:lnTo>
                    <a:pt x="0" y="505"/>
                  </a:lnTo>
                  <a:lnTo>
                    <a:pt x="2" y="496"/>
                  </a:lnTo>
                  <a:lnTo>
                    <a:pt x="5" y="489"/>
                  </a:lnTo>
                  <a:lnTo>
                    <a:pt x="9" y="481"/>
                  </a:lnTo>
                  <a:lnTo>
                    <a:pt x="16" y="474"/>
                  </a:lnTo>
                  <a:lnTo>
                    <a:pt x="22" y="467"/>
                  </a:lnTo>
                  <a:lnTo>
                    <a:pt x="28" y="460"/>
                  </a:lnTo>
                  <a:lnTo>
                    <a:pt x="37" y="452"/>
                  </a:lnTo>
                  <a:lnTo>
                    <a:pt x="45" y="445"/>
                  </a:lnTo>
                  <a:lnTo>
                    <a:pt x="59" y="441"/>
                  </a:lnTo>
                  <a:lnTo>
                    <a:pt x="72" y="436"/>
                  </a:lnTo>
                  <a:lnTo>
                    <a:pt x="86" y="432"/>
                  </a:lnTo>
                  <a:lnTo>
                    <a:pt x="100" y="428"/>
                  </a:lnTo>
                  <a:lnTo>
                    <a:pt x="114" y="425"/>
                  </a:lnTo>
                  <a:lnTo>
                    <a:pt x="129" y="423"/>
                  </a:lnTo>
                  <a:lnTo>
                    <a:pt x="144" y="420"/>
                  </a:lnTo>
                  <a:lnTo>
                    <a:pt x="160" y="420"/>
                  </a:lnTo>
                  <a:lnTo>
                    <a:pt x="175" y="420"/>
                  </a:lnTo>
                  <a:lnTo>
                    <a:pt x="190" y="423"/>
                  </a:lnTo>
                  <a:lnTo>
                    <a:pt x="204" y="425"/>
                  </a:lnTo>
                  <a:lnTo>
                    <a:pt x="220" y="428"/>
                  </a:lnTo>
                  <a:lnTo>
                    <a:pt x="233" y="432"/>
                  </a:lnTo>
                  <a:lnTo>
                    <a:pt x="247" y="436"/>
                  </a:lnTo>
                  <a:lnTo>
                    <a:pt x="260" y="441"/>
                  </a:lnTo>
                  <a:lnTo>
                    <a:pt x="273" y="445"/>
                  </a:lnTo>
                  <a:lnTo>
                    <a:pt x="281" y="452"/>
                  </a:lnTo>
                  <a:lnTo>
                    <a:pt x="289" y="460"/>
                  </a:lnTo>
                  <a:lnTo>
                    <a:pt x="296" y="467"/>
                  </a:lnTo>
                  <a:lnTo>
                    <a:pt x="303" y="474"/>
                  </a:lnTo>
                  <a:lnTo>
                    <a:pt x="309" y="481"/>
                  </a:lnTo>
                  <a:lnTo>
                    <a:pt x="313" y="489"/>
                  </a:lnTo>
                  <a:lnTo>
                    <a:pt x="316" y="496"/>
                  </a:lnTo>
                  <a:lnTo>
                    <a:pt x="319" y="505"/>
                  </a:lnTo>
                  <a:lnTo>
                    <a:pt x="319" y="8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08" name="Freeform 340"/>
            <p:cNvSpPr>
              <a:spLocks/>
            </p:cNvSpPr>
            <p:nvPr/>
          </p:nvSpPr>
          <p:spPr bwMode="auto">
            <a:xfrm>
              <a:off x="1663" y="1990"/>
              <a:ext cx="154" cy="264"/>
            </a:xfrm>
            <a:custGeom>
              <a:avLst/>
              <a:gdLst>
                <a:gd name="T0" fmla="*/ 316 w 319"/>
                <a:gd name="T1" fmla="*/ 75 h 505"/>
                <a:gd name="T2" fmla="*/ 309 w 319"/>
                <a:gd name="T3" fmla="*/ 61 h 505"/>
                <a:gd name="T4" fmla="*/ 296 w 319"/>
                <a:gd name="T5" fmla="*/ 46 h 505"/>
                <a:gd name="T6" fmla="*/ 281 w 319"/>
                <a:gd name="T7" fmla="*/ 32 h 505"/>
                <a:gd name="T8" fmla="*/ 260 w 319"/>
                <a:gd name="T9" fmla="*/ 20 h 505"/>
                <a:gd name="T10" fmla="*/ 233 w 319"/>
                <a:gd name="T11" fmla="*/ 11 h 505"/>
                <a:gd name="T12" fmla="*/ 204 w 319"/>
                <a:gd name="T13" fmla="*/ 4 h 505"/>
                <a:gd name="T14" fmla="*/ 175 w 319"/>
                <a:gd name="T15" fmla="*/ 1 h 505"/>
                <a:gd name="T16" fmla="*/ 144 w 319"/>
                <a:gd name="T17" fmla="*/ 1 h 505"/>
                <a:gd name="T18" fmla="*/ 114 w 319"/>
                <a:gd name="T19" fmla="*/ 4 h 505"/>
                <a:gd name="T20" fmla="*/ 86 w 319"/>
                <a:gd name="T21" fmla="*/ 11 h 505"/>
                <a:gd name="T22" fmla="*/ 59 w 319"/>
                <a:gd name="T23" fmla="*/ 20 h 505"/>
                <a:gd name="T24" fmla="*/ 37 w 319"/>
                <a:gd name="T25" fmla="*/ 32 h 505"/>
                <a:gd name="T26" fmla="*/ 22 w 319"/>
                <a:gd name="T27" fmla="*/ 46 h 505"/>
                <a:gd name="T28" fmla="*/ 9 w 319"/>
                <a:gd name="T29" fmla="*/ 61 h 505"/>
                <a:gd name="T30" fmla="*/ 2 w 319"/>
                <a:gd name="T31" fmla="*/ 75 h 505"/>
                <a:gd name="T32" fmla="*/ 0 w 319"/>
                <a:gd name="T33" fmla="*/ 505 h 505"/>
                <a:gd name="T34" fmla="*/ 5 w 319"/>
                <a:gd name="T35" fmla="*/ 489 h 505"/>
                <a:gd name="T36" fmla="*/ 16 w 319"/>
                <a:gd name="T37" fmla="*/ 474 h 505"/>
                <a:gd name="T38" fmla="*/ 28 w 319"/>
                <a:gd name="T39" fmla="*/ 460 h 505"/>
                <a:gd name="T40" fmla="*/ 45 w 319"/>
                <a:gd name="T41" fmla="*/ 445 h 505"/>
                <a:gd name="T42" fmla="*/ 72 w 319"/>
                <a:gd name="T43" fmla="*/ 436 h 505"/>
                <a:gd name="T44" fmla="*/ 100 w 319"/>
                <a:gd name="T45" fmla="*/ 428 h 505"/>
                <a:gd name="T46" fmla="*/ 129 w 319"/>
                <a:gd name="T47" fmla="*/ 423 h 505"/>
                <a:gd name="T48" fmla="*/ 160 w 319"/>
                <a:gd name="T49" fmla="*/ 420 h 505"/>
                <a:gd name="T50" fmla="*/ 190 w 319"/>
                <a:gd name="T51" fmla="*/ 423 h 505"/>
                <a:gd name="T52" fmla="*/ 220 w 319"/>
                <a:gd name="T53" fmla="*/ 428 h 505"/>
                <a:gd name="T54" fmla="*/ 247 w 319"/>
                <a:gd name="T55" fmla="*/ 436 h 505"/>
                <a:gd name="T56" fmla="*/ 273 w 319"/>
                <a:gd name="T57" fmla="*/ 445 h 505"/>
                <a:gd name="T58" fmla="*/ 289 w 319"/>
                <a:gd name="T59" fmla="*/ 460 h 505"/>
                <a:gd name="T60" fmla="*/ 303 w 319"/>
                <a:gd name="T61" fmla="*/ 474 h 505"/>
                <a:gd name="T62" fmla="*/ 313 w 319"/>
                <a:gd name="T63" fmla="*/ 489 h 505"/>
                <a:gd name="T64" fmla="*/ 319 w 319"/>
                <a:gd name="T65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9" h="505">
                  <a:moveTo>
                    <a:pt x="319" y="84"/>
                  </a:moveTo>
                  <a:lnTo>
                    <a:pt x="316" y="75"/>
                  </a:lnTo>
                  <a:lnTo>
                    <a:pt x="313" y="68"/>
                  </a:lnTo>
                  <a:lnTo>
                    <a:pt x="309" y="61"/>
                  </a:lnTo>
                  <a:lnTo>
                    <a:pt x="303" y="53"/>
                  </a:lnTo>
                  <a:lnTo>
                    <a:pt x="296" y="46"/>
                  </a:lnTo>
                  <a:lnTo>
                    <a:pt x="289" y="39"/>
                  </a:lnTo>
                  <a:lnTo>
                    <a:pt x="281" y="32"/>
                  </a:lnTo>
                  <a:lnTo>
                    <a:pt x="273" y="24"/>
                  </a:lnTo>
                  <a:lnTo>
                    <a:pt x="260" y="20"/>
                  </a:lnTo>
                  <a:lnTo>
                    <a:pt x="247" y="16"/>
                  </a:lnTo>
                  <a:lnTo>
                    <a:pt x="233" y="11"/>
                  </a:lnTo>
                  <a:lnTo>
                    <a:pt x="220" y="7"/>
                  </a:lnTo>
                  <a:lnTo>
                    <a:pt x="204" y="4"/>
                  </a:lnTo>
                  <a:lnTo>
                    <a:pt x="190" y="3"/>
                  </a:lnTo>
                  <a:lnTo>
                    <a:pt x="175" y="1"/>
                  </a:lnTo>
                  <a:lnTo>
                    <a:pt x="160" y="0"/>
                  </a:lnTo>
                  <a:lnTo>
                    <a:pt x="144" y="1"/>
                  </a:lnTo>
                  <a:lnTo>
                    <a:pt x="129" y="3"/>
                  </a:lnTo>
                  <a:lnTo>
                    <a:pt x="114" y="4"/>
                  </a:lnTo>
                  <a:lnTo>
                    <a:pt x="100" y="7"/>
                  </a:lnTo>
                  <a:lnTo>
                    <a:pt x="86" y="11"/>
                  </a:lnTo>
                  <a:lnTo>
                    <a:pt x="72" y="16"/>
                  </a:lnTo>
                  <a:lnTo>
                    <a:pt x="59" y="20"/>
                  </a:lnTo>
                  <a:lnTo>
                    <a:pt x="45" y="24"/>
                  </a:lnTo>
                  <a:lnTo>
                    <a:pt x="37" y="32"/>
                  </a:lnTo>
                  <a:lnTo>
                    <a:pt x="28" y="39"/>
                  </a:lnTo>
                  <a:lnTo>
                    <a:pt x="22" y="46"/>
                  </a:lnTo>
                  <a:lnTo>
                    <a:pt x="16" y="53"/>
                  </a:lnTo>
                  <a:lnTo>
                    <a:pt x="9" y="61"/>
                  </a:lnTo>
                  <a:lnTo>
                    <a:pt x="5" y="68"/>
                  </a:lnTo>
                  <a:lnTo>
                    <a:pt x="2" y="75"/>
                  </a:lnTo>
                  <a:lnTo>
                    <a:pt x="0" y="84"/>
                  </a:lnTo>
                  <a:lnTo>
                    <a:pt x="0" y="505"/>
                  </a:lnTo>
                  <a:lnTo>
                    <a:pt x="2" y="496"/>
                  </a:lnTo>
                  <a:lnTo>
                    <a:pt x="5" y="489"/>
                  </a:lnTo>
                  <a:lnTo>
                    <a:pt x="9" y="481"/>
                  </a:lnTo>
                  <a:lnTo>
                    <a:pt x="16" y="474"/>
                  </a:lnTo>
                  <a:lnTo>
                    <a:pt x="22" y="467"/>
                  </a:lnTo>
                  <a:lnTo>
                    <a:pt x="28" y="460"/>
                  </a:lnTo>
                  <a:lnTo>
                    <a:pt x="37" y="452"/>
                  </a:lnTo>
                  <a:lnTo>
                    <a:pt x="45" y="445"/>
                  </a:lnTo>
                  <a:lnTo>
                    <a:pt x="59" y="441"/>
                  </a:lnTo>
                  <a:lnTo>
                    <a:pt x="72" y="436"/>
                  </a:lnTo>
                  <a:lnTo>
                    <a:pt x="86" y="432"/>
                  </a:lnTo>
                  <a:lnTo>
                    <a:pt x="100" y="428"/>
                  </a:lnTo>
                  <a:lnTo>
                    <a:pt x="114" y="425"/>
                  </a:lnTo>
                  <a:lnTo>
                    <a:pt x="129" y="423"/>
                  </a:lnTo>
                  <a:lnTo>
                    <a:pt x="144" y="420"/>
                  </a:lnTo>
                  <a:lnTo>
                    <a:pt x="160" y="420"/>
                  </a:lnTo>
                  <a:lnTo>
                    <a:pt x="175" y="420"/>
                  </a:lnTo>
                  <a:lnTo>
                    <a:pt x="190" y="423"/>
                  </a:lnTo>
                  <a:lnTo>
                    <a:pt x="204" y="425"/>
                  </a:lnTo>
                  <a:lnTo>
                    <a:pt x="220" y="428"/>
                  </a:lnTo>
                  <a:lnTo>
                    <a:pt x="233" y="432"/>
                  </a:lnTo>
                  <a:lnTo>
                    <a:pt x="247" y="436"/>
                  </a:lnTo>
                  <a:lnTo>
                    <a:pt x="260" y="441"/>
                  </a:lnTo>
                  <a:lnTo>
                    <a:pt x="273" y="445"/>
                  </a:lnTo>
                  <a:lnTo>
                    <a:pt x="281" y="452"/>
                  </a:lnTo>
                  <a:lnTo>
                    <a:pt x="289" y="460"/>
                  </a:lnTo>
                  <a:lnTo>
                    <a:pt x="296" y="467"/>
                  </a:lnTo>
                  <a:lnTo>
                    <a:pt x="303" y="474"/>
                  </a:lnTo>
                  <a:lnTo>
                    <a:pt x="309" y="481"/>
                  </a:lnTo>
                  <a:lnTo>
                    <a:pt x="313" y="489"/>
                  </a:lnTo>
                  <a:lnTo>
                    <a:pt x="316" y="496"/>
                  </a:lnTo>
                  <a:lnTo>
                    <a:pt x="319" y="505"/>
                  </a:lnTo>
                  <a:lnTo>
                    <a:pt x="319" y="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09" name="Freeform 341"/>
            <p:cNvSpPr>
              <a:spLocks/>
            </p:cNvSpPr>
            <p:nvPr/>
          </p:nvSpPr>
          <p:spPr bwMode="auto">
            <a:xfrm>
              <a:off x="1663" y="1694"/>
              <a:ext cx="154" cy="265"/>
            </a:xfrm>
            <a:custGeom>
              <a:avLst/>
              <a:gdLst>
                <a:gd name="T0" fmla="*/ 316 w 319"/>
                <a:gd name="T1" fmla="*/ 77 h 506"/>
                <a:gd name="T2" fmla="*/ 309 w 319"/>
                <a:gd name="T3" fmla="*/ 61 h 506"/>
                <a:gd name="T4" fmla="*/ 296 w 319"/>
                <a:gd name="T5" fmla="*/ 46 h 506"/>
                <a:gd name="T6" fmla="*/ 281 w 319"/>
                <a:gd name="T7" fmla="*/ 32 h 506"/>
                <a:gd name="T8" fmla="*/ 260 w 319"/>
                <a:gd name="T9" fmla="*/ 20 h 506"/>
                <a:gd name="T10" fmla="*/ 233 w 319"/>
                <a:gd name="T11" fmla="*/ 11 h 506"/>
                <a:gd name="T12" fmla="*/ 204 w 319"/>
                <a:gd name="T13" fmla="*/ 6 h 506"/>
                <a:gd name="T14" fmla="*/ 175 w 319"/>
                <a:gd name="T15" fmla="*/ 1 h 506"/>
                <a:gd name="T16" fmla="*/ 144 w 319"/>
                <a:gd name="T17" fmla="*/ 1 h 506"/>
                <a:gd name="T18" fmla="*/ 114 w 319"/>
                <a:gd name="T19" fmla="*/ 6 h 506"/>
                <a:gd name="T20" fmla="*/ 86 w 319"/>
                <a:gd name="T21" fmla="*/ 11 h 506"/>
                <a:gd name="T22" fmla="*/ 59 w 319"/>
                <a:gd name="T23" fmla="*/ 20 h 506"/>
                <a:gd name="T24" fmla="*/ 37 w 319"/>
                <a:gd name="T25" fmla="*/ 32 h 506"/>
                <a:gd name="T26" fmla="*/ 22 w 319"/>
                <a:gd name="T27" fmla="*/ 46 h 506"/>
                <a:gd name="T28" fmla="*/ 9 w 319"/>
                <a:gd name="T29" fmla="*/ 61 h 506"/>
                <a:gd name="T30" fmla="*/ 2 w 319"/>
                <a:gd name="T31" fmla="*/ 77 h 506"/>
                <a:gd name="T32" fmla="*/ 0 w 319"/>
                <a:gd name="T33" fmla="*/ 506 h 506"/>
                <a:gd name="T34" fmla="*/ 5 w 319"/>
                <a:gd name="T35" fmla="*/ 490 h 506"/>
                <a:gd name="T36" fmla="*/ 16 w 319"/>
                <a:gd name="T37" fmla="*/ 475 h 506"/>
                <a:gd name="T38" fmla="*/ 28 w 319"/>
                <a:gd name="T39" fmla="*/ 461 h 506"/>
                <a:gd name="T40" fmla="*/ 45 w 319"/>
                <a:gd name="T41" fmla="*/ 448 h 506"/>
                <a:gd name="T42" fmla="*/ 72 w 319"/>
                <a:gd name="T43" fmla="*/ 438 h 506"/>
                <a:gd name="T44" fmla="*/ 100 w 319"/>
                <a:gd name="T45" fmla="*/ 431 h 506"/>
                <a:gd name="T46" fmla="*/ 129 w 319"/>
                <a:gd name="T47" fmla="*/ 425 h 506"/>
                <a:gd name="T48" fmla="*/ 160 w 319"/>
                <a:gd name="T49" fmla="*/ 422 h 506"/>
                <a:gd name="T50" fmla="*/ 190 w 319"/>
                <a:gd name="T51" fmla="*/ 425 h 506"/>
                <a:gd name="T52" fmla="*/ 220 w 319"/>
                <a:gd name="T53" fmla="*/ 431 h 506"/>
                <a:gd name="T54" fmla="*/ 247 w 319"/>
                <a:gd name="T55" fmla="*/ 438 h 506"/>
                <a:gd name="T56" fmla="*/ 273 w 319"/>
                <a:gd name="T57" fmla="*/ 448 h 506"/>
                <a:gd name="T58" fmla="*/ 289 w 319"/>
                <a:gd name="T59" fmla="*/ 461 h 506"/>
                <a:gd name="T60" fmla="*/ 303 w 319"/>
                <a:gd name="T61" fmla="*/ 475 h 506"/>
                <a:gd name="T62" fmla="*/ 313 w 319"/>
                <a:gd name="T63" fmla="*/ 490 h 506"/>
                <a:gd name="T64" fmla="*/ 319 w 319"/>
                <a:gd name="T65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9" h="506">
                  <a:moveTo>
                    <a:pt x="319" y="84"/>
                  </a:moveTo>
                  <a:lnTo>
                    <a:pt x="316" y="77"/>
                  </a:lnTo>
                  <a:lnTo>
                    <a:pt x="313" y="68"/>
                  </a:lnTo>
                  <a:lnTo>
                    <a:pt x="309" y="61"/>
                  </a:lnTo>
                  <a:lnTo>
                    <a:pt x="303" y="53"/>
                  </a:lnTo>
                  <a:lnTo>
                    <a:pt x="296" y="46"/>
                  </a:lnTo>
                  <a:lnTo>
                    <a:pt x="289" y="39"/>
                  </a:lnTo>
                  <a:lnTo>
                    <a:pt x="281" y="32"/>
                  </a:lnTo>
                  <a:lnTo>
                    <a:pt x="273" y="26"/>
                  </a:lnTo>
                  <a:lnTo>
                    <a:pt x="260" y="20"/>
                  </a:lnTo>
                  <a:lnTo>
                    <a:pt x="247" y="16"/>
                  </a:lnTo>
                  <a:lnTo>
                    <a:pt x="233" y="11"/>
                  </a:lnTo>
                  <a:lnTo>
                    <a:pt x="220" y="8"/>
                  </a:lnTo>
                  <a:lnTo>
                    <a:pt x="204" y="6"/>
                  </a:lnTo>
                  <a:lnTo>
                    <a:pt x="190" y="3"/>
                  </a:lnTo>
                  <a:lnTo>
                    <a:pt x="175" y="1"/>
                  </a:lnTo>
                  <a:lnTo>
                    <a:pt x="160" y="0"/>
                  </a:lnTo>
                  <a:lnTo>
                    <a:pt x="144" y="1"/>
                  </a:lnTo>
                  <a:lnTo>
                    <a:pt x="129" y="3"/>
                  </a:lnTo>
                  <a:lnTo>
                    <a:pt x="114" y="6"/>
                  </a:lnTo>
                  <a:lnTo>
                    <a:pt x="100" y="8"/>
                  </a:lnTo>
                  <a:lnTo>
                    <a:pt x="86" y="11"/>
                  </a:lnTo>
                  <a:lnTo>
                    <a:pt x="72" y="16"/>
                  </a:lnTo>
                  <a:lnTo>
                    <a:pt x="59" y="20"/>
                  </a:lnTo>
                  <a:lnTo>
                    <a:pt x="45" y="26"/>
                  </a:lnTo>
                  <a:lnTo>
                    <a:pt x="37" y="32"/>
                  </a:lnTo>
                  <a:lnTo>
                    <a:pt x="28" y="39"/>
                  </a:lnTo>
                  <a:lnTo>
                    <a:pt x="22" y="46"/>
                  </a:lnTo>
                  <a:lnTo>
                    <a:pt x="16" y="53"/>
                  </a:lnTo>
                  <a:lnTo>
                    <a:pt x="9" y="61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0" y="84"/>
                  </a:lnTo>
                  <a:lnTo>
                    <a:pt x="0" y="506"/>
                  </a:lnTo>
                  <a:lnTo>
                    <a:pt x="2" y="499"/>
                  </a:lnTo>
                  <a:lnTo>
                    <a:pt x="5" y="490"/>
                  </a:lnTo>
                  <a:lnTo>
                    <a:pt x="9" y="483"/>
                  </a:lnTo>
                  <a:lnTo>
                    <a:pt x="16" y="475"/>
                  </a:lnTo>
                  <a:lnTo>
                    <a:pt x="22" y="468"/>
                  </a:lnTo>
                  <a:lnTo>
                    <a:pt x="28" y="461"/>
                  </a:lnTo>
                  <a:lnTo>
                    <a:pt x="37" y="454"/>
                  </a:lnTo>
                  <a:lnTo>
                    <a:pt x="45" y="448"/>
                  </a:lnTo>
                  <a:lnTo>
                    <a:pt x="59" y="442"/>
                  </a:lnTo>
                  <a:lnTo>
                    <a:pt x="72" y="438"/>
                  </a:lnTo>
                  <a:lnTo>
                    <a:pt x="86" y="433"/>
                  </a:lnTo>
                  <a:lnTo>
                    <a:pt x="100" y="431"/>
                  </a:lnTo>
                  <a:lnTo>
                    <a:pt x="114" y="428"/>
                  </a:lnTo>
                  <a:lnTo>
                    <a:pt x="129" y="425"/>
                  </a:lnTo>
                  <a:lnTo>
                    <a:pt x="144" y="423"/>
                  </a:lnTo>
                  <a:lnTo>
                    <a:pt x="160" y="422"/>
                  </a:lnTo>
                  <a:lnTo>
                    <a:pt x="175" y="423"/>
                  </a:lnTo>
                  <a:lnTo>
                    <a:pt x="190" y="425"/>
                  </a:lnTo>
                  <a:lnTo>
                    <a:pt x="204" y="428"/>
                  </a:lnTo>
                  <a:lnTo>
                    <a:pt x="220" y="431"/>
                  </a:lnTo>
                  <a:lnTo>
                    <a:pt x="233" y="433"/>
                  </a:lnTo>
                  <a:lnTo>
                    <a:pt x="247" y="438"/>
                  </a:lnTo>
                  <a:lnTo>
                    <a:pt x="260" y="442"/>
                  </a:lnTo>
                  <a:lnTo>
                    <a:pt x="273" y="448"/>
                  </a:lnTo>
                  <a:lnTo>
                    <a:pt x="281" y="454"/>
                  </a:lnTo>
                  <a:lnTo>
                    <a:pt x="289" y="461"/>
                  </a:lnTo>
                  <a:lnTo>
                    <a:pt x="296" y="468"/>
                  </a:lnTo>
                  <a:lnTo>
                    <a:pt x="303" y="475"/>
                  </a:lnTo>
                  <a:lnTo>
                    <a:pt x="309" y="483"/>
                  </a:lnTo>
                  <a:lnTo>
                    <a:pt x="313" y="490"/>
                  </a:lnTo>
                  <a:lnTo>
                    <a:pt x="316" y="499"/>
                  </a:lnTo>
                  <a:lnTo>
                    <a:pt x="319" y="506"/>
                  </a:lnTo>
                  <a:lnTo>
                    <a:pt x="319" y="8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10" name="Freeform 342"/>
            <p:cNvSpPr>
              <a:spLocks/>
            </p:cNvSpPr>
            <p:nvPr/>
          </p:nvSpPr>
          <p:spPr bwMode="auto">
            <a:xfrm>
              <a:off x="1663" y="1694"/>
              <a:ext cx="154" cy="265"/>
            </a:xfrm>
            <a:custGeom>
              <a:avLst/>
              <a:gdLst>
                <a:gd name="T0" fmla="*/ 316 w 319"/>
                <a:gd name="T1" fmla="*/ 77 h 506"/>
                <a:gd name="T2" fmla="*/ 309 w 319"/>
                <a:gd name="T3" fmla="*/ 61 h 506"/>
                <a:gd name="T4" fmla="*/ 296 w 319"/>
                <a:gd name="T5" fmla="*/ 46 h 506"/>
                <a:gd name="T6" fmla="*/ 281 w 319"/>
                <a:gd name="T7" fmla="*/ 32 h 506"/>
                <a:gd name="T8" fmla="*/ 260 w 319"/>
                <a:gd name="T9" fmla="*/ 20 h 506"/>
                <a:gd name="T10" fmla="*/ 233 w 319"/>
                <a:gd name="T11" fmla="*/ 11 h 506"/>
                <a:gd name="T12" fmla="*/ 204 w 319"/>
                <a:gd name="T13" fmla="*/ 6 h 506"/>
                <a:gd name="T14" fmla="*/ 175 w 319"/>
                <a:gd name="T15" fmla="*/ 1 h 506"/>
                <a:gd name="T16" fmla="*/ 144 w 319"/>
                <a:gd name="T17" fmla="*/ 1 h 506"/>
                <a:gd name="T18" fmla="*/ 114 w 319"/>
                <a:gd name="T19" fmla="*/ 6 h 506"/>
                <a:gd name="T20" fmla="*/ 86 w 319"/>
                <a:gd name="T21" fmla="*/ 11 h 506"/>
                <a:gd name="T22" fmla="*/ 59 w 319"/>
                <a:gd name="T23" fmla="*/ 20 h 506"/>
                <a:gd name="T24" fmla="*/ 37 w 319"/>
                <a:gd name="T25" fmla="*/ 32 h 506"/>
                <a:gd name="T26" fmla="*/ 22 w 319"/>
                <a:gd name="T27" fmla="*/ 46 h 506"/>
                <a:gd name="T28" fmla="*/ 9 w 319"/>
                <a:gd name="T29" fmla="*/ 61 h 506"/>
                <a:gd name="T30" fmla="*/ 2 w 319"/>
                <a:gd name="T31" fmla="*/ 77 h 506"/>
                <a:gd name="T32" fmla="*/ 0 w 319"/>
                <a:gd name="T33" fmla="*/ 506 h 506"/>
                <a:gd name="T34" fmla="*/ 5 w 319"/>
                <a:gd name="T35" fmla="*/ 490 h 506"/>
                <a:gd name="T36" fmla="*/ 16 w 319"/>
                <a:gd name="T37" fmla="*/ 475 h 506"/>
                <a:gd name="T38" fmla="*/ 28 w 319"/>
                <a:gd name="T39" fmla="*/ 461 h 506"/>
                <a:gd name="T40" fmla="*/ 45 w 319"/>
                <a:gd name="T41" fmla="*/ 448 h 506"/>
                <a:gd name="T42" fmla="*/ 72 w 319"/>
                <a:gd name="T43" fmla="*/ 438 h 506"/>
                <a:gd name="T44" fmla="*/ 100 w 319"/>
                <a:gd name="T45" fmla="*/ 431 h 506"/>
                <a:gd name="T46" fmla="*/ 129 w 319"/>
                <a:gd name="T47" fmla="*/ 425 h 506"/>
                <a:gd name="T48" fmla="*/ 160 w 319"/>
                <a:gd name="T49" fmla="*/ 422 h 506"/>
                <a:gd name="T50" fmla="*/ 190 w 319"/>
                <a:gd name="T51" fmla="*/ 425 h 506"/>
                <a:gd name="T52" fmla="*/ 220 w 319"/>
                <a:gd name="T53" fmla="*/ 431 h 506"/>
                <a:gd name="T54" fmla="*/ 247 w 319"/>
                <a:gd name="T55" fmla="*/ 438 h 506"/>
                <a:gd name="T56" fmla="*/ 273 w 319"/>
                <a:gd name="T57" fmla="*/ 448 h 506"/>
                <a:gd name="T58" fmla="*/ 289 w 319"/>
                <a:gd name="T59" fmla="*/ 461 h 506"/>
                <a:gd name="T60" fmla="*/ 303 w 319"/>
                <a:gd name="T61" fmla="*/ 475 h 506"/>
                <a:gd name="T62" fmla="*/ 313 w 319"/>
                <a:gd name="T63" fmla="*/ 490 h 506"/>
                <a:gd name="T64" fmla="*/ 319 w 319"/>
                <a:gd name="T65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9" h="506">
                  <a:moveTo>
                    <a:pt x="319" y="84"/>
                  </a:moveTo>
                  <a:lnTo>
                    <a:pt x="316" y="77"/>
                  </a:lnTo>
                  <a:lnTo>
                    <a:pt x="313" y="68"/>
                  </a:lnTo>
                  <a:lnTo>
                    <a:pt x="309" y="61"/>
                  </a:lnTo>
                  <a:lnTo>
                    <a:pt x="303" y="53"/>
                  </a:lnTo>
                  <a:lnTo>
                    <a:pt x="296" y="46"/>
                  </a:lnTo>
                  <a:lnTo>
                    <a:pt x="289" y="39"/>
                  </a:lnTo>
                  <a:lnTo>
                    <a:pt x="281" y="32"/>
                  </a:lnTo>
                  <a:lnTo>
                    <a:pt x="273" y="26"/>
                  </a:lnTo>
                  <a:lnTo>
                    <a:pt x="260" y="20"/>
                  </a:lnTo>
                  <a:lnTo>
                    <a:pt x="247" y="16"/>
                  </a:lnTo>
                  <a:lnTo>
                    <a:pt x="233" y="11"/>
                  </a:lnTo>
                  <a:lnTo>
                    <a:pt x="220" y="8"/>
                  </a:lnTo>
                  <a:lnTo>
                    <a:pt x="204" y="6"/>
                  </a:lnTo>
                  <a:lnTo>
                    <a:pt x="190" y="3"/>
                  </a:lnTo>
                  <a:lnTo>
                    <a:pt x="175" y="1"/>
                  </a:lnTo>
                  <a:lnTo>
                    <a:pt x="160" y="0"/>
                  </a:lnTo>
                  <a:lnTo>
                    <a:pt x="144" y="1"/>
                  </a:lnTo>
                  <a:lnTo>
                    <a:pt x="129" y="3"/>
                  </a:lnTo>
                  <a:lnTo>
                    <a:pt x="114" y="6"/>
                  </a:lnTo>
                  <a:lnTo>
                    <a:pt x="100" y="8"/>
                  </a:lnTo>
                  <a:lnTo>
                    <a:pt x="86" y="11"/>
                  </a:lnTo>
                  <a:lnTo>
                    <a:pt x="72" y="16"/>
                  </a:lnTo>
                  <a:lnTo>
                    <a:pt x="59" y="20"/>
                  </a:lnTo>
                  <a:lnTo>
                    <a:pt x="45" y="26"/>
                  </a:lnTo>
                  <a:lnTo>
                    <a:pt x="37" y="32"/>
                  </a:lnTo>
                  <a:lnTo>
                    <a:pt x="28" y="39"/>
                  </a:lnTo>
                  <a:lnTo>
                    <a:pt x="22" y="46"/>
                  </a:lnTo>
                  <a:lnTo>
                    <a:pt x="16" y="53"/>
                  </a:lnTo>
                  <a:lnTo>
                    <a:pt x="9" y="61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0" y="84"/>
                  </a:lnTo>
                  <a:lnTo>
                    <a:pt x="0" y="506"/>
                  </a:lnTo>
                  <a:lnTo>
                    <a:pt x="2" y="499"/>
                  </a:lnTo>
                  <a:lnTo>
                    <a:pt x="5" y="490"/>
                  </a:lnTo>
                  <a:lnTo>
                    <a:pt x="9" y="483"/>
                  </a:lnTo>
                  <a:lnTo>
                    <a:pt x="16" y="475"/>
                  </a:lnTo>
                  <a:lnTo>
                    <a:pt x="22" y="468"/>
                  </a:lnTo>
                  <a:lnTo>
                    <a:pt x="28" y="461"/>
                  </a:lnTo>
                  <a:lnTo>
                    <a:pt x="37" y="454"/>
                  </a:lnTo>
                  <a:lnTo>
                    <a:pt x="45" y="448"/>
                  </a:lnTo>
                  <a:lnTo>
                    <a:pt x="59" y="442"/>
                  </a:lnTo>
                  <a:lnTo>
                    <a:pt x="72" y="438"/>
                  </a:lnTo>
                  <a:lnTo>
                    <a:pt x="86" y="433"/>
                  </a:lnTo>
                  <a:lnTo>
                    <a:pt x="100" y="431"/>
                  </a:lnTo>
                  <a:lnTo>
                    <a:pt x="114" y="428"/>
                  </a:lnTo>
                  <a:lnTo>
                    <a:pt x="129" y="425"/>
                  </a:lnTo>
                  <a:lnTo>
                    <a:pt x="144" y="423"/>
                  </a:lnTo>
                  <a:lnTo>
                    <a:pt x="160" y="422"/>
                  </a:lnTo>
                  <a:lnTo>
                    <a:pt x="175" y="423"/>
                  </a:lnTo>
                  <a:lnTo>
                    <a:pt x="190" y="425"/>
                  </a:lnTo>
                  <a:lnTo>
                    <a:pt x="204" y="428"/>
                  </a:lnTo>
                  <a:lnTo>
                    <a:pt x="220" y="431"/>
                  </a:lnTo>
                  <a:lnTo>
                    <a:pt x="233" y="433"/>
                  </a:lnTo>
                  <a:lnTo>
                    <a:pt x="247" y="438"/>
                  </a:lnTo>
                  <a:lnTo>
                    <a:pt x="260" y="442"/>
                  </a:lnTo>
                  <a:lnTo>
                    <a:pt x="273" y="448"/>
                  </a:lnTo>
                  <a:lnTo>
                    <a:pt x="281" y="454"/>
                  </a:lnTo>
                  <a:lnTo>
                    <a:pt x="289" y="461"/>
                  </a:lnTo>
                  <a:lnTo>
                    <a:pt x="296" y="468"/>
                  </a:lnTo>
                  <a:lnTo>
                    <a:pt x="303" y="475"/>
                  </a:lnTo>
                  <a:lnTo>
                    <a:pt x="309" y="483"/>
                  </a:lnTo>
                  <a:lnTo>
                    <a:pt x="313" y="490"/>
                  </a:lnTo>
                  <a:lnTo>
                    <a:pt x="316" y="499"/>
                  </a:lnTo>
                  <a:lnTo>
                    <a:pt x="319" y="506"/>
                  </a:lnTo>
                  <a:lnTo>
                    <a:pt x="319" y="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11" name="Freeform 343"/>
            <p:cNvSpPr>
              <a:spLocks/>
            </p:cNvSpPr>
            <p:nvPr/>
          </p:nvSpPr>
          <p:spPr bwMode="auto">
            <a:xfrm>
              <a:off x="4730" y="2951"/>
              <a:ext cx="320" cy="176"/>
            </a:xfrm>
            <a:custGeom>
              <a:avLst/>
              <a:gdLst>
                <a:gd name="T0" fmla="*/ 0 w 660"/>
                <a:gd name="T1" fmla="*/ 339 h 339"/>
                <a:gd name="T2" fmla="*/ 46 w 660"/>
                <a:gd name="T3" fmla="*/ 326 h 339"/>
                <a:gd name="T4" fmla="*/ 91 w 660"/>
                <a:gd name="T5" fmla="*/ 315 h 339"/>
                <a:gd name="T6" fmla="*/ 137 w 660"/>
                <a:gd name="T7" fmla="*/ 299 h 339"/>
                <a:gd name="T8" fmla="*/ 181 w 660"/>
                <a:gd name="T9" fmla="*/ 284 h 339"/>
                <a:gd name="T10" fmla="*/ 226 w 660"/>
                <a:gd name="T11" fmla="*/ 267 h 339"/>
                <a:gd name="T12" fmla="*/ 269 w 660"/>
                <a:gd name="T13" fmla="*/ 248 h 339"/>
                <a:gd name="T14" fmla="*/ 312 w 660"/>
                <a:gd name="T15" fmla="*/ 229 h 339"/>
                <a:gd name="T16" fmla="*/ 353 w 660"/>
                <a:gd name="T17" fmla="*/ 206 h 339"/>
                <a:gd name="T18" fmla="*/ 398 w 660"/>
                <a:gd name="T19" fmla="*/ 185 h 339"/>
                <a:gd name="T20" fmla="*/ 435 w 660"/>
                <a:gd name="T21" fmla="*/ 162 h 339"/>
                <a:gd name="T22" fmla="*/ 475 w 660"/>
                <a:gd name="T23" fmla="*/ 138 h 339"/>
                <a:gd name="T24" fmla="*/ 514 w 660"/>
                <a:gd name="T25" fmla="*/ 113 h 339"/>
                <a:gd name="T26" fmla="*/ 551 w 660"/>
                <a:gd name="T27" fmla="*/ 85 h 339"/>
                <a:gd name="T28" fmla="*/ 590 w 660"/>
                <a:gd name="T29" fmla="*/ 58 h 339"/>
                <a:gd name="T30" fmla="*/ 625 w 660"/>
                <a:gd name="T31" fmla="*/ 29 h 339"/>
                <a:gd name="T32" fmla="*/ 660 w 660"/>
                <a:gd name="T33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0" h="339">
                  <a:moveTo>
                    <a:pt x="0" y="339"/>
                  </a:moveTo>
                  <a:lnTo>
                    <a:pt x="46" y="326"/>
                  </a:lnTo>
                  <a:lnTo>
                    <a:pt x="91" y="315"/>
                  </a:lnTo>
                  <a:lnTo>
                    <a:pt x="137" y="299"/>
                  </a:lnTo>
                  <a:lnTo>
                    <a:pt x="181" y="284"/>
                  </a:lnTo>
                  <a:lnTo>
                    <a:pt x="226" y="267"/>
                  </a:lnTo>
                  <a:lnTo>
                    <a:pt x="269" y="248"/>
                  </a:lnTo>
                  <a:lnTo>
                    <a:pt x="312" y="229"/>
                  </a:lnTo>
                  <a:lnTo>
                    <a:pt x="353" y="206"/>
                  </a:lnTo>
                  <a:lnTo>
                    <a:pt x="398" y="185"/>
                  </a:lnTo>
                  <a:lnTo>
                    <a:pt x="435" y="162"/>
                  </a:lnTo>
                  <a:lnTo>
                    <a:pt x="475" y="138"/>
                  </a:lnTo>
                  <a:lnTo>
                    <a:pt x="514" y="113"/>
                  </a:lnTo>
                  <a:lnTo>
                    <a:pt x="551" y="85"/>
                  </a:lnTo>
                  <a:lnTo>
                    <a:pt x="590" y="58"/>
                  </a:lnTo>
                  <a:lnTo>
                    <a:pt x="625" y="29"/>
                  </a:lnTo>
                  <a:lnTo>
                    <a:pt x="66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12" name="Freeform 344"/>
            <p:cNvSpPr>
              <a:spLocks/>
            </p:cNvSpPr>
            <p:nvPr/>
          </p:nvSpPr>
          <p:spPr bwMode="auto">
            <a:xfrm>
              <a:off x="4616" y="2946"/>
              <a:ext cx="286" cy="135"/>
            </a:xfrm>
            <a:custGeom>
              <a:avLst/>
              <a:gdLst>
                <a:gd name="T0" fmla="*/ 0 w 591"/>
                <a:gd name="T1" fmla="*/ 256 h 256"/>
                <a:gd name="T2" fmla="*/ 56 w 591"/>
                <a:gd name="T3" fmla="*/ 239 h 256"/>
                <a:gd name="T4" fmla="*/ 113 w 591"/>
                <a:gd name="T5" fmla="*/ 219 h 256"/>
                <a:gd name="T6" fmla="*/ 168 w 591"/>
                <a:gd name="T7" fmla="*/ 200 h 256"/>
                <a:gd name="T8" fmla="*/ 225 w 591"/>
                <a:gd name="T9" fmla="*/ 178 h 256"/>
                <a:gd name="T10" fmla="*/ 278 w 591"/>
                <a:gd name="T11" fmla="*/ 156 h 256"/>
                <a:gd name="T12" fmla="*/ 332 w 591"/>
                <a:gd name="T13" fmla="*/ 132 h 256"/>
                <a:gd name="T14" fmla="*/ 386 w 591"/>
                <a:gd name="T15" fmla="*/ 108 h 256"/>
                <a:gd name="T16" fmla="*/ 439 w 591"/>
                <a:gd name="T17" fmla="*/ 82 h 256"/>
                <a:gd name="T18" fmla="*/ 492 w 591"/>
                <a:gd name="T19" fmla="*/ 56 h 256"/>
                <a:gd name="T20" fmla="*/ 542 w 591"/>
                <a:gd name="T21" fmla="*/ 26 h 256"/>
                <a:gd name="T22" fmla="*/ 591 w 591"/>
                <a:gd name="T2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1" h="256">
                  <a:moveTo>
                    <a:pt x="0" y="256"/>
                  </a:moveTo>
                  <a:lnTo>
                    <a:pt x="56" y="239"/>
                  </a:lnTo>
                  <a:lnTo>
                    <a:pt x="113" y="219"/>
                  </a:lnTo>
                  <a:lnTo>
                    <a:pt x="168" y="200"/>
                  </a:lnTo>
                  <a:lnTo>
                    <a:pt x="225" y="178"/>
                  </a:lnTo>
                  <a:lnTo>
                    <a:pt x="278" y="156"/>
                  </a:lnTo>
                  <a:lnTo>
                    <a:pt x="332" y="132"/>
                  </a:lnTo>
                  <a:lnTo>
                    <a:pt x="386" y="108"/>
                  </a:lnTo>
                  <a:lnTo>
                    <a:pt x="439" y="82"/>
                  </a:lnTo>
                  <a:lnTo>
                    <a:pt x="492" y="56"/>
                  </a:lnTo>
                  <a:lnTo>
                    <a:pt x="542" y="26"/>
                  </a:lnTo>
                  <a:lnTo>
                    <a:pt x="59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13" name="Freeform 345"/>
            <p:cNvSpPr>
              <a:spLocks/>
            </p:cNvSpPr>
            <p:nvPr/>
          </p:nvSpPr>
          <p:spPr bwMode="auto">
            <a:xfrm>
              <a:off x="5050" y="2896"/>
              <a:ext cx="188" cy="55"/>
            </a:xfrm>
            <a:custGeom>
              <a:avLst/>
              <a:gdLst>
                <a:gd name="T0" fmla="*/ 0 w 390"/>
                <a:gd name="T1" fmla="*/ 103 h 103"/>
                <a:gd name="T2" fmla="*/ 46 w 390"/>
                <a:gd name="T3" fmla="*/ 96 h 103"/>
                <a:gd name="T4" fmla="*/ 89 w 390"/>
                <a:gd name="T5" fmla="*/ 87 h 103"/>
                <a:gd name="T6" fmla="*/ 132 w 390"/>
                <a:gd name="T7" fmla="*/ 78 h 103"/>
                <a:gd name="T8" fmla="*/ 178 w 390"/>
                <a:gd name="T9" fmla="*/ 68 h 103"/>
                <a:gd name="T10" fmla="*/ 220 w 390"/>
                <a:gd name="T11" fmla="*/ 56 h 103"/>
                <a:gd name="T12" fmla="*/ 263 w 390"/>
                <a:gd name="T13" fmla="*/ 43 h 103"/>
                <a:gd name="T14" fmla="*/ 306 w 390"/>
                <a:gd name="T15" fmla="*/ 30 h 103"/>
                <a:gd name="T16" fmla="*/ 349 w 390"/>
                <a:gd name="T17" fmla="*/ 16 h 103"/>
                <a:gd name="T18" fmla="*/ 390 w 390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0" h="103">
                  <a:moveTo>
                    <a:pt x="0" y="103"/>
                  </a:moveTo>
                  <a:lnTo>
                    <a:pt x="46" y="96"/>
                  </a:lnTo>
                  <a:lnTo>
                    <a:pt x="89" y="87"/>
                  </a:lnTo>
                  <a:lnTo>
                    <a:pt x="132" y="78"/>
                  </a:lnTo>
                  <a:lnTo>
                    <a:pt x="178" y="68"/>
                  </a:lnTo>
                  <a:lnTo>
                    <a:pt x="220" y="56"/>
                  </a:lnTo>
                  <a:lnTo>
                    <a:pt x="263" y="43"/>
                  </a:lnTo>
                  <a:lnTo>
                    <a:pt x="306" y="30"/>
                  </a:lnTo>
                  <a:lnTo>
                    <a:pt x="349" y="16"/>
                  </a:lnTo>
                  <a:lnTo>
                    <a:pt x="39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14" name="Line 346"/>
            <p:cNvSpPr>
              <a:spLocks noChangeShapeType="1"/>
            </p:cNvSpPr>
            <p:nvPr/>
          </p:nvSpPr>
          <p:spPr bwMode="auto">
            <a:xfrm>
              <a:off x="4894" y="2951"/>
              <a:ext cx="1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15" name="Line 347"/>
            <p:cNvSpPr>
              <a:spLocks noChangeShapeType="1"/>
            </p:cNvSpPr>
            <p:nvPr/>
          </p:nvSpPr>
          <p:spPr bwMode="auto">
            <a:xfrm>
              <a:off x="4972" y="2894"/>
              <a:ext cx="16" cy="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16" name="Line 348"/>
            <p:cNvSpPr>
              <a:spLocks noChangeShapeType="1"/>
            </p:cNvSpPr>
            <p:nvPr/>
          </p:nvSpPr>
          <p:spPr bwMode="auto">
            <a:xfrm flipV="1">
              <a:off x="4952" y="2889"/>
              <a:ext cx="15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17" name="Line 349"/>
            <p:cNvSpPr>
              <a:spLocks noChangeShapeType="1"/>
            </p:cNvSpPr>
            <p:nvPr/>
          </p:nvSpPr>
          <p:spPr bwMode="auto">
            <a:xfrm>
              <a:off x="4993" y="2914"/>
              <a:ext cx="14" cy="2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18" name="Line 350"/>
            <p:cNvSpPr>
              <a:spLocks noChangeShapeType="1"/>
            </p:cNvSpPr>
            <p:nvPr/>
          </p:nvSpPr>
          <p:spPr bwMode="auto">
            <a:xfrm>
              <a:off x="4952" y="2912"/>
              <a:ext cx="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19" name="Line 351"/>
            <p:cNvSpPr>
              <a:spLocks noChangeShapeType="1"/>
            </p:cNvSpPr>
            <p:nvPr/>
          </p:nvSpPr>
          <p:spPr bwMode="auto">
            <a:xfrm flipV="1">
              <a:off x="4933" y="2909"/>
              <a:ext cx="13" cy="2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20" name="Freeform 352"/>
            <p:cNvSpPr>
              <a:spLocks/>
            </p:cNvSpPr>
            <p:nvPr/>
          </p:nvSpPr>
          <p:spPr bwMode="auto">
            <a:xfrm>
              <a:off x="4415" y="3106"/>
              <a:ext cx="113" cy="20"/>
            </a:xfrm>
            <a:custGeom>
              <a:avLst/>
              <a:gdLst>
                <a:gd name="T0" fmla="*/ 0 w 235"/>
                <a:gd name="T1" fmla="*/ 39 h 39"/>
                <a:gd name="T2" fmla="*/ 60 w 235"/>
                <a:gd name="T3" fmla="*/ 32 h 39"/>
                <a:gd name="T4" fmla="*/ 118 w 235"/>
                <a:gd name="T5" fmla="*/ 22 h 39"/>
                <a:gd name="T6" fmla="*/ 178 w 235"/>
                <a:gd name="T7" fmla="*/ 12 h 39"/>
                <a:gd name="T8" fmla="*/ 235 w 23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39">
                  <a:moveTo>
                    <a:pt x="0" y="39"/>
                  </a:moveTo>
                  <a:lnTo>
                    <a:pt x="60" y="32"/>
                  </a:lnTo>
                  <a:lnTo>
                    <a:pt x="118" y="22"/>
                  </a:lnTo>
                  <a:lnTo>
                    <a:pt x="178" y="12"/>
                  </a:lnTo>
                  <a:lnTo>
                    <a:pt x="235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21" name="Line 353"/>
            <p:cNvSpPr>
              <a:spLocks noChangeShapeType="1"/>
            </p:cNvSpPr>
            <p:nvPr/>
          </p:nvSpPr>
          <p:spPr bwMode="auto">
            <a:xfrm flipV="1">
              <a:off x="4496" y="3045"/>
              <a:ext cx="35" cy="5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22" name="Line 354"/>
            <p:cNvSpPr>
              <a:spLocks noChangeShapeType="1"/>
            </p:cNvSpPr>
            <p:nvPr/>
          </p:nvSpPr>
          <p:spPr bwMode="auto">
            <a:xfrm>
              <a:off x="4537" y="3050"/>
              <a:ext cx="8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23" name="Line 355"/>
            <p:cNvSpPr>
              <a:spLocks noChangeShapeType="1"/>
            </p:cNvSpPr>
            <p:nvPr/>
          </p:nvSpPr>
          <p:spPr bwMode="auto">
            <a:xfrm>
              <a:off x="4616" y="3052"/>
              <a:ext cx="33" cy="5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24" name="Line 356"/>
            <p:cNvSpPr>
              <a:spLocks noChangeShapeType="1"/>
            </p:cNvSpPr>
            <p:nvPr/>
          </p:nvSpPr>
          <p:spPr bwMode="auto">
            <a:xfrm flipV="1">
              <a:off x="4532" y="3011"/>
              <a:ext cx="42" cy="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25" name="Line 357"/>
            <p:cNvSpPr>
              <a:spLocks noChangeShapeType="1"/>
            </p:cNvSpPr>
            <p:nvPr/>
          </p:nvSpPr>
          <p:spPr bwMode="auto">
            <a:xfrm>
              <a:off x="4577" y="3012"/>
              <a:ext cx="39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26" name="Line 358"/>
            <p:cNvSpPr>
              <a:spLocks noChangeShapeType="1"/>
            </p:cNvSpPr>
            <p:nvPr/>
          </p:nvSpPr>
          <p:spPr bwMode="auto">
            <a:xfrm>
              <a:off x="4417" y="3127"/>
              <a:ext cx="3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27" name="Line 359"/>
            <p:cNvSpPr>
              <a:spLocks noChangeShapeType="1"/>
            </p:cNvSpPr>
            <p:nvPr/>
          </p:nvSpPr>
          <p:spPr bwMode="auto">
            <a:xfrm>
              <a:off x="4500" y="3517"/>
              <a:ext cx="1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28" name="Line 360"/>
            <p:cNvSpPr>
              <a:spLocks noChangeShapeType="1"/>
            </p:cNvSpPr>
            <p:nvPr/>
          </p:nvSpPr>
          <p:spPr bwMode="auto">
            <a:xfrm>
              <a:off x="4506" y="3440"/>
              <a:ext cx="13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29" name="Line 361"/>
            <p:cNvSpPr>
              <a:spLocks noChangeShapeType="1"/>
            </p:cNvSpPr>
            <p:nvPr/>
          </p:nvSpPr>
          <p:spPr bwMode="auto">
            <a:xfrm>
              <a:off x="4510" y="3362"/>
              <a:ext cx="1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30" name="Line 362"/>
            <p:cNvSpPr>
              <a:spLocks noChangeShapeType="1"/>
            </p:cNvSpPr>
            <p:nvPr/>
          </p:nvSpPr>
          <p:spPr bwMode="auto">
            <a:xfrm>
              <a:off x="4517" y="3283"/>
              <a:ext cx="1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31" name="Line 363"/>
            <p:cNvSpPr>
              <a:spLocks noChangeShapeType="1"/>
            </p:cNvSpPr>
            <p:nvPr/>
          </p:nvSpPr>
          <p:spPr bwMode="auto">
            <a:xfrm>
              <a:off x="4525" y="3205"/>
              <a:ext cx="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32" name="Line 364"/>
            <p:cNvSpPr>
              <a:spLocks noChangeShapeType="1"/>
            </p:cNvSpPr>
            <p:nvPr/>
          </p:nvSpPr>
          <p:spPr bwMode="auto">
            <a:xfrm flipV="1">
              <a:off x="4500" y="3436"/>
              <a:ext cx="140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33" name="Line 365"/>
            <p:cNvSpPr>
              <a:spLocks noChangeShapeType="1"/>
            </p:cNvSpPr>
            <p:nvPr/>
          </p:nvSpPr>
          <p:spPr bwMode="auto">
            <a:xfrm flipH="1" flipV="1">
              <a:off x="4506" y="3359"/>
              <a:ext cx="140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34" name="Line 366"/>
            <p:cNvSpPr>
              <a:spLocks noChangeShapeType="1"/>
            </p:cNvSpPr>
            <p:nvPr/>
          </p:nvSpPr>
          <p:spPr bwMode="auto">
            <a:xfrm flipV="1">
              <a:off x="4510" y="3281"/>
              <a:ext cx="118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35" name="Line 367"/>
            <p:cNvSpPr>
              <a:spLocks noChangeShapeType="1"/>
            </p:cNvSpPr>
            <p:nvPr/>
          </p:nvSpPr>
          <p:spPr bwMode="auto">
            <a:xfrm flipH="1" flipV="1">
              <a:off x="4519" y="3202"/>
              <a:ext cx="115" cy="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36" name="Line 368"/>
            <p:cNvSpPr>
              <a:spLocks noChangeShapeType="1"/>
            </p:cNvSpPr>
            <p:nvPr/>
          </p:nvSpPr>
          <p:spPr bwMode="auto">
            <a:xfrm flipH="1">
              <a:off x="4511" y="3207"/>
              <a:ext cx="117" cy="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37" name="Line 369"/>
            <p:cNvSpPr>
              <a:spLocks noChangeShapeType="1"/>
            </p:cNvSpPr>
            <p:nvPr/>
          </p:nvSpPr>
          <p:spPr bwMode="auto">
            <a:xfrm>
              <a:off x="4517" y="3288"/>
              <a:ext cx="117" cy="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38" name="Line 370"/>
            <p:cNvSpPr>
              <a:spLocks noChangeShapeType="1"/>
            </p:cNvSpPr>
            <p:nvPr/>
          </p:nvSpPr>
          <p:spPr bwMode="auto">
            <a:xfrm flipH="1">
              <a:off x="4500" y="3365"/>
              <a:ext cx="140" cy="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39" name="Line 371"/>
            <p:cNvSpPr>
              <a:spLocks noChangeShapeType="1"/>
            </p:cNvSpPr>
            <p:nvPr/>
          </p:nvSpPr>
          <p:spPr bwMode="auto">
            <a:xfrm>
              <a:off x="4506" y="3442"/>
              <a:ext cx="141" cy="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40" name="Line 372"/>
            <p:cNvSpPr>
              <a:spLocks noChangeShapeType="1"/>
            </p:cNvSpPr>
            <p:nvPr/>
          </p:nvSpPr>
          <p:spPr bwMode="auto">
            <a:xfrm>
              <a:off x="4936" y="3110"/>
              <a:ext cx="68" cy="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41" name="Line 373"/>
            <p:cNvSpPr>
              <a:spLocks noChangeShapeType="1"/>
            </p:cNvSpPr>
            <p:nvPr/>
          </p:nvSpPr>
          <p:spPr bwMode="auto">
            <a:xfrm flipH="1">
              <a:off x="4930" y="3070"/>
              <a:ext cx="74" cy="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42" name="Line 374"/>
            <p:cNvSpPr>
              <a:spLocks noChangeShapeType="1"/>
            </p:cNvSpPr>
            <p:nvPr/>
          </p:nvSpPr>
          <p:spPr bwMode="auto">
            <a:xfrm>
              <a:off x="4943" y="3031"/>
              <a:ext cx="55" cy="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43" name="Line 375"/>
            <p:cNvSpPr>
              <a:spLocks noChangeShapeType="1"/>
            </p:cNvSpPr>
            <p:nvPr/>
          </p:nvSpPr>
          <p:spPr bwMode="auto">
            <a:xfrm flipH="1">
              <a:off x="4936" y="2993"/>
              <a:ext cx="61" cy="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44" name="Line 376"/>
            <p:cNvSpPr>
              <a:spLocks noChangeShapeType="1"/>
            </p:cNvSpPr>
            <p:nvPr/>
          </p:nvSpPr>
          <p:spPr bwMode="auto">
            <a:xfrm flipH="1" flipV="1">
              <a:off x="4940" y="2988"/>
              <a:ext cx="63" cy="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45" name="Line 377"/>
            <p:cNvSpPr>
              <a:spLocks noChangeShapeType="1"/>
            </p:cNvSpPr>
            <p:nvPr/>
          </p:nvSpPr>
          <p:spPr bwMode="auto">
            <a:xfrm flipV="1">
              <a:off x="4940" y="3026"/>
              <a:ext cx="56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46" name="Line 378"/>
            <p:cNvSpPr>
              <a:spLocks noChangeShapeType="1"/>
            </p:cNvSpPr>
            <p:nvPr/>
          </p:nvSpPr>
          <p:spPr bwMode="auto">
            <a:xfrm flipH="1" flipV="1">
              <a:off x="4934" y="3065"/>
              <a:ext cx="74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47" name="Line 379"/>
            <p:cNvSpPr>
              <a:spLocks noChangeShapeType="1"/>
            </p:cNvSpPr>
            <p:nvPr/>
          </p:nvSpPr>
          <p:spPr bwMode="auto">
            <a:xfrm flipV="1">
              <a:off x="4935" y="3105"/>
              <a:ext cx="68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48" name="Line 380"/>
            <p:cNvSpPr>
              <a:spLocks noChangeShapeType="1"/>
            </p:cNvSpPr>
            <p:nvPr/>
          </p:nvSpPr>
          <p:spPr bwMode="auto">
            <a:xfrm>
              <a:off x="4947" y="2990"/>
              <a:ext cx="4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49" name="Line 381"/>
            <p:cNvSpPr>
              <a:spLocks noChangeShapeType="1"/>
            </p:cNvSpPr>
            <p:nvPr/>
          </p:nvSpPr>
          <p:spPr bwMode="auto">
            <a:xfrm>
              <a:off x="4943" y="3029"/>
              <a:ext cx="5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50" name="Line 382"/>
            <p:cNvSpPr>
              <a:spLocks noChangeShapeType="1"/>
            </p:cNvSpPr>
            <p:nvPr/>
          </p:nvSpPr>
          <p:spPr bwMode="auto">
            <a:xfrm>
              <a:off x="4940" y="3067"/>
              <a:ext cx="5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51" name="Line 383"/>
            <p:cNvSpPr>
              <a:spLocks noChangeShapeType="1"/>
            </p:cNvSpPr>
            <p:nvPr/>
          </p:nvSpPr>
          <p:spPr bwMode="auto">
            <a:xfrm>
              <a:off x="4936" y="3107"/>
              <a:ext cx="6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52" name="Line 384"/>
            <p:cNvSpPr>
              <a:spLocks noChangeShapeType="1"/>
            </p:cNvSpPr>
            <p:nvPr/>
          </p:nvSpPr>
          <p:spPr bwMode="auto">
            <a:xfrm>
              <a:off x="4935" y="3147"/>
              <a:ext cx="6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53" name="Line 385"/>
            <p:cNvSpPr>
              <a:spLocks noChangeShapeType="1"/>
            </p:cNvSpPr>
            <p:nvPr/>
          </p:nvSpPr>
          <p:spPr bwMode="auto">
            <a:xfrm>
              <a:off x="3074" y="2772"/>
              <a:ext cx="768" cy="1"/>
            </a:xfrm>
            <a:prstGeom prst="line">
              <a:avLst/>
            </a:prstGeom>
            <a:noFill/>
            <a:ln w="30163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54" name="Line 386"/>
            <p:cNvSpPr>
              <a:spLocks noChangeShapeType="1"/>
            </p:cNvSpPr>
            <p:nvPr/>
          </p:nvSpPr>
          <p:spPr bwMode="auto">
            <a:xfrm flipH="1">
              <a:off x="4018" y="3127"/>
              <a:ext cx="716" cy="1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55" name="Line 387"/>
            <p:cNvSpPr>
              <a:spLocks noChangeShapeType="1"/>
            </p:cNvSpPr>
            <p:nvPr/>
          </p:nvSpPr>
          <p:spPr bwMode="auto">
            <a:xfrm flipH="1">
              <a:off x="3951" y="3127"/>
              <a:ext cx="474" cy="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56" name="Freeform 388"/>
            <p:cNvSpPr>
              <a:spLocks/>
            </p:cNvSpPr>
            <p:nvPr/>
          </p:nvSpPr>
          <p:spPr bwMode="auto">
            <a:xfrm>
              <a:off x="3325" y="1806"/>
              <a:ext cx="528" cy="649"/>
            </a:xfrm>
            <a:custGeom>
              <a:avLst/>
              <a:gdLst>
                <a:gd name="T0" fmla="*/ 1091 w 1091"/>
                <a:gd name="T1" fmla="*/ 0 h 1243"/>
                <a:gd name="T2" fmla="*/ 0 w 1091"/>
                <a:gd name="T3" fmla="*/ 366 h 1243"/>
                <a:gd name="T4" fmla="*/ 0 w 1091"/>
                <a:gd name="T5" fmla="*/ 878 h 1243"/>
                <a:gd name="T6" fmla="*/ 1091 w 1091"/>
                <a:gd name="T7" fmla="*/ 1243 h 1243"/>
                <a:gd name="T8" fmla="*/ 1091 w 1091"/>
                <a:gd name="T9" fmla="*/ 0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1" h="1243">
                  <a:moveTo>
                    <a:pt x="1091" y="0"/>
                  </a:moveTo>
                  <a:lnTo>
                    <a:pt x="0" y="366"/>
                  </a:lnTo>
                  <a:lnTo>
                    <a:pt x="0" y="878"/>
                  </a:lnTo>
                  <a:lnTo>
                    <a:pt x="1091" y="1243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57" name="Freeform 389"/>
            <p:cNvSpPr>
              <a:spLocks/>
            </p:cNvSpPr>
            <p:nvPr/>
          </p:nvSpPr>
          <p:spPr bwMode="auto">
            <a:xfrm>
              <a:off x="3325" y="1806"/>
              <a:ext cx="528" cy="649"/>
            </a:xfrm>
            <a:custGeom>
              <a:avLst/>
              <a:gdLst>
                <a:gd name="T0" fmla="*/ 1091 w 1091"/>
                <a:gd name="T1" fmla="*/ 0 h 1243"/>
                <a:gd name="T2" fmla="*/ 0 w 1091"/>
                <a:gd name="T3" fmla="*/ 366 h 1243"/>
                <a:gd name="T4" fmla="*/ 0 w 1091"/>
                <a:gd name="T5" fmla="*/ 878 h 1243"/>
                <a:gd name="T6" fmla="*/ 1091 w 1091"/>
                <a:gd name="T7" fmla="*/ 1243 h 1243"/>
                <a:gd name="T8" fmla="*/ 1091 w 1091"/>
                <a:gd name="T9" fmla="*/ 0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1" h="1243">
                  <a:moveTo>
                    <a:pt x="1091" y="0"/>
                  </a:moveTo>
                  <a:lnTo>
                    <a:pt x="0" y="366"/>
                  </a:lnTo>
                  <a:lnTo>
                    <a:pt x="0" y="878"/>
                  </a:lnTo>
                  <a:lnTo>
                    <a:pt x="1091" y="1243"/>
                  </a:lnTo>
                  <a:lnTo>
                    <a:pt x="109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58" name="Rectangle 390"/>
            <p:cNvSpPr>
              <a:spLocks noChangeArrowheads="1"/>
            </p:cNvSpPr>
            <p:nvPr/>
          </p:nvSpPr>
          <p:spPr bwMode="auto">
            <a:xfrm>
              <a:off x="2779" y="1959"/>
              <a:ext cx="378" cy="3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59" name="Rectangle 391"/>
            <p:cNvSpPr>
              <a:spLocks noChangeArrowheads="1"/>
            </p:cNvSpPr>
            <p:nvPr/>
          </p:nvSpPr>
          <p:spPr bwMode="auto">
            <a:xfrm>
              <a:off x="2779" y="1959"/>
              <a:ext cx="378" cy="3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8388" name="Rectangle 392"/>
            <p:cNvSpPr>
              <a:spLocks noChangeArrowheads="1"/>
            </p:cNvSpPr>
            <p:nvPr/>
          </p:nvSpPr>
          <p:spPr bwMode="auto">
            <a:xfrm>
              <a:off x="3122" y="3448"/>
              <a:ext cx="476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Gas turbine(s)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89" name="Rectangle 393"/>
            <p:cNvSpPr>
              <a:spLocks noChangeArrowheads="1"/>
            </p:cNvSpPr>
            <p:nvPr/>
          </p:nvSpPr>
          <p:spPr bwMode="auto">
            <a:xfrm>
              <a:off x="3480" y="2062"/>
              <a:ext cx="211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Steam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90" name="Rectangle 394"/>
            <p:cNvSpPr>
              <a:spLocks noChangeArrowheads="1"/>
            </p:cNvSpPr>
            <p:nvPr/>
          </p:nvSpPr>
          <p:spPr bwMode="auto">
            <a:xfrm>
              <a:off x="3476" y="2152"/>
              <a:ext cx="2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turbine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91" name="Rectangle 395"/>
            <p:cNvSpPr>
              <a:spLocks noChangeArrowheads="1"/>
            </p:cNvSpPr>
            <p:nvPr/>
          </p:nvSpPr>
          <p:spPr bwMode="auto">
            <a:xfrm>
              <a:off x="3778" y="2565"/>
              <a:ext cx="366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Condenser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92" name="Rectangle 396"/>
            <p:cNvSpPr>
              <a:spLocks noChangeArrowheads="1"/>
            </p:cNvSpPr>
            <p:nvPr/>
          </p:nvSpPr>
          <p:spPr bwMode="auto">
            <a:xfrm>
              <a:off x="3378" y="1508"/>
              <a:ext cx="211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Steam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93" name="Rectangle 397"/>
            <p:cNvSpPr>
              <a:spLocks noChangeArrowheads="1"/>
            </p:cNvSpPr>
            <p:nvPr/>
          </p:nvSpPr>
          <p:spPr bwMode="auto">
            <a:xfrm>
              <a:off x="3378" y="1582"/>
              <a:ext cx="11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540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94" name="Rectangle 398"/>
            <p:cNvSpPr>
              <a:spLocks noChangeArrowheads="1"/>
            </p:cNvSpPr>
            <p:nvPr/>
          </p:nvSpPr>
          <p:spPr bwMode="auto">
            <a:xfrm>
              <a:off x="3480" y="1582"/>
              <a:ext cx="2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°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95" name="Rectangle 399"/>
            <p:cNvSpPr>
              <a:spLocks noChangeArrowheads="1"/>
            </p:cNvSpPr>
            <p:nvPr/>
          </p:nvSpPr>
          <p:spPr bwMode="auto">
            <a:xfrm>
              <a:off x="3505" y="1582"/>
              <a:ext cx="31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C, 100bar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96" name="Rectangle 400"/>
            <p:cNvSpPr>
              <a:spLocks noChangeArrowheads="1"/>
            </p:cNvSpPr>
            <p:nvPr/>
          </p:nvSpPr>
          <p:spPr bwMode="auto">
            <a:xfrm>
              <a:off x="2947" y="1328"/>
              <a:ext cx="481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Stack Exhaust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97" name="Rectangle 401"/>
            <p:cNvSpPr>
              <a:spLocks noChangeArrowheads="1"/>
            </p:cNvSpPr>
            <p:nvPr/>
          </p:nvSpPr>
          <p:spPr bwMode="auto">
            <a:xfrm>
              <a:off x="2947" y="1404"/>
              <a:ext cx="11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100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98" name="Rectangle 402"/>
            <p:cNvSpPr>
              <a:spLocks noChangeArrowheads="1"/>
            </p:cNvSpPr>
            <p:nvPr/>
          </p:nvSpPr>
          <p:spPr bwMode="auto">
            <a:xfrm>
              <a:off x="3049" y="1404"/>
              <a:ext cx="2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°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99" name="Rectangle 403"/>
            <p:cNvSpPr>
              <a:spLocks noChangeArrowheads="1"/>
            </p:cNvSpPr>
            <p:nvPr/>
          </p:nvSpPr>
          <p:spPr bwMode="auto">
            <a:xfrm>
              <a:off x="3075" y="1404"/>
              <a:ext cx="5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C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00" name="Rectangle 404"/>
            <p:cNvSpPr>
              <a:spLocks noChangeArrowheads="1"/>
            </p:cNvSpPr>
            <p:nvPr/>
          </p:nvSpPr>
          <p:spPr bwMode="auto">
            <a:xfrm>
              <a:off x="1976" y="1471"/>
              <a:ext cx="11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395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01" name="Rectangle 405"/>
            <p:cNvSpPr>
              <a:spLocks noChangeArrowheads="1"/>
            </p:cNvSpPr>
            <p:nvPr/>
          </p:nvSpPr>
          <p:spPr bwMode="auto">
            <a:xfrm>
              <a:off x="2079" y="1471"/>
              <a:ext cx="2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°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02" name="Rectangle 406"/>
            <p:cNvSpPr>
              <a:spLocks noChangeArrowheads="1"/>
            </p:cNvSpPr>
            <p:nvPr/>
          </p:nvSpPr>
          <p:spPr bwMode="auto">
            <a:xfrm>
              <a:off x="2103" y="1471"/>
              <a:ext cx="5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C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03" name="Rectangle 407"/>
            <p:cNvSpPr>
              <a:spLocks noChangeArrowheads="1"/>
            </p:cNvSpPr>
            <p:nvPr/>
          </p:nvSpPr>
          <p:spPr bwMode="auto">
            <a:xfrm>
              <a:off x="4833" y="3256"/>
              <a:ext cx="3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Electricity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04" name="Rectangle 408"/>
            <p:cNvSpPr>
              <a:spLocks noChangeArrowheads="1"/>
            </p:cNvSpPr>
            <p:nvPr/>
          </p:nvSpPr>
          <p:spPr bwMode="auto">
            <a:xfrm>
              <a:off x="4833" y="3347"/>
              <a:ext cx="342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to the grid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9577" name="Line 409"/>
            <p:cNvSpPr>
              <a:spLocks noChangeShapeType="1"/>
            </p:cNvSpPr>
            <p:nvPr/>
          </p:nvSpPr>
          <p:spPr bwMode="auto">
            <a:xfrm>
              <a:off x="1181" y="2706"/>
              <a:ext cx="1350" cy="1"/>
            </a:xfrm>
            <a:prstGeom prst="line">
              <a:avLst/>
            </a:prstGeom>
            <a:noFill/>
            <a:ln w="30163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8406" name="Rectangle 410"/>
            <p:cNvSpPr>
              <a:spLocks noChangeArrowheads="1"/>
            </p:cNvSpPr>
            <p:nvPr/>
          </p:nvSpPr>
          <p:spPr bwMode="auto">
            <a:xfrm>
              <a:off x="1329" y="2749"/>
              <a:ext cx="31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Parabolic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07" name="Rectangle 411"/>
            <p:cNvSpPr>
              <a:spLocks noChangeArrowheads="1"/>
            </p:cNvSpPr>
            <p:nvPr/>
          </p:nvSpPr>
          <p:spPr bwMode="auto">
            <a:xfrm>
              <a:off x="1270" y="2841"/>
              <a:ext cx="424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Trough Field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08" name="Rectangle 412"/>
            <p:cNvSpPr>
              <a:spLocks noChangeArrowheads="1"/>
            </p:cNvSpPr>
            <p:nvPr/>
          </p:nvSpPr>
          <p:spPr bwMode="auto">
            <a:xfrm>
              <a:off x="2031" y="2755"/>
              <a:ext cx="11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295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09" name="Rectangle 413"/>
            <p:cNvSpPr>
              <a:spLocks noChangeArrowheads="1"/>
            </p:cNvSpPr>
            <p:nvPr/>
          </p:nvSpPr>
          <p:spPr bwMode="auto">
            <a:xfrm>
              <a:off x="2134" y="2755"/>
              <a:ext cx="2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°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10" name="Rectangle 414"/>
            <p:cNvSpPr>
              <a:spLocks noChangeArrowheads="1"/>
            </p:cNvSpPr>
            <p:nvPr/>
          </p:nvSpPr>
          <p:spPr bwMode="auto">
            <a:xfrm>
              <a:off x="2159" y="2755"/>
              <a:ext cx="5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C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9583" name="Rectangle 415"/>
            <p:cNvSpPr>
              <a:spLocks noChangeArrowheads="1"/>
            </p:cNvSpPr>
            <p:nvPr/>
          </p:nvSpPr>
          <p:spPr bwMode="auto">
            <a:xfrm>
              <a:off x="2816" y="1960"/>
              <a:ext cx="108" cy="4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84" name="Rectangle 416"/>
            <p:cNvSpPr>
              <a:spLocks noChangeArrowheads="1"/>
            </p:cNvSpPr>
            <p:nvPr/>
          </p:nvSpPr>
          <p:spPr bwMode="auto">
            <a:xfrm>
              <a:off x="2816" y="1964"/>
              <a:ext cx="108" cy="5"/>
            </a:xfrm>
            <a:prstGeom prst="rect">
              <a:avLst/>
            </a:prstGeom>
            <a:solidFill>
              <a:srgbClr val="35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85" name="Rectangle 417"/>
            <p:cNvSpPr>
              <a:spLocks noChangeArrowheads="1"/>
            </p:cNvSpPr>
            <p:nvPr/>
          </p:nvSpPr>
          <p:spPr bwMode="auto">
            <a:xfrm>
              <a:off x="2816" y="1969"/>
              <a:ext cx="108" cy="3"/>
            </a:xfrm>
            <a:prstGeom prst="rect">
              <a:avLst/>
            </a:prstGeom>
            <a:solidFill>
              <a:srgbClr val="373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86" name="Rectangle 418"/>
            <p:cNvSpPr>
              <a:spLocks noChangeArrowheads="1"/>
            </p:cNvSpPr>
            <p:nvPr/>
          </p:nvSpPr>
          <p:spPr bwMode="auto">
            <a:xfrm>
              <a:off x="2816" y="1972"/>
              <a:ext cx="108" cy="4"/>
            </a:xfrm>
            <a:prstGeom prst="rect">
              <a:avLst/>
            </a:prstGeom>
            <a:solidFill>
              <a:srgbClr val="393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87" name="Rectangle 419"/>
            <p:cNvSpPr>
              <a:spLocks noChangeArrowheads="1"/>
            </p:cNvSpPr>
            <p:nvPr/>
          </p:nvSpPr>
          <p:spPr bwMode="auto">
            <a:xfrm>
              <a:off x="2816" y="1976"/>
              <a:ext cx="108" cy="3"/>
            </a:xfrm>
            <a:prstGeom prst="rect">
              <a:avLst/>
            </a:prstGeom>
            <a:solidFill>
              <a:srgbClr val="3B3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88" name="Rectangle 420"/>
            <p:cNvSpPr>
              <a:spLocks noChangeArrowheads="1"/>
            </p:cNvSpPr>
            <p:nvPr/>
          </p:nvSpPr>
          <p:spPr bwMode="auto">
            <a:xfrm>
              <a:off x="2816" y="1979"/>
              <a:ext cx="108" cy="5"/>
            </a:xfrm>
            <a:prstGeom prst="rect">
              <a:avLst/>
            </a:prstGeom>
            <a:solidFill>
              <a:srgbClr val="3D3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89" name="Rectangle 421"/>
            <p:cNvSpPr>
              <a:spLocks noChangeArrowheads="1"/>
            </p:cNvSpPr>
            <p:nvPr/>
          </p:nvSpPr>
          <p:spPr bwMode="auto">
            <a:xfrm>
              <a:off x="2816" y="1984"/>
              <a:ext cx="108" cy="3"/>
            </a:xfrm>
            <a:prstGeom prst="rect">
              <a:avLst/>
            </a:prstGeom>
            <a:solidFill>
              <a:srgbClr val="3F3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90" name="Rectangle 422"/>
            <p:cNvSpPr>
              <a:spLocks noChangeArrowheads="1"/>
            </p:cNvSpPr>
            <p:nvPr/>
          </p:nvSpPr>
          <p:spPr bwMode="auto">
            <a:xfrm>
              <a:off x="2816" y="1987"/>
              <a:ext cx="108" cy="2"/>
            </a:xfrm>
            <a:prstGeom prst="rect">
              <a:avLst/>
            </a:prstGeom>
            <a:solidFill>
              <a:srgbClr val="413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91" name="Rectangle 423"/>
            <p:cNvSpPr>
              <a:spLocks noChangeArrowheads="1"/>
            </p:cNvSpPr>
            <p:nvPr/>
          </p:nvSpPr>
          <p:spPr bwMode="auto">
            <a:xfrm>
              <a:off x="2816" y="1989"/>
              <a:ext cx="108" cy="3"/>
            </a:xfrm>
            <a:prstGeom prst="rect">
              <a:avLst/>
            </a:prstGeom>
            <a:solidFill>
              <a:srgbClr val="433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92" name="Rectangle 424"/>
            <p:cNvSpPr>
              <a:spLocks noChangeArrowheads="1"/>
            </p:cNvSpPr>
            <p:nvPr/>
          </p:nvSpPr>
          <p:spPr bwMode="auto">
            <a:xfrm>
              <a:off x="2816" y="1992"/>
              <a:ext cx="108" cy="4"/>
            </a:xfrm>
            <a:prstGeom prst="rect">
              <a:avLst/>
            </a:prstGeom>
            <a:solidFill>
              <a:srgbClr val="453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93" name="Rectangle 425"/>
            <p:cNvSpPr>
              <a:spLocks noChangeArrowheads="1"/>
            </p:cNvSpPr>
            <p:nvPr/>
          </p:nvSpPr>
          <p:spPr bwMode="auto">
            <a:xfrm>
              <a:off x="2816" y="1996"/>
              <a:ext cx="108" cy="3"/>
            </a:xfrm>
            <a:prstGeom prst="rect">
              <a:avLst/>
            </a:prstGeom>
            <a:solidFill>
              <a:srgbClr val="473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94" name="Rectangle 426"/>
            <p:cNvSpPr>
              <a:spLocks noChangeArrowheads="1"/>
            </p:cNvSpPr>
            <p:nvPr/>
          </p:nvSpPr>
          <p:spPr bwMode="auto">
            <a:xfrm>
              <a:off x="2816" y="1999"/>
              <a:ext cx="108" cy="2"/>
            </a:xfrm>
            <a:prstGeom prst="rect">
              <a:avLst/>
            </a:prstGeom>
            <a:solidFill>
              <a:srgbClr val="493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95" name="Rectangle 427"/>
            <p:cNvSpPr>
              <a:spLocks noChangeArrowheads="1"/>
            </p:cNvSpPr>
            <p:nvPr/>
          </p:nvSpPr>
          <p:spPr bwMode="auto">
            <a:xfrm>
              <a:off x="2816" y="2001"/>
              <a:ext cx="108" cy="3"/>
            </a:xfrm>
            <a:prstGeom prst="rect">
              <a:avLst/>
            </a:prstGeom>
            <a:solidFill>
              <a:srgbClr val="4B32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96" name="Rectangle 428"/>
            <p:cNvSpPr>
              <a:spLocks noChangeArrowheads="1"/>
            </p:cNvSpPr>
            <p:nvPr/>
          </p:nvSpPr>
          <p:spPr bwMode="auto">
            <a:xfrm>
              <a:off x="2816" y="2004"/>
              <a:ext cx="108" cy="3"/>
            </a:xfrm>
            <a:prstGeom prst="rect">
              <a:avLst/>
            </a:prstGeom>
            <a:solidFill>
              <a:srgbClr val="4D32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97" name="Rectangle 429"/>
            <p:cNvSpPr>
              <a:spLocks noChangeArrowheads="1"/>
            </p:cNvSpPr>
            <p:nvPr/>
          </p:nvSpPr>
          <p:spPr bwMode="auto">
            <a:xfrm>
              <a:off x="2816" y="2007"/>
              <a:ext cx="108" cy="4"/>
            </a:xfrm>
            <a:prstGeom prst="rect">
              <a:avLst/>
            </a:prstGeom>
            <a:solidFill>
              <a:srgbClr val="4F3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98" name="Rectangle 430"/>
            <p:cNvSpPr>
              <a:spLocks noChangeArrowheads="1"/>
            </p:cNvSpPr>
            <p:nvPr/>
          </p:nvSpPr>
          <p:spPr bwMode="auto">
            <a:xfrm>
              <a:off x="2816" y="2011"/>
              <a:ext cx="108" cy="3"/>
            </a:xfrm>
            <a:prstGeom prst="rect">
              <a:avLst/>
            </a:prstGeom>
            <a:solidFill>
              <a:srgbClr val="513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599" name="Rectangle 431"/>
            <p:cNvSpPr>
              <a:spLocks noChangeArrowheads="1"/>
            </p:cNvSpPr>
            <p:nvPr/>
          </p:nvSpPr>
          <p:spPr bwMode="auto">
            <a:xfrm>
              <a:off x="2816" y="2014"/>
              <a:ext cx="108" cy="2"/>
            </a:xfrm>
            <a:prstGeom prst="rect">
              <a:avLst/>
            </a:prstGeom>
            <a:solidFill>
              <a:srgbClr val="533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00" name="Rectangle 432"/>
            <p:cNvSpPr>
              <a:spLocks noChangeArrowheads="1"/>
            </p:cNvSpPr>
            <p:nvPr/>
          </p:nvSpPr>
          <p:spPr bwMode="auto">
            <a:xfrm>
              <a:off x="2816" y="2016"/>
              <a:ext cx="108" cy="3"/>
            </a:xfrm>
            <a:prstGeom prst="rect">
              <a:avLst/>
            </a:prstGeom>
            <a:solidFill>
              <a:srgbClr val="553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01" name="Rectangle 433"/>
            <p:cNvSpPr>
              <a:spLocks noChangeArrowheads="1"/>
            </p:cNvSpPr>
            <p:nvPr/>
          </p:nvSpPr>
          <p:spPr bwMode="auto">
            <a:xfrm>
              <a:off x="2816" y="2019"/>
              <a:ext cx="108" cy="3"/>
            </a:xfrm>
            <a:prstGeom prst="rect">
              <a:avLst/>
            </a:prstGeom>
            <a:solidFill>
              <a:srgbClr val="573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02" name="Rectangle 434"/>
            <p:cNvSpPr>
              <a:spLocks noChangeArrowheads="1"/>
            </p:cNvSpPr>
            <p:nvPr/>
          </p:nvSpPr>
          <p:spPr bwMode="auto">
            <a:xfrm>
              <a:off x="2816" y="2022"/>
              <a:ext cx="108" cy="2"/>
            </a:xfrm>
            <a:prstGeom prst="rect">
              <a:avLst/>
            </a:prstGeom>
            <a:solidFill>
              <a:srgbClr val="5932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03" name="Rectangle 435"/>
            <p:cNvSpPr>
              <a:spLocks noChangeArrowheads="1"/>
            </p:cNvSpPr>
            <p:nvPr/>
          </p:nvSpPr>
          <p:spPr bwMode="auto">
            <a:xfrm>
              <a:off x="2816" y="2024"/>
              <a:ext cx="108" cy="3"/>
            </a:xfrm>
            <a:prstGeom prst="rect">
              <a:avLst/>
            </a:prstGeom>
            <a:solidFill>
              <a:srgbClr val="5B3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04" name="Rectangle 436"/>
            <p:cNvSpPr>
              <a:spLocks noChangeArrowheads="1"/>
            </p:cNvSpPr>
            <p:nvPr/>
          </p:nvSpPr>
          <p:spPr bwMode="auto">
            <a:xfrm>
              <a:off x="2816" y="2027"/>
              <a:ext cx="108" cy="2"/>
            </a:xfrm>
            <a:prstGeom prst="rect">
              <a:avLst/>
            </a:prstGeom>
            <a:solidFill>
              <a:srgbClr val="5D3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05" name="Rectangle 437"/>
            <p:cNvSpPr>
              <a:spLocks noChangeArrowheads="1"/>
            </p:cNvSpPr>
            <p:nvPr/>
          </p:nvSpPr>
          <p:spPr bwMode="auto">
            <a:xfrm>
              <a:off x="2816" y="2029"/>
              <a:ext cx="108" cy="2"/>
            </a:xfrm>
            <a:prstGeom prst="rect">
              <a:avLst/>
            </a:prstGeom>
            <a:solidFill>
              <a:srgbClr val="5F3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06" name="Rectangle 438"/>
            <p:cNvSpPr>
              <a:spLocks noChangeArrowheads="1"/>
            </p:cNvSpPr>
            <p:nvPr/>
          </p:nvSpPr>
          <p:spPr bwMode="auto">
            <a:xfrm>
              <a:off x="2816" y="2031"/>
              <a:ext cx="108" cy="3"/>
            </a:xfrm>
            <a:prstGeom prst="rect">
              <a:avLst/>
            </a:prstGeom>
            <a:solidFill>
              <a:srgbClr val="613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07" name="Rectangle 439"/>
            <p:cNvSpPr>
              <a:spLocks noChangeArrowheads="1"/>
            </p:cNvSpPr>
            <p:nvPr/>
          </p:nvSpPr>
          <p:spPr bwMode="auto">
            <a:xfrm>
              <a:off x="2816" y="2034"/>
              <a:ext cx="108" cy="3"/>
            </a:xfrm>
            <a:prstGeom prst="rect">
              <a:avLst/>
            </a:prstGeom>
            <a:solidFill>
              <a:srgbClr val="633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08" name="Rectangle 440"/>
            <p:cNvSpPr>
              <a:spLocks noChangeArrowheads="1"/>
            </p:cNvSpPr>
            <p:nvPr/>
          </p:nvSpPr>
          <p:spPr bwMode="auto">
            <a:xfrm>
              <a:off x="2816" y="2037"/>
              <a:ext cx="108" cy="3"/>
            </a:xfrm>
            <a:prstGeom prst="rect">
              <a:avLst/>
            </a:prstGeom>
            <a:solidFill>
              <a:srgbClr val="653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09" name="Rectangle 441"/>
            <p:cNvSpPr>
              <a:spLocks noChangeArrowheads="1"/>
            </p:cNvSpPr>
            <p:nvPr/>
          </p:nvSpPr>
          <p:spPr bwMode="auto">
            <a:xfrm>
              <a:off x="2816" y="2040"/>
              <a:ext cx="108" cy="2"/>
            </a:xfrm>
            <a:prstGeom prst="rect">
              <a:avLst/>
            </a:prstGeom>
            <a:solidFill>
              <a:srgbClr val="673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10" name="Rectangle 442"/>
            <p:cNvSpPr>
              <a:spLocks noChangeArrowheads="1"/>
            </p:cNvSpPr>
            <p:nvPr/>
          </p:nvSpPr>
          <p:spPr bwMode="auto">
            <a:xfrm>
              <a:off x="2816" y="2042"/>
              <a:ext cx="108" cy="3"/>
            </a:xfrm>
            <a:prstGeom prst="rect">
              <a:avLst/>
            </a:prstGeom>
            <a:solidFill>
              <a:srgbClr val="693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11" name="Rectangle 443"/>
            <p:cNvSpPr>
              <a:spLocks noChangeArrowheads="1"/>
            </p:cNvSpPr>
            <p:nvPr/>
          </p:nvSpPr>
          <p:spPr bwMode="auto">
            <a:xfrm>
              <a:off x="2816" y="2045"/>
              <a:ext cx="108" cy="3"/>
            </a:xfrm>
            <a:prstGeom prst="rect">
              <a:avLst/>
            </a:prstGeom>
            <a:solidFill>
              <a:srgbClr val="6B3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12" name="Rectangle 444"/>
            <p:cNvSpPr>
              <a:spLocks noChangeArrowheads="1"/>
            </p:cNvSpPr>
            <p:nvPr/>
          </p:nvSpPr>
          <p:spPr bwMode="auto">
            <a:xfrm>
              <a:off x="2816" y="2048"/>
              <a:ext cx="108" cy="1"/>
            </a:xfrm>
            <a:prstGeom prst="rect">
              <a:avLst/>
            </a:prstGeom>
            <a:solidFill>
              <a:srgbClr val="6D3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13" name="Rectangle 445"/>
            <p:cNvSpPr>
              <a:spLocks noChangeArrowheads="1"/>
            </p:cNvSpPr>
            <p:nvPr/>
          </p:nvSpPr>
          <p:spPr bwMode="auto">
            <a:xfrm>
              <a:off x="2816" y="2049"/>
              <a:ext cx="108" cy="4"/>
            </a:xfrm>
            <a:prstGeom prst="rect">
              <a:avLst/>
            </a:prstGeom>
            <a:solidFill>
              <a:srgbClr val="6F3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14" name="Rectangle 446"/>
            <p:cNvSpPr>
              <a:spLocks noChangeArrowheads="1"/>
            </p:cNvSpPr>
            <p:nvPr/>
          </p:nvSpPr>
          <p:spPr bwMode="auto">
            <a:xfrm>
              <a:off x="2816" y="2053"/>
              <a:ext cx="108" cy="3"/>
            </a:xfrm>
            <a:prstGeom prst="rect">
              <a:avLst/>
            </a:prstGeom>
            <a:solidFill>
              <a:srgbClr val="712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15" name="Rectangle 447"/>
            <p:cNvSpPr>
              <a:spLocks noChangeArrowheads="1"/>
            </p:cNvSpPr>
            <p:nvPr/>
          </p:nvSpPr>
          <p:spPr bwMode="auto">
            <a:xfrm>
              <a:off x="2816" y="2056"/>
              <a:ext cx="108" cy="1"/>
            </a:xfrm>
            <a:prstGeom prst="rect">
              <a:avLst/>
            </a:prstGeom>
            <a:solidFill>
              <a:srgbClr val="732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16" name="Rectangle 448"/>
            <p:cNvSpPr>
              <a:spLocks noChangeArrowheads="1"/>
            </p:cNvSpPr>
            <p:nvPr/>
          </p:nvSpPr>
          <p:spPr bwMode="auto">
            <a:xfrm>
              <a:off x="2816" y="2057"/>
              <a:ext cx="108" cy="2"/>
            </a:xfrm>
            <a:prstGeom prst="rect">
              <a:avLst/>
            </a:prstGeom>
            <a:solidFill>
              <a:srgbClr val="752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17" name="Rectangle 449"/>
            <p:cNvSpPr>
              <a:spLocks noChangeArrowheads="1"/>
            </p:cNvSpPr>
            <p:nvPr/>
          </p:nvSpPr>
          <p:spPr bwMode="auto">
            <a:xfrm>
              <a:off x="2816" y="2059"/>
              <a:ext cx="108" cy="3"/>
            </a:xfrm>
            <a:prstGeom prst="rect">
              <a:avLst/>
            </a:prstGeom>
            <a:solidFill>
              <a:srgbClr val="772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18" name="Rectangle 450"/>
            <p:cNvSpPr>
              <a:spLocks noChangeArrowheads="1"/>
            </p:cNvSpPr>
            <p:nvPr/>
          </p:nvSpPr>
          <p:spPr bwMode="auto">
            <a:xfrm>
              <a:off x="2816" y="2062"/>
              <a:ext cx="108" cy="2"/>
            </a:xfrm>
            <a:prstGeom prst="rect">
              <a:avLst/>
            </a:prstGeom>
            <a:solidFill>
              <a:srgbClr val="792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19" name="Rectangle 451"/>
            <p:cNvSpPr>
              <a:spLocks noChangeArrowheads="1"/>
            </p:cNvSpPr>
            <p:nvPr/>
          </p:nvSpPr>
          <p:spPr bwMode="auto">
            <a:xfrm>
              <a:off x="2816" y="2064"/>
              <a:ext cx="108" cy="3"/>
            </a:xfrm>
            <a:prstGeom prst="rect">
              <a:avLst/>
            </a:prstGeom>
            <a:solidFill>
              <a:srgbClr val="7B2E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20" name="Rectangle 452"/>
            <p:cNvSpPr>
              <a:spLocks noChangeArrowheads="1"/>
            </p:cNvSpPr>
            <p:nvPr/>
          </p:nvSpPr>
          <p:spPr bwMode="auto">
            <a:xfrm>
              <a:off x="2816" y="2067"/>
              <a:ext cx="108" cy="2"/>
            </a:xfrm>
            <a:prstGeom prst="rect">
              <a:avLst/>
            </a:prstGeom>
            <a:solidFill>
              <a:srgbClr val="7D2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21" name="Rectangle 453"/>
            <p:cNvSpPr>
              <a:spLocks noChangeArrowheads="1"/>
            </p:cNvSpPr>
            <p:nvPr/>
          </p:nvSpPr>
          <p:spPr bwMode="auto">
            <a:xfrm>
              <a:off x="2816" y="2069"/>
              <a:ext cx="108" cy="2"/>
            </a:xfrm>
            <a:prstGeom prst="rect">
              <a:avLst/>
            </a:prstGeom>
            <a:solidFill>
              <a:srgbClr val="7F2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22" name="Rectangle 454"/>
            <p:cNvSpPr>
              <a:spLocks noChangeArrowheads="1"/>
            </p:cNvSpPr>
            <p:nvPr/>
          </p:nvSpPr>
          <p:spPr bwMode="auto">
            <a:xfrm>
              <a:off x="2816" y="2071"/>
              <a:ext cx="108" cy="2"/>
            </a:xfrm>
            <a:prstGeom prst="rect">
              <a:avLst/>
            </a:prstGeom>
            <a:solidFill>
              <a:srgbClr val="812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23" name="Rectangle 455"/>
            <p:cNvSpPr>
              <a:spLocks noChangeArrowheads="1"/>
            </p:cNvSpPr>
            <p:nvPr/>
          </p:nvSpPr>
          <p:spPr bwMode="auto">
            <a:xfrm>
              <a:off x="2816" y="2073"/>
              <a:ext cx="108" cy="3"/>
            </a:xfrm>
            <a:prstGeom prst="rect">
              <a:avLst/>
            </a:prstGeom>
            <a:solidFill>
              <a:srgbClr val="832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24" name="Rectangle 456"/>
            <p:cNvSpPr>
              <a:spLocks noChangeArrowheads="1"/>
            </p:cNvSpPr>
            <p:nvPr/>
          </p:nvSpPr>
          <p:spPr bwMode="auto">
            <a:xfrm>
              <a:off x="2816" y="2076"/>
              <a:ext cx="108" cy="3"/>
            </a:xfrm>
            <a:prstGeom prst="rect">
              <a:avLst/>
            </a:prstGeom>
            <a:solidFill>
              <a:srgbClr val="852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25" name="Rectangle 457"/>
            <p:cNvSpPr>
              <a:spLocks noChangeArrowheads="1"/>
            </p:cNvSpPr>
            <p:nvPr/>
          </p:nvSpPr>
          <p:spPr bwMode="auto">
            <a:xfrm>
              <a:off x="2816" y="2079"/>
              <a:ext cx="108" cy="2"/>
            </a:xfrm>
            <a:prstGeom prst="rect">
              <a:avLst/>
            </a:prstGeom>
            <a:solidFill>
              <a:srgbClr val="872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26" name="Rectangle 458"/>
            <p:cNvSpPr>
              <a:spLocks noChangeArrowheads="1"/>
            </p:cNvSpPr>
            <p:nvPr/>
          </p:nvSpPr>
          <p:spPr bwMode="auto">
            <a:xfrm>
              <a:off x="2816" y="2081"/>
              <a:ext cx="108" cy="3"/>
            </a:xfrm>
            <a:prstGeom prst="rect">
              <a:avLst/>
            </a:prstGeom>
            <a:solidFill>
              <a:srgbClr val="892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27" name="Rectangle 459"/>
            <p:cNvSpPr>
              <a:spLocks noChangeArrowheads="1"/>
            </p:cNvSpPr>
            <p:nvPr/>
          </p:nvSpPr>
          <p:spPr bwMode="auto">
            <a:xfrm>
              <a:off x="2816" y="2084"/>
              <a:ext cx="108" cy="2"/>
            </a:xfrm>
            <a:prstGeom prst="rect">
              <a:avLst/>
            </a:prstGeom>
            <a:solidFill>
              <a:srgbClr val="8B2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28" name="Rectangle 460"/>
            <p:cNvSpPr>
              <a:spLocks noChangeArrowheads="1"/>
            </p:cNvSpPr>
            <p:nvPr/>
          </p:nvSpPr>
          <p:spPr bwMode="auto">
            <a:xfrm>
              <a:off x="2816" y="2086"/>
              <a:ext cx="108" cy="2"/>
            </a:xfrm>
            <a:prstGeom prst="rect">
              <a:avLst/>
            </a:prstGeom>
            <a:solidFill>
              <a:srgbClr val="8D2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29" name="Rectangle 461"/>
            <p:cNvSpPr>
              <a:spLocks noChangeArrowheads="1"/>
            </p:cNvSpPr>
            <p:nvPr/>
          </p:nvSpPr>
          <p:spPr bwMode="auto">
            <a:xfrm>
              <a:off x="2816" y="2088"/>
              <a:ext cx="108" cy="2"/>
            </a:xfrm>
            <a:prstGeom prst="rect">
              <a:avLst/>
            </a:prstGeom>
            <a:solidFill>
              <a:srgbClr val="8F2D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30" name="Rectangle 462"/>
            <p:cNvSpPr>
              <a:spLocks noChangeArrowheads="1"/>
            </p:cNvSpPr>
            <p:nvPr/>
          </p:nvSpPr>
          <p:spPr bwMode="auto">
            <a:xfrm>
              <a:off x="2816" y="2090"/>
              <a:ext cx="108" cy="3"/>
            </a:xfrm>
            <a:prstGeom prst="rect">
              <a:avLst/>
            </a:prstGeom>
            <a:solidFill>
              <a:srgbClr val="912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31" name="Rectangle 463"/>
            <p:cNvSpPr>
              <a:spLocks noChangeArrowheads="1"/>
            </p:cNvSpPr>
            <p:nvPr/>
          </p:nvSpPr>
          <p:spPr bwMode="auto">
            <a:xfrm>
              <a:off x="2816" y="2093"/>
              <a:ext cx="108" cy="3"/>
            </a:xfrm>
            <a:prstGeom prst="rect">
              <a:avLst/>
            </a:prstGeom>
            <a:solidFill>
              <a:srgbClr val="932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32" name="Rectangle 464"/>
            <p:cNvSpPr>
              <a:spLocks noChangeArrowheads="1"/>
            </p:cNvSpPr>
            <p:nvPr/>
          </p:nvSpPr>
          <p:spPr bwMode="auto">
            <a:xfrm>
              <a:off x="2816" y="2096"/>
              <a:ext cx="108" cy="1"/>
            </a:xfrm>
            <a:prstGeom prst="rect">
              <a:avLst/>
            </a:prstGeom>
            <a:solidFill>
              <a:srgbClr val="952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33" name="Rectangle 465"/>
            <p:cNvSpPr>
              <a:spLocks noChangeArrowheads="1"/>
            </p:cNvSpPr>
            <p:nvPr/>
          </p:nvSpPr>
          <p:spPr bwMode="auto">
            <a:xfrm>
              <a:off x="2816" y="2097"/>
              <a:ext cx="108" cy="3"/>
            </a:xfrm>
            <a:prstGeom prst="rect">
              <a:avLst/>
            </a:prstGeom>
            <a:solidFill>
              <a:srgbClr val="972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34" name="Rectangle 466"/>
            <p:cNvSpPr>
              <a:spLocks noChangeArrowheads="1"/>
            </p:cNvSpPr>
            <p:nvPr/>
          </p:nvSpPr>
          <p:spPr bwMode="auto">
            <a:xfrm>
              <a:off x="2816" y="2100"/>
              <a:ext cx="108" cy="2"/>
            </a:xfrm>
            <a:prstGeom prst="rect">
              <a:avLst/>
            </a:prstGeom>
            <a:solidFill>
              <a:srgbClr val="992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35" name="Rectangle 467"/>
            <p:cNvSpPr>
              <a:spLocks noChangeArrowheads="1"/>
            </p:cNvSpPr>
            <p:nvPr/>
          </p:nvSpPr>
          <p:spPr bwMode="auto">
            <a:xfrm>
              <a:off x="2816" y="2102"/>
              <a:ext cx="108" cy="2"/>
            </a:xfrm>
            <a:prstGeom prst="rect">
              <a:avLst/>
            </a:prstGeom>
            <a:solidFill>
              <a:srgbClr val="9B2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36" name="Rectangle 468"/>
            <p:cNvSpPr>
              <a:spLocks noChangeArrowheads="1"/>
            </p:cNvSpPr>
            <p:nvPr/>
          </p:nvSpPr>
          <p:spPr bwMode="auto">
            <a:xfrm>
              <a:off x="2816" y="2104"/>
              <a:ext cx="108" cy="3"/>
            </a:xfrm>
            <a:prstGeom prst="rect">
              <a:avLst/>
            </a:prstGeom>
            <a:solidFill>
              <a:srgbClr val="9D2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37" name="Rectangle 469"/>
            <p:cNvSpPr>
              <a:spLocks noChangeArrowheads="1"/>
            </p:cNvSpPr>
            <p:nvPr/>
          </p:nvSpPr>
          <p:spPr bwMode="auto">
            <a:xfrm>
              <a:off x="2816" y="2107"/>
              <a:ext cx="108" cy="3"/>
            </a:xfrm>
            <a:prstGeom prst="rect">
              <a:avLst/>
            </a:prstGeom>
            <a:solidFill>
              <a:srgbClr val="9F2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38" name="Rectangle 470"/>
            <p:cNvSpPr>
              <a:spLocks noChangeArrowheads="1"/>
            </p:cNvSpPr>
            <p:nvPr/>
          </p:nvSpPr>
          <p:spPr bwMode="auto">
            <a:xfrm>
              <a:off x="2816" y="2110"/>
              <a:ext cx="108" cy="1"/>
            </a:xfrm>
            <a:prstGeom prst="rect">
              <a:avLst/>
            </a:prstGeom>
            <a:solidFill>
              <a:srgbClr val="A12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39" name="Rectangle 471"/>
            <p:cNvSpPr>
              <a:spLocks noChangeArrowheads="1"/>
            </p:cNvSpPr>
            <p:nvPr/>
          </p:nvSpPr>
          <p:spPr bwMode="auto">
            <a:xfrm>
              <a:off x="2816" y="2111"/>
              <a:ext cx="108" cy="3"/>
            </a:xfrm>
            <a:prstGeom prst="rect">
              <a:avLst/>
            </a:prstGeom>
            <a:solidFill>
              <a:srgbClr val="A32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40" name="Rectangle 472"/>
            <p:cNvSpPr>
              <a:spLocks noChangeArrowheads="1"/>
            </p:cNvSpPr>
            <p:nvPr/>
          </p:nvSpPr>
          <p:spPr bwMode="auto">
            <a:xfrm>
              <a:off x="2816" y="2114"/>
              <a:ext cx="108" cy="3"/>
            </a:xfrm>
            <a:prstGeom prst="rect">
              <a:avLst/>
            </a:prstGeom>
            <a:solidFill>
              <a:srgbClr val="A52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41" name="Rectangle 473"/>
            <p:cNvSpPr>
              <a:spLocks noChangeArrowheads="1"/>
            </p:cNvSpPr>
            <p:nvPr/>
          </p:nvSpPr>
          <p:spPr bwMode="auto">
            <a:xfrm>
              <a:off x="2816" y="2117"/>
              <a:ext cx="108" cy="3"/>
            </a:xfrm>
            <a:prstGeom prst="rect">
              <a:avLst/>
            </a:prstGeom>
            <a:solidFill>
              <a:srgbClr val="A72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42" name="Rectangle 474"/>
            <p:cNvSpPr>
              <a:spLocks noChangeArrowheads="1"/>
            </p:cNvSpPr>
            <p:nvPr/>
          </p:nvSpPr>
          <p:spPr bwMode="auto">
            <a:xfrm>
              <a:off x="2816" y="2120"/>
              <a:ext cx="108" cy="2"/>
            </a:xfrm>
            <a:prstGeom prst="rect">
              <a:avLst/>
            </a:prstGeom>
            <a:solidFill>
              <a:srgbClr val="A92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43" name="Rectangle 475"/>
            <p:cNvSpPr>
              <a:spLocks noChangeArrowheads="1"/>
            </p:cNvSpPr>
            <p:nvPr/>
          </p:nvSpPr>
          <p:spPr bwMode="auto">
            <a:xfrm>
              <a:off x="2816" y="2122"/>
              <a:ext cx="108" cy="3"/>
            </a:xfrm>
            <a:prstGeom prst="rect">
              <a:avLst/>
            </a:prstGeom>
            <a:solidFill>
              <a:srgbClr val="AB2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44" name="Rectangle 476"/>
            <p:cNvSpPr>
              <a:spLocks noChangeArrowheads="1"/>
            </p:cNvSpPr>
            <p:nvPr/>
          </p:nvSpPr>
          <p:spPr bwMode="auto">
            <a:xfrm>
              <a:off x="2816" y="2125"/>
              <a:ext cx="108" cy="3"/>
            </a:xfrm>
            <a:prstGeom prst="rect">
              <a:avLst/>
            </a:prstGeom>
            <a:solidFill>
              <a:srgbClr val="AD29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45" name="Rectangle 477"/>
            <p:cNvSpPr>
              <a:spLocks noChangeArrowheads="1"/>
            </p:cNvSpPr>
            <p:nvPr/>
          </p:nvSpPr>
          <p:spPr bwMode="auto">
            <a:xfrm>
              <a:off x="2816" y="2128"/>
              <a:ext cx="108" cy="2"/>
            </a:xfrm>
            <a:prstGeom prst="rect">
              <a:avLst/>
            </a:prstGeom>
            <a:solidFill>
              <a:srgbClr val="AF2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46" name="Rectangle 478"/>
            <p:cNvSpPr>
              <a:spLocks noChangeArrowheads="1"/>
            </p:cNvSpPr>
            <p:nvPr/>
          </p:nvSpPr>
          <p:spPr bwMode="auto">
            <a:xfrm>
              <a:off x="2816" y="2130"/>
              <a:ext cx="108" cy="1"/>
            </a:xfrm>
            <a:prstGeom prst="rect">
              <a:avLst/>
            </a:prstGeom>
            <a:solidFill>
              <a:srgbClr val="B12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47" name="Rectangle 479"/>
            <p:cNvSpPr>
              <a:spLocks noChangeArrowheads="1"/>
            </p:cNvSpPr>
            <p:nvPr/>
          </p:nvSpPr>
          <p:spPr bwMode="auto">
            <a:xfrm>
              <a:off x="2816" y="2131"/>
              <a:ext cx="108" cy="3"/>
            </a:xfrm>
            <a:prstGeom prst="rect">
              <a:avLst/>
            </a:prstGeom>
            <a:solidFill>
              <a:srgbClr val="B32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48" name="Rectangle 480"/>
            <p:cNvSpPr>
              <a:spLocks noChangeArrowheads="1"/>
            </p:cNvSpPr>
            <p:nvPr/>
          </p:nvSpPr>
          <p:spPr bwMode="auto">
            <a:xfrm>
              <a:off x="2816" y="2134"/>
              <a:ext cx="108" cy="3"/>
            </a:xfrm>
            <a:prstGeom prst="rect">
              <a:avLst/>
            </a:prstGeom>
            <a:solidFill>
              <a:srgbClr val="B52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49" name="Rectangle 481"/>
            <p:cNvSpPr>
              <a:spLocks noChangeArrowheads="1"/>
            </p:cNvSpPr>
            <p:nvPr/>
          </p:nvSpPr>
          <p:spPr bwMode="auto">
            <a:xfrm>
              <a:off x="2816" y="2137"/>
              <a:ext cx="108" cy="3"/>
            </a:xfrm>
            <a:prstGeom prst="rect">
              <a:avLst/>
            </a:prstGeom>
            <a:solidFill>
              <a:srgbClr val="B72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50" name="Rectangle 482"/>
            <p:cNvSpPr>
              <a:spLocks noChangeArrowheads="1"/>
            </p:cNvSpPr>
            <p:nvPr/>
          </p:nvSpPr>
          <p:spPr bwMode="auto">
            <a:xfrm>
              <a:off x="2816" y="2140"/>
              <a:ext cx="108" cy="3"/>
            </a:xfrm>
            <a:prstGeom prst="rect">
              <a:avLst/>
            </a:prstGeom>
            <a:solidFill>
              <a:srgbClr val="B92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51" name="Rectangle 483"/>
            <p:cNvSpPr>
              <a:spLocks noChangeArrowheads="1"/>
            </p:cNvSpPr>
            <p:nvPr/>
          </p:nvSpPr>
          <p:spPr bwMode="auto">
            <a:xfrm>
              <a:off x="2816" y="2143"/>
              <a:ext cx="108" cy="2"/>
            </a:xfrm>
            <a:prstGeom prst="rect">
              <a:avLst/>
            </a:prstGeom>
            <a:solidFill>
              <a:srgbClr val="BB2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52" name="Rectangle 484"/>
            <p:cNvSpPr>
              <a:spLocks noChangeArrowheads="1"/>
            </p:cNvSpPr>
            <p:nvPr/>
          </p:nvSpPr>
          <p:spPr bwMode="auto">
            <a:xfrm>
              <a:off x="2816" y="2145"/>
              <a:ext cx="108" cy="3"/>
            </a:xfrm>
            <a:prstGeom prst="rect">
              <a:avLst/>
            </a:prstGeom>
            <a:solidFill>
              <a:srgbClr val="BD2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53" name="Rectangle 485"/>
            <p:cNvSpPr>
              <a:spLocks noChangeArrowheads="1"/>
            </p:cNvSpPr>
            <p:nvPr/>
          </p:nvSpPr>
          <p:spPr bwMode="auto">
            <a:xfrm>
              <a:off x="2816" y="2148"/>
              <a:ext cx="108" cy="2"/>
            </a:xfrm>
            <a:prstGeom prst="rect">
              <a:avLst/>
            </a:prstGeom>
            <a:solidFill>
              <a:srgbClr val="BF2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54" name="Rectangle 486"/>
            <p:cNvSpPr>
              <a:spLocks noChangeArrowheads="1"/>
            </p:cNvSpPr>
            <p:nvPr/>
          </p:nvSpPr>
          <p:spPr bwMode="auto">
            <a:xfrm>
              <a:off x="2816" y="2150"/>
              <a:ext cx="108" cy="3"/>
            </a:xfrm>
            <a:prstGeom prst="rect">
              <a:avLst/>
            </a:prstGeom>
            <a:solidFill>
              <a:srgbClr val="C12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55" name="Rectangle 487"/>
            <p:cNvSpPr>
              <a:spLocks noChangeArrowheads="1"/>
            </p:cNvSpPr>
            <p:nvPr/>
          </p:nvSpPr>
          <p:spPr bwMode="auto">
            <a:xfrm>
              <a:off x="2816" y="2153"/>
              <a:ext cx="108" cy="2"/>
            </a:xfrm>
            <a:prstGeom prst="rect">
              <a:avLst/>
            </a:prstGeom>
            <a:solidFill>
              <a:srgbClr val="C32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56" name="Rectangle 488"/>
            <p:cNvSpPr>
              <a:spLocks noChangeArrowheads="1"/>
            </p:cNvSpPr>
            <p:nvPr/>
          </p:nvSpPr>
          <p:spPr bwMode="auto">
            <a:xfrm>
              <a:off x="2816" y="2155"/>
              <a:ext cx="108" cy="3"/>
            </a:xfrm>
            <a:prstGeom prst="rect">
              <a:avLst/>
            </a:prstGeom>
            <a:solidFill>
              <a:srgbClr val="C42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57" name="Rectangle 489"/>
            <p:cNvSpPr>
              <a:spLocks noChangeArrowheads="1"/>
            </p:cNvSpPr>
            <p:nvPr/>
          </p:nvSpPr>
          <p:spPr bwMode="auto">
            <a:xfrm>
              <a:off x="2816" y="2158"/>
              <a:ext cx="108" cy="3"/>
            </a:xfrm>
            <a:prstGeom prst="rect">
              <a:avLst/>
            </a:prstGeom>
            <a:solidFill>
              <a:srgbClr val="C62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58" name="Rectangle 490"/>
            <p:cNvSpPr>
              <a:spLocks noChangeArrowheads="1"/>
            </p:cNvSpPr>
            <p:nvPr/>
          </p:nvSpPr>
          <p:spPr bwMode="auto">
            <a:xfrm>
              <a:off x="2816" y="2161"/>
              <a:ext cx="108" cy="3"/>
            </a:xfrm>
            <a:prstGeom prst="rect">
              <a:avLst/>
            </a:prstGeom>
            <a:solidFill>
              <a:srgbClr val="C82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59" name="Rectangle 491"/>
            <p:cNvSpPr>
              <a:spLocks noChangeArrowheads="1"/>
            </p:cNvSpPr>
            <p:nvPr/>
          </p:nvSpPr>
          <p:spPr bwMode="auto">
            <a:xfrm>
              <a:off x="2816" y="2164"/>
              <a:ext cx="108" cy="2"/>
            </a:xfrm>
            <a:prstGeom prst="rect">
              <a:avLst/>
            </a:prstGeom>
            <a:solidFill>
              <a:srgbClr val="CA2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60" name="Rectangle 492"/>
            <p:cNvSpPr>
              <a:spLocks noChangeArrowheads="1"/>
            </p:cNvSpPr>
            <p:nvPr/>
          </p:nvSpPr>
          <p:spPr bwMode="auto">
            <a:xfrm>
              <a:off x="2816" y="2166"/>
              <a:ext cx="108" cy="3"/>
            </a:xfrm>
            <a:prstGeom prst="rect">
              <a:avLst/>
            </a:prstGeom>
            <a:solidFill>
              <a:srgbClr val="CB2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61" name="Rectangle 493"/>
            <p:cNvSpPr>
              <a:spLocks noChangeArrowheads="1"/>
            </p:cNvSpPr>
            <p:nvPr/>
          </p:nvSpPr>
          <p:spPr bwMode="auto">
            <a:xfrm>
              <a:off x="2816" y="2169"/>
              <a:ext cx="108" cy="1"/>
            </a:xfrm>
            <a:prstGeom prst="rect">
              <a:avLst/>
            </a:prstGeom>
            <a:solidFill>
              <a:srgbClr val="CD2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62" name="Rectangle 494"/>
            <p:cNvSpPr>
              <a:spLocks noChangeArrowheads="1"/>
            </p:cNvSpPr>
            <p:nvPr/>
          </p:nvSpPr>
          <p:spPr bwMode="auto">
            <a:xfrm>
              <a:off x="2816" y="2170"/>
              <a:ext cx="108" cy="4"/>
            </a:xfrm>
            <a:prstGeom prst="rect">
              <a:avLst/>
            </a:prstGeom>
            <a:solidFill>
              <a:srgbClr val="CE2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63" name="Rectangle 495"/>
            <p:cNvSpPr>
              <a:spLocks noChangeArrowheads="1"/>
            </p:cNvSpPr>
            <p:nvPr/>
          </p:nvSpPr>
          <p:spPr bwMode="auto">
            <a:xfrm>
              <a:off x="2816" y="2174"/>
              <a:ext cx="108" cy="2"/>
            </a:xfrm>
            <a:prstGeom prst="rect">
              <a:avLst/>
            </a:prstGeom>
            <a:solidFill>
              <a:srgbClr val="D02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64" name="Rectangle 496"/>
            <p:cNvSpPr>
              <a:spLocks noChangeArrowheads="1"/>
            </p:cNvSpPr>
            <p:nvPr/>
          </p:nvSpPr>
          <p:spPr bwMode="auto">
            <a:xfrm>
              <a:off x="2816" y="2176"/>
              <a:ext cx="108" cy="3"/>
            </a:xfrm>
            <a:prstGeom prst="rect">
              <a:avLst/>
            </a:prstGeom>
            <a:solidFill>
              <a:srgbClr val="D2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65" name="Rectangle 497"/>
            <p:cNvSpPr>
              <a:spLocks noChangeArrowheads="1"/>
            </p:cNvSpPr>
            <p:nvPr/>
          </p:nvSpPr>
          <p:spPr bwMode="auto">
            <a:xfrm>
              <a:off x="2816" y="2179"/>
              <a:ext cx="108" cy="3"/>
            </a:xfrm>
            <a:prstGeom prst="rect">
              <a:avLst/>
            </a:prstGeom>
            <a:solidFill>
              <a:srgbClr val="D41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66" name="Rectangle 498"/>
            <p:cNvSpPr>
              <a:spLocks noChangeArrowheads="1"/>
            </p:cNvSpPr>
            <p:nvPr/>
          </p:nvSpPr>
          <p:spPr bwMode="auto">
            <a:xfrm>
              <a:off x="2816" y="2182"/>
              <a:ext cx="108" cy="3"/>
            </a:xfrm>
            <a:prstGeom prst="rect">
              <a:avLst/>
            </a:prstGeom>
            <a:solidFill>
              <a:srgbClr val="D51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67" name="Rectangle 499"/>
            <p:cNvSpPr>
              <a:spLocks noChangeArrowheads="1"/>
            </p:cNvSpPr>
            <p:nvPr/>
          </p:nvSpPr>
          <p:spPr bwMode="auto">
            <a:xfrm>
              <a:off x="2816" y="2185"/>
              <a:ext cx="108" cy="4"/>
            </a:xfrm>
            <a:prstGeom prst="rect">
              <a:avLst/>
            </a:prstGeom>
            <a:solidFill>
              <a:srgbClr val="D71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68" name="Rectangle 500"/>
            <p:cNvSpPr>
              <a:spLocks noChangeArrowheads="1"/>
            </p:cNvSpPr>
            <p:nvPr/>
          </p:nvSpPr>
          <p:spPr bwMode="auto">
            <a:xfrm>
              <a:off x="2816" y="2189"/>
              <a:ext cx="108" cy="2"/>
            </a:xfrm>
            <a:prstGeom prst="rect">
              <a:avLst/>
            </a:prstGeom>
            <a:solidFill>
              <a:srgbClr val="D91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69" name="Rectangle 501"/>
            <p:cNvSpPr>
              <a:spLocks noChangeArrowheads="1"/>
            </p:cNvSpPr>
            <p:nvPr/>
          </p:nvSpPr>
          <p:spPr bwMode="auto">
            <a:xfrm>
              <a:off x="2816" y="2191"/>
              <a:ext cx="108" cy="3"/>
            </a:xfrm>
            <a:prstGeom prst="rect">
              <a:avLst/>
            </a:prstGeom>
            <a:solidFill>
              <a:srgbClr val="DA1E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70" name="Rectangle 502"/>
            <p:cNvSpPr>
              <a:spLocks noChangeArrowheads="1"/>
            </p:cNvSpPr>
            <p:nvPr/>
          </p:nvSpPr>
          <p:spPr bwMode="auto">
            <a:xfrm>
              <a:off x="2816" y="2194"/>
              <a:ext cx="108" cy="2"/>
            </a:xfrm>
            <a:prstGeom prst="rect">
              <a:avLst/>
            </a:prstGeom>
            <a:solidFill>
              <a:srgbClr val="DC1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71" name="Rectangle 503"/>
            <p:cNvSpPr>
              <a:spLocks noChangeArrowheads="1"/>
            </p:cNvSpPr>
            <p:nvPr/>
          </p:nvSpPr>
          <p:spPr bwMode="auto">
            <a:xfrm>
              <a:off x="2816" y="2196"/>
              <a:ext cx="108" cy="2"/>
            </a:xfrm>
            <a:prstGeom prst="rect">
              <a:avLst/>
            </a:prstGeom>
            <a:solidFill>
              <a:srgbClr val="DD1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72" name="Rectangle 504"/>
            <p:cNvSpPr>
              <a:spLocks noChangeArrowheads="1"/>
            </p:cNvSpPr>
            <p:nvPr/>
          </p:nvSpPr>
          <p:spPr bwMode="auto">
            <a:xfrm>
              <a:off x="2816" y="2198"/>
              <a:ext cx="108" cy="2"/>
            </a:xfrm>
            <a:prstGeom prst="rect">
              <a:avLst/>
            </a:prstGeom>
            <a:solidFill>
              <a:srgbClr val="DE1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73" name="Rectangle 505"/>
            <p:cNvSpPr>
              <a:spLocks noChangeArrowheads="1"/>
            </p:cNvSpPr>
            <p:nvPr/>
          </p:nvSpPr>
          <p:spPr bwMode="auto">
            <a:xfrm>
              <a:off x="2816" y="2200"/>
              <a:ext cx="108" cy="3"/>
            </a:xfrm>
            <a:prstGeom prst="rect">
              <a:avLst/>
            </a:prstGeom>
            <a:solidFill>
              <a:srgbClr val="DF1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74" name="Rectangle 506"/>
            <p:cNvSpPr>
              <a:spLocks noChangeArrowheads="1"/>
            </p:cNvSpPr>
            <p:nvPr/>
          </p:nvSpPr>
          <p:spPr bwMode="auto">
            <a:xfrm>
              <a:off x="2816" y="2203"/>
              <a:ext cx="108" cy="3"/>
            </a:xfrm>
            <a:prstGeom prst="rect">
              <a:avLst/>
            </a:prstGeom>
            <a:solidFill>
              <a:srgbClr val="E11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75" name="Rectangle 507"/>
            <p:cNvSpPr>
              <a:spLocks noChangeArrowheads="1"/>
            </p:cNvSpPr>
            <p:nvPr/>
          </p:nvSpPr>
          <p:spPr bwMode="auto">
            <a:xfrm>
              <a:off x="2816" y="2206"/>
              <a:ext cx="108" cy="2"/>
            </a:xfrm>
            <a:prstGeom prst="rect">
              <a:avLst/>
            </a:prstGeom>
            <a:solidFill>
              <a:srgbClr val="E21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76" name="Rectangle 508"/>
            <p:cNvSpPr>
              <a:spLocks noChangeArrowheads="1"/>
            </p:cNvSpPr>
            <p:nvPr/>
          </p:nvSpPr>
          <p:spPr bwMode="auto">
            <a:xfrm>
              <a:off x="2816" y="2208"/>
              <a:ext cx="108" cy="2"/>
            </a:xfrm>
            <a:prstGeom prst="rect">
              <a:avLst/>
            </a:prstGeom>
            <a:solidFill>
              <a:srgbClr val="E31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19677" name="Rectangle 509"/>
            <p:cNvSpPr>
              <a:spLocks noChangeArrowheads="1"/>
            </p:cNvSpPr>
            <p:nvPr/>
          </p:nvSpPr>
          <p:spPr bwMode="auto">
            <a:xfrm>
              <a:off x="2816" y="2210"/>
              <a:ext cx="108" cy="3"/>
            </a:xfrm>
            <a:prstGeom prst="rect">
              <a:avLst/>
            </a:prstGeom>
            <a:solidFill>
              <a:srgbClr val="E41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grpSp>
          <p:nvGrpSpPr>
            <p:cNvPr id="8506" name="Group 510"/>
            <p:cNvGrpSpPr>
              <a:grpSpLocks/>
            </p:cNvGrpSpPr>
            <p:nvPr/>
          </p:nvGrpSpPr>
          <p:grpSpPr bwMode="auto">
            <a:xfrm>
              <a:off x="1438" y="1703"/>
              <a:ext cx="316" cy="788"/>
              <a:chOff x="1731" y="1765"/>
              <a:chExt cx="327" cy="755"/>
            </a:xfrm>
          </p:grpSpPr>
          <p:sp>
            <p:nvSpPr>
              <p:cNvPr id="519679" name="Rectangle 511"/>
              <p:cNvSpPr>
                <a:spLocks noChangeArrowheads="1"/>
              </p:cNvSpPr>
              <p:nvPr/>
            </p:nvSpPr>
            <p:spPr bwMode="auto">
              <a:xfrm>
                <a:off x="2025" y="2070"/>
                <a:ext cx="32" cy="8"/>
              </a:xfrm>
              <a:prstGeom prst="rect">
                <a:avLst/>
              </a:prstGeom>
              <a:solidFill>
                <a:srgbClr val="D41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680" name="Rectangle 512"/>
              <p:cNvSpPr>
                <a:spLocks noChangeArrowheads="1"/>
              </p:cNvSpPr>
              <p:nvPr/>
            </p:nvSpPr>
            <p:spPr bwMode="auto">
              <a:xfrm>
                <a:off x="2025" y="2076"/>
                <a:ext cx="32" cy="6"/>
              </a:xfrm>
              <a:prstGeom prst="rect">
                <a:avLst/>
              </a:prstGeom>
              <a:solidFill>
                <a:srgbClr val="D22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681" name="Rectangle 513"/>
              <p:cNvSpPr>
                <a:spLocks noChangeArrowheads="1"/>
              </p:cNvSpPr>
              <p:nvPr/>
            </p:nvSpPr>
            <p:spPr bwMode="auto">
              <a:xfrm>
                <a:off x="2025" y="2082"/>
                <a:ext cx="32" cy="6"/>
              </a:xfrm>
              <a:prstGeom prst="rect">
                <a:avLst/>
              </a:prstGeom>
              <a:solidFill>
                <a:srgbClr val="D02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682" name="Rectangle 514"/>
              <p:cNvSpPr>
                <a:spLocks noChangeArrowheads="1"/>
              </p:cNvSpPr>
              <p:nvPr/>
            </p:nvSpPr>
            <p:spPr bwMode="auto">
              <a:xfrm>
                <a:off x="2025" y="2088"/>
                <a:ext cx="32" cy="3"/>
              </a:xfrm>
              <a:prstGeom prst="rect">
                <a:avLst/>
              </a:prstGeom>
              <a:solidFill>
                <a:srgbClr val="CE20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683" name="Rectangle 515"/>
              <p:cNvSpPr>
                <a:spLocks noChangeArrowheads="1"/>
              </p:cNvSpPr>
              <p:nvPr/>
            </p:nvSpPr>
            <p:spPr bwMode="auto">
              <a:xfrm>
                <a:off x="2025" y="2091"/>
                <a:ext cx="32" cy="5"/>
              </a:xfrm>
              <a:prstGeom prst="rect">
                <a:avLst/>
              </a:prstGeom>
              <a:solidFill>
                <a:srgbClr val="CD2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684" name="Rectangle 516"/>
              <p:cNvSpPr>
                <a:spLocks noChangeArrowheads="1"/>
              </p:cNvSpPr>
              <p:nvPr/>
            </p:nvSpPr>
            <p:spPr bwMode="auto">
              <a:xfrm>
                <a:off x="2025" y="2096"/>
                <a:ext cx="32" cy="6"/>
              </a:xfrm>
              <a:prstGeom prst="rect">
                <a:avLst/>
              </a:prstGeom>
              <a:solidFill>
                <a:srgbClr val="CC2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685" name="Rectangle 517"/>
              <p:cNvSpPr>
                <a:spLocks noChangeArrowheads="1"/>
              </p:cNvSpPr>
              <p:nvPr/>
            </p:nvSpPr>
            <p:spPr bwMode="auto">
              <a:xfrm>
                <a:off x="2025" y="2100"/>
                <a:ext cx="32" cy="6"/>
              </a:xfrm>
              <a:prstGeom prst="rect">
                <a:avLst/>
              </a:prstGeom>
              <a:solidFill>
                <a:srgbClr val="CA2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686" name="Rectangle 518"/>
              <p:cNvSpPr>
                <a:spLocks noChangeArrowheads="1"/>
              </p:cNvSpPr>
              <p:nvPr/>
            </p:nvSpPr>
            <p:spPr bwMode="auto">
              <a:xfrm>
                <a:off x="2025" y="2106"/>
                <a:ext cx="32" cy="5"/>
              </a:xfrm>
              <a:prstGeom prst="rect">
                <a:avLst/>
              </a:prstGeom>
              <a:solidFill>
                <a:srgbClr val="C92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687" name="Rectangle 519"/>
              <p:cNvSpPr>
                <a:spLocks noChangeArrowheads="1"/>
              </p:cNvSpPr>
              <p:nvPr/>
            </p:nvSpPr>
            <p:spPr bwMode="auto">
              <a:xfrm>
                <a:off x="2025" y="2111"/>
                <a:ext cx="32" cy="6"/>
              </a:xfrm>
              <a:prstGeom prst="rect">
                <a:avLst/>
              </a:prstGeom>
              <a:solidFill>
                <a:srgbClr val="C723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688" name="Rectangle 520"/>
              <p:cNvSpPr>
                <a:spLocks noChangeArrowheads="1"/>
              </p:cNvSpPr>
              <p:nvPr/>
            </p:nvSpPr>
            <p:spPr bwMode="auto">
              <a:xfrm>
                <a:off x="2025" y="2117"/>
                <a:ext cx="32" cy="8"/>
              </a:xfrm>
              <a:prstGeom prst="rect">
                <a:avLst/>
              </a:prstGeom>
              <a:solidFill>
                <a:srgbClr val="C52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689" name="Rectangle 521"/>
              <p:cNvSpPr>
                <a:spLocks noChangeArrowheads="1"/>
              </p:cNvSpPr>
              <p:nvPr/>
            </p:nvSpPr>
            <p:spPr bwMode="auto">
              <a:xfrm>
                <a:off x="2025" y="2123"/>
                <a:ext cx="32" cy="6"/>
              </a:xfrm>
              <a:prstGeom prst="rect">
                <a:avLst/>
              </a:prstGeom>
              <a:solidFill>
                <a:srgbClr val="C324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690" name="Rectangle 522"/>
              <p:cNvSpPr>
                <a:spLocks noChangeArrowheads="1"/>
              </p:cNvSpPr>
              <p:nvPr/>
            </p:nvSpPr>
            <p:spPr bwMode="auto">
              <a:xfrm>
                <a:off x="2025" y="2129"/>
                <a:ext cx="32" cy="6"/>
              </a:xfrm>
              <a:prstGeom prst="rect">
                <a:avLst/>
              </a:prstGeom>
              <a:solidFill>
                <a:srgbClr val="C12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691" name="Rectangle 523"/>
              <p:cNvSpPr>
                <a:spLocks noChangeArrowheads="1"/>
              </p:cNvSpPr>
              <p:nvPr/>
            </p:nvSpPr>
            <p:spPr bwMode="auto">
              <a:xfrm>
                <a:off x="2025" y="2135"/>
                <a:ext cx="32" cy="5"/>
              </a:xfrm>
              <a:prstGeom prst="rect">
                <a:avLst/>
              </a:prstGeom>
              <a:solidFill>
                <a:srgbClr val="BF2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692" name="Rectangle 524"/>
              <p:cNvSpPr>
                <a:spLocks noChangeArrowheads="1"/>
              </p:cNvSpPr>
              <p:nvPr/>
            </p:nvSpPr>
            <p:spPr bwMode="auto">
              <a:xfrm>
                <a:off x="2025" y="2140"/>
                <a:ext cx="32" cy="5"/>
              </a:xfrm>
              <a:prstGeom prst="rect">
                <a:avLst/>
              </a:prstGeom>
              <a:solidFill>
                <a:srgbClr val="BD2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693" name="Rectangle 525"/>
              <p:cNvSpPr>
                <a:spLocks noChangeArrowheads="1"/>
              </p:cNvSpPr>
              <p:nvPr/>
            </p:nvSpPr>
            <p:spPr bwMode="auto">
              <a:xfrm>
                <a:off x="2025" y="2143"/>
                <a:ext cx="32" cy="7"/>
              </a:xfrm>
              <a:prstGeom prst="rect">
                <a:avLst/>
              </a:prstGeom>
              <a:solidFill>
                <a:srgbClr val="BB25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694" name="Rectangle 526"/>
              <p:cNvSpPr>
                <a:spLocks noChangeArrowheads="1"/>
              </p:cNvSpPr>
              <p:nvPr/>
            </p:nvSpPr>
            <p:spPr bwMode="auto">
              <a:xfrm>
                <a:off x="2025" y="2150"/>
                <a:ext cx="32" cy="4"/>
              </a:xfrm>
              <a:prstGeom prst="rect">
                <a:avLst/>
              </a:prstGeom>
              <a:solidFill>
                <a:srgbClr val="B92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695" name="Rectangle 527"/>
              <p:cNvSpPr>
                <a:spLocks noChangeArrowheads="1"/>
              </p:cNvSpPr>
              <p:nvPr/>
            </p:nvSpPr>
            <p:spPr bwMode="auto">
              <a:xfrm>
                <a:off x="2025" y="2154"/>
                <a:ext cx="32" cy="5"/>
              </a:xfrm>
              <a:prstGeom prst="rect">
                <a:avLst/>
              </a:prstGeom>
              <a:solidFill>
                <a:srgbClr val="B82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696" name="Rectangle 528"/>
              <p:cNvSpPr>
                <a:spLocks noChangeArrowheads="1"/>
              </p:cNvSpPr>
              <p:nvPr/>
            </p:nvSpPr>
            <p:spPr bwMode="auto">
              <a:xfrm>
                <a:off x="2025" y="2159"/>
                <a:ext cx="32" cy="5"/>
              </a:xfrm>
              <a:prstGeom prst="rect">
                <a:avLst/>
              </a:prstGeom>
              <a:solidFill>
                <a:srgbClr val="B627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697" name="Rectangle 529"/>
              <p:cNvSpPr>
                <a:spLocks noChangeArrowheads="1"/>
              </p:cNvSpPr>
              <p:nvPr/>
            </p:nvSpPr>
            <p:spPr bwMode="auto">
              <a:xfrm>
                <a:off x="2025" y="2164"/>
                <a:ext cx="32" cy="8"/>
              </a:xfrm>
              <a:prstGeom prst="rect">
                <a:avLst/>
              </a:prstGeom>
              <a:solidFill>
                <a:srgbClr val="B427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698" name="Rectangle 530"/>
              <p:cNvSpPr>
                <a:spLocks noChangeArrowheads="1"/>
              </p:cNvSpPr>
              <p:nvPr/>
            </p:nvSpPr>
            <p:spPr bwMode="auto">
              <a:xfrm>
                <a:off x="2025" y="2170"/>
                <a:ext cx="32" cy="4"/>
              </a:xfrm>
              <a:prstGeom prst="rect">
                <a:avLst/>
              </a:prstGeom>
              <a:solidFill>
                <a:srgbClr val="B228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699" name="Rectangle 531"/>
              <p:cNvSpPr>
                <a:spLocks noChangeArrowheads="1"/>
              </p:cNvSpPr>
              <p:nvPr/>
            </p:nvSpPr>
            <p:spPr bwMode="auto">
              <a:xfrm>
                <a:off x="2025" y="2174"/>
                <a:ext cx="32" cy="5"/>
              </a:xfrm>
              <a:prstGeom prst="rect">
                <a:avLst/>
              </a:prstGeom>
              <a:solidFill>
                <a:srgbClr val="B02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00" name="Rectangle 532"/>
              <p:cNvSpPr>
                <a:spLocks noChangeArrowheads="1"/>
              </p:cNvSpPr>
              <p:nvPr/>
            </p:nvSpPr>
            <p:spPr bwMode="auto">
              <a:xfrm>
                <a:off x="2025" y="2179"/>
                <a:ext cx="32" cy="6"/>
              </a:xfrm>
              <a:prstGeom prst="rect">
                <a:avLst/>
              </a:prstGeom>
              <a:solidFill>
                <a:srgbClr val="AE2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01" name="Rectangle 533"/>
              <p:cNvSpPr>
                <a:spLocks noChangeArrowheads="1"/>
              </p:cNvSpPr>
              <p:nvPr/>
            </p:nvSpPr>
            <p:spPr bwMode="auto">
              <a:xfrm>
                <a:off x="2025" y="2185"/>
                <a:ext cx="32" cy="8"/>
              </a:xfrm>
              <a:prstGeom prst="rect">
                <a:avLst/>
              </a:prstGeom>
              <a:solidFill>
                <a:srgbClr val="AC2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02" name="Rectangle 534"/>
              <p:cNvSpPr>
                <a:spLocks noChangeArrowheads="1"/>
              </p:cNvSpPr>
              <p:nvPr/>
            </p:nvSpPr>
            <p:spPr bwMode="auto">
              <a:xfrm>
                <a:off x="2025" y="2191"/>
                <a:ext cx="32" cy="4"/>
              </a:xfrm>
              <a:prstGeom prst="rect">
                <a:avLst/>
              </a:prstGeom>
              <a:solidFill>
                <a:srgbClr val="AA29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03" name="Rectangle 535"/>
              <p:cNvSpPr>
                <a:spLocks noChangeArrowheads="1"/>
              </p:cNvSpPr>
              <p:nvPr/>
            </p:nvSpPr>
            <p:spPr bwMode="auto">
              <a:xfrm>
                <a:off x="2025" y="2195"/>
                <a:ext cx="32" cy="5"/>
              </a:xfrm>
              <a:prstGeom prst="rect">
                <a:avLst/>
              </a:prstGeom>
              <a:solidFill>
                <a:srgbClr val="A829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04" name="Rectangle 536"/>
              <p:cNvSpPr>
                <a:spLocks noChangeArrowheads="1"/>
              </p:cNvSpPr>
              <p:nvPr/>
            </p:nvSpPr>
            <p:spPr bwMode="auto">
              <a:xfrm>
                <a:off x="2025" y="2200"/>
                <a:ext cx="32" cy="6"/>
              </a:xfrm>
              <a:prstGeom prst="rect">
                <a:avLst/>
              </a:prstGeom>
              <a:solidFill>
                <a:srgbClr val="A62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05" name="Rectangle 537"/>
              <p:cNvSpPr>
                <a:spLocks noChangeArrowheads="1"/>
              </p:cNvSpPr>
              <p:nvPr/>
            </p:nvSpPr>
            <p:spPr bwMode="auto">
              <a:xfrm>
                <a:off x="2025" y="2206"/>
                <a:ext cx="32" cy="5"/>
              </a:xfrm>
              <a:prstGeom prst="rect">
                <a:avLst/>
              </a:prstGeom>
              <a:solidFill>
                <a:srgbClr val="A42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06" name="Rectangle 538"/>
              <p:cNvSpPr>
                <a:spLocks noChangeArrowheads="1"/>
              </p:cNvSpPr>
              <p:nvPr/>
            </p:nvSpPr>
            <p:spPr bwMode="auto">
              <a:xfrm>
                <a:off x="2025" y="2211"/>
                <a:ext cx="32" cy="5"/>
              </a:xfrm>
              <a:prstGeom prst="rect">
                <a:avLst/>
              </a:prstGeom>
              <a:solidFill>
                <a:srgbClr val="A22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07" name="Rectangle 539"/>
              <p:cNvSpPr>
                <a:spLocks noChangeArrowheads="1"/>
              </p:cNvSpPr>
              <p:nvPr/>
            </p:nvSpPr>
            <p:spPr bwMode="auto">
              <a:xfrm>
                <a:off x="2025" y="2214"/>
                <a:ext cx="32" cy="6"/>
              </a:xfrm>
              <a:prstGeom prst="rect">
                <a:avLst/>
              </a:prstGeom>
              <a:solidFill>
                <a:srgbClr val="A02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08" name="Rectangle 540"/>
              <p:cNvSpPr>
                <a:spLocks noChangeArrowheads="1"/>
              </p:cNvSpPr>
              <p:nvPr/>
            </p:nvSpPr>
            <p:spPr bwMode="auto">
              <a:xfrm>
                <a:off x="2025" y="2220"/>
                <a:ext cx="32" cy="5"/>
              </a:xfrm>
              <a:prstGeom prst="rect">
                <a:avLst/>
              </a:prstGeom>
              <a:solidFill>
                <a:srgbClr val="9E2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09" name="Rectangle 541"/>
              <p:cNvSpPr>
                <a:spLocks noChangeArrowheads="1"/>
              </p:cNvSpPr>
              <p:nvPr/>
            </p:nvSpPr>
            <p:spPr bwMode="auto">
              <a:xfrm>
                <a:off x="2025" y="2225"/>
                <a:ext cx="32" cy="4"/>
              </a:xfrm>
              <a:prstGeom prst="rect">
                <a:avLst/>
              </a:prstGeom>
              <a:solidFill>
                <a:srgbClr val="9C2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10" name="Rectangle 542"/>
              <p:cNvSpPr>
                <a:spLocks noChangeArrowheads="1"/>
              </p:cNvSpPr>
              <p:nvPr/>
            </p:nvSpPr>
            <p:spPr bwMode="auto">
              <a:xfrm>
                <a:off x="2025" y="2229"/>
                <a:ext cx="32" cy="8"/>
              </a:xfrm>
              <a:prstGeom prst="rect">
                <a:avLst/>
              </a:prstGeom>
              <a:solidFill>
                <a:srgbClr val="9A2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11" name="Rectangle 543"/>
              <p:cNvSpPr>
                <a:spLocks noChangeArrowheads="1"/>
              </p:cNvSpPr>
              <p:nvPr/>
            </p:nvSpPr>
            <p:spPr bwMode="auto">
              <a:xfrm>
                <a:off x="2025" y="2235"/>
                <a:ext cx="32" cy="6"/>
              </a:xfrm>
              <a:prstGeom prst="rect">
                <a:avLst/>
              </a:prstGeom>
              <a:solidFill>
                <a:srgbClr val="982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12" name="Rectangle 544"/>
              <p:cNvSpPr>
                <a:spLocks noChangeArrowheads="1"/>
              </p:cNvSpPr>
              <p:nvPr/>
            </p:nvSpPr>
            <p:spPr bwMode="auto">
              <a:xfrm>
                <a:off x="2025" y="2241"/>
                <a:ext cx="32" cy="3"/>
              </a:xfrm>
              <a:prstGeom prst="rect">
                <a:avLst/>
              </a:prstGeom>
              <a:solidFill>
                <a:srgbClr val="962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13" name="Rectangle 545"/>
              <p:cNvSpPr>
                <a:spLocks noChangeArrowheads="1"/>
              </p:cNvSpPr>
              <p:nvPr/>
            </p:nvSpPr>
            <p:spPr bwMode="auto">
              <a:xfrm>
                <a:off x="2025" y="2244"/>
                <a:ext cx="32" cy="6"/>
              </a:xfrm>
              <a:prstGeom prst="rect">
                <a:avLst/>
              </a:prstGeom>
              <a:solidFill>
                <a:srgbClr val="942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14" name="Rectangle 546"/>
              <p:cNvSpPr>
                <a:spLocks noChangeArrowheads="1"/>
              </p:cNvSpPr>
              <p:nvPr/>
            </p:nvSpPr>
            <p:spPr bwMode="auto">
              <a:xfrm>
                <a:off x="2025" y="2250"/>
                <a:ext cx="32" cy="5"/>
              </a:xfrm>
              <a:prstGeom prst="rect">
                <a:avLst/>
              </a:prstGeom>
              <a:solidFill>
                <a:srgbClr val="922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15" name="Rectangle 547"/>
              <p:cNvSpPr>
                <a:spLocks noChangeArrowheads="1"/>
              </p:cNvSpPr>
              <p:nvPr/>
            </p:nvSpPr>
            <p:spPr bwMode="auto">
              <a:xfrm>
                <a:off x="2025" y="2255"/>
                <a:ext cx="32" cy="6"/>
              </a:xfrm>
              <a:prstGeom prst="rect">
                <a:avLst/>
              </a:prstGeom>
              <a:solidFill>
                <a:srgbClr val="902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16" name="Rectangle 548"/>
              <p:cNvSpPr>
                <a:spLocks noChangeArrowheads="1"/>
              </p:cNvSpPr>
              <p:nvPr/>
            </p:nvSpPr>
            <p:spPr bwMode="auto">
              <a:xfrm>
                <a:off x="2025" y="2259"/>
                <a:ext cx="32" cy="5"/>
              </a:xfrm>
              <a:prstGeom prst="rect">
                <a:avLst/>
              </a:prstGeom>
              <a:solidFill>
                <a:srgbClr val="8E2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17" name="Rectangle 549"/>
              <p:cNvSpPr>
                <a:spLocks noChangeArrowheads="1"/>
              </p:cNvSpPr>
              <p:nvPr/>
            </p:nvSpPr>
            <p:spPr bwMode="auto">
              <a:xfrm>
                <a:off x="2025" y="2264"/>
                <a:ext cx="32" cy="4"/>
              </a:xfrm>
              <a:prstGeom prst="rect">
                <a:avLst/>
              </a:prstGeom>
              <a:solidFill>
                <a:srgbClr val="8C2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18" name="Rectangle 550"/>
              <p:cNvSpPr>
                <a:spLocks noChangeArrowheads="1"/>
              </p:cNvSpPr>
              <p:nvPr/>
            </p:nvSpPr>
            <p:spPr bwMode="auto">
              <a:xfrm>
                <a:off x="2025" y="2268"/>
                <a:ext cx="32" cy="6"/>
              </a:xfrm>
              <a:prstGeom prst="rect">
                <a:avLst/>
              </a:prstGeom>
              <a:solidFill>
                <a:srgbClr val="8A2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19" name="Rectangle 551"/>
              <p:cNvSpPr>
                <a:spLocks noChangeArrowheads="1"/>
              </p:cNvSpPr>
              <p:nvPr/>
            </p:nvSpPr>
            <p:spPr bwMode="auto">
              <a:xfrm>
                <a:off x="2025" y="2274"/>
                <a:ext cx="32" cy="8"/>
              </a:xfrm>
              <a:prstGeom prst="rect">
                <a:avLst/>
              </a:prstGeom>
              <a:solidFill>
                <a:srgbClr val="882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20" name="Rectangle 552"/>
              <p:cNvSpPr>
                <a:spLocks noChangeArrowheads="1"/>
              </p:cNvSpPr>
              <p:nvPr/>
            </p:nvSpPr>
            <p:spPr bwMode="auto">
              <a:xfrm>
                <a:off x="2025" y="2280"/>
                <a:ext cx="32" cy="3"/>
              </a:xfrm>
              <a:prstGeom prst="rect">
                <a:avLst/>
              </a:prstGeom>
              <a:solidFill>
                <a:srgbClr val="862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21" name="Rectangle 553"/>
              <p:cNvSpPr>
                <a:spLocks noChangeArrowheads="1"/>
              </p:cNvSpPr>
              <p:nvPr/>
            </p:nvSpPr>
            <p:spPr bwMode="auto">
              <a:xfrm>
                <a:off x="2025" y="2283"/>
                <a:ext cx="32" cy="5"/>
              </a:xfrm>
              <a:prstGeom prst="rect">
                <a:avLst/>
              </a:prstGeom>
              <a:solidFill>
                <a:srgbClr val="842D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22" name="Rectangle 554"/>
              <p:cNvSpPr>
                <a:spLocks noChangeArrowheads="1"/>
              </p:cNvSpPr>
              <p:nvPr/>
            </p:nvSpPr>
            <p:spPr bwMode="auto">
              <a:xfrm>
                <a:off x="2025" y="2288"/>
                <a:ext cx="32" cy="6"/>
              </a:xfrm>
              <a:prstGeom prst="rect">
                <a:avLst/>
              </a:prstGeom>
              <a:solidFill>
                <a:srgbClr val="822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23" name="Rectangle 555"/>
              <p:cNvSpPr>
                <a:spLocks noChangeArrowheads="1"/>
              </p:cNvSpPr>
              <p:nvPr/>
            </p:nvSpPr>
            <p:spPr bwMode="auto">
              <a:xfrm>
                <a:off x="2025" y="2294"/>
                <a:ext cx="32" cy="4"/>
              </a:xfrm>
              <a:prstGeom prst="rect">
                <a:avLst/>
              </a:prstGeom>
              <a:solidFill>
                <a:srgbClr val="802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24" name="Rectangle 556"/>
              <p:cNvSpPr>
                <a:spLocks noChangeArrowheads="1"/>
              </p:cNvSpPr>
              <p:nvPr/>
            </p:nvSpPr>
            <p:spPr bwMode="auto">
              <a:xfrm>
                <a:off x="2025" y="2298"/>
                <a:ext cx="32" cy="7"/>
              </a:xfrm>
              <a:prstGeom prst="rect">
                <a:avLst/>
              </a:prstGeom>
              <a:solidFill>
                <a:srgbClr val="7E2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25" name="Rectangle 557"/>
              <p:cNvSpPr>
                <a:spLocks noChangeArrowheads="1"/>
              </p:cNvSpPr>
              <p:nvPr/>
            </p:nvSpPr>
            <p:spPr bwMode="auto">
              <a:xfrm>
                <a:off x="2025" y="2303"/>
                <a:ext cx="32" cy="5"/>
              </a:xfrm>
              <a:prstGeom prst="rect">
                <a:avLst/>
              </a:prstGeom>
              <a:solidFill>
                <a:srgbClr val="7C2E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26" name="Rectangle 558"/>
              <p:cNvSpPr>
                <a:spLocks noChangeArrowheads="1"/>
              </p:cNvSpPr>
              <p:nvPr/>
            </p:nvSpPr>
            <p:spPr bwMode="auto">
              <a:xfrm>
                <a:off x="2025" y="2308"/>
                <a:ext cx="32" cy="4"/>
              </a:xfrm>
              <a:prstGeom prst="rect">
                <a:avLst/>
              </a:prstGeom>
              <a:solidFill>
                <a:srgbClr val="7A2E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27" name="Rectangle 559"/>
              <p:cNvSpPr>
                <a:spLocks noChangeArrowheads="1"/>
              </p:cNvSpPr>
              <p:nvPr/>
            </p:nvSpPr>
            <p:spPr bwMode="auto">
              <a:xfrm>
                <a:off x="2025" y="2312"/>
                <a:ext cx="32" cy="6"/>
              </a:xfrm>
              <a:prstGeom prst="rect">
                <a:avLst/>
              </a:prstGeom>
              <a:solidFill>
                <a:srgbClr val="782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28" name="Rectangle 560"/>
              <p:cNvSpPr>
                <a:spLocks noChangeArrowheads="1"/>
              </p:cNvSpPr>
              <p:nvPr/>
            </p:nvSpPr>
            <p:spPr bwMode="auto">
              <a:xfrm>
                <a:off x="2025" y="2318"/>
                <a:ext cx="32" cy="5"/>
              </a:xfrm>
              <a:prstGeom prst="rect">
                <a:avLst/>
              </a:prstGeom>
              <a:solidFill>
                <a:srgbClr val="762F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29" name="Rectangle 561"/>
              <p:cNvSpPr>
                <a:spLocks noChangeArrowheads="1"/>
              </p:cNvSpPr>
              <p:nvPr/>
            </p:nvSpPr>
            <p:spPr bwMode="auto">
              <a:xfrm>
                <a:off x="2025" y="2323"/>
                <a:ext cx="32" cy="6"/>
              </a:xfrm>
              <a:prstGeom prst="rect">
                <a:avLst/>
              </a:prstGeom>
              <a:solidFill>
                <a:srgbClr val="742F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30" name="Rectangle 562"/>
              <p:cNvSpPr>
                <a:spLocks noChangeArrowheads="1"/>
              </p:cNvSpPr>
              <p:nvPr/>
            </p:nvSpPr>
            <p:spPr bwMode="auto">
              <a:xfrm>
                <a:off x="2025" y="2327"/>
                <a:ext cx="32" cy="6"/>
              </a:xfrm>
              <a:prstGeom prst="rect">
                <a:avLst/>
              </a:prstGeom>
              <a:solidFill>
                <a:srgbClr val="722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31" name="Rectangle 563"/>
              <p:cNvSpPr>
                <a:spLocks noChangeArrowheads="1"/>
              </p:cNvSpPr>
              <p:nvPr/>
            </p:nvSpPr>
            <p:spPr bwMode="auto">
              <a:xfrm>
                <a:off x="2025" y="2333"/>
                <a:ext cx="32" cy="5"/>
              </a:xfrm>
              <a:prstGeom prst="rect">
                <a:avLst/>
              </a:prstGeom>
              <a:solidFill>
                <a:srgbClr val="703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32" name="Rectangle 564"/>
              <p:cNvSpPr>
                <a:spLocks noChangeArrowheads="1"/>
              </p:cNvSpPr>
              <p:nvPr/>
            </p:nvSpPr>
            <p:spPr bwMode="auto">
              <a:xfrm>
                <a:off x="2025" y="2338"/>
                <a:ext cx="32" cy="4"/>
              </a:xfrm>
              <a:prstGeom prst="rect">
                <a:avLst/>
              </a:prstGeom>
              <a:solidFill>
                <a:srgbClr val="6E3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33" name="Rectangle 565"/>
              <p:cNvSpPr>
                <a:spLocks noChangeArrowheads="1"/>
              </p:cNvSpPr>
              <p:nvPr/>
            </p:nvSpPr>
            <p:spPr bwMode="auto">
              <a:xfrm>
                <a:off x="2025" y="2342"/>
                <a:ext cx="32" cy="5"/>
              </a:xfrm>
              <a:prstGeom prst="rect">
                <a:avLst/>
              </a:prstGeom>
              <a:solidFill>
                <a:srgbClr val="6C3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34" name="Rectangle 566"/>
              <p:cNvSpPr>
                <a:spLocks noChangeArrowheads="1"/>
              </p:cNvSpPr>
              <p:nvPr/>
            </p:nvSpPr>
            <p:spPr bwMode="auto">
              <a:xfrm>
                <a:off x="2025" y="2347"/>
                <a:ext cx="32" cy="8"/>
              </a:xfrm>
              <a:prstGeom prst="rect">
                <a:avLst/>
              </a:prstGeom>
              <a:solidFill>
                <a:srgbClr val="6A3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35" name="Rectangle 567"/>
              <p:cNvSpPr>
                <a:spLocks noChangeArrowheads="1"/>
              </p:cNvSpPr>
              <p:nvPr/>
            </p:nvSpPr>
            <p:spPr bwMode="auto">
              <a:xfrm>
                <a:off x="2025" y="2353"/>
                <a:ext cx="32" cy="6"/>
              </a:xfrm>
              <a:prstGeom prst="rect">
                <a:avLst/>
              </a:prstGeom>
              <a:solidFill>
                <a:srgbClr val="6830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36" name="Rectangle 568"/>
              <p:cNvSpPr>
                <a:spLocks noChangeArrowheads="1"/>
              </p:cNvSpPr>
              <p:nvPr/>
            </p:nvSpPr>
            <p:spPr bwMode="auto">
              <a:xfrm>
                <a:off x="2025" y="2359"/>
                <a:ext cx="32" cy="6"/>
              </a:xfrm>
              <a:prstGeom prst="rect">
                <a:avLst/>
              </a:prstGeom>
              <a:solidFill>
                <a:srgbClr val="663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37" name="Rectangle 569"/>
              <p:cNvSpPr>
                <a:spLocks noChangeArrowheads="1"/>
              </p:cNvSpPr>
              <p:nvPr/>
            </p:nvSpPr>
            <p:spPr bwMode="auto">
              <a:xfrm>
                <a:off x="2025" y="2365"/>
                <a:ext cx="32" cy="3"/>
              </a:xfrm>
              <a:prstGeom prst="rect">
                <a:avLst/>
              </a:prstGeom>
              <a:solidFill>
                <a:srgbClr val="643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38" name="Rectangle 570"/>
              <p:cNvSpPr>
                <a:spLocks noChangeArrowheads="1"/>
              </p:cNvSpPr>
              <p:nvPr/>
            </p:nvSpPr>
            <p:spPr bwMode="auto">
              <a:xfrm>
                <a:off x="2025" y="2368"/>
                <a:ext cx="32" cy="8"/>
              </a:xfrm>
              <a:prstGeom prst="rect">
                <a:avLst/>
              </a:prstGeom>
              <a:solidFill>
                <a:srgbClr val="623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39" name="Rectangle 571"/>
              <p:cNvSpPr>
                <a:spLocks noChangeArrowheads="1"/>
              </p:cNvSpPr>
              <p:nvPr/>
            </p:nvSpPr>
            <p:spPr bwMode="auto">
              <a:xfrm>
                <a:off x="2025" y="2374"/>
                <a:ext cx="32" cy="6"/>
              </a:xfrm>
              <a:prstGeom prst="rect">
                <a:avLst/>
              </a:prstGeom>
              <a:solidFill>
                <a:srgbClr val="603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40" name="Rectangle 572"/>
              <p:cNvSpPr>
                <a:spLocks noChangeArrowheads="1"/>
              </p:cNvSpPr>
              <p:nvPr/>
            </p:nvSpPr>
            <p:spPr bwMode="auto">
              <a:xfrm>
                <a:off x="2025" y="2380"/>
                <a:ext cx="32" cy="5"/>
              </a:xfrm>
              <a:prstGeom prst="rect">
                <a:avLst/>
              </a:prstGeom>
              <a:solidFill>
                <a:srgbClr val="5E3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41" name="Rectangle 573"/>
              <p:cNvSpPr>
                <a:spLocks noChangeArrowheads="1"/>
              </p:cNvSpPr>
              <p:nvPr/>
            </p:nvSpPr>
            <p:spPr bwMode="auto">
              <a:xfrm>
                <a:off x="2025" y="2385"/>
                <a:ext cx="32" cy="6"/>
              </a:xfrm>
              <a:prstGeom prst="rect">
                <a:avLst/>
              </a:prstGeom>
              <a:solidFill>
                <a:srgbClr val="5C3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42" name="Rectangle 574"/>
              <p:cNvSpPr>
                <a:spLocks noChangeArrowheads="1"/>
              </p:cNvSpPr>
              <p:nvPr/>
            </p:nvSpPr>
            <p:spPr bwMode="auto">
              <a:xfrm>
                <a:off x="2025" y="2391"/>
                <a:ext cx="32" cy="3"/>
              </a:xfrm>
              <a:prstGeom prst="rect">
                <a:avLst/>
              </a:prstGeom>
              <a:solidFill>
                <a:srgbClr val="5A3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43" name="Rectangle 575"/>
              <p:cNvSpPr>
                <a:spLocks noChangeArrowheads="1"/>
              </p:cNvSpPr>
              <p:nvPr/>
            </p:nvSpPr>
            <p:spPr bwMode="auto">
              <a:xfrm>
                <a:off x="2025" y="2394"/>
                <a:ext cx="32" cy="8"/>
              </a:xfrm>
              <a:prstGeom prst="rect">
                <a:avLst/>
              </a:prstGeom>
              <a:solidFill>
                <a:srgbClr val="583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44" name="Rectangle 576"/>
              <p:cNvSpPr>
                <a:spLocks noChangeArrowheads="1"/>
              </p:cNvSpPr>
              <p:nvPr/>
            </p:nvSpPr>
            <p:spPr bwMode="auto">
              <a:xfrm>
                <a:off x="2025" y="2400"/>
                <a:ext cx="32" cy="7"/>
              </a:xfrm>
              <a:prstGeom prst="rect">
                <a:avLst/>
              </a:prstGeom>
              <a:solidFill>
                <a:srgbClr val="563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45" name="Rectangle 577"/>
              <p:cNvSpPr>
                <a:spLocks noChangeArrowheads="1"/>
              </p:cNvSpPr>
              <p:nvPr/>
            </p:nvSpPr>
            <p:spPr bwMode="auto">
              <a:xfrm>
                <a:off x="2025" y="2407"/>
                <a:ext cx="32" cy="5"/>
              </a:xfrm>
              <a:prstGeom prst="rect">
                <a:avLst/>
              </a:prstGeom>
              <a:solidFill>
                <a:srgbClr val="543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46" name="Rectangle 578"/>
              <p:cNvSpPr>
                <a:spLocks noChangeArrowheads="1"/>
              </p:cNvSpPr>
              <p:nvPr/>
            </p:nvSpPr>
            <p:spPr bwMode="auto">
              <a:xfrm>
                <a:off x="2025" y="2412"/>
                <a:ext cx="32" cy="8"/>
              </a:xfrm>
              <a:prstGeom prst="rect">
                <a:avLst/>
              </a:prstGeom>
              <a:solidFill>
                <a:srgbClr val="523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47" name="Rectangle 579"/>
              <p:cNvSpPr>
                <a:spLocks noChangeArrowheads="1"/>
              </p:cNvSpPr>
              <p:nvPr/>
            </p:nvSpPr>
            <p:spPr bwMode="auto">
              <a:xfrm>
                <a:off x="2025" y="2418"/>
                <a:ext cx="32" cy="6"/>
              </a:xfrm>
              <a:prstGeom prst="rect">
                <a:avLst/>
              </a:prstGeom>
              <a:solidFill>
                <a:srgbClr val="503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48" name="Rectangle 580"/>
              <p:cNvSpPr>
                <a:spLocks noChangeArrowheads="1"/>
              </p:cNvSpPr>
              <p:nvPr/>
            </p:nvSpPr>
            <p:spPr bwMode="auto">
              <a:xfrm>
                <a:off x="2025" y="2424"/>
                <a:ext cx="32" cy="6"/>
              </a:xfrm>
              <a:prstGeom prst="rect">
                <a:avLst/>
              </a:prstGeom>
              <a:solidFill>
                <a:srgbClr val="4E3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49" name="Rectangle 581"/>
              <p:cNvSpPr>
                <a:spLocks noChangeArrowheads="1"/>
              </p:cNvSpPr>
              <p:nvPr/>
            </p:nvSpPr>
            <p:spPr bwMode="auto">
              <a:xfrm>
                <a:off x="2025" y="2430"/>
                <a:ext cx="32" cy="6"/>
              </a:xfrm>
              <a:prstGeom prst="rect">
                <a:avLst/>
              </a:prstGeom>
              <a:solidFill>
                <a:srgbClr val="4C3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50" name="Rectangle 582"/>
              <p:cNvSpPr>
                <a:spLocks noChangeArrowheads="1"/>
              </p:cNvSpPr>
              <p:nvPr/>
            </p:nvSpPr>
            <p:spPr bwMode="auto">
              <a:xfrm>
                <a:off x="2025" y="2436"/>
                <a:ext cx="32" cy="7"/>
              </a:xfrm>
              <a:prstGeom prst="rect">
                <a:avLst/>
              </a:prstGeom>
              <a:solidFill>
                <a:srgbClr val="4A3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51" name="Rectangle 583"/>
              <p:cNvSpPr>
                <a:spLocks noChangeArrowheads="1"/>
              </p:cNvSpPr>
              <p:nvPr/>
            </p:nvSpPr>
            <p:spPr bwMode="auto">
              <a:xfrm>
                <a:off x="2025" y="2441"/>
                <a:ext cx="32" cy="7"/>
              </a:xfrm>
              <a:prstGeom prst="rect">
                <a:avLst/>
              </a:prstGeom>
              <a:solidFill>
                <a:srgbClr val="483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52" name="Rectangle 584"/>
              <p:cNvSpPr>
                <a:spLocks noChangeArrowheads="1"/>
              </p:cNvSpPr>
              <p:nvPr/>
            </p:nvSpPr>
            <p:spPr bwMode="auto">
              <a:xfrm>
                <a:off x="2025" y="2448"/>
                <a:ext cx="32" cy="9"/>
              </a:xfrm>
              <a:prstGeom prst="rect">
                <a:avLst/>
              </a:prstGeom>
              <a:solidFill>
                <a:srgbClr val="463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53" name="Rectangle 585"/>
              <p:cNvSpPr>
                <a:spLocks noChangeArrowheads="1"/>
              </p:cNvSpPr>
              <p:nvPr/>
            </p:nvSpPr>
            <p:spPr bwMode="auto">
              <a:xfrm>
                <a:off x="2025" y="2457"/>
                <a:ext cx="32" cy="5"/>
              </a:xfrm>
              <a:prstGeom prst="rect">
                <a:avLst/>
              </a:prstGeom>
              <a:solidFill>
                <a:srgbClr val="443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54" name="Rectangle 586"/>
              <p:cNvSpPr>
                <a:spLocks noChangeArrowheads="1"/>
              </p:cNvSpPr>
              <p:nvPr/>
            </p:nvSpPr>
            <p:spPr bwMode="auto">
              <a:xfrm>
                <a:off x="2025" y="2462"/>
                <a:ext cx="32" cy="8"/>
              </a:xfrm>
              <a:prstGeom prst="rect">
                <a:avLst/>
              </a:prstGeom>
              <a:solidFill>
                <a:srgbClr val="423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55" name="Rectangle 587"/>
              <p:cNvSpPr>
                <a:spLocks noChangeArrowheads="1"/>
              </p:cNvSpPr>
              <p:nvPr/>
            </p:nvSpPr>
            <p:spPr bwMode="auto">
              <a:xfrm>
                <a:off x="2025" y="2468"/>
                <a:ext cx="32" cy="6"/>
              </a:xfrm>
              <a:prstGeom prst="rect">
                <a:avLst/>
              </a:prstGeom>
              <a:solidFill>
                <a:srgbClr val="403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56" name="Rectangle 588"/>
              <p:cNvSpPr>
                <a:spLocks noChangeArrowheads="1"/>
              </p:cNvSpPr>
              <p:nvPr/>
            </p:nvSpPr>
            <p:spPr bwMode="auto">
              <a:xfrm>
                <a:off x="2025" y="2474"/>
                <a:ext cx="32" cy="9"/>
              </a:xfrm>
              <a:prstGeom prst="rect">
                <a:avLst/>
              </a:prstGeom>
              <a:solidFill>
                <a:srgbClr val="3E3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57" name="Rectangle 589"/>
              <p:cNvSpPr>
                <a:spLocks noChangeArrowheads="1"/>
              </p:cNvSpPr>
              <p:nvPr/>
            </p:nvSpPr>
            <p:spPr bwMode="auto">
              <a:xfrm>
                <a:off x="2025" y="2483"/>
                <a:ext cx="32" cy="8"/>
              </a:xfrm>
              <a:prstGeom prst="rect">
                <a:avLst/>
              </a:prstGeom>
              <a:solidFill>
                <a:srgbClr val="3C3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58" name="Rectangle 590"/>
              <p:cNvSpPr>
                <a:spLocks noChangeArrowheads="1"/>
              </p:cNvSpPr>
              <p:nvPr/>
            </p:nvSpPr>
            <p:spPr bwMode="auto">
              <a:xfrm>
                <a:off x="2025" y="2489"/>
                <a:ext cx="32" cy="9"/>
              </a:xfrm>
              <a:prstGeom prst="rect">
                <a:avLst/>
              </a:prstGeom>
              <a:solidFill>
                <a:srgbClr val="3A3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59" name="Rectangle 591"/>
              <p:cNvSpPr>
                <a:spLocks noChangeArrowheads="1"/>
              </p:cNvSpPr>
              <p:nvPr/>
            </p:nvSpPr>
            <p:spPr bwMode="auto">
              <a:xfrm>
                <a:off x="2025" y="2498"/>
                <a:ext cx="32" cy="6"/>
              </a:xfrm>
              <a:prstGeom prst="rect">
                <a:avLst/>
              </a:prstGeom>
              <a:solidFill>
                <a:srgbClr val="383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60" name="Rectangle 592"/>
              <p:cNvSpPr>
                <a:spLocks noChangeArrowheads="1"/>
              </p:cNvSpPr>
              <p:nvPr/>
            </p:nvSpPr>
            <p:spPr bwMode="auto">
              <a:xfrm>
                <a:off x="2025" y="2504"/>
                <a:ext cx="32" cy="10"/>
              </a:xfrm>
              <a:prstGeom prst="rect">
                <a:avLst/>
              </a:prstGeom>
              <a:solidFill>
                <a:srgbClr val="36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61" name="Rectangle 593"/>
              <p:cNvSpPr>
                <a:spLocks noChangeArrowheads="1"/>
              </p:cNvSpPr>
              <p:nvPr/>
            </p:nvSpPr>
            <p:spPr bwMode="auto">
              <a:xfrm>
                <a:off x="2025" y="2512"/>
                <a:ext cx="32" cy="8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62" name="Rectangle 594"/>
              <p:cNvSpPr>
                <a:spLocks noChangeArrowheads="1"/>
              </p:cNvSpPr>
              <p:nvPr/>
            </p:nvSpPr>
            <p:spPr bwMode="auto">
              <a:xfrm>
                <a:off x="2025" y="1765"/>
                <a:ext cx="33" cy="755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63" name="Rectangle 595"/>
              <p:cNvSpPr>
                <a:spLocks noChangeArrowheads="1"/>
              </p:cNvSpPr>
              <p:nvPr/>
            </p:nvSpPr>
            <p:spPr bwMode="auto">
              <a:xfrm>
                <a:off x="1731" y="1769"/>
                <a:ext cx="33" cy="2"/>
              </a:xfrm>
              <a:prstGeom prst="rect">
                <a:avLst/>
              </a:prstGeom>
              <a:solidFill>
                <a:srgbClr val="FF0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64" name="Rectangle 596"/>
              <p:cNvSpPr>
                <a:spLocks noChangeArrowheads="1"/>
              </p:cNvSpPr>
              <p:nvPr/>
            </p:nvSpPr>
            <p:spPr bwMode="auto">
              <a:xfrm>
                <a:off x="1731" y="1771"/>
                <a:ext cx="33" cy="1"/>
              </a:xfrm>
              <a:prstGeom prst="rect">
                <a:avLst/>
              </a:prstGeom>
              <a:solidFill>
                <a:srgbClr val="FF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65" name="Rectangle 597"/>
              <p:cNvSpPr>
                <a:spLocks noChangeArrowheads="1"/>
              </p:cNvSpPr>
              <p:nvPr/>
            </p:nvSpPr>
            <p:spPr bwMode="auto">
              <a:xfrm>
                <a:off x="1731" y="1771"/>
                <a:ext cx="33" cy="1"/>
              </a:xfrm>
              <a:prstGeom prst="rect">
                <a:avLst/>
              </a:prstGeom>
              <a:solidFill>
                <a:srgbClr val="FF00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66" name="Rectangle 598"/>
              <p:cNvSpPr>
                <a:spLocks noChangeArrowheads="1"/>
              </p:cNvSpPr>
              <p:nvPr/>
            </p:nvSpPr>
            <p:spPr bwMode="auto">
              <a:xfrm>
                <a:off x="1731" y="1772"/>
                <a:ext cx="33" cy="4"/>
              </a:xfrm>
              <a:prstGeom prst="rect">
                <a:avLst/>
              </a:prstGeom>
              <a:solidFill>
                <a:srgbClr val="FF0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67" name="Rectangle 599"/>
              <p:cNvSpPr>
                <a:spLocks noChangeArrowheads="1"/>
              </p:cNvSpPr>
              <p:nvPr/>
            </p:nvSpPr>
            <p:spPr bwMode="auto">
              <a:xfrm>
                <a:off x="1731" y="1776"/>
                <a:ext cx="33" cy="4"/>
              </a:xfrm>
              <a:prstGeom prst="rect">
                <a:avLst/>
              </a:prstGeom>
              <a:solidFill>
                <a:srgbClr val="FF00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68" name="Rectangle 600"/>
              <p:cNvSpPr>
                <a:spLocks noChangeArrowheads="1"/>
              </p:cNvSpPr>
              <p:nvPr/>
            </p:nvSpPr>
            <p:spPr bwMode="auto">
              <a:xfrm>
                <a:off x="1731" y="1778"/>
                <a:ext cx="33" cy="4"/>
              </a:xfrm>
              <a:prstGeom prst="rect">
                <a:avLst/>
              </a:prstGeom>
              <a:solidFill>
                <a:srgbClr val="FF00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69" name="Rectangle 601"/>
              <p:cNvSpPr>
                <a:spLocks noChangeArrowheads="1"/>
              </p:cNvSpPr>
              <p:nvPr/>
            </p:nvSpPr>
            <p:spPr bwMode="auto">
              <a:xfrm>
                <a:off x="1731" y="1782"/>
                <a:ext cx="33" cy="2"/>
              </a:xfrm>
              <a:prstGeom prst="rect">
                <a:avLst/>
              </a:prstGeom>
              <a:solidFill>
                <a:srgbClr val="FF0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70" name="Rectangle 602"/>
              <p:cNvSpPr>
                <a:spLocks noChangeArrowheads="1"/>
              </p:cNvSpPr>
              <p:nvPr/>
            </p:nvSpPr>
            <p:spPr bwMode="auto">
              <a:xfrm>
                <a:off x="1731" y="1784"/>
                <a:ext cx="33" cy="2"/>
              </a:xfrm>
              <a:prstGeom prst="rect">
                <a:avLst/>
              </a:prstGeom>
              <a:solidFill>
                <a:srgbClr val="FE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71" name="Rectangle 603"/>
              <p:cNvSpPr>
                <a:spLocks noChangeArrowheads="1"/>
              </p:cNvSpPr>
              <p:nvPr/>
            </p:nvSpPr>
            <p:spPr bwMode="auto">
              <a:xfrm>
                <a:off x="1731" y="1786"/>
                <a:ext cx="33" cy="5"/>
              </a:xfrm>
              <a:prstGeom prst="rect">
                <a:avLst/>
              </a:prstGeom>
              <a:solidFill>
                <a:srgbClr val="FE00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72" name="Rectangle 604"/>
              <p:cNvSpPr>
                <a:spLocks noChangeArrowheads="1"/>
              </p:cNvSpPr>
              <p:nvPr/>
            </p:nvSpPr>
            <p:spPr bwMode="auto">
              <a:xfrm>
                <a:off x="1731" y="1791"/>
                <a:ext cx="33" cy="3"/>
              </a:xfrm>
              <a:prstGeom prst="rect">
                <a:avLst/>
              </a:prstGeom>
              <a:solidFill>
                <a:srgbClr val="FE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73" name="Rectangle 605"/>
              <p:cNvSpPr>
                <a:spLocks noChangeArrowheads="1"/>
              </p:cNvSpPr>
              <p:nvPr/>
            </p:nvSpPr>
            <p:spPr bwMode="auto">
              <a:xfrm>
                <a:off x="1731" y="1794"/>
                <a:ext cx="33" cy="9"/>
              </a:xfrm>
              <a:prstGeom prst="rect">
                <a:avLst/>
              </a:prstGeom>
              <a:solidFill>
                <a:srgbClr val="FE00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74" name="Rectangle 606"/>
              <p:cNvSpPr>
                <a:spLocks noChangeArrowheads="1"/>
              </p:cNvSpPr>
              <p:nvPr/>
            </p:nvSpPr>
            <p:spPr bwMode="auto">
              <a:xfrm>
                <a:off x="1731" y="1801"/>
                <a:ext cx="33" cy="4"/>
              </a:xfrm>
              <a:prstGeom prst="rect">
                <a:avLst/>
              </a:prstGeom>
              <a:solidFill>
                <a:srgbClr val="FE00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75" name="Rectangle 607"/>
              <p:cNvSpPr>
                <a:spLocks noChangeArrowheads="1"/>
              </p:cNvSpPr>
              <p:nvPr/>
            </p:nvSpPr>
            <p:spPr bwMode="auto">
              <a:xfrm>
                <a:off x="1731" y="1805"/>
                <a:ext cx="33" cy="3"/>
              </a:xfrm>
              <a:prstGeom prst="rect">
                <a:avLst/>
              </a:prstGeom>
              <a:solidFill>
                <a:srgbClr val="FE00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76" name="Rectangle 608"/>
              <p:cNvSpPr>
                <a:spLocks noChangeArrowheads="1"/>
              </p:cNvSpPr>
              <p:nvPr/>
            </p:nvSpPr>
            <p:spPr bwMode="auto">
              <a:xfrm>
                <a:off x="1731" y="1808"/>
                <a:ext cx="33" cy="6"/>
              </a:xfrm>
              <a:prstGeom prst="rect">
                <a:avLst/>
              </a:prstGeom>
              <a:solidFill>
                <a:srgbClr val="FD0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77" name="Rectangle 609"/>
              <p:cNvSpPr>
                <a:spLocks noChangeArrowheads="1"/>
              </p:cNvSpPr>
              <p:nvPr/>
            </p:nvSpPr>
            <p:spPr bwMode="auto">
              <a:xfrm>
                <a:off x="1731" y="1814"/>
                <a:ext cx="33" cy="1"/>
              </a:xfrm>
              <a:prstGeom prst="rect">
                <a:avLst/>
              </a:prstGeom>
              <a:solidFill>
                <a:srgbClr val="FD0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78" name="Rectangle 610"/>
              <p:cNvSpPr>
                <a:spLocks noChangeArrowheads="1"/>
              </p:cNvSpPr>
              <p:nvPr/>
            </p:nvSpPr>
            <p:spPr bwMode="auto">
              <a:xfrm>
                <a:off x="1731" y="1815"/>
                <a:ext cx="33" cy="1"/>
              </a:xfrm>
              <a:prstGeom prst="rect">
                <a:avLst/>
              </a:prstGeom>
              <a:solidFill>
                <a:srgbClr val="FD04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79" name="Rectangle 611"/>
              <p:cNvSpPr>
                <a:spLocks noChangeArrowheads="1"/>
              </p:cNvSpPr>
              <p:nvPr/>
            </p:nvSpPr>
            <p:spPr bwMode="auto">
              <a:xfrm>
                <a:off x="1731" y="1816"/>
                <a:ext cx="33" cy="1"/>
              </a:xfrm>
              <a:prstGeom prst="rect">
                <a:avLst/>
              </a:prstGeom>
              <a:solidFill>
                <a:srgbClr val="FD07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80" name="Rectangle 612"/>
              <p:cNvSpPr>
                <a:spLocks noChangeArrowheads="1"/>
              </p:cNvSpPr>
              <p:nvPr/>
            </p:nvSpPr>
            <p:spPr bwMode="auto">
              <a:xfrm>
                <a:off x="1731" y="1816"/>
                <a:ext cx="33" cy="3"/>
              </a:xfrm>
              <a:prstGeom prst="rect">
                <a:avLst/>
              </a:prstGeom>
              <a:solidFill>
                <a:srgbClr val="FD0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81" name="Rectangle 613"/>
              <p:cNvSpPr>
                <a:spLocks noChangeArrowheads="1"/>
              </p:cNvSpPr>
              <p:nvPr/>
            </p:nvSpPr>
            <p:spPr bwMode="auto">
              <a:xfrm>
                <a:off x="1731" y="1819"/>
                <a:ext cx="33" cy="7"/>
              </a:xfrm>
              <a:prstGeom prst="rect">
                <a:avLst/>
              </a:prstGeom>
              <a:solidFill>
                <a:srgbClr val="FD0B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82" name="Rectangle 614"/>
              <p:cNvSpPr>
                <a:spLocks noChangeArrowheads="1"/>
              </p:cNvSpPr>
              <p:nvPr/>
            </p:nvSpPr>
            <p:spPr bwMode="auto">
              <a:xfrm>
                <a:off x="1731" y="1824"/>
                <a:ext cx="33" cy="5"/>
              </a:xfrm>
              <a:prstGeom prst="rect">
                <a:avLst/>
              </a:prstGeom>
              <a:solidFill>
                <a:srgbClr val="FC0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83" name="Rectangle 615"/>
              <p:cNvSpPr>
                <a:spLocks noChangeArrowheads="1"/>
              </p:cNvSpPr>
              <p:nvPr/>
            </p:nvSpPr>
            <p:spPr bwMode="auto">
              <a:xfrm>
                <a:off x="1731" y="1829"/>
                <a:ext cx="33" cy="4"/>
              </a:xfrm>
              <a:prstGeom prst="rect">
                <a:avLst/>
              </a:prstGeom>
              <a:solidFill>
                <a:srgbClr val="FC0B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84" name="Rectangle 616"/>
              <p:cNvSpPr>
                <a:spLocks noChangeArrowheads="1"/>
              </p:cNvSpPr>
              <p:nvPr/>
            </p:nvSpPr>
            <p:spPr bwMode="auto">
              <a:xfrm>
                <a:off x="1731" y="1833"/>
                <a:ext cx="33" cy="6"/>
              </a:xfrm>
              <a:prstGeom prst="rect">
                <a:avLst/>
              </a:prstGeom>
              <a:solidFill>
                <a:srgbClr val="FC0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85" name="Rectangle 617"/>
              <p:cNvSpPr>
                <a:spLocks noChangeArrowheads="1"/>
              </p:cNvSpPr>
              <p:nvPr/>
            </p:nvSpPr>
            <p:spPr bwMode="auto">
              <a:xfrm>
                <a:off x="1731" y="1839"/>
                <a:ext cx="33" cy="6"/>
              </a:xfrm>
              <a:prstGeom prst="rect">
                <a:avLst/>
              </a:prstGeom>
              <a:solidFill>
                <a:srgbClr val="FC0B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86" name="Rectangle 618"/>
              <p:cNvSpPr>
                <a:spLocks noChangeArrowheads="1"/>
              </p:cNvSpPr>
              <p:nvPr/>
            </p:nvSpPr>
            <p:spPr bwMode="auto">
              <a:xfrm>
                <a:off x="1731" y="1845"/>
                <a:ext cx="33" cy="8"/>
              </a:xfrm>
              <a:prstGeom prst="rect">
                <a:avLst/>
              </a:prstGeom>
              <a:solidFill>
                <a:srgbClr val="FB0B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87" name="Rectangle 619"/>
              <p:cNvSpPr>
                <a:spLocks noChangeArrowheads="1"/>
              </p:cNvSpPr>
              <p:nvPr/>
            </p:nvSpPr>
            <p:spPr bwMode="auto">
              <a:xfrm>
                <a:off x="1731" y="1851"/>
                <a:ext cx="33" cy="6"/>
              </a:xfrm>
              <a:prstGeom prst="rect">
                <a:avLst/>
              </a:prstGeom>
              <a:solidFill>
                <a:srgbClr val="FB0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88" name="Rectangle 620"/>
              <p:cNvSpPr>
                <a:spLocks noChangeArrowheads="1"/>
              </p:cNvSpPr>
              <p:nvPr/>
            </p:nvSpPr>
            <p:spPr bwMode="auto">
              <a:xfrm>
                <a:off x="1731" y="1857"/>
                <a:ext cx="33" cy="4"/>
              </a:xfrm>
              <a:prstGeom prst="rect">
                <a:avLst/>
              </a:prstGeom>
              <a:solidFill>
                <a:srgbClr val="FA0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89" name="Rectangle 621"/>
              <p:cNvSpPr>
                <a:spLocks noChangeArrowheads="1"/>
              </p:cNvSpPr>
              <p:nvPr/>
            </p:nvSpPr>
            <p:spPr bwMode="auto">
              <a:xfrm>
                <a:off x="1731" y="1861"/>
                <a:ext cx="33" cy="9"/>
              </a:xfrm>
              <a:prstGeom prst="rect">
                <a:avLst/>
              </a:prstGeom>
              <a:solidFill>
                <a:srgbClr val="FA0B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90" name="Rectangle 622"/>
              <p:cNvSpPr>
                <a:spLocks noChangeArrowheads="1"/>
              </p:cNvSpPr>
              <p:nvPr/>
            </p:nvSpPr>
            <p:spPr bwMode="auto">
              <a:xfrm>
                <a:off x="1731" y="1868"/>
                <a:ext cx="33" cy="3"/>
              </a:xfrm>
              <a:prstGeom prst="rect">
                <a:avLst/>
              </a:prstGeom>
              <a:solidFill>
                <a:srgbClr val="F90B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91" name="Rectangle 623"/>
              <p:cNvSpPr>
                <a:spLocks noChangeArrowheads="1"/>
              </p:cNvSpPr>
              <p:nvPr/>
            </p:nvSpPr>
            <p:spPr bwMode="auto">
              <a:xfrm>
                <a:off x="1731" y="1871"/>
                <a:ext cx="33" cy="2"/>
              </a:xfrm>
              <a:prstGeom prst="rect">
                <a:avLst/>
              </a:prstGeom>
              <a:solidFill>
                <a:srgbClr val="F90D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92" name="Rectangle 624"/>
              <p:cNvSpPr>
                <a:spLocks noChangeArrowheads="1"/>
              </p:cNvSpPr>
              <p:nvPr/>
            </p:nvSpPr>
            <p:spPr bwMode="auto">
              <a:xfrm>
                <a:off x="1731" y="1873"/>
                <a:ext cx="33" cy="5"/>
              </a:xfrm>
              <a:prstGeom prst="rect">
                <a:avLst/>
              </a:prstGeom>
              <a:solidFill>
                <a:srgbClr val="F90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93" name="Rectangle 625"/>
              <p:cNvSpPr>
                <a:spLocks noChangeArrowheads="1"/>
              </p:cNvSpPr>
              <p:nvPr/>
            </p:nvSpPr>
            <p:spPr bwMode="auto">
              <a:xfrm>
                <a:off x="1731" y="1878"/>
                <a:ext cx="33" cy="7"/>
              </a:xfrm>
              <a:prstGeom prst="rect">
                <a:avLst/>
              </a:prstGeom>
              <a:solidFill>
                <a:srgbClr val="F80F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94" name="Rectangle 626"/>
              <p:cNvSpPr>
                <a:spLocks noChangeArrowheads="1"/>
              </p:cNvSpPr>
              <p:nvPr/>
            </p:nvSpPr>
            <p:spPr bwMode="auto">
              <a:xfrm>
                <a:off x="1731" y="1885"/>
                <a:ext cx="33" cy="5"/>
              </a:xfrm>
              <a:prstGeom prst="rect">
                <a:avLst/>
              </a:prstGeom>
              <a:solidFill>
                <a:srgbClr val="F80F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95" name="Rectangle 627"/>
              <p:cNvSpPr>
                <a:spLocks noChangeArrowheads="1"/>
              </p:cNvSpPr>
              <p:nvPr/>
            </p:nvSpPr>
            <p:spPr bwMode="auto">
              <a:xfrm>
                <a:off x="1731" y="1890"/>
                <a:ext cx="33" cy="7"/>
              </a:xfrm>
              <a:prstGeom prst="rect">
                <a:avLst/>
              </a:prstGeom>
              <a:solidFill>
                <a:srgbClr val="F70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96" name="Rectangle 628"/>
              <p:cNvSpPr>
                <a:spLocks noChangeArrowheads="1"/>
              </p:cNvSpPr>
              <p:nvPr/>
            </p:nvSpPr>
            <p:spPr bwMode="auto">
              <a:xfrm>
                <a:off x="1731" y="1895"/>
                <a:ext cx="33" cy="6"/>
              </a:xfrm>
              <a:prstGeom prst="rect">
                <a:avLst/>
              </a:prstGeom>
              <a:solidFill>
                <a:srgbClr val="F70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97" name="Rectangle 629"/>
              <p:cNvSpPr>
                <a:spLocks noChangeArrowheads="1"/>
              </p:cNvSpPr>
              <p:nvPr/>
            </p:nvSpPr>
            <p:spPr bwMode="auto">
              <a:xfrm>
                <a:off x="1731" y="1901"/>
                <a:ext cx="33" cy="6"/>
              </a:xfrm>
              <a:prstGeom prst="rect">
                <a:avLst/>
              </a:prstGeom>
              <a:solidFill>
                <a:srgbClr val="F60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98" name="Rectangle 630"/>
              <p:cNvSpPr>
                <a:spLocks noChangeArrowheads="1"/>
              </p:cNvSpPr>
              <p:nvPr/>
            </p:nvSpPr>
            <p:spPr bwMode="auto">
              <a:xfrm>
                <a:off x="1731" y="1907"/>
                <a:ext cx="33" cy="3"/>
              </a:xfrm>
              <a:prstGeom prst="rect">
                <a:avLst/>
              </a:prstGeom>
              <a:solidFill>
                <a:srgbClr val="F50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799" name="Rectangle 631"/>
              <p:cNvSpPr>
                <a:spLocks noChangeArrowheads="1"/>
              </p:cNvSpPr>
              <p:nvPr/>
            </p:nvSpPr>
            <p:spPr bwMode="auto">
              <a:xfrm>
                <a:off x="1731" y="1910"/>
                <a:ext cx="33" cy="8"/>
              </a:xfrm>
              <a:prstGeom prst="rect">
                <a:avLst/>
              </a:prstGeom>
              <a:solidFill>
                <a:srgbClr val="F51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00" name="Rectangle 632"/>
              <p:cNvSpPr>
                <a:spLocks noChangeArrowheads="1"/>
              </p:cNvSpPr>
              <p:nvPr/>
            </p:nvSpPr>
            <p:spPr bwMode="auto">
              <a:xfrm>
                <a:off x="1731" y="1916"/>
                <a:ext cx="33" cy="5"/>
              </a:xfrm>
              <a:prstGeom prst="rect">
                <a:avLst/>
              </a:prstGeom>
              <a:solidFill>
                <a:srgbClr val="F41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01" name="Rectangle 633"/>
              <p:cNvSpPr>
                <a:spLocks noChangeArrowheads="1"/>
              </p:cNvSpPr>
              <p:nvPr/>
            </p:nvSpPr>
            <p:spPr bwMode="auto">
              <a:xfrm>
                <a:off x="1731" y="1921"/>
                <a:ext cx="33" cy="7"/>
              </a:xfrm>
              <a:prstGeom prst="rect">
                <a:avLst/>
              </a:prstGeom>
              <a:solidFill>
                <a:srgbClr val="F31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02" name="Rectangle 634"/>
              <p:cNvSpPr>
                <a:spLocks noChangeArrowheads="1"/>
              </p:cNvSpPr>
              <p:nvPr/>
            </p:nvSpPr>
            <p:spPr bwMode="auto">
              <a:xfrm>
                <a:off x="1731" y="1928"/>
                <a:ext cx="33" cy="5"/>
              </a:xfrm>
              <a:prstGeom prst="rect">
                <a:avLst/>
              </a:prstGeom>
              <a:solidFill>
                <a:srgbClr val="F3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03" name="Rectangle 635"/>
              <p:cNvSpPr>
                <a:spLocks noChangeArrowheads="1"/>
              </p:cNvSpPr>
              <p:nvPr/>
            </p:nvSpPr>
            <p:spPr bwMode="auto">
              <a:xfrm>
                <a:off x="1731" y="1933"/>
                <a:ext cx="33" cy="6"/>
              </a:xfrm>
              <a:prstGeom prst="rect">
                <a:avLst/>
              </a:prstGeom>
              <a:solidFill>
                <a:srgbClr val="F21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04" name="Rectangle 636"/>
              <p:cNvSpPr>
                <a:spLocks noChangeArrowheads="1"/>
              </p:cNvSpPr>
              <p:nvPr/>
            </p:nvSpPr>
            <p:spPr bwMode="auto">
              <a:xfrm>
                <a:off x="1731" y="1937"/>
                <a:ext cx="33" cy="3"/>
              </a:xfrm>
              <a:prstGeom prst="rect">
                <a:avLst/>
              </a:prstGeom>
              <a:solidFill>
                <a:srgbClr val="F21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05" name="Rectangle 637"/>
              <p:cNvSpPr>
                <a:spLocks noChangeArrowheads="1"/>
              </p:cNvSpPr>
              <p:nvPr/>
            </p:nvSpPr>
            <p:spPr bwMode="auto">
              <a:xfrm>
                <a:off x="1731" y="1940"/>
                <a:ext cx="33" cy="5"/>
              </a:xfrm>
              <a:prstGeom prst="rect">
                <a:avLst/>
              </a:prstGeom>
              <a:solidFill>
                <a:srgbClr val="F114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06" name="Rectangle 638"/>
              <p:cNvSpPr>
                <a:spLocks noChangeArrowheads="1"/>
              </p:cNvSpPr>
              <p:nvPr/>
            </p:nvSpPr>
            <p:spPr bwMode="auto">
              <a:xfrm>
                <a:off x="1731" y="1945"/>
                <a:ext cx="33" cy="6"/>
              </a:xfrm>
              <a:prstGeom prst="rect">
                <a:avLst/>
              </a:prstGeom>
              <a:solidFill>
                <a:srgbClr val="F015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07" name="Rectangle 639"/>
              <p:cNvSpPr>
                <a:spLocks noChangeArrowheads="1"/>
              </p:cNvSpPr>
              <p:nvPr/>
            </p:nvSpPr>
            <p:spPr bwMode="auto">
              <a:xfrm>
                <a:off x="1731" y="1951"/>
                <a:ext cx="33" cy="6"/>
              </a:xfrm>
              <a:prstGeom prst="rect">
                <a:avLst/>
              </a:prstGeom>
              <a:solidFill>
                <a:srgbClr val="EF15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08" name="Rectangle 640"/>
              <p:cNvSpPr>
                <a:spLocks noChangeArrowheads="1"/>
              </p:cNvSpPr>
              <p:nvPr/>
            </p:nvSpPr>
            <p:spPr bwMode="auto">
              <a:xfrm>
                <a:off x="1731" y="1957"/>
                <a:ext cx="33" cy="8"/>
              </a:xfrm>
              <a:prstGeom prst="rect">
                <a:avLst/>
              </a:prstGeom>
              <a:solidFill>
                <a:srgbClr val="EE1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09" name="Rectangle 641"/>
              <p:cNvSpPr>
                <a:spLocks noChangeArrowheads="1"/>
              </p:cNvSpPr>
              <p:nvPr/>
            </p:nvSpPr>
            <p:spPr bwMode="auto">
              <a:xfrm>
                <a:off x="1731" y="1963"/>
                <a:ext cx="33" cy="3"/>
              </a:xfrm>
              <a:prstGeom prst="rect">
                <a:avLst/>
              </a:prstGeom>
              <a:solidFill>
                <a:srgbClr val="ED1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10" name="Rectangle 642"/>
              <p:cNvSpPr>
                <a:spLocks noChangeArrowheads="1"/>
              </p:cNvSpPr>
              <p:nvPr/>
            </p:nvSpPr>
            <p:spPr bwMode="auto">
              <a:xfrm>
                <a:off x="1731" y="1966"/>
                <a:ext cx="33" cy="6"/>
              </a:xfrm>
              <a:prstGeom prst="rect">
                <a:avLst/>
              </a:prstGeom>
              <a:solidFill>
                <a:srgbClr val="ED1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11" name="Rectangle 643"/>
              <p:cNvSpPr>
                <a:spLocks noChangeArrowheads="1"/>
              </p:cNvSpPr>
              <p:nvPr/>
            </p:nvSpPr>
            <p:spPr bwMode="auto">
              <a:xfrm>
                <a:off x="1731" y="1972"/>
                <a:ext cx="33" cy="4"/>
              </a:xfrm>
              <a:prstGeom prst="rect">
                <a:avLst/>
              </a:prstGeom>
              <a:solidFill>
                <a:srgbClr val="EC1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12" name="Rectangle 644"/>
              <p:cNvSpPr>
                <a:spLocks noChangeArrowheads="1"/>
              </p:cNvSpPr>
              <p:nvPr/>
            </p:nvSpPr>
            <p:spPr bwMode="auto">
              <a:xfrm>
                <a:off x="1731" y="1976"/>
                <a:ext cx="33" cy="6"/>
              </a:xfrm>
              <a:prstGeom prst="rect">
                <a:avLst/>
              </a:prstGeom>
              <a:solidFill>
                <a:srgbClr val="EB1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13" name="Rectangle 645"/>
              <p:cNvSpPr>
                <a:spLocks noChangeArrowheads="1"/>
              </p:cNvSpPr>
              <p:nvPr/>
            </p:nvSpPr>
            <p:spPr bwMode="auto">
              <a:xfrm>
                <a:off x="1731" y="1982"/>
                <a:ext cx="33" cy="7"/>
              </a:xfrm>
              <a:prstGeom prst="rect">
                <a:avLst/>
              </a:prstGeom>
              <a:solidFill>
                <a:srgbClr val="EA1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14" name="Rectangle 646"/>
              <p:cNvSpPr>
                <a:spLocks noChangeArrowheads="1"/>
              </p:cNvSpPr>
              <p:nvPr/>
            </p:nvSpPr>
            <p:spPr bwMode="auto">
              <a:xfrm>
                <a:off x="1731" y="1987"/>
                <a:ext cx="33" cy="3"/>
              </a:xfrm>
              <a:prstGeom prst="rect">
                <a:avLst/>
              </a:prstGeom>
              <a:solidFill>
                <a:srgbClr val="E917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15" name="Rectangle 647"/>
              <p:cNvSpPr>
                <a:spLocks noChangeArrowheads="1"/>
              </p:cNvSpPr>
              <p:nvPr/>
            </p:nvSpPr>
            <p:spPr bwMode="auto">
              <a:xfrm>
                <a:off x="1731" y="1990"/>
                <a:ext cx="33" cy="5"/>
              </a:xfrm>
              <a:prstGeom prst="rect">
                <a:avLst/>
              </a:prstGeom>
              <a:solidFill>
                <a:srgbClr val="E91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16" name="Rectangle 648"/>
              <p:cNvSpPr>
                <a:spLocks noChangeArrowheads="1"/>
              </p:cNvSpPr>
              <p:nvPr/>
            </p:nvSpPr>
            <p:spPr bwMode="auto">
              <a:xfrm>
                <a:off x="1731" y="1995"/>
                <a:ext cx="33" cy="6"/>
              </a:xfrm>
              <a:prstGeom prst="rect">
                <a:avLst/>
              </a:prstGeom>
              <a:solidFill>
                <a:srgbClr val="E719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17" name="Rectangle 649"/>
              <p:cNvSpPr>
                <a:spLocks noChangeArrowheads="1"/>
              </p:cNvSpPr>
              <p:nvPr/>
            </p:nvSpPr>
            <p:spPr bwMode="auto">
              <a:xfrm>
                <a:off x="1731" y="2001"/>
                <a:ext cx="33" cy="8"/>
              </a:xfrm>
              <a:prstGeom prst="rect">
                <a:avLst/>
              </a:prstGeom>
              <a:solidFill>
                <a:srgbClr val="E619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18" name="Rectangle 650"/>
              <p:cNvSpPr>
                <a:spLocks noChangeArrowheads="1"/>
              </p:cNvSpPr>
              <p:nvPr/>
            </p:nvSpPr>
            <p:spPr bwMode="auto">
              <a:xfrm>
                <a:off x="1731" y="2007"/>
                <a:ext cx="33" cy="7"/>
              </a:xfrm>
              <a:prstGeom prst="rect">
                <a:avLst/>
              </a:prstGeom>
              <a:solidFill>
                <a:srgbClr val="E5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19" name="Rectangle 651"/>
              <p:cNvSpPr>
                <a:spLocks noChangeArrowheads="1"/>
              </p:cNvSpPr>
              <p:nvPr/>
            </p:nvSpPr>
            <p:spPr bwMode="auto">
              <a:xfrm>
                <a:off x="1731" y="2014"/>
                <a:ext cx="33" cy="5"/>
              </a:xfrm>
              <a:prstGeom prst="rect">
                <a:avLst/>
              </a:prstGeom>
              <a:solidFill>
                <a:srgbClr val="E41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20" name="Rectangle 652"/>
              <p:cNvSpPr>
                <a:spLocks noChangeArrowheads="1"/>
              </p:cNvSpPr>
              <p:nvPr/>
            </p:nvSpPr>
            <p:spPr bwMode="auto">
              <a:xfrm>
                <a:off x="1731" y="2019"/>
                <a:ext cx="33" cy="3"/>
              </a:xfrm>
              <a:prstGeom prst="rect">
                <a:avLst/>
              </a:prstGeom>
              <a:solidFill>
                <a:srgbClr val="E31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21" name="Rectangle 653"/>
              <p:cNvSpPr>
                <a:spLocks noChangeArrowheads="1"/>
              </p:cNvSpPr>
              <p:nvPr/>
            </p:nvSpPr>
            <p:spPr bwMode="auto">
              <a:xfrm>
                <a:off x="1731" y="2022"/>
                <a:ext cx="33" cy="9"/>
              </a:xfrm>
              <a:prstGeom prst="rect">
                <a:avLst/>
              </a:prstGeom>
              <a:solidFill>
                <a:srgbClr val="E11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22" name="Rectangle 654"/>
              <p:cNvSpPr>
                <a:spLocks noChangeArrowheads="1"/>
              </p:cNvSpPr>
              <p:nvPr/>
            </p:nvSpPr>
            <p:spPr bwMode="auto">
              <a:xfrm>
                <a:off x="1731" y="2029"/>
                <a:ext cx="33" cy="5"/>
              </a:xfrm>
              <a:prstGeom prst="rect">
                <a:avLst/>
              </a:prstGeom>
              <a:solidFill>
                <a:srgbClr val="E01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23" name="Rectangle 655"/>
              <p:cNvSpPr>
                <a:spLocks noChangeArrowheads="1"/>
              </p:cNvSpPr>
              <p:nvPr/>
            </p:nvSpPr>
            <p:spPr bwMode="auto">
              <a:xfrm>
                <a:off x="1731" y="2034"/>
                <a:ext cx="33" cy="6"/>
              </a:xfrm>
              <a:prstGeom prst="rect">
                <a:avLst/>
              </a:prstGeom>
              <a:solidFill>
                <a:srgbClr val="DF1C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24" name="Rectangle 656"/>
              <p:cNvSpPr>
                <a:spLocks noChangeArrowheads="1"/>
              </p:cNvSpPr>
              <p:nvPr/>
            </p:nvSpPr>
            <p:spPr bwMode="auto">
              <a:xfrm>
                <a:off x="1731" y="2040"/>
                <a:ext cx="33" cy="5"/>
              </a:xfrm>
              <a:prstGeom prst="rect">
                <a:avLst/>
              </a:prstGeom>
              <a:solidFill>
                <a:srgbClr val="DD1C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25" name="Rectangle 657"/>
              <p:cNvSpPr>
                <a:spLocks noChangeArrowheads="1"/>
              </p:cNvSpPr>
              <p:nvPr/>
            </p:nvSpPr>
            <p:spPr bwMode="auto">
              <a:xfrm>
                <a:off x="1731" y="2045"/>
                <a:ext cx="33" cy="8"/>
              </a:xfrm>
              <a:prstGeom prst="rect">
                <a:avLst/>
              </a:prstGeom>
              <a:solidFill>
                <a:srgbClr val="DC1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26" name="Rectangle 658"/>
              <p:cNvSpPr>
                <a:spLocks noChangeArrowheads="1"/>
              </p:cNvSpPr>
              <p:nvPr/>
            </p:nvSpPr>
            <p:spPr bwMode="auto">
              <a:xfrm>
                <a:off x="1731" y="2051"/>
                <a:ext cx="33" cy="7"/>
              </a:xfrm>
              <a:prstGeom prst="rect">
                <a:avLst/>
              </a:prstGeom>
              <a:solidFill>
                <a:srgbClr val="DA1E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27" name="Rectangle 659"/>
              <p:cNvSpPr>
                <a:spLocks noChangeArrowheads="1"/>
              </p:cNvSpPr>
              <p:nvPr/>
            </p:nvSpPr>
            <p:spPr bwMode="auto">
              <a:xfrm>
                <a:off x="1731" y="2058"/>
                <a:ext cx="33" cy="6"/>
              </a:xfrm>
              <a:prstGeom prst="rect">
                <a:avLst/>
              </a:prstGeom>
              <a:solidFill>
                <a:srgbClr val="D91E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28" name="Rectangle 660"/>
              <p:cNvSpPr>
                <a:spLocks noChangeArrowheads="1"/>
              </p:cNvSpPr>
              <p:nvPr/>
            </p:nvSpPr>
            <p:spPr bwMode="auto">
              <a:xfrm>
                <a:off x="1731" y="2064"/>
                <a:ext cx="33" cy="5"/>
              </a:xfrm>
              <a:prstGeom prst="rect">
                <a:avLst/>
              </a:prstGeom>
              <a:solidFill>
                <a:srgbClr val="D71F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29" name="Rectangle 661"/>
              <p:cNvSpPr>
                <a:spLocks noChangeArrowheads="1"/>
              </p:cNvSpPr>
              <p:nvPr/>
            </p:nvSpPr>
            <p:spPr bwMode="auto">
              <a:xfrm>
                <a:off x="1731" y="2069"/>
                <a:ext cx="33" cy="8"/>
              </a:xfrm>
              <a:prstGeom prst="rect">
                <a:avLst/>
              </a:prstGeom>
              <a:solidFill>
                <a:srgbClr val="D51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30" name="Rectangle 662"/>
              <p:cNvSpPr>
                <a:spLocks noChangeArrowheads="1"/>
              </p:cNvSpPr>
              <p:nvPr/>
            </p:nvSpPr>
            <p:spPr bwMode="auto">
              <a:xfrm>
                <a:off x="1731" y="2075"/>
                <a:ext cx="33" cy="6"/>
              </a:xfrm>
              <a:prstGeom prst="rect">
                <a:avLst/>
              </a:prstGeom>
              <a:solidFill>
                <a:srgbClr val="D41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31" name="Rectangle 663"/>
              <p:cNvSpPr>
                <a:spLocks noChangeArrowheads="1"/>
              </p:cNvSpPr>
              <p:nvPr/>
            </p:nvSpPr>
            <p:spPr bwMode="auto">
              <a:xfrm>
                <a:off x="1731" y="2081"/>
                <a:ext cx="33" cy="6"/>
              </a:xfrm>
              <a:prstGeom prst="rect">
                <a:avLst/>
              </a:prstGeom>
              <a:solidFill>
                <a:srgbClr val="D22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32" name="Rectangle 664"/>
              <p:cNvSpPr>
                <a:spLocks noChangeArrowheads="1"/>
              </p:cNvSpPr>
              <p:nvPr/>
            </p:nvSpPr>
            <p:spPr bwMode="auto">
              <a:xfrm>
                <a:off x="1731" y="2087"/>
                <a:ext cx="33" cy="6"/>
              </a:xfrm>
              <a:prstGeom prst="rect">
                <a:avLst/>
              </a:prstGeom>
              <a:solidFill>
                <a:srgbClr val="D02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33" name="Rectangle 665"/>
              <p:cNvSpPr>
                <a:spLocks noChangeArrowheads="1"/>
              </p:cNvSpPr>
              <p:nvPr/>
            </p:nvSpPr>
            <p:spPr bwMode="auto">
              <a:xfrm>
                <a:off x="1731" y="2093"/>
                <a:ext cx="33" cy="6"/>
              </a:xfrm>
              <a:prstGeom prst="rect">
                <a:avLst/>
              </a:prstGeom>
              <a:solidFill>
                <a:srgbClr val="CE20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34" name="Rectangle 666"/>
              <p:cNvSpPr>
                <a:spLocks noChangeArrowheads="1"/>
              </p:cNvSpPr>
              <p:nvPr/>
            </p:nvSpPr>
            <p:spPr bwMode="auto">
              <a:xfrm>
                <a:off x="1731" y="2097"/>
                <a:ext cx="33" cy="5"/>
              </a:xfrm>
              <a:prstGeom prst="rect">
                <a:avLst/>
              </a:prstGeom>
              <a:solidFill>
                <a:srgbClr val="CD2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35" name="Rectangle 667"/>
              <p:cNvSpPr>
                <a:spLocks noChangeArrowheads="1"/>
              </p:cNvSpPr>
              <p:nvPr/>
            </p:nvSpPr>
            <p:spPr bwMode="auto">
              <a:xfrm>
                <a:off x="1731" y="2102"/>
                <a:ext cx="33" cy="4"/>
              </a:xfrm>
              <a:prstGeom prst="rect">
                <a:avLst/>
              </a:prstGeom>
              <a:solidFill>
                <a:srgbClr val="CC2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36" name="Rectangle 668"/>
              <p:cNvSpPr>
                <a:spLocks noChangeArrowheads="1"/>
              </p:cNvSpPr>
              <p:nvPr/>
            </p:nvSpPr>
            <p:spPr bwMode="auto">
              <a:xfrm>
                <a:off x="1731" y="2106"/>
                <a:ext cx="33" cy="5"/>
              </a:xfrm>
              <a:prstGeom prst="rect">
                <a:avLst/>
              </a:prstGeom>
              <a:solidFill>
                <a:srgbClr val="CA2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37" name="Rectangle 669"/>
              <p:cNvSpPr>
                <a:spLocks noChangeArrowheads="1"/>
              </p:cNvSpPr>
              <p:nvPr/>
            </p:nvSpPr>
            <p:spPr bwMode="auto">
              <a:xfrm>
                <a:off x="1731" y="2111"/>
                <a:ext cx="33" cy="6"/>
              </a:xfrm>
              <a:prstGeom prst="rect">
                <a:avLst/>
              </a:prstGeom>
              <a:solidFill>
                <a:srgbClr val="C92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38" name="Rectangle 670"/>
              <p:cNvSpPr>
                <a:spLocks noChangeArrowheads="1"/>
              </p:cNvSpPr>
              <p:nvPr/>
            </p:nvSpPr>
            <p:spPr bwMode="auto">
              <a:xfrm>
                <a:off x="1731" y="2117"/>
                <a:ext cx="33" cy="7"/>
              </a:xfrm>
              <a:prstGeom prst="rect">
                <a:avLst/>
              </a:prstGeom>
              <a:solidFill>
                <a:srgbClr val="C723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39" name="Rectangle 671"/>
              <p:cNvSpPr>
                <a:spLocks noChangeArrowheads="1"/>
              </p:cNvSpPr>
              <p:nvPr/>
            </p:nvSpPr>
            <p:spPr bwMode="auto">
              <a:xfrm>
                <a:off x="1731" y="2122"/>
                <a:ext cx="33" cy="6"/>
              </a:xfrm>
              <a:prstGeom prst="rect">
                <a:avLst/>
              </a:prstGeom>
              <a:solidFill>
                <a:srgbClr val="C52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40" name="Rectangle 672"/>
              <p:cNvSpPr>
                <a:spLocks noChangeArrowheads="1"/>
              </p:cNvSpPr>
              <p:nvPr/>
            </p:nvSpPr>
            <p:spPr bwMode="auto">
              <a:xfrm>
                <a:off x="1731" y="2128"/>
                <a:ext cx="33" cy="6"/>
              </a:xfrm>
              <a:prstGeom prst="rect">
                <a:avLst/>
              </a:prstGeom>
              <a:solidFill>
                <a:srgbClr val="C324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41" name="Rectangle 673"/>
              <p:cNvSpPr>
                <a:spLocks noChangeArrowheads="1"/>
              </p:cNvSpPr>
              <p:nvPr/>
            </p:nvSpPr>
            <p:spPr bwMode="auto">
              <a:xfrm>
                <a:off x="1731" y="2134"/>
                <a:ext cx="33" cy="6"/>
              </a:xfrm>
              <a:prstGeom prst="rect">
                <a:avLst/>
              </a:prstGeom>
              <a:solidFill>
                <a:srgbClr val="C12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42" name="Rectangle 674"/>
              <p:cNvSpPr>
                <a:spLocks noChangeArrowheads="1"/>
              </p:cNvSpPr>
              <p:nvPr/>
            </p:nvSpPr>
            <p:spPr bwMode="auto">
              <a:xfrm>
                <a:off x="1731" y="2140"/>
                <a:ext cx="33" cy="8"/>
              </a:xfrm>
              <a:prstGeom prst="rect">
                <a:avLst/>
              </a:prstGeom>
              <a:solidFill>
                <a:srgbClr val="BF2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43" name="Rectangle 675"/>
              <p:cNvSpPr>
                <a:spLocks noChangeArrowheads="1"/>
              </p:cNvSpPr>
              <p:nvPr/>
            </p:nvSpPr>
            <p:spPr bwMode="auto">
              <a:xfrm>
                <a:off x="1731" y="2146"/>
                <a:ext cx="33" cy="3"/>
              </a:xfrm>
              <a:prstGeom prst="rect">
                <a:avLst/>
              </a:prstGeom>
              <a:solidFill>
                <a:srgbClr val="BD2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44" name="Rectangle 676"/>
              <p:cNvSpPr>
                <a:spLocks noChangeArrowheads="1"/>
              </p:cNvSpPr>
              <p:nvPr/>
            </p:nvSpPr>
            <p:spPr bwMode="auto">
              <a:xfrm>
                <a:off x="1731" y="2149"/>
                <a:ext cx="33" cy="6"/>
              </a:xfrm>
              <a:prstGeom prst="rect">
                <a:avLst/>
              </a:prstGeom>
              <a:solidFill>
                <a:srgbClr val="BB25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45" name="Rectangle 677"/>
              <p:cNvSpPr>
                <a:spLocks noChangeArrowheads="1"/>
              </p:cNvSpPr>
              <p:nvPr/>
            </p:nvSpPr>
            <p:spPr bwMode="auto">
              <a:xfrm>
                <a:off x="1731" y="2155"/>
                <a:ext cx="33" cy="4"/>
              </a:xfrm>
              <a:prstGeom prst="rect">
                <a:avLst/>
              </a:prstGeom>
              <a:solidFill>
                <a:srgbClr val="B92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46" name="Rectangle 678"/>
              <p:cNvSpPr>
                <a:spLocks noChangeArrowheads="1"/>
              </p:cNvSpPr>
              <p:nvPr/>
            </p:nvSpPr>
            <p:spPr bwMode="auto">
              <a:xfrm>
                <a:off x="1731" y="2159"/>
                <a:ext cx="33" cy="5"/>
              </a:xfrm>
              <a:prstGeom prst="rect">
                <a:avLst/>
              </a:prstGeom>
              <a:solidFill>
                <a:srgbClr val="B82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47" name="Rectangle 679"/>
              <p:cNvSpPr>
                <a:spLocks noChangeArrowheads="1"/>
              </p:cNvSpPr>
              <p:nvPr/>
            </p:nvSpPr>
            <p:spPr bwMode="auto">
              <a:xfrm>
                <a:off x="1731" y="2164"/>
                <a:ext cx="33" cy="7"/>
              </a:xfrm>
              <a:prstGeom prst="rect">
                <a:avLst/>
              </a:prstGeom>
              <a:solidFill>
                <a:srgbClr val="B627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48" name="Rectangle 680"/>
              <p:cNvSpPr>
                <a:spLocks noChangeArrowheads="1"/>
              </p:cNvSpPr>
              <p:nvPr/>
            </p:nvSpPr>
            <p:spPr bwMode="auto">
              <a:xfrm>
                <a:off x="1731" y="2169"/>
                <a:ext cx="33" cy="6"/>
              </a:xfrm>
              <a:prstGeom prst="rect">
                <a:avLst/>
              </a:prstGeom>
              <a:solidFill>
                <a:srgbClr val="B427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49" name="Rectangle 681"/>
              <p:cNvSpPr>
                <a:spLocks noChangeArrowheads="1"/>
              </p:cNvSpPr>
              <p:nvPr/>
            </p:nvSpPr>
            <p:spPr bwMode="auto">
              <a:xfrm>
                <a:off x="1731" y="2175"/>
                <a:ext cx="33" cy="4"/>
              </a:xfrm>
              <a:prstGeom prst="rect">
                <a:avLst/>
              </a:prstGeom>
              <a:solidFill>
                <a:srgbClr val="B228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50" name="Rectangle 682"/>
              <p:cNvSpPr>
                <a:spLocks noChangeArrowheads="1"/>
              </p:cNvSpPr>
              <p:nvPr/>
            </p:nvSpPr>
            <p:spPr bwMode="auto">
              <a:xfrm>
                <a:off x="1731" y="2179"/>
                <a:ext cx="33" cy="6"/>
              </a:xfrm>
              <a:prstGeom prst="rect">
                <a:avLst/>
              </a:prstGeom>
              <a:solidFill>
                <a:srgbClr val="B02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51" name="Rectangle 683"/>
              <p:cNvSpPr>
                <a:spLocks noChangeArrowheads="1"/>
              </p:cNvSpPr>
              <p:nvPr/>
            </p:nvSpPr>
            <p:spPr bwMode="auto">
              <a:xfrm>
                <a:off x="1731" y="2185"/>
                <a:ext cx="33" cy="8"/>
              </a:xfrm>
              <a:prstGeom prst="rect">
                <a:avLst/>
              </a:prstGeom>
              <a:solidFill>
                <a:srgbClr val="AE2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52" name="Rectangle 684"/>
              <p:cNvSpPr>
                <a:spLocks noChangeArrowheads="1"/>
              </p:cNvSpPr>
              <p:nvPr/>
            </p:nvSpPr>
            <p:spPr bwMode="auto">
              <a:xfrm>
                <a:off x="1731" y="2191"/>
                <a:ext cx="33" cy="5"/>
              </a:xfrm>
              <a:prstGeom prst="rect">
                <a:avLst/>
              </a:prstGeom>
              <a:solidFill>
                <a:srgbClr val="AC2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53" name="Rectangle 685"/>
              <p:cNvSpPr>
                <a:spLocks noChangeArrowheads="1"/>
              </p:cNvSpPr>
              <p:nvPr/>
            </p:nvSpPr>
            <p:spPr bwMode="auto">
              <a:xfrm>
                <a:off x="1731" y="2196"/>
                <a:ext cx="33" cy="4"/>
              </a:xfrm>
              <a:prstGeom prst="rect">
                <a:avLst/>
              </a:prstGeom>
              <a:solidFill>
                <a:srgbClr val="AA29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54" name="Rectangle 686"/>
              <p:cNvSpPr>
                <a:spLocks noChangeArrowheads="1"/>
              </p:cNvSpPr>
              <p:nvPr/>
            </p:nvSpPr>
            <p:spPr bwMode="auto">
              <a:xfrm>
                <a:off x="1731" y="2200"/>
                <a:ext cx="33" cy="5"/>
              </a:xfrm>
              <a:prstGeom prst="rect">
                <a:avLst/>
              </a:prstGeom>
              <a:solidFill>
                <a:srgbClr val="A829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55" name="Rectangle 687"/>
              <p:cNvSpPr>
                <a:spLocks noChangeArrowheads="1"/>
              </p:cNvSpPr>
              <p:nvPr/>
            </p:nvSpPr>
            <p:spPr bwMode="auto">
              <a:xfrm>
                <a:off x="1731" y="2205"/>
                <a:ext cx="33" cy="6"/>
              </a:xfrm>
              <a:prstGeom prst="rect">
                <a:avLst/>
              </a:prstGeom>
              <a:solidFill>
                <a:srgbClr val="A62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56" name="Rectangle 688"/>
              <p:cNvSpPr>
                <a:spLocks noChangeArrowheads="1"/>
              </p:cNvSpPr>
              <p:nvPr/>
            </p:nvSpPr>
            <p:spPr bwMode="auto">
              <a:xfrm>
                <a:off x="1731" y="2211"/>
                <a:ext cx="33" cy="7"/>
              </a:xfrm>
              <a:prstGeom prst="rect">
                <a:avLst/>
              </a:prstGeom>
              <a:solidFill>
                <a:srgbClr val="A42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57" name="Rectangle 689"/>
              <p:cNvSpPr>
                <a:spLocks noChangeArrowheads="1"/>
              </p:cNvSpPr>
              <p:nvPr/>
            </p:nvSpPr>
            <p:spPr bwMode="auto">
              <a:xfrm>
                <a:off x="1731" y="2216"/>
                <a:ext cx="33" cy="4"/>
              </a:xfrm>
              <a:prstGeom prst="rect">
                <a:avLst/>
              </a:prstGeom>
              <a:solidFill>
                <a:srgbClr val="A22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58" name="Rectangle 690"/>
              <p:cNvSpPr>
                <a:spLocks noChangeArrowheads="1"/>
              </p:cNvSpPr>
              <p:nvPr/>
            </p:nvSpPr>
            <p:spPr bwMode="auto">
              <a:xfrm>
                <a:off x="1731" y="2220"/>
                <a:ext cx="33" cy="6"/>
              </a:xfrm>
              <a:prstGeom prst="rect">
                <a:avLst/>
              </a:prstGeom>
              <a:solidFill>
                <a:srgbClr val="A02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59" name="Rectangle 691"/>
              <p:cNvSpPr>
                <a:spLocks noChangeArrowheads="1"/>
              </p:cNvSpPr>
              <p:nvPr/>
            </p:nvSpPr>
            <p:spPr bwMode="auto">
              <a:xfrm>
                <a:off x="1731" y="2226"/>
                <a:ext cx="33" cy="5"/>
              </a:xfrm>
              <a:prstGeom prst="rect">
                <a:avLst/>
              </a:prstGeom>
              <a:solidFill>
                <a:srgbClr val="9E2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60" name="Rectangle 692"/>
              <p:cNvSpPr>
                <a:spLocks noChangeArrowheads="1"/>
              </p:cNvSpPr>
              <p:nvPr/>
            </p:nvSpPr>
            <p:spPr bwMode="auto">
              <a:xfrm>
                <a:off x="1731" y="2231"/>
                <a:ext cx="33" cy="6"/>
              </a:xfrm>
              <a:prstGeom prst="rect">
                <a:avLst/>
              </a:prstGeom>
              <a:solidFill>
                <a:srgbClr val="9C2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61" name="Rectangle 693"/>
              <p:cNvSpPr>
                <a:spLocks noChangeArrowheads="1"/>
              </p:cNvSpPr>
              <p:nvPr/>
            </p:nvSpPr>
            <p:spPr bwMode="auto">
              <a:xfrm>
                <a:off x="1731" y="2235"/>
                <a:ext cx="33" cy="6"/>
              </a:xfrm>
              <a:prstGeom prst="rect">
                <a:avLst/>
              </a:prstGeom>
              <a:solidFill>
                <a:srgbClr val="9A2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62" name="Rectangle 694"/>
              <p:cNvSpPr>
                <a:spLocks noChangeArrowheads="1"/>
              </p:cNvSpPr>
              <p:nvPr/>
            </p:nvSpPr>
            <p:spPr bwMode="auto">
              <a:xfrm>
                <a:off x="1731" y="2241"/>
                <a:ext cx="33" cy="5"/>
              </a:xfrm>
              <a:prstGeom prst="rect">
                <a:avLst/>
              </a:prstGeom>
              <a:solidFill>
                <a:srgbClr val="982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63" name="Rectangle 695"/>
              <p:cNvSpPr>
                <a:spLocks noChangeArrowheads="1"/>
              </p:cNvSpPr>
              <p:nvPr/>
            </p:nvSpPr>
            <p:spPr bwMode="auto">
              <a:xfrm>
                <a:off x="1731" y="2246"/>
                <a:ext cx="33" cy="3"/>
              </a:xfrm>
              <a:prstGeom prst="rect">
                <a:avLst/>
              </a:prstGeom>
              <a:solidFill>
                <a:srgbClr val="962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64" name="Rectangle 696"/>
              <p:cNvSpPr>
                <a:spLocks noChangeArrowheads="1"/>
              </p:cNvSpPr>
              <p:nvPr/>
            </p:nvSpPr>
            <p:spPr bwMode="auto">
              <a:xfrm>
                <a:off x="1731" y="2249"/>
                <a:ext cx="33" cy="6"/>
              </a:xfrm>
              <a:prstGeom prst="rect">
                <a:avLst/>
              </a:prstGeom>
              <a:solidFill>
                <a:srgbClr val="942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65" name="Rectangle 697"/>
              <p:cNvSpPr>
                <a:spLocks noChangeArrowheads="1"/>
              </p:cNvSpPr>
              <p:nvPr/>
            </p:nvSpPr>
            <p:spPr bwMode="auto">
              <a:xfrm>
                <a:off x="1731" y="2255"/>
                <a:ext cx="33" cy="7"/>
              </a:xfrm>
              <a:prstGeom prst="rect">
                <a:avLst/>
              </a:prstGeom>
              <a:solidFill>
                <a:srgbClr val="922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66" name="Rectangle 698"/>
              <p:cNvSpPr>
                <a:spLocks noChangeArrowheads="1"/>
              </p:cNvSpPr>
              <p:nvPr/>
            </p:nvSpPr>
            <p:spPr bwMode="auto">
              <a:xfrm>
                <a:off x="1731" y="2260"/>
                <a:ext cx="33" cy="4"/>
              </a:xfrm>
              <a:prstGeom prst="rect">
                <a:avLst/>
              </a:prstGeom>
              <a:solidFill>
                <a:srgbClr val="902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67" name="Rectangle 699"/>
              <p:cNvSpPr>
                <a:spLocks noChangeArrowheads="1"/>
              </p:cNvSpPr>
              <p:nvPr/>
            </p:nvSpPr>
            <p:spPr bwMode="auto">
              <a:xfrm>
                <a:off x="1731" y="2264"/>
                <a:ext cx="33" cy="6"/>
              </a:xfrm>
              <a:prstGeom prst="rect">
                <a:avLst/>
              </a:prstGeom>
              <a:solidFill>
                <a:srgbClr val="8E2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68" name="Rectangle 700"/>
              <p:cNvSpPr>
                <a:spLocks noChangeArrowheads="1"/>
              </p:cNvSpPr>
              <p:nvPr/>
            </p:nvSpPr>
            <p:spPr bwMode="auto">
              <a:xfrm>
                <a:off x="1731" y="2270"/>
                <a:ext cx="33" cy="4"/>
              </a:xfrm>
              <a:prstGeom prst="rect">
                <a:avLst/>
              </a:prstGeom>
              <a:solidFill>
                <a:srgbClr val="8C2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69" name="Rectangle 701"/>
              <p:cNvSpPr>
                <a:spLocks noChangeArrowheads="1"/>
              </p:cNvSpPr>
              <p:nvPr/>
            </p:nvSpPr>
            <p:spPr bwMode="auto">
              <a:xfrm>
                <a:off x="1731" y="2274"/>
                <a:ext cx="33" cy="5"/>
              </a:xfrm>
              <a:prstGeom prst="rect">
                <a:avLst/>
              </a:prstGeom>
              <a:solidFill>
                <a:srgbClr val="8A2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70" name="Rectangle 702"/>
              <p:cNvSpPr>
                <a:spLocks noChangeArrowheads="1"/>
              </p:cNvSpPr>
              <p:nvPr/>
            </p:nvSpPr>
            <p:spPr bwMode="auto">
              <a:xfrm>
                <a:off x="1731" y="2279"/>
                <a:ext cx="33" cy="8"/>
              </a:xfrm>
              <a:prstGeom prst="rect">
                <a:avLst/>
              </a:prstGeom>
              <a:solidFill>
                <a:srgbClr val="882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71" name="Rectangle 703"/>
              <p:cNvSpPr>
                <a:spLocks noChangeArrowheads="1"/>
              </p:cNvSpPr>
              <p:nvPr/>
            </p:nvSpPr>
            <p:spPr bwMode="auto">
              <a:xfrm>
                <a:off x="1731" y="2285"/>
                <a:ext cx="33" cy="3"/>
              </a:xfrm>
              <a:prstGeom prst="rect">
                <a:avLst/>
              </a:prstGeom>
              <a:solidFill>
                <a:srgbClr val="862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72" name="Rectangle 704"/>
              <p:cNvSpPr>
                <a:spLocks noChangeArrowheads="1"/>
              </p:cNvSpPr>
              <p:nvPr/>
            </p:nvSpPr>
            <p:spPr bwMode="auto">
              <a:xfrm>
                <a:off x="1731" y="2288"/>
                <a:ext cx="33" cy="5"/>
              </a:xfrm>
              <a:prstGeom prst="rect">
                <a:avLst/>
              </a:prstGeom>
              <a:solidFill>
                <a:srgbClr val="842D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73" name="Rectangle 705"/>
              <p:cNvSpPr>
                <a:spLocks noChangeArrowheads="1"/>
              </p:cNvSpPr>
              <p:nvPr/>
            </p:nvSpPr>
            <p:spPr bwMode="auto">
              <a:xfrm>
                <a:off x="1731" y="2293"/>
                <a:ext cx="33" cy="6"/>
              </a:xfrm>
              <a:prstGeom prst="rect">
                <a:avLst/>
              </a:prstGeom>
              <a:solidFill>
                <a:srgbClr val="822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74" name="Rectangle 706"/>
              <p:cNvSpPr>
                <a:spLocks noChangeArrowheads="1"/>
              </p:cNvSpPr>
              <p:nvPr/>
            </p:nvSpPr>
            <p:spPr bwMode="auto">
              <a:xfrm>
                <a:off x="1731" y="2299"/>
                <a:ext cx="33" cy="6"/>
              </a:xfrm>
              <a:prstGeom prst="rect">
                <a:avLst/>
              </a:prstGeom>
              <a:solidFill>
                <a:srgbClr val="802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75" name="Rectangle 707"/>
              <p:cNvSpPr>
                <a:spLocks noChangeArrowheads="1"/>
              </p:cNvSpPr>
              <p:nvPr/>
            </p:nvSpPr>
            <p:spPr bwMode="auto">
              <a:xfrm>
                <a:off x="1731" y="2303"/>
                <a:ext cx="33" cy="5"/>
              </a:xfrm>
              <a:prstGeom prst="rect">
                <a:avLst/>
              </a:prstGeom>
              <a:solidFill>
                <a:srgbClr val="7E2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76" name="Rectangle 708"/>
              <p:cNvSpPr>
                <a:spLocks noChangeArrowheads="1"/>
              </p:cNvSpPr>
              <p:nvPr/>
            </p:nvSpPr>
            <p:spPr bwMode="auto">
              <a:xfrm>
                <a:off x="1731" y="2308"/>
                <a:ext cx="33" cy="6"/>
              </a:xfrm>
              <a:prstGeom prst="rect">
                <a:avLst/>
              </a:prstGeom>
              <a:solidFill>
                <a:srgbClr val="7C2E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77" name="Rectangle 709"/>
              <p:cNvSpPr>
                <a:spLocks noChangeArrowheads="1"/>
              </p:cNvSpPr>
              <p:nvPr/>
            </p:nvSpPr>
            <p:spPr bwMode="auto">
              <a:xfrm>
                <a:off x="1731" y="2314"/>
                <a:ext cx="33" cy="3"/>
              </a:xfrm>
              <a:prstGeom prst="rect">
                <a:avLst/>
              </a:prstGeom>
              <a:solidFill>
                <a:srgbClr val="7A2E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78" name="Rectangle 710"/>
              <p:cNvSpPr>
                <a:spLocks noChangeArrowheads="1"/>
              </p:cNvSpPr>
              <p:nvPr/>
            </p:nvSpPr>
            <p:spPr bwMode="auto">
              <a:xfrm>
                <a:off x="1731" y="2317"/>
                <a:ext cx="33" cy="6"/>
              </a:xfrm>
              <a:prstGeom prst="rect">
                <a:avLst/>
              </a:prstGeom>
              <a:solidFill>
                <a:srgbClr val="782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507" name="Group 711"/>
            <p:cNvGrpSpPr>
              <a:grpSpLocks/>
            </p:cNvGrpSpPr>
            <p:nvPr/>
          </p:nvGrpSpPr>
          <p:grpSpPr bwMode="auto">
            <a:xfrm>
              <a:off x="1172" y="1695"/>
              <a:ext cx="1760" cy="1362"/>
              <a:chOff x="1457" y="1758"/>
              <a:chExt cx="1819" cy="1304"/>
            </a:xfrm>
          </p:grpSpPr>
          <p:sp>
            <p:nvSpPr>
              <p:cNvPr id="519880" name="Rectangle 712"/>
              <p:cNvSpPr>
                <a:spLocks noChangeArrowheads="1"/>
              </p:cNvSpPr>
              <p:nvPr/>
            </p:nvSpPr>
            <p:spPr bwMode="auto">
              <a:xfrm>
                <a:off x="1731" y="2323"/>
                <a:ext cx="33" cy="5"/>
              </a:xfrm>
              <a:prstGeom prst="rect">
                <a:avLst/>
              </a:prstGeom>
              <a:solidFill>
                <a:srgbClr val="762F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81" name="Rectangle 713"/>
              <p:cNvSpPr>
                <a:spLocks noChangeArrowheads="1"/>
              </p:cNvSpPr>
              <p:nvPr/>
            </p:nvSpPr>
            <p:spPr bwMode="auto">
              <a:xfrm>
                <a:off x="1731" y="2328"/>
                <a:ext cx="33" cy="6"/>
              </a:xfrm>
              <a:prstGeom prst="rect">
                <a:avLst/>
              </a:prstGeom>
              <a:solidFill>
                <a:srgbClr val="742F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82" name="Rectangle 714"/>
              <p:cNvSpPr>
                <a:spLocks noChangeArrowheads="1"/>
              </p:cNvSpPr>
              <p:nvPr/>
            </p:nvSpPr>
            <p:spPr bwMode="auto">
              <a:xfrm>
                <a:off x="1731" y="2332"/>
                <a:ext cx="33" cy="6"/>
              </a:xfrm>
              <a:prstGeom prst="rect">
                <a:avLst/>
              </a:prstGeom>
              <a:solidFill>
                <a:srgbClr val="722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83" name="Rectangle 715"/>
              <p:cNvSpPr>
                <a:spLocks noChangeArrowheads="1"/>
              </p:cNvSpPr>
              <p:nvPr/>
            </p:nvSpPr>
            <p:spPr bwMode="auto">
              <a:xfrm>
                <a:off x="1731" y="2338"/>
                <a:ext cx="33" cy="6"/>
              </a:xfrm>
              <a:prstGeom prst="rect">
                <a:avLst/>
              </a:prstGeom>
              <a:solidFill>
                <a:srgbClr val="703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84" name="Rectangle 716"/>
              <p:cNvSpPr>
                <a:spLocks noChangeArrowheads="1"/>
              </p:cNvSpPr>
              <p:nvPr/>
            </p:nvSpPr>
            <p:spPr bwMode="auto">
              <a:xfrm>
                <a:off x="1731" y="2344"/>
                <a:ext cx="33" cy="3"/>
              </a:xfrm>
              <a:prstGeom prst="rect">
                <a:avLst/>
              </a:prstGeom>
              <a:solidFill>
                <a:srgbClr val="6E3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85" name="Rectangle 717"/>
              <p:cNvSpPr>
                <a:spLocks noChangeArrowheads="1"/>
              </p:cNvSpPr>
              <p:nvPr/>
            </p:nvSpPr>
            <p:spPr bwMode="auto">
              <a:xfrm>
                <a:off x="1731" y="2347"/>
                <a:ext cx="33" cy="6"/>
              </a:xfrm>
              <a:prstGeom prst="rect">
                <a:avLst/>
              </a:prstGeom>
              <a:solidFill>
                <a:srgbClr val="6C3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86" name="Rectangle 718"/>
              <p:cNvSpPr>
                <a:spLocks noChangeArrowheads="1"/>
              </p:cNvSpPr>
              <p:nvPr/>
            </p:nvSpPr>
            <p:spPr bwMode="auto">
              <a:xfrm>
                <a:off x="1731" y="2353"/>
                <a:ext cx="33" cy="8"/>
              </a:xfrm>
              <a:prstGeom prst="rect">
                <a:avLst/>
              </a:prstGeom>
              <a:solidFill>
                <a:srgbClr val="6A3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87" name="Rectangle 719"/>
              <p:cNvSpPr>
                <a:spLocks noChangeArrowheads="1"/>
              </p:cNvSpPr>
              <p:nvPr/>
            </p:nvSpPr>
            <p:spPr bwMode="auto">
              <a:xfrm>
                <a:off x="1731" y="2359"/>
                <a:ext cx="33" cy="6"/>
              </a:xfrm>
              <a:prstGeom prst="rect">
                <a:avLst/>
              </a:prstGeom>
              <a:solidFill>
                <a:srgbClr val="6830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88" name="Rectangle 720"/>
              <p:cNvSpPr>
                <a:spLocks noChangeArrowheads="1"/>
              </p:cNvSpPr>
              <p:nvPr/>
            </p:nvSpPr>
            <p:spPr bwMode="auto">
              <a:xfrm>
                <a:off x="1731" y="2365"/>
                <a:ext cx="33" cy="5"/>
              </a:xfrm>
              <a:prstGeom prst="rect">
                <a:avLst/>
              </a:prstGeom>
              <a:solidFill>
                <a:srgbClr val="663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89" name="Rectangle 721"/>
              <p:cNvSpPr>
                <a:spLocks noChangeArrowheads="1"/>
              </p:cNvSpPr>
              <p:nvPr/>
            </p:nvSpPr>
            <p:spPr bwMode="auto">
              <a:xfrm>
                <a:off x="1731" y="2370"/>
                <a:ext cx="33" cy="3"/>
              </a:xfrm>
              <a:prstGeom prst="rect">
                <a:avLst/>
              </a:prstGeom>
              <a:solidFill>
                <a:srgbClr val="643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90" name="Rectangle 722"/>
              <p:cNvSpPr>
                <a:spLocks noChangeArrowheads="1"/>
              </p:cNvSpPr>
              <p:nvPr/>
            </p:nvSpPr>
            <p:spPr bwMode="auto">
              <a:xfrm>
                <a:off x="1731" y="2373"/>
                <a:ext cx="33" cy="8"/>
              </a:xfrm>
              <a:prstGeom prst="rect">
                <a:avLst/>
              </a:prstGeom>
              <a:solidFill>
                <a:srgbClr val="623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91" name="Rectangle 723"/>
              <p:cNvSpPr>
                <a:spLocks noChangeArrowheads="1"/>
              </p:cNvSpPr>
              <p:nvPr/>
            </p:nvSpPr>
            <p:spPr bwMode="auto">
              <a:xfrm>
                <a:off x="1731" y="2379"/>
                <a:ext cx="33" cy="6"/>
              </a:xfrm>
              <a:prstGeom prst="rect">
                <a:avLst/>
              </a:prstGeom>
              <a:solidFill>
                <a:srgbClr val="603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92" name="Rectangle 724"/>
              <p:cNvSpPr>
                <a:spLocks noChangeArrowheads="1"/>
              </p:cNvSpPr>
              <p:nvPr/>
            </p:nvSpPr>
            <p:spPr bwMode="auto">
              <a:xfrm>
                <a:off x="1731" y="2385"/>
                <a:ext cx="33" cy="5"/>
              </a:xfrm>
              <a:prstGeom prst="rect">
                <a:avLst/>
              </a:prstGeom>
              <a:solidFill>
                <a:srgbClr val="5E3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93" name="Rectangle 725"/>
              <p:cNvSpPr>
                <a:spLocks noChangeArrowheads="1"/>
              </p:cNvSpPr>
              <p:nvPr/>
            </p:nvSpPr>
            <p:spPr bwMode="auto">
              <a:xfrm>
                <a:off x="1731" y="2390"/>
                <a:ext cx="33" cy="6"/>
              </a:xfrm>
              <a:prstGeom prst="rect">
                <a:avLst/>
              </a:prstGeom>
              <a:solidFill>
                <a:srgbClr val="5C3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94" name="Rectangle 726"/>
              <p:cNvSpPr>
                <a:spLocks noChangeArrowheads="1"/>
              </p:cNvSpPr>
              <p:nvPr/>
            </p:nvSpPr>
            <p:spPr bwMode="auto">
              <a:xfrm>
                <a:off x="1731" y="2396"/>
                <a:ext cx="33" cy="6"/>
              </a:xfrm>
              <a:prstGeom prst="rect">
                <a:avLst/>
              </a:prstGeom>
              <a:solidFill>
                <a:srgbClr val="5A3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95" name="Rectangle 727"/>
              <p:cNvSpPr>
                <a:spLocks noChangeArrowheads="1"/>
              </p:cNvSpPr>
              <p:nvPr/>
            </p:nvSpPr>
            <p:spPr bwMode="auto">
              <a:xfrm>
                <a:off x="1731" y="2400"/>
                <a:ext cx="33" cy="6"/>
              </a:xfrm>
              <a:prstGeom prst="rect">
                <a:avLst/>
              </a:prstGeom>
              <a:solidFill>
                <a:srgbClr val="583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96" name="Rectangle 728"/>
              <p:cNvSpPr>
                <a:spLocks noChangeArrowheads="1"/>
              </p:cNvSpPr>
              <p:nvPr/>
            </p:nvSpPr>
            <p:spPr bwMode="auto">
              <a:xfrm>
                <a:off x="1731" y="2406"/>
                <a:ext cx="33" cy="6"/>
              </a:xfrm>
              <a:prstGeom prst="rect">
                <a:avLst/>
              </a:prstGeom>
              <a:solidFill>
                <a:srgbClr val="563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97" name="Rectangle 729"/>
              <p:cNvSpPr>
                <a:spLocks noChangeArrowheads="1"/>
              </p:cNvSpPr>
              <p:nvPr/>
            </p:nvSpPr>
            <p:spPr bwMode="auto">
              <a:xfrm>
                <a:off x="1731" y="2412"/>
                <a:ext cx="33" cy="5"/>
              </a:xfrm>
              <a:prstGeom prst="rect">
                <a:avLst/>
              </a:prstGeom>
              <a:solidFill>
                <a:srgbClr val="543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98" name="Rectangle 730"/>
              <p:cNvSpPr>
                <a:spLocks noChangeArrowheads="1"/>
              </p:cNvSpPr>
              <p:nvPr/>
            </p:nvSpPr>
            <p:spPr bwMode="auto">
              <a:xfrm>
                <a:off x="1731" y="2417"/>
                <a:ext cx="33" cy="8"/>
              </a:xfrm>
              <a:prstGeom prst="rect">
                <a:avLst/>
              </a:prstGeom>
              <a:solidFill>
                <a:srgbClr val="523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899" name="Rectangle 731"/>
              <p:cNvSpPr>
                <a:spLocks noChangeArrowheads="1"/>
              </p:cNvSpPr>
              <p:nvPr/>
            </p:nvSpPr>
            <p:spPr bwMode="auto">
              <a:xfrm>
                <a:off x="1731" y="2423"/>
                <a:ext cx="33" cy="6"/>
              </a:xfrm>
              <a:prstGeom prst="rect">
                <a:avLst/>
              </a:prstGeom>
              <a:solidFill>
                <a:srgbClr val="503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00" name="Rectangle 732"/>
              <p:cNvSpPr>
                <a:spLocks noChangeArrowheads="1"/>
              </p:cNvSpPr>
              <p:nvPr/>
            </p:nvSpPr>
            <p:spPr bwMode="auto">
              <a:xfrm>
                <a:off x="1731" y="2429"/>
                <a:ext cx="33" cy="6"/>
              </a:xfrm>
              <a:prstGeom prst="rect">
                <a:avLst/>
              </a:prstGeom>
              <a:solidFill>
                <a:srgbClr val="4E3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01" name="Rectangle 733"/>
              <p:cNvSpPr>
                <a:spLocks noChangeArrowheads="1"/>
              </p:cNvSpPr>
              <p:nvPr/>
            </p:nvSpPr>
            <p:spPr bwMode="auto">
              <a:xfrm>
                <a:off x="1731" y="2435"/>
                <a:ext cx="33" cy="6"/>
              </a:xfrm>
              <a:prstGeom prst="rect">
                <a:avLst/>
              </a:prstGeom>
              <a:solidFill>
                <a:srgbClr val="4C3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02" name="Rectangle 734"/>
              <p:cNvSpPr>
                <a:spLocks noChangeArrowheads="1"/>
              </p:cNvSpPr>
              <p:nvPr/>
            </p:nvSpPr>
            <p:spPr bwMode="auto">
              <a:xfrm>
                <a:off x="1731" y="2441"/>
                <a:ext cx="33" cy="8"/>
              </a:xfrm>
              <a:prstGeom prst="rect">
                <a:avLst/>
              </a:prstGeom>
              <a:solidFill>
                <a:srgbClr val="4A3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03" name="Rectangle 735"/>
              <p:cNvSpPr>
                <a:spLocks noChangeArrowheads="1"/>
              </p:cNvSpPr>
              <p:nvPr/>
            </p:nvSpPr>
            <p:spPr bwMode="auto">
              <a:xfrm>
                <a:off x="1731" y="2447"/>
                <a:ext cx="33" cy="6"/>
              </a:xfrm>
              <a:prstGeom prst="rect">
                <a:avLst/>
              </a:prstGeom>
              <a:solidFill>
                <a:srgbClr val="483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04" name="Rectangle 736"/>
              <p:cNvSpPr>
                <a:spLocks noChangeArrowheads="1"/>
              </p:cNvSpPr>
              <p:nvPr/>
            </p:nvSpPr>
            <p:spPr bwMode="auto">
              <a:xfrm>
                <a:off x="1731" y="2453"/>
                <a:ext cx="33" cy="9"/>
              </a:xfrm>
              <a:prstGeom prst="rect">
                <a:avLst/>
              </a:prstGeom>
              <a:solidFill>
                <a:srgbClr val="463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05" name="Rectangle 737"/>
              <p:cNvSpPr>
                <a:spLocks noChangeArrowheads="1"/>
              </p:cNvSpPr>
              <p:nvPr/>
            </p:nvSpPr>
            <p:spPr bwMode="auto">
              <a:xfrm>
                <a:off x="1731" y="2462"/>
                <a:ext cx="33" cy="8"/>
              </a:xfrm>
              <a:prstGeom prst="rect">
                <a:avLst/>
              </a:prstGeom>
              <a:solidFill>
                <a:srgbClr val="443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06" name="Rectangle 738"/>
              <p:cNvSpPr>
                <a:spLocks noChangeArrowheads="1"/>
              </p:cNvSpPr>
              <p:nvPr/>
            </p:nvSpPr>
            <p:spPr bwMode="auto">
              <a:xfrm>
                <a:off x="1731" y="2468"/>
                <a:ext cx="33" cy="5"/>
              </a:xfrm>
              <a:prstGeom prst="rect">
                <a:avLst/>
              </a:prstGeom>
              <a:solidFill>
                <a:srgbClr val="423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07" name="Rectangle 739"/>
              <p:cNvSpPr>
                <a:spLocks noChangeArrowheads="1"/>
              </p:cNvSpPr>
              <p:nvPr/>
            </p:nvSpPr>
            <p:spPr bwMode="auto">
              <a:xfrm>
                <a:off x="1731" y="2473"/>
                <a:ext cx="33" cy="6"/>
              </a:xfrm>
              <a:prstGeom prst="rect">
                <a:avLst/>
              </a:prstGeom>
              <a:solidFill>
                <a:srgbClr val="403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08" name="Rectangle 740"/>
              <p:cNvSpPr>
                <a:spLocks noChangeArrowheads="1"/>
              </p:cNvSpPr>
              <p:nvPr/>
            </p:nvSpPr>
            <p:spPr bwMode="auto">
              <a:xfrm>
                <a:off x="1731" y="2479"/>
                <a:ext cx="33" cy="11"/>
              </a:xfrm>
              <a:prstGeom prst="rect">
                <a:avLst/>
              </a:prstGeom>
              <a:solidFill>
                <a:srgbClr val="3E3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09" name="Rectangle 741"/>
              <p:cNvSpPr>
                <a:spLocks noChangeArrowheads="1"/>
              </p:cNvSpPr>
              <p:nvPr/>
            </p:nvSpPr>
            <p:spPr bwMode="auto">
              <a:xfrm>
                <a:off x="1731" y="2489"/>
                <a:ext cx="33" cy="5"/>
              </a:xfrm>
              <a:prstGeom prst="rect">
                <a:avLst/>
              </a:prstGeom>
              <a:solidFill>
                <a:srgbClr val="3C3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10" name="Rectangle 742"/>
              <p:cNvSpPr>
                <a:spLocks noChangeArrowheads="1"/>
              </p:cNvSpPr>
              <p:nvPr/>
            </p:nvSpPr>
            <p:spPr bwMode="auto">
              <a:xfrm>
                <a:off x="1731" y="2494"/>
                <a:ext cx="33" cy="9"/>
              </a:xfrm>
              <a:prstGeom prst="rect">
                <a:avLst/>
              </a:prstGeom>
              <a:solidFill>
                <a:srgbClr val="3A3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11" name="Rectangle 743"/>
              <p:cNvSpPr>
                <a:spLocks noChangeArrowheads="1"/>
              </p:cNvSpPr>
              <p:nvPr/>
            </p:nvSpPr>
            <p:spPr bwMode="auto">
              <a:xfrm>
                <a:off x="1731" y="2503"/>
                <a:ext cx="33" cy="6"/>
              </a:xfrm>
              <a:prstGeom prst="rect">
                <a:avLst/>
              </a:prstGeom>
              <a:solidFill>
                <a:srgbClr val="383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12" name="Rectangle 744"/>
              <p:cNvSpPr>
                <a:spLocks noChangeArrowheads="1"/>
              </p:cNvSpPr>
              <p:nvPr/>
            </p:nvSpPr>
            <p:spPr bwMode="auto">
              <a:xfrm>
                <a:off x="1731" y="2509"/>
                <a:ext cx="33" cy="11"/>
              </a:xfrm>
              <a:prstGeom prst="rect">
                <a:avLst/>
              </a:prstGeom>
              <a:solidFill>
                <a:srgbClr val="36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13" name="Rectangle 745"/>
              <p:cNvSpPr>
                <a:spLocks noChangeArrowheads="1"/>
              </p:cNvSpPr>
              <p:nvPr/>
            </p:nvSpPr>
            <p:spPr bwMode="auto">
              <a:xfrm>
                <a:off x="1731" y="2518"/>
                <a:ext cx="33" cy="7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14" name="Rectangle 746"/>
              <p:cNvSpPr>
                <a:spLocks noChangeArrowheads="1"/>
              </p:cNvSpPr>
              <p:nvPr/>
            </p:nvSpPr>
            <p:spPr bwMode="auto">
              <a:xfrm>
                <a:off x="1732" y="1770"/>
                <a:ext cx="32" cy="754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15" name="Rectangle 747"/>
              <p:cNvSpPr>
                <a:spLocks noChangeArrowheads="1"/>
              </p:cNvSpPr>
              <p:nvPr/>
            </p:nvSpPr>
            <p:spPr bwMode="auto">
              <a:xfrm>
                <a:off x="2714" y="2005"/>
                <a:ext cx="291" cy="353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16" name="Rectangle 748"/>
              <p:cNvSpPr>
                <a:spLocks noChangeArrowheads="1"/>
              </p:cNvSpPr>
              <p:nvPr/>
            </p:nvSpPr>
            <p:spPr bwMode="auto">
              <a:xfrm>
                <a:off x="2714" y="2005"/>
                <a:ext cx="291" cy="35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17" name="Rectangle 749"/>
              <p:cNvSpPr>
                <a:spLocks noChangeArrowheads="1"/>
              </p:cNvSpPr>
              <p:nvPr/>
            </p:nvSpPr>
            <p:spPr bwMode="auto">
              <a:xfrm>
                <a:off x="3157" y="2357"/>
                <a:ext cx="119" cy="70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18" name="Rectangle 750"/>
              <p:cNvSpPr>
                <a:spLocks noChangeArrowheads="1"/>
              </p:cNvSpPr>
              <p:nvPr/>
            </p:nvSpPr>
            <p:spPr bwMode="auto">
              <a:xfrm>
                <a:off x="3157" y="2357"/>
                <a:ext cx="119" cy="70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19" name="Rectangle 751"/>
              <p:cNvSpPr>
                <a:spLocks noChangeArrowheads="1"/>
              </p:cNvSpPr>
              <p:nvPr/>
            </p:nvSpPr>
            <p:spPr bwMode="auto">
              <a:xfrm>
                <a:off x="1457" y="1762"/>
                <a:ext cx="33" cy="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20" name="Rectangle 752"/>
              <p:cNvSpPr>
                <a:spLocks noChangeArrowheads="1"/>
              </p:cNvSpPr>
              <p:nvPr/>
            </p:nvSpPr>
            <p:spPr bwMode="auto">
              <a:xfrm>
                <a:off x="1457" y="1763"/>
                <a:ext cx="33" cy="1"/>
              </a:xfrm>
              <a:prstGeom prst="rect">
                <a:avLst/>
              </a:prstGeom>
              <a:solidFill>
                <a:srgbClr val="FF00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21" name="Rectangle 753"/>
              <p:cNvSpPr>
                <a:spLocks noChangeArrowheads="1"/>
              </p:cNvSpPr>
              <p:nvPr/>
            </p:nvSpPr>
            <p:spPr bwMode="auto">
              <a:xfrm>
                <a:off x="1457" y="1763"/>
                <a:ext cx="33" cy="1"/>
              </a:xfrm>
              <a:prstGeom prst="rect">
                <a:avLst/>
              </a:prstGeom>
              <a:solidFill>
                <a:srgbClr val="FF00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22" name="Rectangle 754"/>
              <p:cNvSpPr>
                <a:spLocks noChangeArrowheads="1"/>
              </p:cNvSpPr>
              <p:nvPr/>
            </p:nvSpPr>
            <p:spPr bwMode="auto">
              <a:xfrm>
                <a:off x="1457" y="1764"/>
                <a:ext cx="33" cy="1"/>
              </a:xfrm>
              <a:prstGeom prst="rect">
                <a:avLst/>
              </a:prstGeom>
              <a:solidFill>
                <a:srgbClr val="FF0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23" name="Rectangle 755"/>
              <p:cNvSpPr>
                <a:spLocks noChangeArrowheads="1"/>
              </p:cNvSpPr>
              <p:nvPr/>
            </p:nvSpPr>
            <p:spPr bwMode="auto">
              <a:xfrm>
                <a:off x="1457" y="1765"/>
                <a:ext cx="33" cy="4"/>
              </a:xfrm>
              <a:prstGeom prst="rect">
                <a:avLst/>
              </a:prstGeom>
              <a:solidFill>
                <a:srgbClr val="FF00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24" name="Rectangle 756"/>
              <p:cNvSpPr>
                <a:spLocks noChangeArrowheads="1"/>
              </p:cNvSpPr>
              <p:nvPr/>
            </p:nvSpPr>
            <p:spPr bwMode="auto">
              <a:xfrm>
                <a:off x="1457" y="1769"/>
                <a:ext cx="33" cy="4"/>
              </a:xfrm>
              <a:prstGeom prst="rect">
                <a:avLst/>
              </a:prstGeom>
              <a:solidFill>
                <a:srgbClr val="FF00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25" name="Rectangle 757"/>
              <p:cNvSpPr>
                <a:spLocks noChangeArrowheads="1"/>
              </p:cNvSpPr>
              <p:nvPr/>
            </p:nvSpPr>
            <p:spPr bwMode="auto">
              <a:xfrm>
                <a:off x="1457" y="1771"/>
                <a:ext cx="33" cy="5"/>
              </a:xfrm>
              <a:prstGeom prst="rect">
                <a:avLst/>
              </a:prstGeom>
              <a:solidFill>
                <a:srgbClr val="FF0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26" name="Rectangle 758"/>
              <p:cNvSpPr>
                <a:spLocks noChangeArrowheads="1"/>
              </p:cNvSpPr>
              <p:nvPr/>
            </p:nvSpPr>
            <p:spPr bwMode="auto">
              <a:xfrm>
                <a:off x="1457" y="1776"/>
                <a:ext cx="33" cy="1"/>
              </a:xfrm>
              <a:prstGeom prst="rect">
                <a:avLst/>
              </a:prstGeom>
              <a:solidFill>
                <a:srgbClr val="FE0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27" name="Rectangle 759"/>
              <p:cNvSpPr>
                <a:spLocks noChangeArrowheads="1"/>
              </p:cNvSpPr>
              <p:nvPr/>
            </p:nvSpPr>
            <p:spPr bwMode="auto">
              <a:xfrm>
                <a:off x="1457" y="1777"/>
                <a:ext cx="33" cy="2"/>
              </a:xfrm>
              <a:prstGeom prst="rect">
                <a:avLst/>
              </a:prstGeom>
              <a:solidFill>
                <a:srgbClr val="FE0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28" name="Rectangle 760"/>
              <p:cNvSpPr>
                <a:spLocks noChangeArrowheads="1"/>
              </p:cNvSpPr>
              <p:nvPr/>
            </p:nvSpPr>
            <p:spPr bwMode="auto">
              <a:xfrm>
                <a:off x="1457" y="1779"/>
                <a:ext cx="33" cy="6"/>
              </a:xfrm>
              <a:prstGeom prst="rect">
                <a:avLst/>
              </a:prstGeom>
              <a:solidFill>
                <a:srgbClr val="FE0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29" name="Rectangle 761"/>
              <p:cNvSpPr>
                <a:spLocks noChangeArrowheads="1"/>
              </p:cNvSpPr>
              <p:nvPr/>
            </p:nvSpPr>
            <p:spPr bwMode="auto">
              <a:xfrm>
                <a:off x="1457" y="1785"/>
                <a:ext cx="33" cy="3"/>
              </a:xfrm>
              <a:prstGeom prst="rect">
                <a:avLst/>
              </a:prstGeom>
              <a:solidFill>
                <a:srgbClr val="FE00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30" name="Rectangle 762"/>
              <p:cNvSpPr>
                <a:spLocks noChangeArrowheads="1"/>
              </p:cNvSpPr>
              <p:nvPr/>
            </p:nvSpPr>
            <p:spPr bwMode="auto">
              <a:xfrm>
                <a:off x="1457" y="1788"/>
                <a:ext cx="33" cy="9"/>
              </a:xfrm>
              <a:prstGeom prst="rect">
                <a:avLst/>
              </a:prstGeom>
              <a:solidFill>
                <a:srgbClr val="FE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31" name="Rectangle 763"/>
              <p:cNvSpPr>
                <a:spLocks noChangeArrowheads="1"/>
              </p:cNvSpPr>
              <p:nvPr/>
            </p:nvSpPr>
            <p:spPr bwMode="auto">
              <a:xfrm>
                <a:off x="1457" y="1795"/>
                <a:ext cx="33" cy="3"/>
              </a:xfrm>
              <a:prstGeom prst="rect">
                <a:avLst/>
              </a:prstGeom>
              <a:solidFill>
                <a:srgbClr val="FE00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32" name="Rectangle 764"/>
              <p:cNvSpPr>
                <a:spLocks noChangeArrowheads="1"/>
              </p:cNvSpPr>
              <p:nvPr/>
            </p:nvSpPr>
            <p:spPr bwMode="auto">
              <a:xfrm>
                <a:off x="1457" y="1798"/>
                <a:ext cx="33" cy="4"/>
              </a:xfrm>
              <a:prstGeom prst="rect">
                <a:avLst/>
              </a:prstGeom>
              <a:solidFill>
                <a:srgbClr val="FE0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33" name="Rectangle 765"/>
              <p:cNvSpPr>
                <a:spLocks noChangeArrowheads="1"/>
              </p:cNvSpPr>
              <p:nvPr/>
            </p:nvSpPr>
            <p:spPr bwMode="auto">
              <a:xfrm>
                <a:off x="1457" y="1802"/>
                <a:ext cx="33" cy="5"/>
              </a:xfrm>
              <a:prstGeom prst="rect">
                <a:avLst/>
              </a:prstGeom>
              <a:solidFill>
                <a:srgbClr val="FD0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34" name="Rectangle 766"/>
              <p:cNvSpPr>
                <a:spLocks noChangeArrowheads="1"/>
              </p:cNvSpPr>
              <p:nvPr/>
            </p:nvSpPr>
            <p:spPr bwMode="auto">
              <a:xfrm>
                <a:off x="1457" y="1807"/>
                <a:ext cx="33" cy="1"/>
              </a:xfrm>
              <a:prstGeom prst="rect">
                <a:avLst/>
              </a:prstGeom>
              <a:solidFill>
                <a:srgbClr val="FD03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35" name="Rectangle 767"/>
              <p:cNvSpPr>
                <a:spLocks noChangeArrowheads="1"/>
              </p:cNvSpPr>
              <p:nvPr/>
            </p:nvSpPr>
            <p:spPr bwMode="auto">
              <a:xfrm>
                <a:off x="1457" y="1808"/>
                <a:ext cx="33" cy="1"/>
              </a:xfrm>
              <a:prstGeom prst="rect">
                <a:avLst/>
              </a:prstGeom>
              <a:solidFill>
                <a:srgbClr val="FD05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36" name="Rectangle 768"/>
              <p:cNvSpPr>
                <a:spLocks noChangeArrowheads="1"/>
              </p:cNvSpPr>
              <p:nvPr/>
            </p:nvSpPr>
            <p:spPr bwMode="auto">
              <a:xfrm>
                <a:off x="1457" y="1808"/>
                <a:ext cx="33" cy="1"/>
              </a:xfrm>
              <a:prstGeom prst="rect">
                <a:avLst/>
              </a:prstGeom>
              <a:solidFill>
                <a:srgbClr val="FD08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37" name="Rectangle 769"/>
              <p:cNvSpPr>
                <a:spLocks noChangeArrowheads="1"/>
              </p:cNvSpPr>
              <p:nvPr/>
            </p:nvSpPr>
            <p:spPr bwMode="auto">
              <a:xfrm>
                <a:off x="1457" y="1809"/>
                <a:ext cx="33" cy="3"/>
              </a:xfrm>
              <a:prstGeom prst="rect">
                <a:avLst/>
              </a:prstGeom>
              <a:solidFill>
                <a:srgbClr val="FD0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38" name="Rectangle 770"/>
              <p:cNvSpPr>
                <a:spLocks noChangeArrowheads="1"/>
              </p:cNvSpPr>
              <p:nvPr/>
            </p:nvSpPr>
            <p:spPr bwMode="auto">
              <a:xfrm>
                <a:off x="1457" y="1812"/>
                <a:ext cx="33" cy="7"/>
              </a:xfrm>
              <a:prstGeom prst="rect">
                <a:avLst/>
              </a:prstGeom>
              <a:solidFill>
                <a:srgbClr val="FD0B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39" name="Rectangle 771"/>
              <p:cNvSpPr>
                <a:spLocks noChangeArrowheads="1"/>
              </p:cNvSpPr>
              <p:nvPr/>
            </p:nvSpPr>
            <p:spPr bwMode="auto">
              <a:xfrm>
                <a:off x="1457" y="1817"/>
                <a:ext cx="33" cy="5"/>
              </a:xfrm>
              <a:prstGeom prst="rect">
                <a:avLst/>
              </a:prstGeom>
              <a:solidFill>
                <a:srgbClr val="FC0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40" name="Rectangle 772"/>
              <p:cNvSpPr>
                <a:spLocks noChangeArrowheads="1"/>
              </p:cNvSpPr>
              <p:nvPr/>
            </p:nvSpPr>
            <p:spPr bwMode="auto">
              <a:xfrm>
                <a:off x="1457" y="1822"/>
                <a:ext cx="33" cy="4"/>
              </a:xfrm>
              <a:prstGeom prst="rect">
                <a:avLst/>
              </a:prstGeom>
              <a:solidFill>
                <a:srgbClr val="FC0B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41" name="Rectangle 773"/>
              <p:cNvSpPr>
                <a:spLocks noChangeArrowheads="1"/>
              </p:cNvSpPr>
              <p:nvPr/>
            </p:nvSpPr>
            <p:spPr bwMode="auto">
              <a:xfrm>
                <a:off x="1457" y="1826"/>
                <a:ext cx="33" cy="6"/>
              </a:xfrm>
              <a:prstGeom prst="rect">
                <a:avLst/>
              </a:prstGeom>
              <a:solidFill>
                <a:srgbClr val="FC0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42" name="Rectangle 774"/>
              <p:cNvSpPr>
                <a:spLocks noChangeArrowheads="1"/>
              </p:cNvSpPr>
              <p:nvPr/>
            </p:nvSpPr>
            <p:spPr bwMode="auto">
              <a:xfrm>
                <a:off x="1457" y="1832"/>
                <a:ext cx="33" cy="7"/>
              </a:xfrm>
              <a:prstGeom prst="rect">
                <a:avLst/>
              </a:prstGeom>
              <a:solidFill>
                <a:srgbClr val="FB0B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43" name="Rectangle 775"/>
              <p:cNvSpPr>
                <a:spLocks noChangeArrowheads="1"/>
              </p:cNvSpPr>
              <p:nvPr/>
            </p:nvSpPr>
            <p:spPr bwMode="auto">
              <a:xfrm>
                <a:off x="1457" y="1837"/>
                <a:ext cx="33" cy="6"/>
              </a:xfrm>
              <a:prstGeom prst="rect">
                <a:avLst/>
              </a:prstGeom>
              <a:solidFill>
                <a:srgbClr val="FB0B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44" name="Rectangle 776"/>
              <p:cNvSpPr>
                <a:spLocks noChangeArrowheads="1"/>
              </p:cNvSpPr>
              <p:nvPr/>
            </p:nvSpPr>
            <p:spPr bwMode="auto">
              <a:xfrm>
                <a:off x="1457" y="1843"/>
                <a:ext cx="33" cy="6"/>
              </a:xfrm>
              <a:prstGeom prst="rect">
                <a:avLst/>
              </a:prstGeom>
              <a:solidFill>
                <a:srgbClr val="FB0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45" name="Rectangle 777"/>
              <p:cNvSpPr>
                <a:spLocks noChangeArrowheads="1"/>
              </p:cNvSpPr>
              <p:nvPr/>
            </p:nvSpPr>
            <p:spPr bwMode="auto">
              <a:xfrm>
                <a:off x="1457" y="1849"/>
                <a:ext cx="33" cy="4"/>
              </a:xfrm>
              <a:prstGeom prst="rect">
                <a:avLst/>
              </a:prstGeom>
              <a:solidFill>
                <a:srgbClr val="FA0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46" name="Rectangle 778"/>
              <p:cNvSpPr>
                <a:spLocks noChangeArrowheads="1"/>
              </p:cNvSpPr>
              <p:nvPr/>
            </p:nvSpPr>
            <p:spPr bwMode="auto">
              <a:xfrm>
                <a:off x="1457" y="1853"/>
                <a:ext cx="33" cy="10"/>
              </a:xfrm>
              <a:prstGeom prst="rect">
                <a:avLst/>
              </a:prstGeom>
              <a:solidFill>
                <a:srgbClr val="FA0B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47" name="Rectangle 779"/>
              <p:cNvSpPr>
                <a:spLocks noChangeArrowheads="1"/>
              </p:cNvSpPr>
              <p:nvPr/>
            </p:nvSpPr>
            <p:spPr bwMode="auto">
              <a:xfrm>
                <a:off x="1457" y="1861"/>
                <a:ext cx="33" cy="2"/>
              </a:xfrm>
              <a:prstGeom prst="rect">
                <a:avLst/>
              </a:prstGeom>
              <a:solidFill>
                <a:srgbClr val="F90B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48" name="Rectangle 780"/>
              <p:cNvSpPr>
                <a:spLocks noChangeArrowheads="1"/>
              </p:cNvSpPr>
              <p:nvPr/>
            </p:nvSpPr>
            <p:spPr bwMode="auto">
              <a:xfrm>
                <a:off x="1457" y="1863"/>
                <a:ext cx="33" cy="2"/>
              </a:xfrm>
              <a:prstGeom prst="rect">
                <a:avLst/>
              </a:prstGeom>
              <a:solidFill>
                <a:srgbClr val="F90D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49" name="Rectangle 781"/>
              <p:cNvSpPr>
                <a:spLocks noChangeArrowheads="1"/>
              </p:cNvSpPr>
              <p:nvPr/>
            </p:nvSpPr>
            <p:spPr bwMode="auto">
              <a:xfrm>
                <a:off x="1457" y="1865"/>
                <a:ext cx="33" cy="6"/>
              </a:xfrm>
              <a:prstGeom prst="rect">
                <a:avLst/>
              </a:prstGeom>
              <a:solidFill>
                <a:srgbClr val="F90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50" name="Rectangle 782"/>
              <p:cNvSpPr>
                <a:spLocks noChangeArrowheads="1"/>
              </p:cNvSpPr>
              <p:nvPr/>
            </p:nvSpPr>
            <p:spPr bwMode="auto">
              <a:xfrm>
                <a:off x="1457" y="1871"/>
                <a:ext cx="33" cy="6"/>
              </a:xfrm>
              <a:prstGeom prst="rect">
                <a:avLst/>
              </a:prstGeom>
              <a:solidFill>
                <a:srgbClr val="F80F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51" name="Rectangle 783"/>
              <p:cNvSpPr>
                <a:spLocks noChangeArrowheads="1"/>
              </p:cNvSpPr>
              <p:nvPr/>
            </p:nvSpPr>
            <p:spPr bwMode="auto">
              <a:xfrm>
                <a:off x="1457" y="1877"/>
                <a:ext cx="33" cy="7"/>
              </a:xfrm>
              <a:prstGeom prst="rect">
                <a:avLst/>
              </a:prstGeom>
              <a:solidFill>
                <a:srgbClr val="F80F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52" name="Rectangle 784"/>
              <p:cNvSpPr>
                <a:spLocks noChangeArrowheads="1"/>
              </p:cNvSpPr>
              <p:nvPr/>
            </p:nvSpPr>
            <p:spPr bwMode="auto">
              <a:xfrm>
                <a:off x="1457" y="1882"/>
                <a:ext cx="33" cy="5"/>
              </a:xfrm>
              <a:prstGeom prst="rect">
                <a:avLst/>
              </a:prstGeom>
              <a:solidFill>
                <a:srgbClr val="F70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53" name="Rectangle 785"/>
              <p:cNvSpPr>
                <a:spLocks noChangeArrowheads="1"/>
              </p:cNvSpPr>
              <p:nvPr/>
            </p:nvSpPr>
            <p:spPr bwMode="auto">
              <a:xfrm>
                <a:off x="1457" y="1887"/>
                <a:ext cx="33" cy="7"/>
              </a:xfrm>
              <a:prstGeom prst="rect">
                <a:avLst/>
              </a:prstGeom>
              <a:solidFill>
                <a:srgbClr val="F70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54" name="Rectangle 786"/>
              <p:cNvSpPr>
                <a:spLocks noChangeArrowheads="1"/>
              </p:cNvSpPr>
              <p:nvPr/>
            </p:nvSpPr>
            <p:spPr bwMode="auto">
              <a:xfrm>
                <a:off x="1457" y="1894"/>
                <a:ext cx="33" cy="6"/>
              </a:xfrm>
              <a:prstGeom prst="rect">
                <a:avLst/>
              </a:prstGeom>
              <a:solidFill>
                <a:srgbClr val="F60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55" name="Rectangle 787"/>
              <p:cNvSpPr>
                <a:spLocks noChangeArrowheads="1"/>
              </p:cNvSpPr>
              <p:nvPr/>
            </p:nvSpPr>
            <p:spPr bwMode="auto">
              <a:xfrm>
                <a:off x="1457" y="1900"/>
                <a:ext cx="33" cy="3"/>
              </a:xfrm>
              <a:prstGeom prst="rect">
                <a:avLst/>
              </a:prstGeom>
              <a:solidFill>
                <a:srgbClr val="F50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56" name="Rectangle 788"/>
              <p:cNvSpPr>
                <a:spLocks noChangeArrowheads="1"/>
              </p:cNvSpPr>
              <p:nvPr/>
            </p:nvSpPr>
            <p:spPr bwMode="auto">
              <a:xfrm>
                <a:off x="1457" y="1903"/>
                <a:ext cx="33" cy="7"/>
              </a:xfrm>
              <a:prstGeom prst="rect">
                <a:avLst/>
              </a:prstGeom>
              <a:solidFill>
                <a:srgbClr val="F51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57" name="Rectangle 789"/>
              <p:cNvSpPr>
                <a:spLocks noChangeArrowheads="1"/>
              </p:cNvSpPr>
              <p:nvPr/>
            </p:nvSpPr>
            <p:spPr bwMode="auto">
              <a:xfrm>
                <a:off x="1457" y="1908"/>
                <a:ext cx="33" cy="6"/>
              </a:xfrm>
              <a:prstGeom prst="rect">
                <a:avLst/>
              </a:prstGeom>
              <a:solidFill>
                <a:srgbClr val="F41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58" name="Rectangle 790"/>
              <p:cNvSpPr>
                <a:spLocks noChangeArrowheads="1"/>
              </p:cNvSpPr>
              <p:nvPr/>
            </p:nvSpPr>
            <p:spPr bwMode="auto">
              <a:xfrm>
                <a:off x="1457" y="1914"/>
                <a:ext cx="33" cy="6"/>
              </a:xfrm>
              <a:prstGeom prst="rect">
                <a:avLst/>
              </a:prstGeom>
              <a:solidFill>
                <a:srgbClr val="F31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59" name="Rectangle 791"/>
              <p:cNvSpPr>
                <a:spLocks noChangeArrowheads="1"/>
              </p:cNvSpPr>
              <p:nvPr/>
            </p:nvSpPr>
            <p:spPr bwMode="auto">
              <a:xfrm>
                <a:off x="1457" y="1920"/>
                <a:ext cx="33" cy="5"/>
              </a:xfrm>
              <a:prstGeom prst="rect">
                <a:avLst/>
              </a:prstGeom>
              <a:solidFill>
                <a:srgbClr val="F3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60" name="Rectangle 792"/>
              <p:cNvSpPr>
                <a:spLocks noChangeArrowheads="1"/>
              </p:cNvSpPr>
              <p:nvPr/>
            </p:nvSpPr>
            <p:spPr bwMode="auto">
              <a:xfrm>
                <a:off x="1457" y="1925"/>
                <a:ext cx="33" cy="6"/>
              </a:xfrm>
              <a:prstGeom prst="rect">
                <a:avLst/>
              </a:prstGeom>
              <a:solidFill>
                <a:srgbClr val="F21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61" name="Rectangle 793"/>
              <p:cNvSpPr>
                <a:spLocks noChangeArrowheads="1"/>
              </p:cNvSpPr>
              <p:nvPr/>
            </p:nvSpPr>
            <p:spPr bwMode="auto">
              <a:xfrm>
                <a:off x="1457" y="1929"/>
                <a:ext cx="33" cy="3"/>
              </a:xfrm>
              <a:prstGeom prst="rect">
                <a:avLst/>
              </a:prstGeom>
              <a:solidFill>
                <a:srgbClr val="F21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62" name="Rectangle 794"/>
              <p:cNvSpPr>
                <a:spLocks noChangeArrowheads="1"/>
              </p:cNvSpPr>
              <p:nvPr/>
            </p:nvSpPr>
            <p:spPr bwMode="auto">
              <a:xfrm>
                <a:off x="1457" y="1932"/>
                <a:ext cx="33" cy="6"/>
              </a:xfrm>
              <a:prstGeom prst="rect">
                <a:avLst/>
              </a:prstGeom>
              <a:solidFill>
                <a:srgbClr val="F114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63" name="Rectangle 795"/>
              <p:cNvSpPr>
                <a:spLocks noChangeArrowheads="1"/>
              </p:cNvSpPr>
              <p:nvPr/>
            </p:nvSpPr>
            <p:spPr bwMode="auto">
              <a:xfrm>
                <a:off x="1457" y="1938"/>
                <a:ext cx="33" cy="6"/>
              </a:xfrm>
              <a:prstGeom prst="rect">
                <a:avLst/>
              </a:prstGeom>
              <a:solidFill>
                <a:srgbClr val="F015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64" name="Rectangle 796"/>
              <p:cNvSpPr>
                <a:spLocks noChangeArrowheads="1"/>
              </p:cNvSpPr>
              <p:nvPr/>
            </p:nvSpPr>
            <p:spPr bwMode="auto">
              <a:xfrm>
                <a:off x="1457" y="1944"/>
                <a:ext cx="33" cy="8"/>
              </a:xfrm>
              <a:prstGeom prst="rect">
                <a:avLst/>
              </a:prstGeom>
              <a:solidFill>
                <a:srgbClr val="EF15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65" name="Rectangle 797"/>
              <p:cNvSpPr>
                <a:spLocks noChangeArrowheads="1"/>
              </p:cNvSpPr>
              <p:nvPr/>
            </p:nvSpPr>
            <p:spPr bwMode="auto">
              <a:xfrm>
                <a:off x="1457" y="1950"/>
                <a:ext cx="33" cy="6"/>
              </a:xfrm>
              <a:prstGeom prst="rect">
                <a:avLst/>
              </a:prstGeom>
              <a:solidFill>
                <a:srgbClr val="EE1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66" name="Rectangle 798"/>
              <p:cNvSpPr>
                <a:spLocks noChangeArrowheads="1"/>
              </p:cNvSpPr>
              <p:nvPr/>
            </p:nvSpPr>
            <p:spPr bwMode="auto">
              <a:xfrm>
                <a:off x="1457" y="1956"/>
                <a:ext cx="33" cy="3"/>
              </a:xfrm>
              <a:prstGeom prst="rect">
                <a:avLst/>
              </a:prstGeom>
              <a:solidFill>
                <a:srgbClr val="ED1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67" name="Rectangle 799"/>
              <p:cNvSpPr>
                <a:spLocks noChangeArrowheads="1"/>
              </p:cNvSpPr>
              <p:nvPr/>
            </p:nvSpPr>
            <p:spPr bwMode="auto">
              <a:xfrm>
                <a:off x="1457" y="1959"/>
                <a:ext cx="33" cy="5"/>
              </a:xfrm>
              <a:prstGeom prst="rect">
                <a:avLst/>
              </a:prstGeom>
              <a:solidFill>
                <a:srgbClr val="ED1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68" name="Rectangle 800"/>
              <p:cNvSpPr>
                <a:spLocks noChangeArrowheads="1"/>
              </p:cNvSpPr>
              <p:nvPr/>
            </p:nvSpPr>
            <p:spPr bwMode="auto">
              <a:xfrm>
                <a:off x="1457" y="1964"/>
                <a:ext cx="33" cy="4"/>
              </a:xfrm>
              <a:prstGeom prst="rect">
                <a:avLst/>
              </a:prstGeom>
              <a:solidFill>
                <a:srgbClr val="EC1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69" name="Rectangle 801"/>
              <p:cNvSpPr>
                <a:spLocks noChangeArrowheads="1"/>
              </p:cNvSpPr>
              <p:nvPr/>
            </p:nvSpPr>
            <p:spPr bwMode="auto">
              <a:xfrm>
                <a:off x="1457" y="1968"/>
                <a:ext cx="33" cy="8"/>
              </a:xfrm>
              <a:prstGeom prst="rect">
                <a:avLst/>
              </a:prstGeom>
              <a:solidFill>
                <a:srgbClr val="EB1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70" name="Rectangle 802"/>
              <p:cNvSpPr>
                <a:spLocks noChangeArrowheads="1"/>
              </p:cNvSpPr>
              <p:nvPr/>
            </p:nvSpPr>
            <p:spPr bwMode="auto">
              <a:xfrm>
                <a:off x="1457" y="1974"/>
                <a:ext cx="33" cy="6"/>
              </a:xfrm>
              <a:prstGeom prst="rect">
                <a:avLst/>
              </a:prstGeom>
              <a:solidFill>
                <a:srgbClr val="EA1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71" name="Rectangle 803"/>
              <p:cNvSpPr>
                <a:spLocks noChangeArrowheads="1"/>
              </p:cNvSpPr>
              <p:nvPr/>
            </p:nvSpPr>
            <p:spPr bwMode="auto">
              <a:xfrm>
                <a:off x="1457" y="1980"/>
                <a:ext cx="33" cy="3"/>
              </a:xfrm>
              <a:prstGeom prst="rect">
                <a:avLst/>
              </a:prstGeom>
              <a:solidFill>
                <a:srgbClr val="E917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72" name="Rectangle 804"/>
              <p:cNvSpPr>
                <a:spLocks noChangeArrowheads="1"/>
              </p:cNvSpPr>
              <p:nvPr/>
            </p:nvSpPr>
            <p:spPr bwMode="auto">
              <a:xfrm>
                <a:off x="1457" y="1983"/>
                <a:ext cx="33" cy="5"/>
              </a:xfrm>
              <a:prstGeom prst="rect">
                <a:avLst/>
              </a:prstGeom>
              <a:solidFill>
                <a:srgbClr val="E91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73" name="Rectangle 805"/>
              <p:cNvSpPr>
                <a:spLocks noChangeArrowheads="1"/>
              </p:cNvSpPr>
              <p:nvPr/>
            </p:nvSpPr>
            <p:spPr bwMode="auto">
              <a:xfrm>
                <a:off x="1457" y="1988"/>
                <a:ext cx="33" cy="6"/>
              </a:xfrm>
              <a:prstGeom prst="rect">
                <a:avLst/>
              </a:prstGeom>
              <a:solidFill>
                <a:srgbClr val="E719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74" name="Rectangle 806"/>
              <p:cNvSpPr>
                <a:spLocks noChangeArrowheads="1"/>
              </p:cNvSpPr>
              <p:nvPr/>
            </p:nvSpPr>
            <p:spPr bwMode="auto">
              <a:xfrm>
                <a:off x="1457" y="1994"/>
                <a:ext cx="33" cy="8"/>
              </a:xfrm>
              <a:prstGeom prst="rect">
                <a:avLst/>
              </a:prstGeom>
              <a:solidFill>
                <a:srgbClr val="E619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75" name="Rectangle 807"/>
              <p:cNvSpPr>
                <a:spLocks noChangeArrowheads="1"/>
              </p:cNvSpPr>
              <p:nvPr/>
            </p:nvSpPr>
            <p:spPr bwMode="auto">
              <a:xfrm>
                <a:off x="1457" y="2000"/>
                <a:ext cx="33" cy="6"/>
              </a:xfrm>
              <a:prstGeom prst="rect">
                <a:avLst/>
              </a:prstGeom>
              <a:solidFill>
                <a:srgbClr val="E5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76" name="Rectangle 808"/>
              <p:cNvSpPr>
                <a:spLocks noChangeArrowheads="1"/>
              </p:cNvSpPr>
              <p:nvPr/>
            </p:nvSpPr>
            <p:spPr bwMode="auto">
              <a:xfrm>
                <a:off x="1457" y="2006"/>
                <a:ext cx="33" cy="5"/>
              </a:xfrm>
              <a:prstGeom prst="rect">
                <a:avLst/>
              </a:prstGeom>
              <a:solidFill>
                <a:srgbClr val="E41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77" name="Rectangle 809"/>
              <p:cNvSpPr>
                <a:spLocks noChangeArrowheads="1"/>
              </p:cNvSpPr>
              <p:nvPr/>
            </p:nvSpPr>
            <p:spPr bwMode="auto">
              <a:xfrm>
                <a:off x="1457" y="2011"/>
                <a:ext cx="33" cy="3"/>
              </a:xfrm>
              <a:prstGeom prst="rect">
                <a:avLst/>
              </a:prstGeom>
              <a:solidFill>
                <a:srgbClr val="E31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78" name="Rectangle 810"/>
              <p:cNvSpPr>
                <a:spLocks noChangeArrowheads="1"/>
              </p:cNvSpPr>
              <p:nvPr/>
            </p:nvSpPr>
            <p:spPr bwMode="auto">
              <a:xfrm>
                <a:off x="1457" y="2014"/>
                <a:ext cx="33" cy="10"/>
              </a:xfrm>
              <a:prstGeom prst="rect">
                <a:avLst/>
              </a:prstGeom>
              <a:solidFill>
                <a:srgbClr val="E11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79" name="Rectangle 811"/>
              <p:cNvSpPr>
                <a:spLocks noChangeArrowheads="1"/>
              </p:cNvSpPr>
              <p:nvPr/>
            </p:nvSpPr>
            <p:spPr bwMode="auto">
              <a:xfrm>
                <a:off x="1457" y="2022"/>
                <a:ext cx="33" cy="5"/>
              </a:xfrm>
              <a:prstGeom prst="rect">
                <a:avLst/>
              </a:prstGeom>
              <a:solidFill>
                <a:srgbClr val="E01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80" name="Rectangle 812"/>
              <p:cNvSpPr>
                <a:spLocks noChangeArrowheads="1"/>
              </p:cNvSpPr>
              <p:nvPr/>
            </p:nvSpPr>
            <p:spPr bwMode="auto">
              <a:xfrm>
                <a:off x="1457" y="2027"/>
                <a:ext cx="33" cy="5"/>
              </a:xfrm>
              <a:prstGeom prst="rect">
                <a:avLst/>
              </a:prstGeom>
              <a:solidFill>
                <a:srgbClr val="DF1C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81" name="Rectangle 813"/>
              <p:cNvSpPr>
                <a:spLocks noChangeArrowheads="1"/>
              </p:cNvSpPr>
              <p:nvPr/>
            </p:nvSpPr>
            <p:spPr bwMode="auto">
              <a:xfrm>
                <a:off x="1457" y="2032"/>
                <a:ext cx="33" cy="6"/>
              </a:xfrm>
              <a:prstGeom prst="rect">
                <a:avLst/>
              </a:prstGeom>
              <a:solidFill>
                <a:srgbClr val="DD1C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82" name="Rectangle 814"/>
              <p:cNvSpPr>
                <a:spLocks noChangeArrowheads="1"/>
              </p:cNvSpPr>
              <p:nvPr/>
            </p:nvSpPr>
            <p:spPr bwMode="auto">
              <a:xfrm>
                <a:off x="1457" y="2038"/>
                <a:ext cx="33" cy="8"/>
              </a:xfrm>
              <a:prstGeom prst="rect">
                <a:avLst/>
              </a:prstGeom>
              <a:solidFill>
                <a:srgbClr val="DC1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83" name="Rectangle 815"/>
              <p:cNvSpPr>
                <a:spLocks noChangeArrowheads="1"/>
              </p:cNvSpPr>
              <p:nvPr/>
            </p:nvSpPr>
            <p:spPr bwMode="auto">
              <a:xfrm>
                <a:off x="1457" y="2044"/>
                <a:ext cx="33" cy="6"/>
              </a:xfrm>
              <a:prstGeom prst="rect">
                <a:avLst/>
              </a:prstGeom>
              <a:solidFill>
                <a:srgbClr val="DA1E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84" name="Rectangle 816"/>
              <p:cNvSpPr>
                <a:spLocks noChangeArrowheads="1"/>
              </p:cNvSpPr>
              <p:nvPr/>
            </p:nvSpPr>
            <p:spPr bwMode="auto">
              <a:xfrm>
                <a:off x="1457" y="2050"/>
                <a:ext cx="33" cy="6"/>
              </a:xfrm>
              <a:prstGeom prst="rect">
                <a:avLst/>
              </a:prstGeom>
              <a:solidFill>
                <a:srgbClr val="D91E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85" name="Rectangle 817"/>
              <p:cNvSpPr>
                <a:spLocks noChangeArrowheads="1"/>
              </p:cNvSpPr>
              <p:nvPr/>
            </p:nvSpPr>
            <p:spPr bwMode="auto">
              <a:xfrm>
                <a:off x="1457" y="2056"/>
                <a:ext cx="33" cy="5"/>
              </a:xfrm>
              <a:prstGeom prst="rect">
                <a:avLst/>
              </a:prstGeom>
              <a:solidFill>
                <a:srgbClr val="D71F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86" name="Rectangle 818"/>
              <p:cNvSpPr>
                <a:spLocks noChangeArrowheads="1"/>
              </p:cNvSpPr>
              <p:nvPr/>
            </p:nvSpPr>
            <p:spPr bwMode="auto">
              <a:xfrm>
                <a:off x="1457" y="2061"/>
                <a:ext cx="33" cy="9"/>
              </a:xfrm>
              <a:prstGeom prst="rect">
                <a:avLst/>
              </a:prstGeom>
              <a:solidFill>
                <a:srgbClr val="D51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87" name="Rectangle 819"/>
              <p:cNvSpPr>
                <a:spLocks noChangeArrowheads="1"/>
              </p:cNvSpPr>
              <p:nvPr/>
            </p:nvSpPr>
            <p:spPr bwMode="auto">
              <a:xfrm>
                <a:off x="1457" y="2068"/>
                <a:ext cx="33" cy="6"/>
              </a:xfrm>
              <a:prstGeom prst="rect">
                <a:avLst/>
              </a:prstGeom>
              <a:solidFill>
                <a:srgbClr val="D41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88" name="Rectangle 820"/>
              <p:cNvSpPr>
                <a:spLocks noChangeArrowheads="1"/>
              </p:cNvSpPr>
              <p:nvPr/>
            </p:nvSpPr>
            <p:spPr bwMode="auto">
              <a:xfrm>
                <a:off x="1457" y="2074"/>
                <a:ext cx="33" cy="6"/>
              </a:xfrm>
              <a:prstGeom prst="rect">
                <a:avLst/>
              </a:prstGeom>
              <a:solidFill>
                <a:srgbClr val="D22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89" name="Rectangle 821"/>
              <p:cNvSpPr>
                <a:spLocks noChangeArrowheads="1"/>
              </p:cNvSpPr>
              <p:nvPr/>
            </p:nvSpPr>
            <p:spPr bwMode="auto">
              <a:xfrm>
                <a:off x="1457" y="2080"/>
                <a:ext cx="33" cy="7"/>
              </a:xfrm>
              <a:prstGeom prst="rect">
                <a:avLst/>
              </a:prstGeom>
              <a:solidFill>
                <a:srgbClr val="D02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90" name="Rectangle 822"/>
              <p:cNvSpPr>
                <a:spLocks noChangeArrowheads="1"/>
              </p:cNvSpPr>
              <p:nvPr/>
            </p:nvSpPr>
            <p:spPr bwMode="auto">
              <a:xfrm>
                <a:off x="1457" y="2085"/>
                <a:ext cx="33" cy="4"/>
              </a:xfrm>
              <a:prstGeom prst="rect">
                <a:avLst/>
              </a:prstGeom>
              <a:solidFill>
                <a:srgbClr val="CE20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91" name="Rectangle 823"/>
              <p:cNvSpPr>
                <a:spLocks noChangeArrowheads="1"/>
              </p:cNvSpPr>
              <p:nvPr/>
            </p:nvSpPr>
            <p:spPr bwMode="auto">
              <a:xfrm>
                <a:off x="1457" y="2089"/>
                <a:ext cx="33" cy="5"/>
              </a:xfrm>
              <a:prstGeom prst="rect">
                <a:avLst/>
              </a:prstGeom>
              <a:solidFill>
                <a:srgbClr val="CD2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92" name="Rectangle 824"/>
              <p:cNvSpPr>
                <a:spLocks noChangeArrowheads="1"/>
              </p:cNvSpPr>
              <p:nvPr/>
            </p:nvSpPr>
            <p:spPr bwMode="auto">
              <a:xfrm>
                <a:off x="1457" y="2094"/>
                <a:ext cx="33" cy="4"/>
              </a:xfrm>
              <a:prstGeom prst="rect">
                <a:avLst/>
              </a:prstGeom>
              <a:solidFill>
                <a:srgbClr val="CC2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93" name="Rectangle 825"/>
              <p:cNvSpPr>
                <a:spLocks noChangeArrowheads="1"/>
              </p:cNvSpPr>
              <p:nvPr/>
            </p:nvSpPr>
            <p:spPr bwMode="auto">
              <a:xfrm>
                <a:off x="1457" y="2098"/>
                <a:ext cx="33" cy="5"/>
              </a:xfrm>
              <a:prstGeom prst="rect">
                <a:avLst/>
              </a:prstGeom>
              <a:solidFill>
                <a:srgbClr val="CA2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94" name="Rectangle 826"/>
              <p:cNvSpPr>
                <a:spLocks noChangeArrowheads="1"/>
              </p:cNvSpPr>
              <p:nvPr/>
            </p:nvSpPr>
            <p:spPr bwMode="auto">
              <a:xfrm>
                <a:off x="1457" y="2103"/>
                <a:ext cx="33" cy="8"/>
              </a:xfrm>
              <a:prstGeom prst="rect">
                <a:avLst/>
              </a:prstGeom>
              <a:solidFill>
                <a:srgbClr val="C92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95" name="Rectangle 827"/>
              <p:cNvSpPr>
                <a:spLocks noChangeArrowheads="1"/>
              </p:cNvSpPr>
              <p:nvPr/>
            </p:nvSpPr>
            <p:spPr bwMode="auto">
              <a:xfrm>
                <a:off x="1457" y="2109"/>
                <a:ext cx="33" cy="6"/>
              </a:xfrm>
              <a:prstGeom prst="rect">
                <a:avLst/>
              </a:prstGeom>
              <a:solidFill>
                <a:srgbClr val="C723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96" name="Rectangle 828"/>
              <p:cNvSpPr>
                <a:spLocks noChangeArrowheads="1"/>
              </p:cNvSpPr>
              <p:nvPr/>
            </p:nvSpPr>
            <p:spPr bwMode="auto">
              <a:xfrm>
                <a:off x="1457" y="2115"/>
                <a:ext cx="33" cy="6"/>
              </a:xfrm>
              <a:prstGeom prst="rect">
                <a:avLst/>
              </a:prstGeom>
              <a:solidFill>
                <a:srgbClr val="C52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97" name="Rectangle 829"/>
              <p:cNvSpPr>
                <a:spLocks noChangeArrowheads="1"/>
              </p:cNvSpPr>
              <p:nvPr/>
            </p:nvSpPr>
            <p:spPr bwMode="auto">
              <a:xfrm>
                <a:off x="1457" y="2121"/>
                <a:ext cx="33" cy="6"/>
              </a:xfrm>
              <a:prstGeom prst="rect">
                <a:avLst/>
              </a:prstGeom>
              <a:solidFill>
                <a:srgbClr val="C324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98" name="Rectangle 830"/>
              <p:cNvSpPr>
                <a:spLocks noChangeArrowheads="1"/>
              </p:cNvSpPr>
              <p:nvPr/>
            </p:nvSpPr>
            <p:spPr bwMode="auto">
              <a:xfrm>
                <a:off x="1457" y="2127"/>
                <a:ext cx="33" cy="8"/>
              </a:xfrm>
              <a:prstGeom prst="rect">
                <a:avLst/>
              </a:prstGeom>
              <a:solidFill>
                <a:srgbClr val="C12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19999" name="Rectangle 831"/>
              <p:cNvSpPr>
                <a:spLocks noChangeArrowheads="1"/>
              </p:cNvSpPr>
              <p:nvPr/>
            </p:nvSpPr>
            <p:spPr bwMode="auto">
              <a:xfrm>
                <a:off x="1457" y="2133"/>
                <a:ext cx="33" cy="5"/>
              </a:xfrm>
              <a:prstGeom prst="rect">
                <a:avLst/>
              </a:prstGeom>
              <a:solidFill>
                <a:srgbClr val="BF2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00" name="Rectangle 832"/>
              <p:cNvSpPr>
                <a:spLocks noChangeArrowheads="1"/>
              </p:cNvSpPr>
              <p:nvPr/>
            </p:nvSpPr>
            <p:spPr bwMode="auto">
              <a:xfrm>
                <a:off x="1457" y="2138"/>
                <a:ext cx="33" cy="3"/>
              </a:xfrm>
              <a:prstGeom prst="rect">
                <a:avLst/>
              </a:prstGeom>
              <a:solidFill>
                <a:srgbClr val="BD2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01" name="Rectangle 833"/>
              <p:cNvSpPr>
                <a:spLocks noChangeArrowheads="1"/>
              </p:cNvSpPr>
              <p:nvPr/>
            </p:nvSpPr>
            <p:spPr bwMode="auto">
              <a:xfrm>
                <a:off x="1457" y="2141"/>
                <a:ext cx="33" cy="6"/>
              </a:xfrm>
              <a:prstGeom prst="rect">
                <a:avLst/>
              </a:prstGeom>
              <a:solidFill>
                <a:srgbClr val="BB25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02" name="Rectangle 834"/>
              <p:cNvSpPr>
                <a:spLocks noChangeArrowheads="1"/>
              </p:cNvSpPr>
              <p:nvPr/>
            </p:nvSpPr>
            <p:spPr bwMode="auto">
              <a:xfrm>
                <a:off x="1457" y="2147"/>
                <a:ext cx="33" cy="4"/>
              </a:xfrm>
              <a:prstGeom prst="rect">
                <a:avLst/>
              </a:prstGeom>
              <a:solidFill>
                <a:srgbClr val="B92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03" name="Rectangle 835"/>
              <p:cNvSpPr>
                <a:spLocks noChangeArrowheads="1"/>
              </p:cNvSpPr>
              <p:nvPr/>
            </p:nvSpPr>
            <p:spPr bwMode="auto">
              <a:xfrm>
                <a:off x="1457" y="2151"/>
                <a:ext cx="33" cy="7"/>
              </a:xfrm>
              <a:prstGeom prst="rect">
                <a:avLst/>
              </a:prstGeom>
              <a:solidFill>
                <a:srgbClr val="B82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04" name="Rectangle 836"/>
              <p:cNvSpPr>
                <a:spLocks noChangeArrowheads="1"/>
              </p:cNvSpPr>
              <p:nvPr/>
            </p:nvSpPr>
            <p:spPr bwMode="auto">
              <a:xfrm>
                <a:off x="1457" y="2156"/>
                <a:ext cx="33" cy="6"/>
              </a:xfrm>
              <a:prstGeom prst="rect">
                <a:avLst/>
              </a:prstGeom>
              <a:solidFill>
                <a:srgbClr val="B627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05" name="Rectangle 837"/>
              <p:cNvSpPr>
                <a:spLocks noChangeArrowheads="1"/>
              </p:cNvSpPr>
              <p:nvPr/>
            </p:nvSpPr>
            <p:spPr bwMode="auto">
              <a:xfrm>
                <a:off x="1457" y="2162"/>
                <a:ext cx="33" cy="6"/>
              </a:xfrm>
              <a:prstGeom prst="rect">
                <a:avLst/>
              </a:prstGeom>
              <a:solidFill>
                <a:srgbClr val="B427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06" name="Rectangle 838"/>
              <p:cNvSpPr>
                <a:spLocks noChangeArrowheads="1"/>
              </p:cNvSpPr>
              <p:nvPr/>
            </p:nvSpPr>
            <p:spPr bwMode="auto">
              <a:xfrm>
                <a:off x="1457" y="2168"/>
                <a:ext cx="33" cy="4"/>
              </a:xfrm>
              <a:prstGeom prst="rect">
                <a:avLst/>
              </a:prstGeom>
              <a:solidFill>
                <a:srgbClr val="B228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07" name="Rectangle 839"/>
              <p:cNvSpPr>
                <a:spLocks noChangeArrowheads="1"/>
              </p:cNvSpPr>
              <p:nvPr/>
            </p:nvSpPr>
            <p:spPr bwMode="auto">
              <a:xfrm>
                <a:off x="1457" y="2172"/>
                <a:ext cx="33" cy="7"/>
              </a:xfrm>
              <a:prstGeom prst="rect">
                <a:avLst/>
              </a:prstGeom>
              <a:solidFill>
                <a:srgbClr val="B02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08" name="Rectangle 840"/>
              <p:cNvSpPr>
                <a:spLocks noChangeArrowheads="1"/>
              </p:cNvSpPr>
              <p:nvPr/>
            </p:nvSpPr>
            <p:spPr bwMode="auto">
              <a:xfrm>
                <a:off x="1457" y="2177"/>
                <a:ext cx="33" cy="6"/>
              </a:xfrm>
              <a:prstGeom prst="rect">
                <a:avLst/>
              </a:prstGeom>
              <a:solidFill>
                <a:srgbClr val="AE2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09" name="Rectangle 841"/>
              <p:cNvSpPr>
                <a:spLocks noChangeArrowheads="1"/>
              </p:cNvSpPr>
              <p:nvPr/>
            </p:nvSpPr>
            <p:spPr bwMode="auto">
              <a:xfrm>
                <a:off x="1457" y="2183"/>
                <a:ext cx="33" cy="5"/>
              </a:xfrm>
              <a:prstGeom prst="rect">
                <a:avLst/>
              </a:prstGeom>
              <a:solidFill>
                <a:srgbClr val="AC2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10" name="Rectangle 842"/>
              <p:cNvSpPr>
                <a:spLocks noChangeArrowheads="1"/>
              </p:cNvSpPr>
              <p:nvPr/>
            </p:nvSpPr>
            <p:spPr bwMode="auto">
              <a:xfrm>
                <a:off x="1457" y="2188"/>
                <a:ext cx="33" cy="5"/>
              </a:xfrm>
              <a:prstGeom prst="rect">
                <a:avLst/>
              </a:prstGeom>
              <a:solidFill>
                <a:srgbClr val="AA29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11" name="Rectangle 843"/>
              <p:cNvSpPr>
                <a:spLocks noChangeArrowheads="1"/>
              </p:cNvSpPr>
              <p:nvPr/>
            </p:nvSpPr>
            <p:spPr bwMode="auto">
              <a:xfrm>
                <a:off x="1457" y="2193"/>
                <a:ext cx="33" cy="7"/>
              </a:xfrm>
              <a:prstGeom prst="rect">
                <a:avLst/>
              </a:prstGeom>
              <a:solidFill>
                <a:srgbClr val="A829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12" name="Rectangle 844"/>
              <p:cNvSpPr>
                <a:spLocks noChangeArrowheads="1"/>
              </p:cNvSpPr>
              <p:nvPr/>
            </p:nvSpPr>
            <p:spPr bwMode="auto">
              <a:xfrm>
                <a:off x="1457" y="2198"/>
                <a:ext cx="33" cy="6"/>
              </a:xfrm>
              <a:prstGeom prst="rect">
                <a:avLst/>
              </a:prstGeom>
              <a:solidFill>
                <a:srgbClr val="A62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13" name="Rectangle 845"/>
              <p:cNvSpPr>
                <a:spLocks noChangeArrowheads="1"/>
              </p:cNvSpPr>
              <p:nvPr/>
            </p:nvSpPr>
            <p:spPr bwMode="auto">
              <a:xfrm>
                <a:off x="1457" y="2204"/>
                <a:ext cx="33" cy="5"/>
              </a:xfrm>
              <a:prstGeom prst="rect">
                <a:avLst/>
              </a:prstGeom>
              <a:solidFill>
                <a:srgbClr val="A42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14" name="Rectangle 846"/>
              <p:cNvSpPr>
                <a:spLocks noChangeArrowheads="1"/>
              </p:cNvSpPr>
              <p:nvPr/>
            </p:nvSpPr>
            <p:spPr bwMode="auto">
              <a:xfrm>
                <a:off x="1457" y="2209"/>
                <a:ext cx="33" cy="3"/>
              </a:xfrm>
              <a:prstGeom prst="rect">
                <a:avLst/>
              </a:prstGeom>
              <a:solidFill>
                <a:srgbClr val="A22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15" name="Rectangle 847"/>
              <p:cNvSpPr>
                <a:spLocks noChangeArrowheads="1"/>
              </p:cNvSpPr>
              <p:nvPr/>
            </p:nvSpPr>
            <p:spPr bwMode="auto">
              <a:xfrm>
                <a:off x="1457" y="2212"/>
                <a:ext cx="33" cy="6"/>
              </a:xfrm>
              <a:prstGeom prst="rect">
                <a:avLst/>
              </a:prstGeom>
              <a:solidFill>
                <a:srgbClr val="A02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16" name="Rectangle 848"/>
              <p:cNvSpPr>
                <a:spLocks noChangeArrowheads="1"/>
              </p:cNvSpPr>
              <p:nvPr/>
            </p:nvSpPr>
            <p:spPr bwMode="auto">
              <a:xfrm>
                <a:off x="1457" y="2218"/>
                <a:ext cx="33" cy="7"/>
              </a:xfrm>
              <a:prstGeom prst="rect">
                <a:avLst/>
              </a:prstGeom>
              <a:solidFill>
                <a:srgbClr val="9E2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17" name="Rectangle 849"/>
              <p:cNvSpPr>
                <a:spLocks noChangeArrowheads="1"/>
              </p:cNvSpPr>
              <p:nvPr/>
            </p:nvSpPr>
            <p:spPr bwMode="auto">
              <a:xfrm>
                <a:off x="1457" y="2223"/>
                <a:ext cx="33" cy="4"/>
              </a:xfrm>
              <a:prstGeom prst="rect">
                <a:avLst/>
              </a:prstGeom>
              <a:solidFill>
                <a:srgbClr val="9C2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18" name="Rectangle 850"/>
              <p:cNvSpPr>
                <a:spLocks noChangeArrowheads="1"/>
              </p:cNvSpPr>
              <p:nvPr/>
            </p:nvSpPr>
            <p:spPr bwMode="auto">
              <a:xfrm>
                <a:off x="1457" y="2227"/>
                <a:ext cx="33" cy="6"/>
              </a:xfrm>
              <a:prstGeom prst="rect">
                <a:avLst/>
              </a:prstGeom>
              <a:solidFill>
                <a:srgbClr val="9A2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19" name="Rectangle 851"/>
              <p:cNvSpPr>
                <a:spLocks noChangeArrowheads="1"/>
              </p:cNvSpPr>
              <p:nvPr/>
            </p:nvSpPr>
            <p:spPr bwMode="auto">
              <a:xfrm>
                <a:off x="1457" y="2233"/>
                <a:ext cx="33" cy="5"/>
              </a:xfrm>
              <a:prstGeom prst="rect">
                <a:avLst/>
              </a:prstGeom>
              <a:solidFill>
                <a:srgbClr val="982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20" name="Rectangle 852"/>
              <p:cNvSpPr>
                <a:spLocks noChangeArrowheads="1"/>
              </p:cNvSpPr>
              <p:nvPr/>
            </p:nvSpPr>
            <p:spPr bwMode="auto">
              <a:xfrm>
                <a:off x="1457" y="2238"/>
                <a:ext cx="33" cy="6"/>
              </a:xfrm>
              <a:prstGeom prst="rect">
                <a:avLst/>
              </a:prstGeom>
              <a:solidFill>
                <a:srgbClr val="962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21" name="Rectangle 853"/>
              <p:cNvSpPr>
                <a:spLocks noChangeArrowheads="1"/>
              </p:cNvSpPr>
              <p:nvPr/>
            </p:nvSpPr>
            <p:spPr bwMode="auto">
              <a:xfrm>
                <a:off x="1457" y="2242"/>
                <a:ext cx="33" cy="6"/>
              </a:xfrm>
              <a:prstGeom prst="rect">
                <a:avLst/>
              </a:prstGeom>
              <a:solidFill>
                <a:srgbClr val="942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22" name="Rectangle 854"/>
              <p:cNvSpPr>
                <a:spLocks noChangeArrowheads="1"/>
              </p:cNvSpPr>
              <p:nvPr/>
            </p:nvSpPr>
            <p:spPr bwMode="auto">
              <a:xfrm>
                <a:off x="1457" y="2248"/>
                <a:ext cx="33" cy="5"/>
              </a:xfrm>
              <a:prstGeom prst="rect">
                <a:avLst/>
              </a:prstGeom>
              <a:solidFill>
                <a:srgbClr val="922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23" name="Rectangle 855"/>
              <p:cNvSpPr>
                <a:spLocks noChangeArrowheads="1"/>
              </p:cNvSpPr>
              <p:nvPr/>
            </p:nvSpPr>
            <p:spPr bwMode="auto">
              <a:xfrm>
                <a:off x="1457" y="2253"/>
                <a:ext cx="33" cy="4"/>
              </a:xfrm>
              <a:prstGeom prst="rect">
                <a:avLst/>
              </a:prstGeom>
              <a:solidFill>
                <a:srgbClr val="902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24" name="Rectangle 856"/>
              <p:cNvSpPr>
                <a:spLocks noChangeArrowheads="1"/>
              </p:cNvSpPr>
              <p:nvPr/>
            </p:nvSpPr>
            <p:spPr bwMode="auto">
              <a:xfrm>
                <a:off x="1457" y="2257"/>
                <a:ext cx="33" cy="5"/>
              </a:xfrm>
              <a:prstGeom prst="rect">
                <a:avLst/>
              </a:prstGeom>
              <a:solidFill>
                <a:srgbClr val="8E2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25" name="Rectangle 857"/>
              <p:cNvSpPr>
                <a:spLocks noChangeArrowheads="1"/>
              </p:cNvSpPr>
              <p:nvPr/>
            </p:nvSpPr>
            <p:spPr bwMode="auto">
              <a:xfrm>
                <a:off x="1457" y="2262"/>
                <a:ext cx="33" cy="6"/>
              </a:xfrm>
              <a:prstGeom prst="rect">
                <a:avLst/>
              </a:prstGeom>
              <a:solidFill>
                <a:srgbClr val="8C2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26" name="Rectangle 858"/>
              <p:cNvSpPr>
                <a:spLocks noChangeArrowheads="1"/>
              </p:cNvSpPr>
              <p:nvPr/>
            </p:nvSpPr>
            <p:spPr bwMode="auto">
              <a:xfrm>
                <a:off x="1457" y="2266"/>
                <a:ext cx="33" cy="5"/>
              </a:xfrm>
              <a:prstGeom prst="rect">
                <a:avLst/>
              </a:prstGeom>
              <a:solidFill>
                <a:srgbClr val="8A2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27" name="Rectangle 859"/>
              <p:cNvSpPr>
                <a:spLocks noChangeArrowheads="1"/>
              </p:cNvSpPr>
              <p:nvPr/>
            </p:nvSpPr>
            <p:spPr bwMode="auto">
              <a:xfrm>
                <a:off x="1457" y="2271"/>
                <a:ext cx="33" cy="7"/>
              </a:xfrm>
              <a:prstGeom prst="rect">
                <a:avLst/>
              </a:prstGeom>
              <a:solidFill>
                <a:srgbClr val="882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28" name="Rectangle 860"/>
              <p:cNvSpPr>
                <a:spLocks noChangeArrowheads="1"/>
              </p:cNvSpPr>
              <p:nvPr/>
            </p:nvSpPr>
            <p:spPr bwMode="auto">
              <a:xfrm>
                <a:off x="1457" y="2278"/>
                <a:ext cx="33" cy="3"/>
              </a:xfrm>
              <a:prstGeom prst="rect">
                <a:avLst/>
              </a:prstGeom>
              <a:solidFill>
                <a:srgbClr val="862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29" name="Rectangle 861"/>
              <p:cNvSpPr>
                <a:spLocks noChangeArrowheads="1"/>
              </p:cNvSpPr>
              <p:nvPr/>
            </p:nvSpPr>
            <p:spPr bwMode="auto">
              <a:xfrm>
                <a:off x="1457" y="2281"/>
                <a:ext cx="33" cy="5"/>
              </a:xfrm>
              <a:prstGeom prst="rect">
                <a:avLst/>
              </a:prstGeom>
              <a:solidFill>
                <a:srgbClr val="842D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30" name="Rectangle 862"/>
              <p:cNvSpPr>
                <a:spLocks noChangeArrowheads="1"/>
              </p:cNvSpPr>
              <p:nvPr/>
            </p:nvSpPr>
            <p:spPr bwMode="auto">
              <a:xfrm>
                <a:off x="1457" y="2286"/>
                <a:ext cx="33" cy="8"/>
              </a:xfrm>
              <a:prstGeom prst="rect">
                <a:avLst/>
              </a:prstGeom>
              <a:solidFill>
                <a:srgbClr val="822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31" name="Rectangle 863"/>
              <p:cNvSpPr>
                <a:spLocks noChangeArrowheads="1"/>
              </p:cNvSpPr>
              <p:nvPr/>
            </p:nvSpPr>
            <p:spPr bwMode="auto">
              <a:xfrm>
                <a:off x="1457" y="2292"/>
                <a:ext cx="33" cy="4"/>
              </a:xfrm>
              <a:prstGeom prst="rect">
                <a:avLst/>
              </a:prstGeom>
              <a:solidFill>
                <a:srgbClr val="802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32" name="Rectangle 864"/>
              <p:cNvSpPr>
                <a:spLocks noChangeArrowheads="1"/>
              </p:cNvSpPr>
              <p:nvPr/>
            </p:nvSpPr>
            <p:spPr bwMode="auto">
              <a:xfrm>
                <a:off x="1457" y="2296"/>
                <a:ext cx="33" cy="5"/>
              </a:xfrm>
              <a:prstGeom prst="rect">
                <a:avLst/>
              </a:prstGeom>
              <a:solidFill>
                <a:srgbClr val="7E2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33" name="Rectangle 865"/>
              <p:cNvSpPr>
                <a:spLocks noChangeArrowheads="1"/>
              </p:cNvSpPr>
              <p:nvPr/>
            </p:nvSpPr>
            <p:spPr bwMode="auto">
              <a:xfrm>
                <a:off x="1457" y="2301"/>
                <a:ext cx="33" cy="5"/>
              </a:xfrm>
              <a:prstGeom prst="rect">
                <a:avLst/>
              </a:prstGeom>
              <a:solidFill>
                <a:srgbClr val="7C2E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34" name="Rectangle 866"/>
              <p:cNvSpPr>
                <a:spLocks noChangeArrowheads="1"/>
              </p:cNvSpPr>
              <p:nvPr/>
            </p:nvSpPr>
            <p:spPr bwMode="auto">
              <a:xfrm>
                <a:off x="1457" y="2306"/>
                <a:ext cx="33" cy="5"/>
              </a:xfrm>
              <a:prstGeom prst="rect">
                <a:avLst/>
              </a:prstGeom>
              <a:solidFill>
                <a:srgbClr val="7A2E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35" name="Rectangle 867"/>
              <p:cNvSpPr>
                <a:spLocks noChangeArrowheads="1"/>
              </p:cNvSpPr>
              <p:nvPr/>
            </p:nvSpPr>
            <p:spPr bwMode="auto">
              <a:xfrm>
                <a:off x="1457" y="2309"/>
                <a:ext cx="33" cy="6"/>
              </a:xfrm>
              <a:prstGeom prst="rect">
                <a:avLst/>
              </a:prstGeom>
              <a:solidFill>
                <a:srgbClr val="782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36" name="Rectangle 868"/>
              <p:cNvSpPr>
                <a:spLocks noChangeArrowheads="1"/>
              </p:cNvSpPr>
              <p:nvPr/>
            </p:nvSpPr>
            <p:spPr bwMode="auto">
              <a:xfrm>
                <a:off x="1457" y="2315"/>
                <a:ext cx="33" cy="6"/>
              </a:xfrm>
              <a:prstGeom prst="rect">
                <a:avLst/>
              </a:prstGeom>
              <a:solidFill>
                <a:srgbClr val="762F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37" name="Rectangle 869"/>
              <p:cNvSpPr>
                <a:spLocks noChangeArrowheads="1"/>
              </p:cNvSpPr>
              <p:nvPr/>
            </p:nvSpPr>
            <p:spPr bwMode="auto">
              <a:xfrm>
                <a:off x="1457" y="2321"/>
                <a:ext cx="33" cy="4"/>
              </a:xfrm>
              <a:prstGeom prst="rect">
                <a:avLst/>
              </a:prstGeom>
              <a:solidFill>
                <a:srgbClr val="742F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38" name="Rectangle 870"/>
              <p:cNvSpPr>
                <a:spLocks noChangeArrowheads="1"/>
              </p:cNvSpPr>
              <p:nvPr/>
            </p:nvSpPr>
            <p:spPr bwMode="auto">
              <a:xfrm>
                <a:off x="1457" y="2325"/>
                <a:ext cx="33" cy="5"/>
              </a:xfrm>
              <a:prstGeom prst="rect">
                <a:avLst/>
              </a:prstGeom>
              <a:solidFill>
                <a:srgbClr val="722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39" name="Rectangle 871"/>
              <p:cNvSpPr>
                <a:spLocks noChangeArrowheads="1"/>
              </p:cNvSpPr>
              <p:nvPr/>
            </p:nvSpPr>
            <p:spPr bwMode="auto">
              <a:xfrm>
                <a:off x="1457" y="2330"/>
                <a:ext cx="33" cy="8"/>
              </a:xfrm>
              <a:prstGeom prst="rect">
                <a:avLst/>
              </a:prstGeom>
              <a:solidFill>
                <a:srgbClr val="703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40" name="Rectangle 872"/>
              <p:cNvSpPr>
                <a:spLocks noChangeArrowheads="1"/>
              </p:cNvSpPr>
              <p:nvPr/>
            </p:nvSpPr>
            <p:spPr bwMode="auto">
              <a:xfrm>
                <a:off x="1457" y="2336"/>
                <a:ext cx="33" cy="4"/>
              </a:xfrm>
              <a:prstGeom prst="rect">
                <a:avLst/>
              </a:prstGeom>
              <a:solidFill>
                <a:srgbClr val="6E3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41" name="Rectangle 873"/>
              <p:cNvSpPr>
                <a:spLocks noChangeArrowheads="1"/>
              </p:cNvSpPr>
              <p:nvPr/>
            </p:nvSpPr>
            <p:spPr bwMode="auto">
              <a:xfrm>
                <a:off x="1457" y="2340"/>
                <a:ext cx="33" cy="5"/>
              </a:xfrm>
              <a:prstGeom prst="rect">
                <a:avLst/>
              </a:prstGeom>
              <a:solidFill>
                <a:srgbClr val="6C3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42" name="Rectangle 874"/>
              <p:cNvSpPr>
                <a:spLocks noChangeArrowheads="1"/>
              </p:cNvSpPr>
              <p:nvPr/>
            </p:nvSpPr>
            <p:spPr bwMode="auto">
              <a:xfrm>
                <a:off x="1457" y="2345"/>
                <a:ext cx="33" cy="6"/>
              </a:xfrm>
              <a:prstGeom prst="rect">
                <a:avLst/>
              </a:prstGeom>
              <a:solidFill>
                <a:srgbClr val="6A3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43" name="Rectangle 875"/>
              <p:cNvSpPr>
                <a:spLocks noChangeArrowheads="1"/>
              </p:cNvSpPr>
              <p:nvPr/>
            </p:nvSpPr>
            <p:spPr bwMode="auto">
              <a:xfrm>
                <a:off x="1457" y="2351"/>
                <a:ext cx="33" cy="8"/>
              </a:xfrm>
              <a:prstGeom prst="rect">
                <a:avLst/>
              </a:prstGeom>
              <a:solidFill>
                <a:srgbClr val="6830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44" name="Rectangle 876"/>
              <p:cNvSpPr>
                <a:spLocks noChangeArrowheads="1"/>
              </p:cNvSpPr>
              <p:nvPr/>
            </p:nvSpPr>
            <p:spPr bwMode="auto">
              <a:xfrm>
                <a:off x="1457" y="2357"/>
                <a:ext cx="33" cy="5"/>
              </a:xfrm>
              <a:prstGeom prst="rect">
                <a:avLst/>
              </a:prstGeom>
              <a:solidFill>
                <a:srgbClr val="663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45" name="Rectangle 877"/>
              <p:cNvSpPr>
                <a:spLocks noChangeArrowheads="1"/>
              </p:cNvSpPr>
              <p:nvPr/>
            </p:nvSpPr>
            <p:spPr bwMode="auto">
              <a:xfrm>
                <a:off x="1457" y="2362"/>
                <a:ext cx="33" cy="4"/>
              </a:xfrm>
              <a:prstGeom prst="rect">
                <a:avLst/>
              </a:prstGeom>
              <a:solidFill>
                <a:srgbClr val="643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46" name="Rectangle 878"/>
              <p:cNvSpPr>
                <a:spLocks noChangeArrowheads="1"/>
              </p:cNvSpPr>
              <p:nvPr/>
            </p:nvSpPr>
            <p:spPr bwMode="auto">
              <a:xfrm>
                <a:off x="1457" y="2366"/>
                <a:ext cx="33" cy="6"/>
              </a:xfrm>
              <a:prstGeom prst="rect">
                <a:avLst/>
              </a:prstGeom>
              <a:solidFill>
                <a:srgbClr val="623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47" name="Rectangle 879"/>
              <p:cNvSpPr>
                <a:spLocks noChangeArrowheads="1"/>
              </p:cNvSpPr>
              <p:nvPr/>
            </p:nvSpPr>
            <p:spPr bwMode="auto">
              <a:xfrm>
                <a:off x="1457" y="2372"/>
                <a:ext cx="33" cy="8"/>
              </a:xfrm>
              <a:prstGeom prst="rect">
                <a:avLst/>
              </a:prstGeom>
              <a:solidFill>
                <a:srgbClr val="603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48" name="Rectangle 880"/>
              <p:cNvSpPr>
                <a:spLocks noChangeArrowheads="1"/>
              </p:cNvSpPr>
              <p:nvPr/>
            </p:nvSpPr>
            <p:spPr bwMode="auto">
              <a:xfrm>
                <a:off x="1457" y="2378"/>
                <a:ext cx="33" cy="5"/>
              </a:xfrm>
              <a:prstGeom prst="rect">
                <a:avLst/>
              </a:prstGeom>
              <a:solidFill>
                <a:srgbClr val="5E3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49" name="Rectangle 881"/>
              <p:cNvSpPr>
                <a:spLocks noChangeArrowheads="1"/>
              </p:cNvSpPr>
              <p:nvPr/>
            </p:nvSpPr>
            <p:spPr bwMode="auto">
              <a:xfrm>
                <a:off x="1457" y="2383"/>
                <a:ext cx="33" cy="5"/>
              </a:xfrm>
              <a:prstGeom prst="rect">
                <a:avLst/>
              </a:prstGeom>
              <a:solidFill>
                <a:srgbClr val="5C3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50" name="Rectangle 882"/>
              <p:cNvSpPr>
                <a:spLocks noChangeArrowheads="1"/>
              </p:cNvSpPr>
              <p:nvPr/>
            </p:nvSpPr>
            <p:spPr bwMode="auto">
              <a:xfrm>
                <a:off x="1457" y="2388"/>
                <a:ext cx="33" cy="4"/>
              </a:xfrm>
              <a:prstGeom prst="rect">
                <a:avLst/>
              </a:prstGeom>
              <a:solidFill>
                <a:srgbClr val="5A3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51" name="Rectangle 883"/>
              <p:cNvSpPr>
                <a:spLocks noChangeArrowheads="1"/>
              </p:cNvSpPr>
              <p:nvPr/>
            </p:nvSpPr>
            <p:spPr bwMode="auto">
              <a:xfrm>
                <a:off x="1457" y="2392"/>
                <a:ext cx="33" cy="6"/>
              </a:xfrm>
              <a:prstGeom prst="rect">
                <a:avLst/>
              </a:prstGeom>
              <a:solidFill>
                <a:srgbClr val="583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52" name="Rectangle 884"/>
              <p:cNvSpPr>
                <a:spLocks noChangeArrowheads="1"/>
              </p:cNvSpPr>
              <p:nvPr/>
            </p:nvSpPr>
            <p:spPr bwMode="auto">
              <a:xfrm>
                <a:off x="1457" y="2398"/>
                <a:ext cx="33" cy="8"/>
              </a:xfrm>
              <a:prstGeom prst="rect">
                <a:avLst/>
              </a:prstGeom>
              <a:solidFill>
                <a:srgbClr val="563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53" name="Rectangle 885"/>
              <p:cNvSpPr>
                <a:spLocks noChangeArrowheads="1"/>
              </p:cNvSpPr>
              <p:nvPr/>
            </p:nvSpPr>
            <p:spPr bwMode="auto">
              <a:xfrm>
                <a:off x="1457" y="2404"/>
                <a:ext cx="33" cy="6"/>
              </a:xfrm>
              <a:prstGeom prst="rect">
                <a:avLst/>
              </a:prstGeom>
              <a:solidFill>
                <a:srgbClr val="543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54" name="Rectangle 886"/>
              <p:cNvSpPr>
                <a:spLocks noChangeArrowheads="1"/>
              </p:cNvSpPr>
              <p:nvPr/>
            </p:nvSpPr>
            <p:spPr bwMode="auto">
              <a:xfrm>
                <a:off x="1457" y="2410"/>
                <a:ext cx="33" cy="6"/>
              </a:xfrm>
              <a:prstGeom prst="rect">
                <a:avLst/>
              </a:prstGeom>
              <a:solidFill>
                <a:srgbClr val="523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55" name="Rectangle 887"/>
              <p:cNvSpPr>
                <a:spLocks noChangeArrowheads="1"/>
              </p:cNvSpPr>
              <p:nvPr/>
            </p:nvSpPr>
            <p:spPr bwMode="auto">
              <a:xfrm>
                <a:off x="1457" y="2416"/>
                <a:ext cx="33" cy="8"/>
              </a:xfrm>
              <a:prstGeom prst="rect">
                <a:avLst/>
              </a:prstGeom>
              <a:solidFill>
                <a:srgbClr val="503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56" name="Rectangle 888"/>
              <p:cNvSpPr>
                <a:spLocks noChangeArrowheads="1"/>
              </p:cNvSpPr>
              <p:nvPr/>
            </p:nvSpPr>
            <p:spPr bwMode="auto">
              <a:xfrm>
                <a:off x="1457" y="2422"/>
                <a:ext cx="33" cy="6"/>
              </a:xfrm>
              <a:prstGeom prst="rect">
                <a:avLst/>
              </a:prstGeom>
              <a:solidFill>
                <a:srgbClr val="4E3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57" name="Rectangle 889"/>
              <p:cNvSpPr>
                <a:spLocks noChangeArrowheads="1"/>
              </p:cNvSpPr>
              <p:nvPr/>
            </p:nvSpPr>
            <p:spPr bwMode="auto">
              <a:xfrm>
                <a:off x="1457" y="2428"/>
                <a:ext cx="33" cy="5"/>
              </a:xfrm>
              <a:prstGeom prst="rect">
                <a:avLst/>
              </a:prstGeom>
              <a:solidFill>
                <a:srgbClr val="4C3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58" name="Rectangle 890"/>
              <p:cNvSpPr>
                <a:spLocks noChangeArrowheads="1"/>
              </p:cNvSpPr>
              <p:nvPr/>
            </p:nvSpPr>
            <p:spPr bwMode="auto">
              <a:xfrm>
                <a:off x="1457" y="2433"/>
                <a:ext cx="33" cy="6"/>
              </a:xfrm>
              <a:prstGeom prst="rect">
                <a:avLst/>
              </a:prstGeom>
              <a:solidFill>
                <a:srgbClr val="4A3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59" name="Rectangle 891"/>
              <p:cNvSpPr>
                <a:spLocks noChangeArrowheads="1"/>
              </p:cNvSpPr>
              <p:nvPr/>
            </p:nvSpPr>
            <p:spPr bwMode="auto">
              <a:xfrm>
                <a:off x="1457" y="2439"/>
                <a:ext cx="33" cy="8"/>
              </a:xfrm>
              <a:prstGeom prst="rect">
                <a:avLst/>
              </a:prstGeom>
              <a:solidFill>
                <a:srgbClr val="483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60" name="Rectangle 892"/>
              <p:cNvSpPr>
                <a:spLocks noChangeArrowheads="1"/>
              </p:cNvSpPr>
              <p:nvPr/>
            </p:nvSpPr>
            <p:spPr bwMode="auto">
              <a:xfrm>
                <a:off x="1457" y="2445"/>
                <a:ext cx="33" cy="9"/>
              </a:xfrm>
              <a:prstGeom prst="rect">
                <a:avLst/>
              </a:prstGeom>
              <a:solidFill>
                <a:srgbClr val="463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61" name="Rectangle 893"/>
              <p:cNvSpPr>
                <a:spLocks noChangeArrowheads="1"/>
              </p:cNvSpPr>
              <p:nvPr/>
            </p:nvSpPr>
            <p:spPr bwMode="auto">
              <a:xfrm>
                <a:off x="1457" y="2454"/>
                <a:ext cx="33" cy="6"/>
              </a:xfrm>
              <a:prstGeom prst="rect">
                <a:avLst/>
              </a:prstGeom>
              <a:solidFill>
                <a:srgbClr val="443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62" name="Rectangle 894"/>
              <p:cNvSpPr>
                <a:spLocks noChangeArrowheads="1"/>
              </p:cNvSpPr>
              <p:nvPr/>
            </p:nvSpPr>
            <p:spPr bwMode="auto">
              <a:xfrm>
                <a:off x="1457" y="2460"/>
                <a:ext cx="33" cy="6"/>
              </a:xfrm>
              <a:prstGeom prst="rect">
                <a:avLst/>
              </a:prstGeom>
              <a:solidFill>
                <a:srgbClr val="423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63" name="Rectangle 895"/>
              <p:cNvSpPr>
                <a:spLocks noChangeArrowheads="1"/>
              </p:cNvSpPr>
              <p:nvPr/>
            </p:nvSpPr>
            <p:spPr bwMode="auto">
              <a:xfrm>
                <a:off x="1457" y="2466"/>
                <a:ext cx="33" cy="8"/>
              </a:xfrm>
              <a:prstGeom prst="rect">
                <a:avLst/>
              </a:prstGeom>
              <a:solidFill>
                <a:srgbClr val="403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64" name="Rectangle 896"/>
              <p:cNvSpPr>
                <a:spLocks noChangeArrowheads="1"/>
              </p:cNvSpPr>
              <p:nvPr/>
            </p:nvSpPr>
            <p:spPr bwMode="auto">
              <a:xfrm>
                <a:off x="1457" y="2472"/>
                <a:ext cx="33" cy="9"/>
              </a:xfrm>
              <a:prstGeom prst="rect">
                <a:avLst/>
              </a:prstGeom>
              <a:solidFill>
                <a:srgbClr val="3E3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65" name="Rectangle 897"/>
              <p:cNvSpPr>
                <a:spLocks noChangeArrowheads="1"/>
              </p:cNvSpPr>
              <p:nvPr/>
            </p:nvSpPr>
            <p:spPr bwMode="auto">
              <a:xfrm>
                <a:off x="1457" y="2481"/>
                <a:ext cx="33" cy="5"/>
              </a:xfrm>
              <a:prstGeom prst="rect">
                <a:avLst/>
              </a:prstGeom>
              <a:solidFill>
                <a:srgbClr val="3C3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66" name="Rectangle 898"/>
              <p:cNvSpPr>
                <a:spLocks noChangeArrowheads="1"/>
              </p:cNvSpPr>
              <p:nvPr/>
            </p:nvSpPr>
            <p:spPr bwMode="auto">
              <a:xfrm>
                <a:off x="1457" y="2486"/>
                <a:ext cx="33" cy="11"/>
              </a:xfrm>
              <a:prstGeom prst="rect">
                <a:avLst/>
              </a:prstGeom>
              <a:solidFill>
                <a:srgbClr val="3A3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67" name="Rectangle 899"/>
              <p:cNvSpPr>
                <a:spLocks noChangeArrowheads="1"/>
              </p:cNvSpPr>
              <p:nvPr/>
            </p:nvSpPr>
            <p:spPr bwMode="auto">
              <a:xfrm>
                <a:off x="1457" y="2496"/>
                <a:ext cx="33" cy="6"/>
              </a:xfrm>
              <a:prstGeom prst="rect">
                <a:avLst/>
              </a:prstGeom>
              <a:solidFill>
                <a:srgbClr val="383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68" name="Rectangle 900"/>
              <p:cNvSpPr>
                <a:spLocks noChangeArrowheads="1"/>
              </p:cNvSpPr>
              <p:nvPr/>
            </p:nvSpPr>
            <p:spPr bwMode="auto">
              <a:xfrm>
                <a:off x="1457" y="2502"/>
                <a:ext cx="33" cy="8"/>
              </a:xfrm>
              <a:prstGeom prst="rect">
                <a:avLst/>
              </a:prstGeom>
              <a:solidFill>
                <a:srgbClr val="36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69" name="Rectangle 901"/>
              <p:cNvSpPr>
                <a:spLocks noChangeArrowheads="1"/>
              </p:cNvSpPr>
              <p:nvPr/>
            </p:nvSpPr>
            <p:spPr bwMode="auto">
              <a:xfrm>
                <a:off x="1457" y="2510"/>
                <a:ext cx="33" cy="10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70" name="Rectangle 902"/>
              <p:cNvSpPr>
                <a:spLocks noChangeArrowheads="1"/>
              </p:cNvSpPr>
              <p:nvPr/>
            </p:nvSpPr>
            <p:spPr bwMode="auto">
              <a:xfrm>
                <a:off x="1457" y="1763"/>
                <a:ext cx="33" cy="755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71" name="Freeform 903"/>
              <p:cNvSpPr>
                <a:spLocks/>
              </p:cNvSpPr>
              <p:nvPr/>
            </p:nvSpPr>
            <p:spPr bwMode="auto">
              <a:xfrm>
                <a:off x="1672" y="2315"/>
                <a:ext cx="161" cy="252"/>
              </a:xfrm>
              <a:custGeom>
                <a:avLst/>
                <a:gdLst>
                  <a:gd name="T0" fmla="*/ 319 w 322"/>
                  <a:gd name="T1" fmla="*/ 75 h 505"/>
                  <a:gd name="T2" fmla="*/ 311 w 322"/>
                  <a:gd name="T3" fmla="*/ 61 h 505"/>
                  <a:gd name="T4" fmla="*/ 299 w 322"/>
                  <a:gd name="T5" fmla="*/ 46 h 505"/>
                  <a:gd name="T6" fmla="*/ 283 w 322"/>
                  <a:gd name="T7" fmla="*/ 32 h 505"/>
                  <a:gd name="T8" fmla="*/ 262 w 322"/>
                  <a:gd name="T9" fmla="*/ 20 h 505"/>
                  <a:gd name="T10" fmla="*/ 234 w 322"/>
                  <a:gd name="T11" fmla="*/ 12 h 505"/>
                  <a:gd name="T12" fmla="*/ 207 w 322"/>
                  <a:gd name="T13" fmla="*/ 6 h 505"/>
                  <a:gd name="T14" fmla="*/ 176 w 322"/>
                  <a:gd name="T15" fmla="*/ 1 h 505"/>
                  <a:gd name="T16" fmla="*/ 145 w 322"/>
                  <a:gd name="T17" fmla="*/ 1 h 505"/>
                  <a:gd name="T18" fmla="*/ 115 w 322"/>
                  <a:gd name="T19" fmla="*/ 6 h 505"/>
                  <a:gd name="T20" fmla="*/ 87 w 322"/>
                  <a:gd name="T21" fmla="*/ 12 h 505"/>
                  <a:gd name="T22" fmla="*/ 59 w 322"/>
                  <a:gd name="T23" fmla="*/ 20 h 505"/>
                  <a:gd name="T24" fmla="*/ 36 w 322"/>
                  <a:gd name="T25" fmla="*/ 32 h 505"/>
                  <a:gd name="T26" fmla="*/ 23 w 322"/>
                  <a:gd name="T27" fmla="*/ 46 h 505"/>
                  <a:gd name="T28" fmla="*/ 10 w 322"/>
                  <a:gd name="T29" fmla="*/ 61 h 505"/>
                  <a:gd name="T30" fmla="*/ 3 w 322"/>
                  <a:gd name="T31" fmla="*/ 75 h 505"/>
                  <a:gd name="T32" fmla="*/ 0 w 322"/>
                  <a:gd name="T33" fmla="*/ 505 h 505"/>
                  <a:gd name="T34" fmla="*/ 6 w 322"/>
                  <a:gd name="T35" fmla="*/ 489 h 505"/>
                  <a:gd name="T36" fmla="*/ 16 w 322"/>
                  <a:gd name="T37" fmla="*/ 474 h 505"/>
                  <a:gd name="T38" fmla="*/ 29 w 322"/>
                  <a:gd name="T39" fmla="*/ 460 h 505"/>
                  <a:gd name="T40" fmla="*/ 46 w 322"/>
                  <a:gd name="T41" fmla="*/ 445 h 505"/>
                  <a:gd name="T42" fmla="*/ 73 w 322"/>
                  <a:gd name="T43" fmla="*/ 437 h 505"/>
                  <a:gd name="T44" fmla="*/ 101 w 322"/>
                  <a:gd name="T45" fmla="*/ 429 h 505"/>
                  <a:gd name="T46" fmla="*/ 130 w 322"/>
                  <a:gd name="T47" fmla="*/ 424 h 505"/>
                  <a:gd name="T48" fmla="*/ 161 w 322"/>
                  <a:gd name="T49" fmla="*/ 421 h 505"/>
                  <a:gd name="T50" fmla="*/ 191 w 322"/>
                  <a:gd name="T51" fmla="*/ 424 h 505"/>
                  <a:gd name="T52" fmla="*/ 220 w 322"/>
                  <a:gd name="T53" fmla="*/ 429 h 505"/>
                  <a:gd name="T54" fmla="*/ 248 w 322"/>
                  <a:gd name="T55" fmla="*/ 437 h 505"/>
                  <a:gd name="T56" fmla="*/ 274 w 322"/>
                  <a:gd name="T57" fmla="*/ 445 h 505"/>
                  <a:gd name="T58" fmla="*/ 291 w 322"/>
                  <a:gd name="T59" fmla="*/ 460 h 505"/>
                  <a:gd name="T60" fmla="*/ 305 w 322"/>
                  <a:gd name="T61" fmla="*/ 474 h 505"/>
                  <a:gd name="T62" fmla="*/ 316 w 322"/>
                  <a:gd name="T63" fmla="*/ 489 h 505"/>
                  <a:gd name="T64" fmla="*/ 322 w 322"/>
                  <a:gd name="T65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2" h="505">
                    <a:moveTo>
                      <a:pt x="322" y="84"/>
                    </a:moveTo>
                    <a:lnTo>
                      <a:pt x="319" y="75"/>
                    </a:lnTo>
                    <a:lnTo>
                      <a:pt x="316" y="68"/>
                    </a:lnTo>
                    <a:lnTo>
                      <a:pt x="311" y="61"/>
                    </a:lnTo>
                    <a:lnTo>
                      <a:pt x="305" y="54"/>
                    </a:lnTo>
                    <a:lnTo>
                      <a:pt x="299" y="46"/>
                    </a:lnTo>
                    <a:lnTo>
                      <a:pt x="291" y="39"/>
                    </a:lnTo>
                    <a:lnTo>
                      <a:pt x="283" y="32"/>
                    </a:lnTo>
                    <a:lnTo>
                      <a:pt x="274" y="26"/>
                    </a:lnTo>
                    <a:lnTo>
                      <a:pt x="262" y="20"/>
                    </a:lnTo>
                    <a:lnTo>
                      <a:pt x="248" y="16"/>
                    </a:lnTo>
                    <a:lnTo>
                      <a:pt x="234" y="12"/>
                    </a:lnTo>
                    <a:lnTo>
                      <a:pt x="220" y="9"/>
                    </a:lnTo>
                    <a:lnTo>
                      <a:pt x="207" y="6"/>
                    </a:lnTo>
                    <a:lnTo>
                      <a:pt x="191" y="3"/>
                    </a:lnTo>
                    <a:lnTo>
                      <a:pt x="176" y="1"/>
                    </a:lnTo>
                    <a:lnTo>
                      <a:pt x="161" y="0"/>
                    </a:lnTo>
                    <a:lnTo>
                      <a:pt x="145" y="1"/>
                    </a:lnTo>
                    <a:lnTo>
                      <a:pt x="130" y="3"/>
                    </a:lnTo>
                    <a:lnTo>
                      <a:pt x="115" y="6"/>
                    </a:lnTo>
                    <a:lnTo>
                      <a:pt x="101" y="9"/>
                    </a:lnTo>
                    <a:lnTo>
                      <a:pt x="87" y="12"/>
                    </a:lnTo>
                    <a:lnTo>
                      <a:pt x="73" y="16"/>
                    </a:lnTo>
                    <a:lnTo>
                      <a:pt x="59" y="20"/>
                    </a:lnTo>
                    <a:lnTo>
                      <a:pt x="46" y="26"/>
                    </a:lnTo>
                    <a:lnTo>
                      <a:pt x="36" y="32"/>
                    </a:lnTo>
                    <a:lnTo>
                      <a:pt x="29" y="39"/>
                    </a:lnTo>
                    <a:lnTo>
                      <a:pt x="23" y="46"/>
                    </a:lnTo>
                    <a:lnTo>
                      <a:pt x="16" y="54"/>
                    </a:lnTo>
                    <a:lnTo>
                      <a:pt x="10" y="61"/>
                    </a:lnTo>
                    <a:lnTo>
                      <a:pt x="6" y="68"/>
                    </a:lnTo>
                    <a:lnTo>
                      <a:pt x="3" y="75"/>
                    </a:lnTo>
                    <a:lnTo>
                      <a:pt x="0" y="84"/>
                    </a:lnTo>
                    <a:lnTo>
                      <a:pt x="0" y="505"/>
                    </a:lnTo>
                    <a:lnTo>
                      <a:pt x="3" y="496"/>
                    </a:lnTo>
                    <a:lnTo>
                      <a:pt x="6" y="489"/>
                    </a:lnTo>
                    <a:lnTo>
                      <a:pt x="10" y="482"/>
                    </a:lnTo>
                    <a:lnTo>
                      <a:pt x="16" y="474"/>
                    </a:lnTo>
                    <a:lnTo>
                      <a:pt x="23" y="467"/>
                    </a:lnTo>
                    <a:lnTo>
                      <a:pt x="29" y="460"/>
                    </a:lnTo>
                    <a:lnTo>
                      <a:pt x="36" y="453"/>
                    </a:lnTo>
                    <a:lnTo>
                      <a:pt x="46" y="445"/>
                    </a:lnTo>
                    <a:lnTo>
                      <a:pt x="59" y="441"/>
                    </a:lnTo>
                    <a:lnTo>
                      <a:pt x="73" y="437"/>
                    </a:lnTo>
                    <a:lnTo>
                      <a:pt x="87" y="432"/>
                    </a:lnTo>
                    <a:lnTo>
                      <a:pt x="101" y="429"/>
                    </a:lnTo>
                    <a:lnTo>
                      <a:pt x="115" y="425"/>
                    </a:lnTo>
                    <a:lnTo>
                      <a:pt x="130" y="424"/>
                    </a:lnTo>
                    <a:lnTo>
                      <a:pt x="145" y="422"/>
                    </a:lnTo>
                    <a:lnTo>
                      <a:pt x="161" y="421"/>
                    </a:lnTo>
                    <a:lnTo>
                      <a:pt x="176" y="422"/>
                    </a:lnTo>
                    <a:lnTo>
                      <a:pt x="191" y="424"/>
                    </a:lnTo>
                    <a:lnTo>
                      <a:pt x="207" y="425"/>
                    </a:lnTo>
                    <a:lnTo>
                      <a:pt x="220" y="429"/>
                    </a:lnTo>
                    <a:lnTo>
                      <a:pt x="234" y="432"/>
                    </a:lnTo>
                    <a:lnTo>
                      <a:pt x="248" y="437"/>
                    </a:lnTo>
                    <a:lnTo>
                      <a:pt x="262" y="441"/>
                    </a:lnTo>
                    <a:lnTo>
                      <a:pt x="274" y="445"/>
                    </a:lnTo>
                    <a:lnTo>
                      <a:pt x="283" y="453"/>
                    </a:lnTo>
                    <a:lnTo>
                      <a:pt x="291" y="460"/>
                    </a:lnTo>
                    <a:lnTo>
                      <a:pt x="299" y="467"/>
                    </a:lnTo>
                    <a:lnTo>
                      <a:pt x="305" y="474"/>
                    </a:lnTo>
                    <a:lnTo>
                      <a:pt x="311" y="482"/>
                    </a:lnTo>
                    <a:lnTo>
                      <a:pt x="316" y="489"/>
                    </a:lnTo>
                    <a:lnTo>
                      <a:pt x="319" y="496"/>
                    </a:lnTo>
                    <a:lnTo>
                      <a:pt x="322" y="505"/>
                    </a:lnTo>
                    <a:lnTo>
                      <a:pt x="322" y="8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72" name="Freeform 904"/>
              <p:cNvSpPr>
                <a:spLocks/>
              </p:cNvSpPr>
              <p:nvPr/>
            </p:nvSpPr>
            <p:spPr bwMode="auto">
              <a:xfrm>
                <a:off x="1672" y="2315"/>
                <a:ext cx="161" cy="252"/>
              </a:xfrm>
              <a:custGeom>
                <a:avLst/>
                <a:gdLst>
                  <a:gd name="T0" fmla="*/ 319 w 322"/>
                  <a:gd name="T1" fmla="*/ 75 h 505"/>
                  <a:gd name="T2" fmla="*/ 311 w 322"/>
                  <a:gd name="T3" fmla="*/ 61 h 505"/>
                  <a:gd name="T4" fmla="*/ 299 w 322"/>
                  <a:gd name="T5" fmla="*/ 46 h 505"/>
                  <a:gd name="T6" fmla="*/ 283 w 322"/>
                  <a:gd name="T7" fmla="*/ 32 h 505"/>
                  <a:gd name="T8" fmla="*/ 262 w 322"/>
                  <a:gd name="T9" fmla="*/ 20 h 505"/>
                  <a:gd name="T10" fmla="*/ 234 w 322"/>
                  <a:gd name="T11" fmla="*/ 12 h 505"/>
                  <a:gd name="T12" fmla="*/ 207 w 322"/>
                  <a:gd name="T13" fmla="*/ 6 h 505"/>
                  <a:gd name="T14" fmla="*/ 176 w 322"/>
                  <a:gd name="T15" fmla="*/ 1 h 505"/>
                  <a:gd name="T16" fmla="*/ 145 w 322"/>
                  <a:gd name="T17" fmla="*/ 1 h 505"/>
                  <a:gd name="T18" fmla="*/ 115 w 322"/>
                  <a:gd name="T19" fmla="*/ 6 h 505"/>
                  <a:gd name="T20" fmla="*/ 87 w 322"/>
                  <a:gd name="T21" fmla="*/ 12 h 505"/>
                  <a:gd name="T22" fmla="*/ 59 w 322"/>
                  <a:gd name="T23" fmla="*/ 20 h 505"/>
                  <a:gd name="T24" fmla="*/ 36 w 322"/>
                  <a:gd name="T25" fmla="*/ 32 h 505"/>
                  <a:gd name="T26" fmla="*/ 23 w 322"/>
                  <a:gd name="T27" fmla="*/ 46 h 505"/>
                  <a:gd name="T28" fmla="*/ 10 w 322"/>
                  <a:gd name="T29" fmla="*/ 61 h 505"/>
                  <a:gd name="T30" fmla="*/ 3 w 322"/>
                  <a:gd name="T31" fmla="*/ 75 h 505"/>
                  <a:gd name="T32" fmla="*/ 0 w 322"/>
                  <a:gd name="T33" fmla="*/ 505 h 505"/>
                  <a:gd name="T34" fmla="*/ 6 w 322"/>
                  <a:gd name="T35" fmla="*/ 489 h 505"/>
                  <a:gd name="T36" fmla="*/ 16 w 322"/>
                  <a:gd name="T37" fmla="*/ 474 h 505"/>
                  <a:gd name="T38" fmla="*/ 29 w 322"/>
                  <a:gd name="T39" fmla="*/ 460 h 505"/>
                  <a:gd name="T40" fmla="*/ 46 w 322"/>
                  <a:gd name="T41" fmla="*/ 445 h 505"/>
                  <a:gd name="T42" fmla="*/ 73 w 322"/>
                  <a:gd name="T43" fmla="*/ 437 h 505"/>
                  <a:gd name="T44" fmla="*/ 101 w 322"/>
                  <a:gd name="T45" fmla="*/ 429 h 505"/>
                  <a:gd name="T46" fmla="*/ 130 w 322"/>
                  <a:gd name="T47" fmla="*/ 424 h 505"/>
                  <a:gd name="T48" fmla="*/ 161 w 322"/>
                  <a:gd name="T49" fmla="*/ 421 h 505"/>
                  <a:gd name="T50" fmla="*/ 191 w 322"/>
                  <a:gd name="T51" fmla="*/ 424 h 505"/>
                  <a:gd name="T52" fmla="*/ 220 w 322"/>
                  <a:gd name="T53" fmla="*/ 429 h 505"/>
                  <a:gd name="T54" fmla="*/ 248 w 322"/>
                  <a:gd name="T55" fmla="*/ 437 h 505"/>
                  <a:gd name="T56" fmla="*/ 274 w 322"/>
                  <a:gd name="T57" fmla="*/ 445 h 505"/>
                  <a:gd name="T58" fmla="*/ 291 w 322"/>
                  <a:gd name="T59" fmla="*/ 460 h 505"/>
                  <a:gd name="T60" fmla="*/ 305 w 322"/>
                  <a:gd name="T61" fmla="*/ 474 h 505"/>
                  <a:gd name="T62" fmla="*/ 316 w 322"/>
                  <a:gd name="T63" fmla="*/ 489 h 505"/>
                  <a:gd name="T64" fmla="*/ 322 w 322"/>
                  <a:gd name="T65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2" h="505">
                    <a:moveTo>
                      <a:pt x="322" y="84"/>
                    </a:moveTo>
                    <a:lnTo>
                      <a:pt x="319" y="75"/>
                    </a:lnTo>
                    <a:lnTo>
                      <a:pt x="316" y="68"/>
                    </a:lnTo>
                    <a:lnTo>
                      <a:pt x="311" y="61"/>
                    </a:lnTo>
                    <a:lnTo>
                      <a:pt x="305" y="54"/>
                    </a:lnTo>
                    <a:lnTo>
                      <a:pt x="299" y="46"/>
                    </a:lnTo>
                    <a:lnTo>
                      <a:pt x="291" y="39"/>
                    </a:lnTo>
                    <a:lnTo>
                      <a:pt x="283" y="32"/>
                    </a:lnTo>
                    <a:lnTo>
                      <a:pt x="274" y="26"/>
                    </a:lnTo>
                    <a:lnTo>
                      <a:pt x="262" y="20"/>
                    </a:lnTo>
                    <a:lnTo>
                      <a:pt x="248" y="16"/>
                    </a:lnTo>
                    <a:lnTo>
                      <a:pt x="234" y="12"/>
                    </a:lnTo>
                    <a:lnTo>
                      <a:pt x="220" y="9"/>
                    </a:lnTo>
                    <a:lnTo>
                      <a:pt x="207" y="6"/>
                    </a:lnTo>
                    <a:lnTo>
                      <a:pt x="191" y="3"/>
                    </a:lnTo>
                    <a:lnTo>
                      <a:pt x="176" y="1"/>
                    </a:lnTo>
                    <a:lnTo>
                      <a:pt x="161" y="0"/>
                    </a:lnTo>
                    <a:lnTo>
                      <a:pt x="145" y="1"/>
                    </a:lnTo>
                    <a:lnTo>
                      <a:pt x="130" y="3"/>
                    </a:lnTo>
                    <a:lnTo>
                      <a:pt x="115" y="6"/>
                    </a:lnTo>
                    <a:lnTo>
                      <a:pt x="101" y="9"/>
                    </a:lnTo>
                    <a:lnTo>
                      <a:pt x="87" y="12"/>
                    </a:lnTo>
                    <a:lnTo>
                      <a:pt x="73" y="16"/>
                    </a:lnTo>
                    <a:lnTo>
                      <a:pt x="59" y="20"/>
                    </a:lnTo>
                    <a:lnTo>
                      <a:pt x="46" y="26"/>
                    </a:lnTo>
                    <a:lnTo>
                      <a:pt x="36" y="32"/>
                    </a:lnTo>
                    <a:lnTo>
                      <a:pt x="29" y="39"/>
                    </a:lnTo>
                    <a:lnTo>
                      <a:pt x="23" y="46"/>
                    </a:lnTo>
                    <a:lnTo>
                      <a:pt x="16" y="54"/>
                    </a:lnTo>
                    <a:lnTo>
                      <a:pt x="10" y="61"/>
                    </a:lnTo>
                    <a:lnTo>
                      <a:pt x="6" y="68"/>
                    </a:lnTo>
                    <a:lnTo>
                      <a:pt x="3" y="75"/>
                    </a:lnTo>
                    <a:lnTo>
                      <a:pt x="0" y="84"/>
                    </a:lnTo>
                    <a:lnTo>
                      <a:pt x="0" y="505"/>
                    </a:lnTo>
                    <a:lnTo>
                      <a:pt x="3" y="496"/>
                    </a:lnTo>
                    <a:lnTo>
                      <a:pt x="6" y="489"/>
                    </a:lnTo>
                    <a:lnTo>
                      <a:pt x="10" y="482"/>
                    </a:lnTo>
                    <a:lnTo>
                      <a:pt x="16" y="474"/>
                    </a:lnTo>
                    <a:lnTo>
                      <a:pt x="23" y="467"/>
                    </a:lnTo>
                    <a:lnTo>
                      <a:pt x="29" y="460"/>
                    </a:lnTo>
                    <a:lnTo>
                      <a:pt x="36" y="453"/>
                    </a:lnTo>
                    <a:lnTo>
                      <a:pt x="46" y="445"/>
                    </a:lnTo>
                    <a:lnTo>
                      <a:pt x="59" y="441"/>
                    </a:lnTo>
                    <a:lnTo>
                      <a:pt x="73" y="437"/>
                    </a:lnTo>
                    <a:lnTo>
                      <a:pt x="87" y="432"/>
                    </a:lnTo>
                    <a:lnTo>
                      <a:pt x="101" y="429"/>
                    </a:lnTo>
                    <a:lnTo>
                      <a:pt x="115" y="425"/>
                    </a:lnTo>
                    <a:lnTo>
                      <a:pt x="130" y="424"/>
                    </a:lnTo>
                    <a:lnTo>
                      <a:pt x="145" y="422"/>
                    </a:lnTo>
                    <a:lnTo>
                      <a:pt x="161" y="421"/>
                    </a:lnTo>
                    <a:lnTo>
                      <a:pt x="176" y="422"/>
                    </a:lnTo>
                    <a:lnTo>
                      <a:pt x="191" y="424"/>
                    </a:lnTo>
                    <a:lnTo>
                      <a:pt x="207" y="425"/>
                    </a:lnTo>
                    <a:lnTo>
                      <a:pt x="220" y="429"/>
                    </a:lnTo>
                    <a:lnTo>
                      <a:pt x="234" y="432"/>
                    </a:lnTo>
                    <a:lnTo>
                      <a:pt x="248" y="437"/>
                    </a:lnTo>
                    <a:lnTo>
                      <a:pt x="262" y="441"/>
                    </a:lnTo>
                    <a:lnTo>
                      <a:pt x="274" y="445"/>
                    </a:lnTo>
                    <a:lnTo>
                      <a:pt x="283" y="453"/>
                    </a:lnTo>
                    <a:lnTo>
                      <a:pt x="291" y="460"/>
                    </a:lnTo>
                    <a:lnTo>
                      <a:pt x="299" y="467"/>
                    </a:lnTo>
                    <a:lnTo>
                      <a:pt x="305" y="474"/>
                    </a:lnTo>
                    <a:lnTo>
                      <a:pt x="311" y="482"/>
                    </a:lnTo>
                    <a:lnTo>
                      <a:pt x="316" y="489"/>
                    </a:lnTo>
                    <a:lnTo>
                      <a:pt x="319" y="496"/>
                    </a:lnTo>
                    <a:lnTo>
                      <a:pt x="322" y="505"/>
                    </a:lnTo>
                    <a:lnTo>
                      <a:pt x="322" y="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73" name="Freeform 905"/>
              <p:cNvSpPr>
                <a:spLocks/>
              </p:cNvSpPr>
              <p:nvPr/>
            </p:nvSpPr>
            <p:spPr bwMode="auto">
              <a:xfrm>
                <a:off x="1672" y="2040"/>
                <a:ext cx="161" cy="253"/>
              </a:xfrm>
              <a:custGeom>
                <a:avLst/>
                <a:gdLst>
                  <a:gd name="T0" fmla="*/ 319 w 322"/>
                  <a:gd name="T1" fmla="*/ 76 h 507"/>
                  <a:gd name="T2" fmla="*/ 311 w 322"/>
                  <a:gd name="T3" fmla="*/ 61 h 507"/>
                  <a:gd name="T4" fmla="*/ 299 w 322"/>
                  <a:gd name="T5" fmla="*/ 47 h 507"/>
                  <a:gd name="T6" fmla="*/ 283 w 322"/>
                  <a:gd name="T7" fmla="*/ 32 h 507"/>
                  <a:gd name="T8" fmla="*/ 262 w 322"/>
                  <a:gd name="T9" fmla="*/ 21 h 507"/>
                  <a:gd name="T10" fmla="*/ 234 w 322"/>
                  <a:gd name="T11" fmla="*/ 12 h 507"/>
                  <a:gd name="T12" fmla="*/ 207 w 322"/>
                  <a:gd name="T13" fmla="*/ 5 h 507"/>
                  <a:gd name="T14" fmla="*/ 176 w 322"/>
                  <a:gd name="T15" fmla="*/ 0 h 507"/>
                  <a:gd name="T16" fmla="*/ 145 w 322"/>
                  <a:gd name="T17" fmla="*/ 0 h 507"/>
                  <a:gd name="T18" fmla="*/ 115 w 322"/>
                  <a:gd name="T19" fmla="*/ 5 h 507"/>
                  <a:gd name="T20" fmla="*/ 87 w 322"/>
                  <a:gd name="T21" fmla="*/ 12 h 507"/>
                  <a:gd name="T22" fmla="*/ 59 w 322"/>
                  <a:gd name="T23" fmla="*/ 21 h 507"/>
                  <a:gd name="T24" fmla="*/ 36 w 322"/>
                  <a:gd name="T25" fmla="*/ 32 h 507"/>
                  <a:gd name="T26" fmla="*/ 23 w 322"/>
                  <a:gd name="T27" fmla="*/ 47 h 507"/>
                  <a:gd name="T28" fmla="*/ 10 w 322"/>
                  <a:gd name="T29" fmla="*/ 61 h 507"/>
                  <a:gd name="T30" fmla="*/ 3 w 322"/>
                  <a:gd name="T31" fmla="*/ 76 h 507"/>
                  <a:gd name="T32" fmla="*/ 0 w 322"/>
                  <a:gd name="T33" fmla="*/ 507 h 507"/>
                  <a:gd name="T34" fmla="*/ 6 w 322"/>
                  <a:gd name="T35" fmla="*/ 491 h 507"/>
                  <a:gd name="T36" fmla="*/ 16 w 322"/>
                  <a:gd name="T37" fmla="*/ 476 h 507"/>
                  <a:gd name="T38" fmla="*/ 29 w 322"/>
                  <a:gd name="T39" fmla="*/ 462 h 507"/>
                  <a:gd name="T40" fmla="*/ 46 w 322"/>
                  <a:gd name="T41" fmla="*/ 447 h 507"/>
                  <a:gd name="T42" fmla="*/ 73 w 322"/>
                  <a:gd name="T43" fmla="*/ 438 h 507"/>
                  <a:gd name="T44" fmla="*/ 101 w 322"/>
                  <a:gd name="T45" fmla="*/ 430 h 507"/>
                  <a:gd name="T46" fmla="*/ 130 w 322"/>
                  <a:gd name="T47" fmla="*/ 424 h 507"/>
                  <a:gd name="T48" fmla="*/ 161 w 322"/>
                  <a:gd name="T49" fmla="*/ 422 h 507"/>
                  <a:gd name="T50" fmla="*/ 191 w 322"/>
                  <a:gd name="T51" fmla="*/ 424 h 507"/>
                  <a:gd name="T52" fmla="*/ 220 w 322"/>
                  <a:gd name="T53" fmla="*/ 430 h 507"/>
                  <a:gd name="T54" fmla="*/ 248 w 322"/>
                  <a:gd name="T55" fmla="*/ 438 h 507"/>
                  <a:gd name="T56" fmla="*/ 274 w 322"/>
                  <a:gd name="T57" fmla="*/ 447 h 507"/>
                  <a:gd name="T58" fmla="*/ 291 w 322"/>
                  <a:gd name="T59" fmla="*/ 462 h 507"/>
                  <a:gd name="T60" fmla="*/ 305 w 322"/>
                  <a:gd name="T61" fmla="*/ 476 h 507"/>
                  <a:gd name="T62" fmla="*/ 316 w 322"/>
                  <a:gd name="T63" fmla="*/ 491 h 507"/>
                  <a:gd name="T64" fmla="*/ 322 w 322"/>
                  <a:gd name="T65" fmla="*/ 50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2" h="507">
                    <a:moveTo>
                      <a:pt x="322" y="84"/>
                    </a:moveTo>
                    <a:lnTo>
                      <a:pt x="319" y="76"/>
                    </a:lnTo>
                    <a:lnTo>
                      <a:pt x="316" y="69"/>
                    </a:lnTo>
                    <a:lnTo>
                      <a:pt x="311" y="61"/>
                    </a:lnTo>
                    <a:lnTo>
                      <a:pt x="305" y="54"/>
                    </a:lnTo>
                    <a:lnTo>
                      <a:pt x="299" y="47"/>
                    </a:lnTo>
                    <a:lnTo>
                      <a:pt x="291" y="40"/>
                    </a:lnTo>
                    <a:lnTo>
                      <a:pt x="283" y="32"/>
                    </a:lnTo>
                    <a:lnTo>
                      <a:pt x="274" y="25"/>
                    </a:lnTo>
                    <a:lnTo>
                      <a:pt x="262" y="21"/>
                    </a:lnTo>
                    <a:lnTo>
                      <a:pt x="248" y="16"/>
                    </a:lnTo>
                    <a:lnTo>
                      <a:pt x="234" y="12"/>
                    </a:lnTo>
                    <a:lnTo>
                      <a:pt x="220" y="8"/>
                    </a:lnTo>
                    <a:lnTo>
                      <a:pt x="207" y="5"/>
                    </a:lnTo>
                    <a:lnTo>
                      <a:pt x="191" y="3"/>
                    </a:lnTo>
                    <a:lnTo>
                      <a:pt x="176" y="0"/>
                    </a:lnTo>
                    <a:lnTo>
                      <a:pt x="161" y="0"/>
                    </a:lnTo>
                    <a:lnTo>
                      <a:pt x="145" y="0"/>
                    </a:lnTo>
                    <a:lnTo>
                      <a:pt x="130" y="3"/>
                    </a:lnTo>
                    <a:lnTo>
                      <a:pt x="115" y="5"/>
                    </a:lnTo>
                    <a:lnTo>
                      <a:pt x="101" y="8"/>
                    </a:lnTo>
                    <a:lnTo>
                      <a:pt x="87" y="12"/>
                    </a:lnTo>
                    <a:lnTo>
                      <a:pt x="73" y="16"/>
                    </a:lnTo>
                    <a:lnTo>
                      <a:pt x="59" y="21"/>
                    </a:lnTo>
                    <a:lnTo>
                      <a:pt x="46" y="25"/>
                    </a:lnTo>
                    <a:lnTo>
                      <a:pt x="36" y="32"/>
                    </a:lnTo>
                    <a:lnTo>
                      <a:pt x="29" y="40"/>
                    </a:lnTo>
                    <a:lnTo>
                      <a:pt x="23" y="47"/>
                    </a:lnTo>
                    <a:lnTo>
                      <a:pt x="16" y="54"/>
                    </a:lnTo>
                    <a:lnTo>
                      <a:pt x="10" y="61"/>
                    </a:lnTo>
                    <a:lnTo>
                      <a:pt x="6" y="69"/>
                    </a:lnTo>
                    <a:lnTo>
                      <a:pt x="3" y="76"/>
                    </a:lnTo>
                    <a:lnTo>
                      <a:pt x="0" y="84"/>
                    </a:lnTo>
                    <a:lnTo>
                      <a:pt x="0" y="507"/>
                    </a:lnTo>
                    <a:lnTo>
                      <a:pt x="3" y="498"/>
                    </a:lnTo>
                    <a:lnTo>
                      <a:pt x="6" y="491"/>
                    </a:lnTo>
                    <a:lnTo>
                      <a:pt x="10" y="483"/>
                    </a:lnTo>
                    <a:lnTo>
                      <a:pt x="16" y="476"/>
                    </a:lnTo>
                    <a:lnTo>
                      <a:pt x="23" y="469"/>
                    </a:lnTo>
                    <a:lnTo>
                      <a:pt x="29" y="462"/>
                    </a:lnTo>
                    <a:lnTo>
                      <a:pt x="36" y="454"/>
                    </a:lnTo>
                    <a:lnTo>
                      <a:pt x="46" y="447"/>
                    </a:lnTo>
                    <a:lnTo>
                      <a:pt x="59" y="443"/>
                    </a:lnTo>
                    <a:lnTo>
                      <a:pt x="73" y="438"/>
                    </a:lnTo>
                    <a:lnTo>
                      <a:pt x="87" y="434"/>
                    </a:lnTo>
                    <a:lnTo>
                      <a:pt x="101" y="430"/>
                    </a:lnTo>
                    <a:lnTo>
                      <a:pt x="115" y="427"/>
                    </a:lnTo>
                    <a:lnTo>
                      <a:pt x="130" y="424"/>
                    </a:lnTo>
                    <a:lnTo>
                      <a:pt x="145" y="422"/>
                    </a:lnTo>
                    <a:lnTo>
                      <a:pt x="161" y="422"/>
                    </a:lnTo>
                    <a:lnTo>
                      <a:pt x="176" y="422"/>
                    </a:lnTo>
                    <a:lnTo>
                      <a:pt x="191" y="424"/>
                    </a:lnTo>
                    <a:lnTo>
                      <a:pt x="207" y="427"/>
                    </a:lnTo>
                    <a:lnTo>
                      <a:pt x="220" y="430"/>
                    </a:lnTo>
                    <a:lnTo>
                      <a:pt x="234" y="434"/>
                    </a:lnTo>
                    <a:lnTo>
                      <a:pt x="248" y="438"/>
                    </a:lnTo>
                    <a:lnTo>
                      <a:pt x="262" y="443"/>
                    </a:lnTo>
                    <a:lnTo>
                      <a:pt x="274" y="447"/>
                    </a:lnTo>
                    <a:lnTo>
                      <a:pt x="283" y="454"/>
                    </a:lnTo>
                    <a:lnTo>
                      <a:pt x="291" y="462"/>
                    </a:lnTo>
                    <a:lnTo>
                      <a:pt x="299" y="469"/>
                    </a:lnTo>
                    <a:lnTo>
                      <a:pt x="305" y="476"/>
                    </a:lnTo>
                    <a:lnTo>
                      <a:pt x="311" y="483"/>
                    </a:lnTo>
                    <a:lnTo>
                      <a:pt x="316" y="491"/>
                    </a:lnTo>
                    <a:lnTo>
                      <a:pt x="319" y="498"/>
                    </a:lnTo>
                    <a:lnTo>
                      <a:pt x="322" y="507"/>
                    </a:lnTo>
                    <a:lnTo>
                      <a:pt x="322" y="8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74" name="Freeform 906"/>
              <p:cNvSpPr>
                <a:spLocks/>
              </p:cNvSpPr>
              <p:nvPr/>
            </p:nvSpPr>
            <p:spPr bwMode="auto">
              <a:xfrm>
                <a:off x="1672" y="2040"/>
                <a:ext cx="161" cy="253"/>
              </a:xfrm>
              <a:custGeom>
                <a:avLst/>
                <a:gdLst>
                  <a:gd name="T0" fmla="*/ 319 w 322"/>
                  <a:gd name="T1" fmla="*/ 76 h 507"/>
                  <a:gd name="T2" fmla="*/ 311 w 322"/>
                  <a:gd name="T3" fmla="*/ 61 h 507"/>
                  <a:gd name="T4" fmla="*/ 299 w 322"/>
                  <a:gd name="T5" fmla="*/ 47 h 507"/>
                  <a:gd name="T6" fmla="*/ 283 w 322"/>
                  <a:gd name="T7" fmla="*/ 32 h 507"/>
                  <a:gd name="T8" fmla="*/ 262 w 322"/>
                  <a:gd name="T9" fmla="*/ 21 h 507"/>
                  <a:gd name="T10" fmla="*/ 234 w 322"/>
                  <a:gd name="T11" fmla="*/ 12 h 507"/>
                  <a:gd name="T12" fmla="*/ 207 w 322"/>
                  <a:gd name="T13" fmla="*/ 5 h 507"/>
                  <a:gd name="T14" fmla="*/ 176 w 322"/>
                  <a:gd name="T15" fmla="*/ 0 h 507"/>
                  <a:gd name="T16" fmla="*/ 145 w 322"/>
                  <a:gd name="T17" fmla="*/ 0 h 507"/>
                  <a:gd name="T18" fmla="*/ 115 w 322"/>
                  <a:gd name="T19" fmla="*/ 5 h 507"/>
                  <a:gd name="T20" fmla="*/ 87 w 322"/>
                  <a:gd name="T21" fmla="*/ 12 h 507"/>
                  <a:gd name="T22" fmla="*/ 59 w 322"/>
                  <a:gd name="T23" fmla="*/ 21 h 507"/>
                  <a:gd name="T24" fmla="*/ 36 w 322"/>
                  <a:gd name="T25" fmla="*/ 32 h 507"/>
                  <a:gd name="T26" fmla="*/ 23 w 322"/>
                  <a:gd name="T27" fmla="*/ 47 h 507"/>
                  <a:gd name="T28" fmla="*/ 10 w 322"/>
                  <a:gd name="T29" fmla="*/ 61 h 507"/>
                  <a:gd name="T30" fmla="*/ 3 w 322"/>
                  <a:gd name="T31" fmla="*/ 76 h 507"/>
                  <a:gd name="T32" fmla="*/ 0 w 322"/>
                  <a:gd name="T33" fmla="*/ 507 h 507"/>
                  <a:gd name="T34" fmla="*/ 6 w 322"/>
                  <a:gd name="T35" fmla="*/ 491 h 507"/>
                  <a:gd name="T36" fmla="*/ 16 w 322"/>
                  <a:gd name="T37" fmla="*/ 476 h 507"/>
                  <a:gd name="T38" fmla="*/ 29 w 322"/>
                  <a:gd name="T39" fmla="*/ 462 h 507"/>
                  <a:gd name="T40" fmla="*/ 46 w 322"/>
                  <a:gd name="T41" fmla="*/ 447 h 507"/>
                  <a:gd name="T42" fmla="*/ 73 w 322"/>
                  <a:gd name="T43" fmla="*/ 438 h 507"/>
                  <a:gd name="T44" fmla="*/ 101 w 322"/>
                  <a:gd name="T45" fmla="*/ 430 h 507"/>
                  <a:gd name="T46" fmla="*/ 130 w 322"/>
                  <a:gd name="T47" fmla="*/ 424 h 507"/>
                  <a:gd name="T48" fmla="*/ 161 w 322"/>
                  <a:gd name="T49" fmla="*/ 422 h 507"/>
                  <a:gd name="T50" fmla="*/ 191 w 322"/>
                  <a:gd name="T51" fmla="*/ 424 h 507"/>
                  <a:gd name="T52" fmla="*/ 220 w 322"/>
                  <a:gd name="T53" fmla="*/ 430 h 507"/>
                  <a:gd name="T54" fmla="*/ 248 w 322"/>
                  <a:gd name="T55" fmla="*/ 438 h 507"/>
                  <a:gd name="T56" fmla="*/ 274 w 322"/>
                  <a:gd name="T57" fmla="*/ 447 h 507"/>
                  <a:gd name="T58" fmla="*/ 291 w 322"/>
                  <a:gd name="T59" fmla="*/ 462 h 507"/>
                  <a:gd name="T60" fmla="*/ 305 w 322"/>
                  <a:gd name="T61" fmla="*/ 476 h 507"/>
                  <a:gd name="T62" fmla="*/ 316 w 322"/>
                  <a:gd name="T63" fmla="*/ 491 h 507"/>
                  <a:gd name="T64" fmla="*/ 322 w 322"/>
                  <a:gd name="T65" fmla="*/ 50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2" h="507">
                    <a:moveTo>
                      <a:pt x="322" y="84"/>
                    </a:moveTo>
                    <a:lnTo>
                      <a:pt x="319" y="76"/>
                    </a:lnTo>
                    <a:lnTo>
                      <a:pt x="316" y="69"/>
                    </a:lnTo>
                    <a:lnTo>
                      <a:pt x="311" y="61"/>
                    </a:lnTo>
                    <a:lnTo>
                      <a:pt x="305" y="54"/>
                    </a:lnTo>
                    <a:lnTo>
                      <a:pt x="299" y="47"/>
                    </a:lnTo>
                    <a:lnTo>
                      <a:pt x="291" y="40"/>
                    </a:lnTo>
                    <a:lnTo>
                      <a:pt x="283" y="32"/>
                    </a:lnTo>
                    <a:lnTo>
                      <a:pt x="274" y="25"/>
                    </a:lnTo>
                    <a:lnTo>
                      <a:pt x="262" y="21"/>
                    </a:lnTo>
                    <a:lnTo>
                      <a:pt x="248" y="16"/>
                    </a:lnTo>
                    <a:lnTo>
                      <a:pt x="234" y="12"/>
                    </a:lnTo>
                    <a:lnTo>
                      <a:pt x="220" y="8"/>
                    </a:lnTo>
                    <a:lnTo>
                      <a:pt x="207" y="5"/>
                    </a:lnTo>
                    <a:lnTo>
                      <a:pt x="191" y="3"/>
                    </a:lnTo>
                    <a:lnTo>
                      <a:pt x="176" y="0"/>
                    </a:lnTo>
                    <a:lnTo>
                      <a:pt x="161" y="0"/>
                    </a:lnTo>
                    <a:lnTo>
                      <a:pt x="145" y="0"/>
                    </a:lnTo>
                    <a:lnTo>
                      <a:pt x="130" y="3"/>
                    </a:lnTo>
                    <a:lnTo>
                      <a:pt x="115" y="5"/>
                    </a:lnTo>
                    <a:lnTo>
                      <a:pt x="101" y="8"/>
                    </a:lnTo>
                    <a:lnTo>
                      <a:pt x="87" y="12"/>
                    </a:lnTo>
                    <a:lnTo>
                      <a:pt x="73" y="16"/>
                    </a:lnTo>
                    <a:lnTo>
                      <a:pt x="59" y="21"/>
                    </a:lnTo>
                    <a:lnTo>
                      <a:pt x="46" y="25"/>
                    </a:lnTo>
                    <a:lnTo>
                      <a:pt x="36" y="32"/>
                    </a:lnTo>
                    <a:lnTo>
                      <a:pt x="29" y="40"/>
                    </a:lnTo>
                    <a:lnTo>
                      <a:pt x="23" y="47"/>
                    </a:lnTo>
                    <a:lnTo>
                      <a:pt x="16" y="54"/>
                    </a:lnTo>
                    <a:lnTo>
                      <a:pt x="10" y="61"/>
                    </a:lnTo>
                    <a:lnTo>
                      <a:pt x="6" y="69"/>
                    </a:lnTo>
                    <a:lnTo>
                      <a:pt x="3" y="76"/>
                    </a:lnTo>
                    <a:lnTo>
                      <a:pt x="0" y="84"/>
                    </a:lnTo>
                    <a:lnTo>
                      <a:pt x="0" y="507"/>
                    </a:lnTo>
                    <a:lnTo>
                      <a:pt x="3" y="498"/>
                    </a:lnTo>
                    <a:lnTo>
                      <a:pt x="6" y="491"/>
                    </a:lnTo>
                    <a:lnTo>
                      <a:pt x="10" y="483"/>
                    </a:lnTo>
                    <a:lnTo>
                      <a:pt x="16" y="476"/>
                    </a:lnTo>
                    <a:lnTo>
                      <a:pt x="23" y="469"/>
                    </a:lnTo>
                    <a:lnTo>
                      <a:pt x="29" y="462"/>
                    </a:lnTo>
                    <a:lnTo>
                      <a:pt x="36" y="454"/>
                    </a:lnTo>
                    <a:lnTo>
                      <a:pt x="46" y="447"/>
                    </a:lnTo>
                    <a:lnTo>
                      <a:pt x="59" y="443"/>
                    </a:lnTo>
                    <a:lnTo>
                      <a:pt x="73" y="438"/>
                    </a:lnTo>
                    <a:lnTo>
                      <a:pt x="87" y="434"/>
                    </a:lnTo>
                    <a:lnTo>
                      <a:pt x="101" y="430"/>
                    </a:lnTo>
                    <a:lnTo>
                      <a:pt x="115" y="427"/>
                    </a:lnTo>
                    <a:lnTo>
                      <a:pt x="130" y="424"/>
                    </a:lnTo>
                    <a:lnTo>
                      <a:pt x="145" y="422"/>
                    </a:lnTo>
                    <a:lnTo>
                      <a:pt x="161" y="422"/>
                    </a:lnTo>
                    <a:lnTo>
                      <a:pt x="176" y="422"/>
                    </a:lnTo>
                    <a:lnTo>
                      <a:pt x="191" y="424"/>
                    </a:lnTo>
                    <a:lnTo>
                      <a:pt x="207" y="427"/>
                    </a:lnTo>
                    <a:lnTo>
                      <a:pt x="220" y="430"/>
                    </a:lnTo>
                    <a:lnTo>
                      <a:pt x="234" y="434"/>
                    </a:lnTo>
                    <a:lnTo>
                      <a:pt x="248" y="438"/>
                    </a:lnTo>
                    <a:lnTo>
                      <a:pt x="262" y="443"/>
                    </a:lnTo>
                    <a:lnTo>
                      <a:pt x="274" y="447"/>
                    </a:lnTo>
                    <a:lnTo>
                      <a:pt x="283" y="454"/>
                    </a:lnTo>
                    <a:lnTo>
                      <a:pt x="291" y="462"/>
                    </a:lnTo>
                    <a:lnTo>
                      <a:pt x="299" y="469"/>
                    </a:lnTo>
                    <a:lnTo>
                      <a:pt x="305" y="476"/>
                    </a:lnTo>
                    <a:lnTo>
                      <a:pt x="311" y="483"/>
                    </a:lnTo>
                    <a:lnTo>
                      <a:pt x="316" y="491"/>
                    </a:lnTo>
                    <a:lnTo>
                      <a:pt x="319" y="498"/>
                    </a:lnTo>
                    <a:lnTo>
                      <a:pt x="322" y="507"/>
                    </a:lnTo>
                    <a:lnTo>
                      <a:pt x="322" y="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75" name="Freeform 907"/>
              <p:cNvSpPr>
                <a:spLocks/>
              </p:cNvSpPr>
              <p:nvPr/>
            </p:nvSpPr>
            <p:spPr bwMode="auto">
              <a:xfrm>
                <a:off x="1672" y="1758"/>
                <a:ext cx="161" cy="253"/>
              </a:xfrm>
              <a:custGeom>
                <a:avLst/>
                <a:gdLst>
                  <a:gd name="T0" fmla="*/ 319 w 322"/>
                  <a:gd name="T1" fmla="*/ 77 h 504"/>
                  <a:gd name="T2" fmla="*/ 311 w 322"/>
                  <a:gd name="T3" fmla="*/ 61 h 504"/>
                  <a:gd name="T4" fmla="*/ 299 w 322"/>
                  <a:gd name="T5" fmla="*/ 46 h 504"/>
                  <a:gd name="T6" fmla="*/ 283 w 322"/>
                  <a:gd name="T7" fmla="*/ 32 h 504"/>
                  <a:gd name="T8" fmla="*/ 262 w 322"/>
                  <a:gd name="T9" fmla="*/ 20 h 504"/>
                  <a:gd name="T10" fmla="*/ 234 w 322"/>
                  <a:gd name="T11" fmla="*/ 11 h 504"/>
                  <a:gd name="T12" fmla="*/ 207 w 322"/>
                  <a:gd name="T13" fmla="*/ 5 h 504"/>
                  <a:gd name="T14" fmla="*/ 176 w 322"/>
                  <a:gd name="T15" fmla="*/ 1 h 504"/>
                  <a:gd name="T16" fmla="*/ 145 w 322"/>
                  <a:gd name="T17" fmla="*/ 1 h 504"/>
                  <a:gd name="T18" fmla="*/ 115 w 322"/>
                  <a:gd name="T19" fmla="*/ 5 h 504"/>
                  <a:gd name="T20" fmla="*/ 87 w 322"/>
                  <a:gd name="T21" fmla="*/ 11 h 504"/>
                  <a:gd name="T22" fmla="*/ 59 w 322"/>
                  <a:gd name="T23" fmla="*/ 20 h 504"/>
                  <a:gd name="T24" fmla="*/ 36 w 322"/>
                  <a:gd name="T25" fmla="*/ 32 h 504"/>
                  <a:gd name="T26" fmla="*/ 23 w 322"/>
                  <a:gd name="T27" fmla="*/ 46 h 504"/>
                  <a:gd name="T28" fmla="*/ 10 w 322"/>
                  <a:gd name="T29" fmla="*/ 61 h 504"/>
                  <a:gd name="T30" fmla="*/ 3 w 322"/>
                  <a:gd name="T31" fmla="*/ 77 h 504"/>
                  <a:gd name="T32" fmla="*/ 0 w 322"/>
                  <a:gd name="T33" fmla="*/ 504 h 504"/>
                  <a:gd name="T34" fmla="*/ 6 w 322"/>
                  <a:gd name="T35" fmla="*/ 488 h 504"/>
                  <a:gd name="T36" fmla="*/ 16 w 322"/>
                  <a:gd name="T37" fmla="*/ 474 h 504"/>
                  <a:gd name="T38" fmla="*/ 29 w 322"/>
                  <a:gd name="T39" fmla="*/ 461 h 504"/>
                  <a:gd name="T40" fmla="*/ 46 w 322"/>
                  <a:gd name="T41" fmla="*/ 446 h 504"/>
                  <a:gd name="T42" fmla="*/ 73 w 322"/>
                  <a:gd name="T43" fmla="*/ 436 h 504"/>
                  <a:gd name="T44" fmla="*/ 101 w 322"/>
                  <a:gd name="T45" fmla="*/ 429 h 504"/>
                  <a:gd name="T46" fmla="*/ 130 w 322"/>
                  <a:gd name="T47" fmla="*/ 423 h 504"/>
                  <a:gd name="T48" fmla="*/ 161 w 322"/>
                  <a:gd name="T49" fmla="*/ 420 h 504"/>
                  <a:gd name="T50" fmla="*/ 191 w 322"/>
                  <a:gd name="T51" fmla="*/ 423 h 504"/>
                  <a:gd name="T52" fmla="*/ 220 w 322"/>
                  <a:gd name="T53" fmla="*/ 429 h 504"/>
                  <a:gd name="T54" fmla="*/ 248 w 322"/>
                  <a:gd name="T55" fmla="*/ 436 h 504"/>
                  <a:gd name="T56" fmla="*/ 274 w 322"/>
                  <a:gd name="T57" fmla="*/ 446 h 504"/>
                  <a:gd name="T58" fmla="*/ 291 w 322"/>
                  <a:gd name="T59" fmla="*/ 461 h 504"/>
                  <a:gd name="T60" fmla="*/ 305 w 322"/>
                  <a:gd name="T61" fmla="*/ 474 h 504"/>
                  <a:gd name="T62" fmla="*/ 316 w 322"/>
                  <a:gd name="T63" fmla="*/ 488 h 504"/>
                  <a:gd name="T64" fmla="*/ 322 w 322"/>
                  <a:gd name="T65" fmla="*/ 504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2" h="504">
                    <a:moveTo>
                      <a:pt x="322" y="84"/>
                    </a:moveTo>
                    <a:lnTo>
                      <a:pt x="319" y="77"/>
                    </a:lnTo>
                    <a:lnTo>
                      <a:pt x="316" y="68"/>
                    </a:lnTo>
                    <a:lnTo>
                      <a:pt x="311" y="61"/>
                    </a:lnTo>
                    <a:lnTo>
                      <a:pt x="305" y="53"/>
                    </a:lnTo>
                    <a:lnTo>
                      <a:pt x="299" y="46"/>
                    </a:lnTo>
                    <a:lnTo>
                      <a:pt x="291" y="39"/>
                    </a:lnTo>
                    <a:lnTo>
                      <a:pt x="283" y="32"/>
                    </a:lnTo>
                    <a:lnTo>
                      <a:pt x="274" y="26"/>
                    </a:lnTo>
                    <a:lnTo>
                      <a:pt x="262" y="20"/>
                    </a:lnTo>
                    <a:lnTo>
                      <a:pt x="248" y="16"/>
                    </a:lnTo>
                    <a:lnTo>
                      <a:pt x="234" y="11"/>
                    </a:lnTo>
                    <a:lnTo>
                      <a:pt x="220" y="8"/>
                    </a:lnTo>
                    <a:lnTo>
                      <a:pt x="207" y="5"/>
                    </a:lnTo>
                    <a:lnTo>
                      <a:pt x="191" y="3"/>
                    </a:lnTo>
                    <a:lnTo>
                      <a:pt x="176" y="1"/>
                    </a:lnTo>
                    <a:lnTo>
                      <a:pt x="161" y="0"/>
                    </a:lnTo>
                    <a:lnTo>
                      <a:pt x="145" y="1"/>
                    </a:lnTo>
                    <a:lnTo>
                      <a:pt x="130" y="3"/>
                    </a:lnTo>
                    <a:lnTo>
                      <a:pt x="115" y="5"/>
                    </a:lnTo>
                    <a:lnTo>
                      <a:pt x="101" y="8"/>
                    </a:lnTo>
                    <a:lnTo>
                      <a:pt x="87" y="11"/>
                    </a:lnTo>
                    <a:lnTo>
                      <a:pt x="73" y="16"/>
                    </a:lnTo>
                    <a:lnTo>
                      <a:pt x="59" y="20"/>
                    </a:lnTo>
                    <a:lnTo>
                      <a:pt x="46" y="26"/>
                    </a:lnTo>
                    <a:lnTo>
                      <a:pt x="36" y="32"/>
                    </a:lnTo>
                    <a:lnTo>
                      <a:pt x="29" y="39"/>
                    </a:lnTo>
                    <a:lnTo>
                      <a:pt x="23" y="46"/>
                    </a:lnTo>
                    <a:lnTo>
                      <a:pt x="16" y="53"/>
                    </a:lnTo>
                    <a:lnTo>
                      <a:pt x="10" y="61"/>
                    </a:lnTo>
                    <a:lnTo>
                      <a:pt x="6" y="68"/>
                    </a:lnTo>
                    <a:lnTo>
                      <a:pt x="3" y="77"/>
                    </a:lnTo>
                    <a:lnTo>
                      <a:pt x="0" y="84"/>
                    </a:lnTo>
                    <a:lnTo>
                      <a:pt x="0" y="504"/>
                    </a:lnTo>
                    <a:lnTo>
                      <a:pt x="3" y="497"/>
                    </a:lnTo>
                    <a:lnTo>
                      <a:pt x="6" y="488"/>
                    </a:lnTo>
                    <a:lnTo>
                      <a:pt x="10" y="481"/>
                    </a:lnTo>
                    <a:lnTo>
                      <a:pt x="16" y="474"/>
                    </a:lnTo>
                    <a:lnTo>
                      <a:pt x="23" y="467"/>
                    </a:lnTo>
                    <a:lnTo>
                      <a:pt x="29" y="461"/>
                    </a:lnTo>
                    <a:lnTo>
                      <a:pt x="36" y="454"/>
                    </a:lnTo>
                    <a:lnTo>
                      <a:pt x="46" y="446"/>
                    </a:lnTo>
                    <a:lnTo>
                      <a:pt x="59" y="441"/>
                    </a:lnTo>
                    <a:lnTo>
                      <a:pt x="73" y="436"/>
                    </a:lnTo>
                    <a:lnTo>
                      <a:pt x="87" y="432"/>
                    </a:lnTo>
                    <a:lnTo>
                      <a:pt x="101" y="429"/>
                    </a:lnTo>
                    <a:lnTo>
                      <a:pt x="115" y="426"/>
                    </a:lnTo>
                    <a:lnTo>
                      <a:pt x="130" y="423"/>
                    </a:lnTo>
                    <a:lnTo>
                      <a:pt x="145" y="422"/>
                    </a:lnTo>
                    <a:lnTo>
                      <a:pt x="161" y="420"/>
                    </a:lnTo>
                    <a:lnTo>
                      <a:pt x="176" y="422"/>
                    </a:lnTo>
                    <a:lnTo>
                      <a:pt x="191" y="423"/>
                    </a:lnTo>
                    <a:lnTo>
                      <a:pt x="207" y="426"/>
                    </a:lnTo>
                    <a:lnTo>
                      <a:pt x="220" y="429"/>
                    </a:lnTo>
                    <a:lnTo>
                      <a:pt x="234" y="432"/>
                    </a:lnTo>
                    <a:lnTo>
                      <a:pt x="248" y="436"/>
                    </a:lnTo>
                    <a:lnTo>
                      <a:pt x="262" y="441"/>
                    </a:lnTo>
                    <a:lnTo>
                      <a:pt x="274" y="446"/>
                    </a:lnTo>
                    <a:lnTo>
                      <a:pt x="283" y="454"/>
                    </a:lnTo>
                    <a:lnTo>
                      <a:pt x="291" y="461"/>
                    </a:lnTo>
                    <a:lnTo>
                      <a:pt x="299" y="467"/>
                    </a:lnTo>
                    <a:lnTo>
                      <a:pt x="305" y="474"/>
                    </a:lnTo>
                    <a:lnTo>
                      <a:pt x="311" y="481"/>
                    </a:lnTo>
                    <a:lnTo>
                      <a:pt x="316" y="488"/>
                    </a:lnTo>
                    <a:lnTo>
                      <a:pt x="319" y="497"/>
                    </a:lnTo>
                    <a:lnTo>
                      <a:pt x="322" y="504"/>
                    </a:lnTo>
                    <a:lnTo>
                      <a:pt x="322" y="8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76" name="Freeform 908"/>
              <p:cNvSpPr>
                <a:spLocks/>
              </p:cNvSpPr>
              <p:nvPr/>
            </p:nvSpPr>
            <p:spPr bwMode="auto">
              <a:xfrm>
                <a:off x="1672" y="1758"/>
                <a:ext cx="161" cy="253"/>
              </a:xfrm>
              <a:custGeom>
                <a:avLst/>
                <a:gdLst>
                  <a:gd name="T0" fmla="*/ 319 w 322"/>
                  <a:gd name="T1" fmla="*/ 77 h 504"/>
                  <a:gd name="T2" fmla="*/ 311 w 322"/>
                  <a:gd name="T3" fmla="*/ 61 h 504"/>
                  <a:gd name="T4" fmla="*/ 299 w 322"/>
                  <a:gd name="T5" fmla="*/ 46 h 504"/>
                  <a:gd name="T6" fmla="*/ 283 w 322"/>
                  <a:gd name="T7" fmla="*/ 32 h 504"/>
                  <a:gd name="T8" fmla="*/ 262 w 322"/>
                  <a:gd name="T9" fmla="*/ 20 h 504"/>
                  <a:gd name="T10" fmla="*/ 234 w 322"/>
                  <a:gd name="T11" fmla="*/ 11 h 504"/>
                  <a:gd name="T12" fmla="*/ 207 w 322"/>
                  <a:gd name="T13" fmla="*/ 5 h 504"/>
                  <a:gd name="T14" fmla="*/ 176 w 322"/>
                  <a:gd name="T15" fmla="*/ 1 h 504"/>
                  <a:gd name="T16" fmla="*/ 145 w 322"/>
                  <a:gd name="T17" fmla="*/ 1 h 504"/>
                  <a:gd name="T18" fmla="*/ 115 w 322"/>
                  <a:gd name="T19" fmla="*/ 5 h 504"/>
                  <a:gd name="T20" fmla="*/ 87 w 322"/>
                  <a:gd name="T21" fmla="*/ 11 h 504"/>
                  <a:gd name="T22" fmla="*/ 59 w 322"/>
                  <a:gd name="T23" fmla="*/ 20 h 504"/>
                  <a:gd name="T24" fmla="*/ 36 w 322"/>
                  <a:gd name="T25" fmla="*/ 32 h 504"/>
                  <a:gd name="T26" fmla="*/ 23 w 322"/>
                  <a:gd name="T27" fmla="*/ 46 h 504"/>
                  <a:gd name="T28" fmla="*/ 10 w 322"/>
                  <a:gd name="T29" fmla="*/ 61 h 504"/>
                  <a:gd name="T30" fmla="*/ 3 w 322"/>
                  <a:gd name="T31" fmla="*/ 77 h 504"/>
                  <a:gd name="T32" fmla="*/ 0 w 322"/>
                  <a:gd name="T33" fmla="*/ 504 h 504"/>
                  <a:gd name="T34" fmla="*/ 6 w 322"/>
                  <a:gd name="T35" fmla="*/ 488 h 504"/>
                  <a:gd name="T36" fmla="*/ 16 w 322"/>
                  <a:gd name="T37" fmla="*/ 474 h 504"/>
                  <a:gd name="T38" fmla="*/ 29 w 322"/>
                  <a:gd name="T39" fmla="*/ 461 h 504"/>
                  <a:gd name="T40" fmla="*/ 46 w 322"/>
                  <a:gd name="T41" fmla="*/ 446 h 504"/>
                  <a:gd name="T42" fmla="*/ 73 w 322"/>
                  <a:gd name="T43" fmla="*/ 436 h 504"/>
                  <a:gd name="T44" fmla="*/ 101 w 322"/>
                  <a:gd name="T45" fmla="*/ 429 h 504"/>
                  <a:gd name="T46" fmla="*/ 130 w 322"/>
                  <a:gd name="T47" fmla="*/ 423 h 504"/>
                  <a:gd name="T48" fmla="*/ 161 w 322"/>
                  <a:gd name="T49" fmla="*/ 420 h 504"/>
                  <a:gd name="T50" fmla="*/ 191 w 322"/>
                  <a:gd name="T51" fmla="*/ 423 h 504"/>
                  <a:gd name="T52" fmla="*/ 220 w 322"/>
                  <a:gd name="T53" fmla="*/ 429 h 504"/>
                  <a:gd name="T54" fmla="*/ 248 w 322"/>
                  <a:gd name="T55" fmla="*/ 436 h 504"/>
                  <a:gd name="T56" fmla="*/ 274 w 322"/>
                  <a:gd name="T57" fmla="*/ 446 h 504"/>
                  <a:gd name="T58" fmla="*/ 291 w 322"/>
                  <a:gd name="T59" fmla="*/ 461 h 504"/>
                  <a:gd name="T60" fmla="*/ 305 w 322"/>
                  <a:gd name="T61" fmla="*/ 474 h 504"/>
                  <a:gd name="T62" fmla="*/ 316 w 322"/>
                  <a:gd name="T63" fmla="*/ 488 h 504"/>
                  <a:gd name="T64" fmla="*/ 322 w 322"/>
                  <a:gd name="T65" fmla="*/ 504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2" h="504">
                    <a:moveTo>
                      <a:pt x="322" y="84"/>
                    </a:moveTo>
                    <a:lnTo>
                      <a:pt x="319" y="77"/>
                    </a:lnTo>
                    <a:lnTo>
                      <a:pt x="316" y="68"/>
                    </a:lnTo>
                    <a:lnTo>
                      <a:pt x="311" y="61"/>
                    </a:lnTo>
                    <a:lnTo>
                      <a:pt x="305" y="53"/>
                    </a:lnTo>
                    <a:lnTo>
                      <a:pt x="299" y="46"/>
                    </a:lnTo>
                    <a:lnTo>
                      <a:pt x="291" y="39"/>
                    </a:lnTo>
                    <a:lnTo>
                      <a:pt x="283" y="32"/>
                    </a:lnTo>
                    <a:lnTo>
                      <a:pt x="274" y="26"/>
                    </a:lnTo>
                    <a:lnTo>
                      <a:pt x="262" y="20"/>
                    </a:lnTo>
                    <a:lnTo>
                      <a:pt x="248" y="16"/>
                    </a:lnTo>
                    <a:lnTo>
                      <a:pt x="234" y="11"/>
                    </a:lnTo>
                    <a:lnTo>
                      <a:pt x="220" y="8"/>
                    </a:lnTo>
                    <a:lnTo>
                      <a:pt x="207" y="5"/>
                    </a:lnTo>
                    <a:lnTo>
                      <a:pt x="191" y="3"/>
                    </a:lnTo>
                    <a:lnTo>
                      <a:pt x="176" y="1"/>
                    </a:lnTo>
                    <a:lnTo>
                      <a:pt x="161" y="0"/>
                    </a:lnTo>
                    <a:lnTo>
                      <a:pt x="145" y="1"/>
                    </a:lnTo>
                    <a:lnTo>
                      <a:pt x="130" y="3"/>
                    </a:lnTo>
                    <a:lnTo>
                      <a:pt x="115" y="5"/>
                    </a:lnTo>
                    <a:lnTo>
                      <a:pt x="101" y="8"/>
                    </a:lnTo>
                    <a:lnTo>
                      <a:pt x="87" y="11"/>
                    </a:lnTo>
                    <a:lnTo>
                      <a:pt x="73" y="16"/>
                    </a:lnTo>
                    <a:lnTo>
                      <a:pt x="59" y="20"/>
                    </a:lnTo>
                    <a:lnTo>
                      <a:pt x="46" y="26"/>
                    </a:lnTo>
                    <a:lnTo>
                      <a:pt x="36" y="32"/>
                    </a:lnTo>
                    <a:lnTo>
                      <a:pt x="29" y="39"/>
                    </a:lnTo>
                    <a:lnTo>
                      <a:pt x="23" y="46"/>
                    </a:lnTo>
                    <a:lnTo>
                      <a:pt x="16" y="53"/>
                    </a:lnTo>
                    <a:lnTo>
                      <a:pt x="10" y="61"/>
                    </a:lnTo>
                    <a:lnTo>
                      <a:pt x="6" y="68"/>
                    </a:lnTo>
                    <a:lnTo>
                      <a:pt x="3" y="77"/>
                    </a:lnTo>
                    <a:lnTo>
                      <a:pt x="0" y="84"/>
                    </a:lnTo>
                    <a:lnTo>
                      <a:pt x="0" y="504"/>
                    </a:lnTo>
                    <a:lnTo>
                      <a:pt x="3" y="497"/>
                    </a:lnTo>
                    <a:lnTo>
                      <a:pt x="6" y="488"/>
                    </a:lnTo>
                    <a:lnTo>
                      <a:pt x="10" y="481"/>
                    </a:lnTo>
                    <a:lnTo>
                      <a:pt x="16" y="474"/>
                    </a:lnTo>
                    <a:lnTo>
                      <a:pt x="23" y="467"/>
                    </a:lnTo>
                    <a:lnTo>
                      <a:pt x="29" y="461"/>
                    </a:lnTo>
                    <a:lnTo>
                      <a:pt x="36" y="454"/>
                    </a:lnTo>
                    <a:lnTo>
                      <a:pt x="46" y="446"/>
                    </a:lnTo>
                    <a:lnTo>
                      <a:pt x="59" y="441"/>
                    </a:lnTo>
                    <a:lnTo>
                      <a:pt x="73" y="436"/>
                    </a:lnTo>
                    <a:lnTo>
                      <a:pt x="87" y="432"/>
                    </a:lnTo>
                    <a:lnTo>
                      <a:pt x="101" y="429"/>
                    </a:lnTo>
                    <a:lnTo>
                      <a:pt x="115" y="426"/>
                    </a:lnTo>
                    <a:lnTo>
                      <a:pt x="130" y="423"/>
                    </a:lnTo>
                    <a:lnTo>
                      <a:pt x="145" y="422"/>
                    </a:lnTo>
                    <a:lnTo>
                      <a:pt x="161" y="420"/>
                    </a:lnTo>
                    <a:lnTo>
                      <a:pt x="176" y="422"/>
                    </a:lnTo>
                    <a:lnTo>
                      <a:pt x="191" y="423"/>
                    </a:lnTo>
                    <a:lnTo>
                      <a:pt x="207" y="426"/>
                    </a:lnTo>
                    <a:lnTo>
                      <a:pt x="220" y="429"/>
                    </a:lnTo>
                    <a:lnTo>
                      <a:pt x="234" y="432"/>
                    </a:lnTo>
                    <a:lnTo>
                      <a:pt x="248" y="436"/>
                    </a:lnTo>
                    <a:lnTo>
                      <a:pt x="262" y="441"/>
                    </a:lnTo>
                    <a:lnTo>
                      <a:pt x="274" y="446"/>
                    </a:lnTo>
                    <a:lnTo>
                      <a:pt x="283" y="454"/>
                    </a:lnTo>
                    <a:lnTo>
                      <a:pt x="291" y="461"/>
                    </a:lnTo>
                    <a:lnTo>
                      <a:pt x="299" y="467"/>
                    </a:lnTo>
                    <a:lnTo>
                      <a:pt x="305" y="474"/>
                    </a:lnTo>
                    <a:lnTo>
                      <a:pt x="311" y="481"/>
                    </a:lnTo>
                    <a:lnTo>
                      <a:pt x="316" y="488"/>
                    </a:lnTo>
                    <a:lnTo>
                      <a:pt x="319" y="497"/>
                    </a:lnTo>
                    <a:lnTo>
                      <a:pt x="322" y="504"/>
                    </a:lnTo>
                    <a:lnTo>
                      <a:pt x="322" y="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77" name="Freeform 909"/>
              <p:cNvSpPr>
                <a:spLocks/>
              </p:cNvSpPr>
              <p:nvPr/>
            </p:nvSpPr>
            <p:spPr bwMode="auto">
              <a:xfrm>
                <a:off x="1964" y="2313"/>
                <a:ext cx="158" cy="253"/>
              </a:xfrm>
              <a:custGeom>
                <a:avLst/>
                <a:gdLst>
                  <a:gd name="T0" fmla="*/ 316 w 319"/>
                  <a:gd name="T1" fmla="*/ 76 h 506"/>
                  <a:gd name="T2" fmla="*/ 309 w 319"/>
                  <a:gd name="T3" fmla="*/ 61 h 506"/>
                  <a:gd name="T4" fmla="*/ 296 w 319"/>
                  <a:gd name="T5" fmla="*/ 47 h 506"/>
                  <a:gd name="T6" fmla="*/ 281 w 319"/>
                  <a:gd name="T7" fmla="*/ 32 h 506"/>
                  <a:gd name="T8" fmla="*/ 260 w 319"/>
                  <a:gd name="T9" fmla="*/ 20 h 506"/>
                  <a:gd name="T10" fmla="*/ 233 w 319"/>
                  <a:gd name="T11" fmla="*/ 12 h 506"/>
                  <a:gd name="T12" fmla="*/ 204 w 319"/>
                  <a:gd name="T13" fmla="*/ 4 h 506"/>
                  <a:gd name="T14" fmla="*/ 175 w 319"/>
                  <a:gd name="T15" fmla="*/ 2 h 506"/>
                  <a:gd name="T16" fmla="*/ 144 w 319"/>
                  <a:gd name="T17" fmla="*/ 2 h 506"/>
                  <a:gd name="T18" fmla="*/ 114 w 319"/>
                  <a:gd name="T19" fmla="*/ 4 h 506"/>
                  <a:gd name="T20" fmla="*/ 86 w 319"/>
                  <a:gd name="T21" fmla="*/ 12 h 506"/>
                  <a:gd name="T22" fmla="*/ 59 w 319"/>
                  <a:gd name="T23" fmla="*/ 20 h 506"/>
                  <a:gd name="T24" fmla="*/ 37 w 319"/>
                  <a:gd name="T25" fmla="*/ 32 h 506"/>
                  <a:gd name="T26" fmla="*/ 22 w 319"/>
                  <a:gd name="T27" fmla="*/ 47 h 506"/>
                  <a:gd name="T28" fmla="*/ 9 w 319"/>
                  <a:gd name="T29" fmla="*/ 61 h 506"/>
                  <a:gd name="T30" fmla="*/ 2 w 319"/>
                  <a:gd name="T31" fmla="*/ 76 h 506"/>
                  <a:gd name="T32" fmla="*/ 0 w 319"/>
                  <a:gd name="T33" fmla="*/ 506 h 506"/>
                  <a:gd name="T34" fmla="*/ 5 w 319"/>
                  <a:gd name="T35" fmla="*/ 490 h 506"/>
                  <a:gd name="T36" fmla="*/ 16 w 319"/>
                  <a:gd name="T37" fmla="*/ 476 h 506"/>
                  <a:gd name="T38" fmla="*/ 28 w 319"/>
                  <a:gd name="T39" fmla="*/ 461 h 506"/>
                  <a:gd name="T40" fmla="*/ 45 w 319"/>
                  <a:gd name="T41" fmla="*/ 447 h 506"/>
                  <a:gd name="T42" fmla="*/ 72 w 319"/>
                  <a:gd name="T43" fmla="*/ 438 h 506"/>
                  <a:gd name="T44" fmla="*/ 100 w 319"/>
                  <a:gd name="T45" fmla="*/ 429 h 506"/>
                  <a:gd name="T46" fmla="*/ 129 w 319"/>
                  <a:gd name="T47" fmla="*/ 425 h 506"/>
                  <a:gd name="T48" fmla="*/ 160 w 319"/>
                  <a:gd name="T49" fmla="*/ 422 h 506"/>
                  <a:gd name="T50" fmla="*/ 190 w 319"/>
                  <a:gd name="T51" fmla="*/ 425 h 506"/>
                  <a:gd name="T52" fmla="*/ 220 w 319"/>
                  <a:gd name="T53" fmla="*/ 429 h 506"/>
                  <a:gd name="T54" fmla="*/ 247 w 319"/>
                  <a:gd name="T55" fmla="*/ 438 h 506"/>
                  <a:gd name="T56" fmla="*/ 273 w 319"/>
                  <a:gd name="T57" fmla="*/ 447 h 506"/>
                  <a:gd name="T58" fmla="*/ 289 w 319"/>
                  <a:gd name="T59" fmla="*/ 461 h 506"/>
                  <a:gd name="T60" fmla="*/ 303 w 319"/>
                  <a:gd name="T61" fmla="*/ 476 h 506"/>
                  <a:gd name="T62" fmla="*/ 313 w 319"/>
                  <a:gd name="T63" fmla="*/ 490 h 506"/>
                  <a:gd name="T64" fmla="*/ 319 w 319"/>
                  <a:gd name="T65" fmla="*/ 506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9" h="506">
                    <a:moveTo>
                      <a:pt x="319" y="84"/>
                    </a:moveTo>
                    <a:lnTo>
                      <a:pt x="316" y="76"/>
                    </a:lnTo>
                    <a:lnTo>
                      <a:pt x="313" y="68"/>
                    </a:lnTo>
                    <a:lnTo>
                      <a:pt x="309" y="61"/>
                    </a:lnTo>
                    <a:lnTo>
                      <a:pt x="303" y="54"/>
                    </a:lnTo>
                    <a:lnTo>
                      <a:pt x="296" y="47"/>
                    </a:lnTo>
                    <a:lnTo>
                      <a:pt x="289" y="39"/>
                    </a:lnTo>
                    <a:lnTo>
                      <a:pt x="281" y="32"/>
                    </a:lnTo>
                    <a:lnTo>
                      <a:pt x="273" y="26"/>
                    </a:lnTo>
                    <a:lnTo>
                      <a:pt x="260" y="20"/>
                    </a:lnTo>
                    <a:lnTo>
                      <a:pt x="247" y="16"/>
                    </a:lnTo>
                    <a:lnTo>
                      <a:pt x="233" y="12"/>
                    </a:lnTo>
                    <a:lnTo>
                      <a:pt x="220" y="9"/>
                    </a:lnTo>
                    <a:lnTo>
                      <a:pt x="204" y="4"/>
                    </a:lnTo>
                    <a:lnTo>
                      <a:pt x="190" y="3"/>
                    </a:lnTo>
                    <a:lnTo>
                      <a:pt x="175" y="2"/>
                    </a:lnTo>
                    <a:lnTo>
                      <a:pt x="160" y="0"/>
                    </a:lnTo>
                    <a:lnTo>
                      <a:pt x="144" y="2"/>
                    </a:lnTo>
                    <a:lnTo>
                      <a:pt x="129" y="3"/>
                    </a:lnTo>
                    <a:lnTo>
                      <a:pt x="114" y="4"/>
                    </a:lnTo>
                    <a:lnTo>
                      <a:pt x="100" y="9"/>
                    </a:lnTo>
                    <a:lnTo>
                      <a:pt x="86" y="12"/>
                    </a:lnTo>
                    <a:lnTo>
                      <a:pt x="72" y="16"/>
                    </a:lnTo>
                    <a:lnTo>
                      <a:pt x="59" y="20"/>
                    </a:lnTo>
                    <a:lnTo>
                      <a:pt x="45" y="26"/>
                    </a:lnTo>
                    <a:lnTo>
                      <a:pt x="37" y="32"/>
                    </a:lnTo>
                    <a:lnTo>
                      <a:pt x="28" y="39"/>
                    </a:lnTo>
                    <a:lnTo>
                      <a:pt x="22" y="47"/>
                    </a:lnTo>
                    <a:lnTo>
                      <a:pt x="16" y="54"/>
                    </a:lnTo>
                    <a:lnTo>
                      <a:pt x="9" y="61"/>
                    </a:lnTo>
                    <a:lnTo>
                      <a:pt x="5" y="68"/>
                    </a:lnTo>
                    <a:lnTo>
                      <a:pt x="2" y="76"/>
                    </a:lnTo>
                    <a:lnTo>
                      <a:pt x="0" y="84"/>
                    </a:lnTo>
                    <a:lnTo>
                      <a:pt x="0" y="506"/>
                    </a:lnTo>
                    <a:lnTo>
                      <a:pt x="2" y="498"/>
                    </a:lnTo>
                    <a:lnTo>
                      <a:pt x="5" y="490"/>
                    </a:lnTo>
                    <a:lnTo>
                      <a:pt x="9" y="483"/>
                    </a:lnTo>
                    <a:lnTo>
                      <a:pt x="16" y="476"/>
                    </a:lnTo>
                    <a:lnTo>
                      <a:pt x="22" y="469"/>
                    </a:lnTo>
                    <a:lnTo>
                      <a:pt x="28" y="461"/>
                    </a:lnTo>
                    <a:lnTo>
                      <a:pt x="37" y="454"/>
                    </a:lnTo>
                    <a:lnTo>
                      <a:pt x="45" y="447"/>
                    </a:lnTo>
                    <a:lnTo>
                      <a:pt x="59" y="442"/>
                    </a:lnTo>
                    <a:lnTo>
                      <a:pt x="72" y="438"/>
                    </a:lnTo>
                    <a:lnTo>
                      <a:pt x="86" y="434"/>
                    </a:lnTo>
                    <a:lnTo>
                      <a:pt x="100" y="429"/>
                    </a:lnTo>
                    <a:lnTo>
                      <a:pt x="114" y="427"/>
                    </a:lnTo>
                    <a:lnTo>
                      <a:pt x="129" y="425"/>
                    </a:lnTo>
                    <a:lnTo>
                      <a:pt x="144" y="422"/>
                    </a:lnTo>
                    <a:lnTo>
                      <a:pt x="160" y="422"/>
                    </a:lnTo>
                    <a:lnTo>
                      <a:pt x="175" y="422"/>
                    </a:lnTo>
                    <a:lnTo>
                      <a:pt x="190" y="425"/>
                    </a:lnTo>
                    <a:lnTo>
                      <a:pt x="204" y="427"/>
                    </a:lnTo>
                    <a:lnTo>
                      <a:pt x="220" y="429"/>
                    </a:lnTo>
                    <a:lnTo>
                      <a:pt x="233" y="434"/>
                    </a:lnTo>
                    <a:lnTo>
                      <a:pt x="247" y="438"/>
                    </a:lnTo>
                    <a:lnTo>
                      <a:pt x="260" y="442"/>
                    </a:lnTo>
                    <a:lnTo>
                      <a:pt x="273" y="447"/>
                    </a:lnTo>
                    <a:lnTo>
                      <a:pt x="281" y="454"/>
                    </a:lnTo>
                    <a:lnTo>
                      <a:pt x="289" y="461"/>
                    </a:lnTo>
                    <a:lnTo>
                      <a:pt x="296" y="469"/>
                    </a:lnTo>
                    <a:lnTo>
                      <a:pt x="303" y="476"/>
                    </a:lnTo>
                    <a:lnTo>
                      <a:pt x="309" y="483"/>
                    </a:lnTo>
                    <a:lnTo>
                      <a:pt x="313" y="490"/>
                    </a:lnTo>
                    <a:lnTo>
                      <a:pt x="316" y="498"/>
                    </a:lnTo>
                    <a:lnTo>
                      <a:pt x="319" y="506"/>
                    </a:lnTo>
                    <a:lnTo>
                      <a:pt x="319" y="8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78" name="Freeform 910"/>
              <p:cNvSpPr>
                <a:spLocks/>
              </p:cNvSpPr>
              <p:nvPr/>
            </p:nvSpPr>
            <p:spPr bwMode="auto">
              <a:xfrm>
                <a:off x="1964" y="2313"/>
                <a:ext cx="158" cy="253"/>
              </a:xfrm>
              <a:custGeom>
                <a:avLst/>
                <a:gdLst>
                  <a:gd name="T0" fmla="*/ 316 w 319"/>
                  <a:gd name="T1" fmla="*/ 76 h 506"/>
                  <a:gd name="T2" fmla="*/ 309 w 319"/>
                  <a:gd name="T3" fmla="*/ 61 h 506"/>
                  <a:gd name="T4" fmla="*/ 296 w 319"/>
                  <a:gd name="T5" fmla="*/ 47 h 506"/>
                  <a:gd name="T6" fmla="*/ 281 w 319"/>
                  <a:gd name="T7" fmla="*/ 32 h 506"/>
                  <a:gd name="T8" fmla="*/ 260 w 319"/>
                  <a:gd name="T9" fmla="*/ 20 h 506"/>
                  <a:gd name="T10" fmla="*/ 233 w 319"/>
                  <a:gd name="T11" fmla="*/ 12 h 506"/>
                  <a:gd name="T12" fmla="*/ 204 w 319"/>
                  <a:gd name="T13" fmla="*/ 4 h 506"/>
                  <a:gd name="T14" fmla="*/ 175 w 319"/>
                  <a:gd name="T15" fmla="*/ 2 h 506"/>
                  <a:gd name="T16" fmla="*/ 144 w 319"/>
                  <a:gd name="T17" fmla="*/ 2 h 506"/>
                  <a:gd name="T18" fmla="*/ 114 w 319"/>
                  <a:gd name="T19" fmla="*/ 4 h 506"/>
                  <a:gd name="T20" fmla="*/ 86 w 319"/>
                  <a:gd name="T21" fmla="*/ 12 h 506"/>
                  <a:gd name="T22" fmla="*/ 59 w 319"/>
                  <a:gd name="T23" fmla="*/ 20 h 506"/>
                  <a:gd name="T24" fmla="*/ 37 w 319"/>
                  <a:gd name="T25" fmla="*/ 32 h 506"/>
                  <a:gd name="T26" fmla="*/ 22 w 319"/>
                  <a:gd name="T27" fmla="*/ 47 h 506"/>
                  <a:gd name="T28" fmla="*/ 9 w 319"/>
                  <a:gd name="T29" fmla="*/ 61 h 506"/>
                  <a:gd name="T30" fmla="*/ 2 w 319"/>
                  <a:gd name="T31" fmla="*/ 76 h 506"/>
                  <a:gd name="T32" fmla="*/ 0 w 319"/>
                  <a:gd name="T33" fmla="*/ 506 h 506"/>
                  <a:gd name="T34" fmla="*/ 5 w 319"/>
                  <a:gd name="T35" fmla="*/ 490 h 506"/>
                  <a:gd name="T36" fmla="*/ 16 w 319"/>
                  <a:gd name="T37" fmla="*/ 476 h 506"/>
                  <a:gd name="T38" fmla="*/ 28 w 319"/>
                  <a:gd name="T39" fmla="*/ 461 h 506"/>
                  <a:gd name="T40" fmla="*/ 45 w 319"/>
                  <a:gd name="T41" fmla="*/ 447 h 506"/>
                  <a:gd name="T42" fmla="*/ 72 w 319"/>
                  <a:gd name="T43" fmla="*/ 438 h 506"/>
                  <a:gd name="T44" fmla="*/ 100 w 319"/>
                  <a:gd name="T45" fmla="*/ 429 h 506"/>
                  <a:gd name="T46" fmla="*/ 129 w 319"/>
                  <a:gd name="T47" fmla="*/ 425 h 506"/>
                  <a:gd name="T48" fmla="*/ 160 w 319"/>
                  <a:gd name="T49" fmla="*/ 422 h 506"/>
                  <a:gd name="T50" fmla="*/ 190 w 319"/>
                  <a:gd name="T51" fmla="*/ 425 h 506"/>
                  <a:gd name="T52" fmla="*/ 220 w 319"/>
                  <a:gd name="T53" fmla="*/ 429 h 506"/>
                  <a:gd name="T54" fmla="*/ 247 w 319"/>
                  <a:gd name="T55" fmla="*/ 438 h 506"/>
                  <a:gd name="T56" fmla="*/ 273 w 319"/>
                  <a:gd name="T57" fmla="*/ 447 h 506"/>
                  <a:gd name="T58" fmla="*/ 289 w 319"/>
                  <a:gd name="T59" fmla="*/ 461 h 506"/>
                  <a:gd name="T60" fmla="*/ 303 w 319"/>
                  <a:gd name="T61" fmla="*/ 476 h 506"/>
                  <a:gd name="T62" fmla="*/ 313 w 319"/>
                  <a:gd name="T63" fmla="*/ 490 h 506"/>
                  <a:gd name="T64" fmla="*/ 319 w 319"/>
                  <a:gd name="T65" fmla="*/ 506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9" h="506">
                    <a:moveTo>
                      <a:pt x="319" y="84"/>
                    </a:moveTo>
                    <a:lnTo>
                      <a:pt x="316" y="76"/>
                    </a:lnTo>
                    <a:lnTo>
                      <a:pt x="313" y="68"/>
                    </a:lnTo>
                    <a:lnTo>
                      <a:pt x="309" y="61"/>
                    </a:lnTo>
                    <a:lnTo>
                      <a:pt x="303" y="54"/>
                    </a:lnTo>
                    <a:lnTo>
                      <a:pt x="296" y="47"/>
                    </a:lnTo>
                    <a:lnTo>
                      <a:pt x="289" y="39"/>
                    </a:lnTo>
                    <a:lnTo>
                      <a:pt x="281" y="32"/>
                    </a:lnTo>
                    <a:lnTo>
                      <a:pt x="273" y="26"/>
                    </a:lnTo>
                    <a:lnTo>
                      <a:pt x="260" y="20"/>
                    </a:lnTo>
                    <a:lnTo>
                      <a:pt x="247" y="16"/>
                    </a:lnTo>
                    <a:lnTo>
                      <a:pt x="233" y="12"/>
                    </a:lnTo>
                    <a:lnTo>
                      <a:pt x="220" y="9"/>
                    </a:lnTo>
                    <a:lnTo>
                      <a:pt x="204" y="4"/>
                    </a:lnTo>
                    <a:lnTo>
                      <a:pt x="190" y="3"/>
                    </a:lnTo>
                    <a:lnTo>
                      <a:pt x="175" y="2"/>
                    </a:lnTo>
                    <a:lnTo>
                      <a:pt x="160" y="0"/>
                    </a:lnTo>
                    <a:lnTo>
                      <a:pt x="144" y="2"/>
                    </a:lnTo>
                    <a:lnTo>
                      <a:pt x="129" y="3"/>
                    </a:lnTo>
                    <a:lnTo>
                      <a:pt x="114" y="4"/>
                    </a:lnTo>
                    <a:lnTo>
                      <a:pt x="100" y="9"/>
                    </a:lnTo>
                    <a:lnTo>
                      <a:pt x="86" y="12"/>
                    </a:lnTo>
                    <a:lnTo>
                      <a:pt x="72" y="16"/>
                    </a:lnTo>
                    <a:lnTo>
                      <a:pt x="59" y="20"/>
                    </a:lnTo>
                    <a:lnTo>
                      <a:pt x="45" y="26"/>
                    </a:lnTo>
                    <a:lnTo>
                      <a:pt x="37" y="32"/>
                    </a:lnTo>
                    <a:lnTo>
                      <a:pt x="28" y="39"/>
                    </a:lnTo>
                    <a:lnTo>
                      <a:pt x="22" y="47"/>
                    </a:lnTo>
                    <a:lnTo>
                      <a:pt x="16" y="54"/>
                    </a:lnTo>
                    <a:lnTo>
                      <a:pt x="9" y="61"/>
                    </a:lnTo>
                    <a:lnTo>
                      <a:pt x="5" y="68"/>
                    </a:lnTo>
                    <a:lnTo>
                      <a:pt x="2" y="76"/>
                    </a:lnTo>
                    <a:lnTo>
                      <a:pt x="0" y="84"/>
                    </a:lnTo>
                    <a:lnTo>
                      <a:pt x="0" y="506"/>
                    </a:lnTo>
                    <a:lnTo>
                      <a:pt x="2" y="498"/>
                    </a:lnTo>
                    <a:lnTo>
                      <a:pt x="5" y="490"/>
                    </a:lnTo>
                    <a:lnTo>
                      <a:pt x="9" y="483"/>
                    </a:lnTo>
                    <a:lnTo>
                      <a:pt x="16" y="476"/>
                    </a:lnTo>
                    <a:lnTo>
                      <a:pt x="22" y="469"/>
                    </a:lnTo>
                    <a:lnTo>
                      <a:pt x="28" y="461"/>
                    </a:lnTo>
                    <a:lnTo>
                      <a:pt x="37" y="454"/>
                    </a:lnTo>
                    <a:lnTo>
                      <a:pt x="45" y="447"/>
                    </a:lnTo>
                    <a:lnTo>
                      <a:pt x="59" y="442"/>
                    </a:lnTo>
                    <a:lnTo>
                      <a:pt x="72" y="438"/>
                    </a:lnTo>
                    <a:lnTo>
                      <a:pt x="86" y="434"/>
                    </a:lnTo>
                    <a:lnTo>
                      <a:pt x="100" y="429"/>
                    </a:lnTo>
                    <a:lnTo>
                      <a:pt x="114" y="427"/>
                    </a:lnTo>
                    <a:lnTo>
                      <a:pt x="129" y="425"/>
                    </a:lnTo>
                    <a:lnTo>
                      <a:pt x="144" y="422"/>
                    </a:lnTo>
                    <a:lnTo>
                      <a:pt x="160" y="422"/>
                    </a:lnTo>
                    <a:lnTo>
                      <a:pt x="175" y="422"/>
                    </a:lnTo>
                    <a:lnTo>
                      <a:pt x="190" y="425"/>
                    </a:lnTo>
                    <a:lnTo>
                      <a:pt x="204" y="427"/>
                    </a:lnTo>
                    <a:lnTo>
                      <a:pt x="220" y="429"/>
                    </a:lnTo>
                    <a:lnTo>
                      <a:pt x="233" y="434"/>
                    </a:lnTo>
                    <a:lnTo>
                      <a:pt x="247" y="438"/>
                    </a:lnTo>
                    <a:lnTo>
                      <a:pt x="260" y="442"/>
                    </a:lnTo>
                    <a:lnTo>
                      <a:pt x="273" y="447"/>
                    </a:lnTo>
                    <a:lnTo>
                      <a:pt x="281" y="454"/>
                    </a:lnTo>
                    <a:lnTo>
                      <a:pt x="289" y="461"/>
                    </a:lnTo>
                    <a:lnTo>
                      <a:pt x="296" y="469"/>
                    </a:lnTo>
                    <a:lnTo>
                      <a:pt x="303" y="476"/>
                    </a:lnTo>
                    <a:lnTo>
                      <a:pt x="309" y="483"/>
                    </a:lnTo>
                    <a:lnTo>
                      <a:pt x="313" y="490"/>
                    </a:lnTo>
                    <a:lnTo>
                      <a:pt x="316" y="498"/>
                    </a:lnTo>
                    <a:lnTo>
                      <a:pt x="319" y="506"/>
                    </a:lnTo>
                    <a:lnTo>
                      <a:pt x="319" y="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079" name="Freeform 911"/>
              <p:cNvSpPr>
                <a:spLocks/>
              </p:cNvSpPr>
              <p:nvPr/>
            </p:nvSpPr>
            <p:spPr bwMode="auto">
              <a:xfrm>
                <a:off x="1964" y="2040"/>
                <a:ext cx="158" cy="253"/>
              </a:xfrm>
              <a:custGeom>
                <a:avLst/>
                <a:gdLst>
                  <a:gd name="T0" fmla="*/ 316 w 319"/>
                  <a:gd name="T1" fmla="*/ 75 h 505"/>
                  <a:gd name="T2" fmla="*/ 309 w 319"/>
                  <a:gd name="T3" fmla="*/ 61 h 505"/>
                  <a:gd name="T4" fmla="*/ 296 w 319"/>
                  <a:gd name="T5" fmla="*/ 46 h 505"/>
                  <a:gd name="T6" fmla="*/ 281 w 319"/>
                  <a:gd name="T7" fmla="*/ 32 h 505"/>
                  <a:gd name="T8" fmla="*/ 260 w 319"/>
                  <a:gd name="T9" fmla="*/ 20 h 505"/>
                  <a:gd name="T10" fmla="*/ 233 w 319"/>
                  <a:gd name="T11" fmla="*/ 11 h 505"/>
                  <a:gd name="T12" fmla="*/ 204 w 319"/>
                  <a:gd name="T13" fmla="*/ 4 h 505"/>
                  <a:gd name="T14" fmla="*/ 175 w 319"/>
                  <a:gd name="T15" fmla="*/ 1 h 505"/>
                  <a:gd name="T16" fmla="*/ 144 w 319"/>
                  <a:gd name="T17" fmla="*/ 1 h 505"/>
                  <a:gd name="T18" fmla="*/ 114 w 319"/>
                  <a:gd name="T19" fmla="*/ 4 h 505"/>
                  <a:gd name="T20" fmla="*/ 86 w 319"/>
                  <a:gd name="T21" fmla="*/ 11 h 505"/>
                  <a:gd name="T22" fmla="*/ 59 w 319"/>
                  <a:gd name="T23" fmla="*/ 20 h 505"/>
                  <a:gd name="T24" fmla="*/ 37 w 319"/>
                  <a:gd name="T25" fmla="*/ 32 h 505"/>
                  <a:gd name="T26" fmla="*/ 22 w 319"/>
                  <a:gd name="T27" fmla="*/ 46 h 505"/>
                  <a:gd name="T28" fmla="*/ 9 w 319"/>
                  <a:gd name="T29" fmla="*/ 61 h 505"/>
                  <a:gd name="T30" fmla="*/ 2 w 319"/>
                  <a:gd name="T31" fmla="*/ 75 h 505"/>
                  <a:gd name="T32" fmla="*/ 0 w 319"/>
                  <a:gd name="T33" fmla="*/ 505 h 505"/>
                  <a:gd name="T34" fmla="*/ 5 w 319"/>
                  <a:gd name="T35" fmla="*/ 489 h 505"/>
                  <a:gd name="T36" fmla="*/ 16 w 319"/>
                  <a:gd name="T37" fmla="*/ 474 h 505"/>
                  <a:gd name="T38" fmla="*/ 28 w 319"/>
                  <a:gd name="T39" fmla="*/ 460 h 505"/>
                  <a:gd name="T40" fmla="*/ 45 w 319"/>
                  <a:gd name="T41" fmla="*/ 445 h 505"/>
                  <a:gd name="T42" fmla="*/ 72 w 319"/>
                  <a:gd name="T43" fmla="*/ 436 h 505"/>
                  <a:gd name="T44" fmla="*/ 100 w 319"/>
                  <a:gd name="T45" fmla="*/ 428 h 505"/>
                  <a:gd name="T46" fmla="*/ 129 w 319"/>
                  <a:gd name="T47" fmla="*/ 423 h 505"/>
                  <a:gd name="T48" fmla="*/ 160 w 319"/>
                  <a:gd name="T49" fmla="*/ 420 h 505"/>
                  <a:gd name="T50" fmla="*/ 190 w 319"/>
                  <a:gd name="T51" fmla="*/ 423 h 505"/>
                  <a:gd name="T52" fmla="*/ 220 w 319"/>
                  <a:gd name="T53" fmla="*/ 428 h 505"/>
                  <a:gd name="T54" fmla="*/ 247 w 319"/>
                  <a:gd name="T55" fmla="*/ 436 h 505"/>
                  <a:gd name="T56" fmla="*/ 273 w 319"/>
                  <a:gd name="T57" fmla="*/ 445 h 505"/>
                  <a:gd name="T58" fmla="*/ 289 w 319"/>
                  <a:gd name="T59" fmla="*/ 460 h 505"/>
                  <a:gd name="T60" fmla="*/ 303 w 319"/>
                  <a:gd name="T61" fmla="*/ 474 h 505"/>
                  <a:gd name="T62" fmla="*/ 313 w 319"/>
                  <a:gd name="T63" fmla="*/ 489 h 505"/>
                  <a:gd name="T64" fmla="*/ 319 w 319"/>
                  <a:gd name="T65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9" h="505">
                    <a:moveTo>
                      <a:pt x="319" y="84"/>
                    </a:moveTo>
                    <a:lnTo>
                      <a:pt x="316" y="75"/>
                    </a:lnTo>
                    <a:lnTo>
                      <a:pt x="313" y="68"/>
                    </a:lnTo>
                    <a:lnTo>
                      <a:pt x="309" y="61"/>
                    </a:lnTo>
                    <a:lnTo>
                      <a:pt x="303" y="53"/>
                    </a:lnTo>
                    <a:lnTo>
                      <a:pt x="296" y="46"/>
                    </a:lnTo>
                    <a:lnTo>
                      <a:pt x="289" y="39"/>
                    </a:lnTo>
                    <a:lnTo>
                      <a:pt x="281" y="32"/>
                    </a:lnTo>
                    <a:lnTo>
                      <a:pt x="273" y="24"/>
                    </a:lnTo>
                    <a:lnTo>
                      <a:pt x="260" y="20"/>
                    </a:lnTo>
                    <a:lnTo>
                      <a:pt x="247" y="16"/>
                    </a:lnTo>
                    <a:lnTo>
                      <a:pt x="233" y="11"/>
                    </a:lnTo>
                    <a:lnTo>
                      <a:pt x="220" y="7"/>
                    </a:lnTo>
                    <a:lnTo>
                      <a:pt x="204" y="4"/>
                    </a:lnTo>
                    <a:lnTo>
                      <a:pt x="190" y="3"/>
                    </a:lnTo>
                    <a:lnTo>
                      <a:pt x="175" y="1"/>
                    </a:lnTo>
                    <a:lnTo>
                      <a:pt x="160" y="0"/>
                    </a:lnTo>
                    <a:lnTo>
                      <a:pt x="144" y="1"/>
                    </a:lnTo>
                    <a:lnTo>
                      <a:pt x="129" y="3"/>
                    </a:lnTo>
                    <a:lnTo>
                      <a:pt x="114" y="4"/>
                    </a:lnTo>
                    <a:lnTo>
                      <a:pt x="100" y="7"/>
                    </a:lnTo>
                    <a:lnTo>
                      <a:pt x="86" y="11"/>
                    </a:lnTo>
                    <a:lnTo>
                      <a:pt x="72" y="16"/>
                    </a:lnTo>
                    <a:lnTo>
                      <a:pt x="59" y="20"/>
                    </a:lnTo>
                    <a:lnTo>
                      <a:pt x="45" y="24"/>
                    </a:lnTo>
                    <a:lnTo>
                      <a:pt x="37" y="32"/>
                    </a:lnTo>
                    <a:lnTo>
                      <a:pt x="28" y="39"/>
                    </a:lnTo>
                    <a:lnTo>
                      <a:pt x="22" y="46"/>
                    </a:lnTo>
                    <a:lnTo>
                      <a:pt x="16" y="53"/>
                    </a:lnTo>
                    <a:lnTo>
                      <a:pt x="9" y="61"/>
                    </a:lnTo>
                    <a:lnTo>
                      <a:pt x="5" y="68"/>
                    </a:lnTo>
                    <a:lnTo>
                      <a:pt x="2" y="75"/>
                    </a:lnTo>
                    <a:lnTo>
                      <a:pt x="0" y="84"/>
                    </a:lnTo>
                    <a:lnTo>
                      <a:pt x="0" y="505"/>
                    </a:lnTo>
                    <a:lnTo>
                      <a:pt x="2" y="496"/>
                    </a:lnTo>
                    <a:lnTo>
                      <a:pt x="5" y="489"/>
                    </a:lnTo>
                    <a:lnTo>
                      <a:pt x="9" y="481"/>
                    </a:lnTo>
                    <a:lnTo>
                      <a:pt x="16" y="474"/>
                    </a:lnTo>
                    <a:lnTo>
                      <a:pt x="22" y="467"/>
                    </a:lnTo>
                    <a:lnTo>
                      <a:pt x="28" y="460"/>
                    </a:lnTo>
                    <a:lnTo>
                      <a:pt x="37" y="452"/>
                    </a:lnTo>
                    <a:lnTo>
                      <a:pt x="45" y="445"/>
                    </a:lnTo>
                    <a:lnTo>
                      <a:pt x="59" y="441"/>
                    </a:lnTo>
                    <a:lnTo>
                      <a:pt x="72" y="436"/>
                    </a:lnTo>
                    <a:lnTo>
                      <a:pt x="86" y="432"/>
                    </a:lnTo>
                    <a:lnTo>
                      <a:pt x="100" y="428"/>
                    </a:lnTo>
                    <a:lnTo>
                      <a:pt x="114" y="425"/>
                    </a:lnTo>
                    <a:lnTo>
                      <a:pt x="129" y="423"/>
                    </a:lnTo>
                    <a:lnTo>
                      <a:pt x="144" y="420"/>
                    </a:lnTo>
                    <a:lnTo>
                      <a:pt x="160" y="420"/>
                    </a:lnTo>
                    <a:lnTo>
                      <a:pt x="175" y="420"/>
                    </a:lnTo>
                    <a:lnTo>
                      <a:pt x="190" y="423"/>
                    </a:lnTo>
                    <a:lnTo>
                      <a:pt x="204" y="425"/>
                    </a:lnTo>
                    <a:lnTo>
                      <a:pt x="220" y="428"/>
                    </a:lnTo>
                    <a:lnTo>
                      <a:pt x="233" y="432"/>
                    </a:lnTo>
                    <a:lnTo>
                      <a:pt x="247" y="436"/>
                    </a:lnTo>
                    <a:lnTo>
                      <a:pt x="260" y="441"/>
                    </a:lnTo>
                    <a:lnTo>
                      <a:pt x="273" y="445"/>
                    </a:lnTo>
                    <a:lnTo>
                      <a:pt x="281" y="452"/>
                    </a:lnTo>
                    <a:lnTo>
                      <a:pt x="289" y="460"/>
                    </a:lnTo>
                    <a:lnTo>
                      <a:pt x="296" y="467"/>
                    </a:lnTo>
                    <a:lnTo>
                      <a:pt x="303" y="474"/>
                    </a:lnTo>
                    <a:lnTo>
                      <a:pt x="309" y="481"/>
                    </a:lnTo>
                    <a:lnTo>
                      <a:pt x="313" y="489"/>
                    </a:lnTo>
                    <a:lnTo>
                      <a:pt x="316" y="496"/>
                    </a:lnTo>
                    <a:lnTo>
                      <a:pt x="319" y="505"/>
                    </a:lnTo>
                    <a:lnTo>
                      <a:pt x="319" y="8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</p:grpSp>
        <p:sp>
          <p:nvSpPr>
            <p:cNvPr id="520080" name="Freeform 912"/>
            <p:cNvSpPr>
              <a:spLocks/>
            </p:cNvSpPr>
            <p:nvPr/>
          </p:nvSpPr>
          <p:spPr bwMode="auto">
            <a:xfrm>
              <a:off x="1663" y="1990"/>
              <a:ext cx="155" cy="264"/>
            </a:xfrm>
            <a:custGeom>
              <a:avLst/>
              <a:gdLst>
                <a:gd name="T0" fmla="*/ 316 w 319"/>
                <a:gd name="T1" fmla="*/ 75 h 505"/>
                <a:gd name="T2" fmla="*/ 309 w 319"/>
                <a:gd name="T3" fmla="*/ 61 h 505"/>
                <a:gd name="T4" fmla="*/ 296 w 319"/>
                <a:gd name="T5" fmla="*/ 46 h 505"/>
                <a:gd name="T6" fmla="*/ 281 w 319"/>
                <a:gd name="T7" fmla="*/ 32 h 505"/>
                <a:gd name="T8" fmla="*/ 260 w 319"/>
                <a:gd name="T9" fmla="*/ 20 h 505"/>
                <a:gd name="T10" fmla="*/ 233 w 319"/>
                <a:gd name="T11" fmla="*/ 11 h 505"/>
                <a:gd name="T12" fmla="*/ 204 w 319"/>
                <a:gd name="T13" fmla="*/ 4 h 505"/>
                <a:gd name="T14" fmla="*/ 175 w 319"/>
                <a:gd name="T15" fmla="*/ 1 h 505"/>
                <a:gd name="T16" fmla="*/ 144 w 319"/>
                <a:gd name="T17" fmla="*/ 1 h 505"/>
                <a:gd name="T18" fmla="*/ 114 w 319"/>
                <a:gd name="T19" fmla="*/ 4 h 505"/>
                <a:gd name="T20" fmla="*/ 86 w 319"/>
                <a:gd name="T21" fmla="*/ 11 h 505"/>
                <a:gd name="T22" fmla="*/ 59 w 319"/>
                <a:gd name="T23" fmla="*/ 20 h 505"/>
                <a:gd name="T24" fmla="*/ 37 w 319"/>
                <a:gd name="T25" fmla="*/ 32 h 505"/>
                <a:gd name="T26" fmla="*/ 22 w 319"/>
                <a:gd name="T27" fmla="*/ 46 h 505"/>
                <a:gd name="T28" fmla="*/ 9 w 319"/>
                <a:gd name="T29" fmla="*/ 61 h 505"/>
                <a:gd name="T30" fmla="*/ 2 w 319"/>
                <a:gd name="T31" fmla="*/ 75 h 505"/>
                <a:gd name="T32" fmla="*/ 0 w 319"/>
                <a:gd name="T33" fmla="*/ 505 h 505"/>
                <a:gd name="T34" fmla="*/ 5 w 319"/>
                <a:gd name="T35" fmla="*/ 489 h 505"/>
                <a:gd name="T36" fmla="*/ 16 w 319"/>
                <a:gd name="T37" fmla="*/ 474 h 505"/>
                <a:gd name="T38" fmla="*/ 28 w 319"/>
                <a:gd name="T39" fmla="*/ 460 h 505"/>
                <a:gd name="T40" fmla="*/ 45 w 319"/>
                <a:gd name="T41" fmla="*/ 445 h 505"/>
                <a:gd name="T42" fmla="*/ 72 w 319"/>
                <a:gd name="T43" fmla="*/ 436 h 505"/>
                <a:gd name="T44" fmla="*/ 100 w 319"/>
                <a:gd name="T45" fmla="*/ 428 h 505"/>
                <a:gd name="T46" fmla="*/ 129 w 319"/>
                <a:gd name="T47" fmla="*/ 423 h 505"/>
                <a:gd name="T48" fmla="*/ 160 w 319"/>
                <a:gd name="T49" fmla="*/ 420 h 505"/>
                <a:gd name="T50" fmla="*/ 190 w 319"/>
                <a:gd name="T51" fmla="*/ 423 h 505"/>
                <a:gd name="T52" fmla="*/ 220 w 319"/>
                <a:gd name="T53" fmla="*/ 428 h 505"/>
                <a:gd name="T54" fmla="*/ 247 w 319"/>
                <a:gd name="T55" fmla="*/ 436 h 505"/>
                <a:gd name="T56" fmla="*/ 273 w 319"/>
                <a:gd name="T57" fmla="*/ 445 h 505"/>
                <a:gd name="T58" fmla="*/ 289 w 319"/>
                <a:gd name="T59" fmla="*/ 460 h 505"/>
                <a:gd name="T60" fmla="*/ 303 w 319"/>
                <a:gd name="T61" fmla="*/ 474 h 505"/>
                <a:gd name="T62" fmla="*/ 313 w 319"/>
                <a:gd name="T63" fmla="*/ 489 h 505"/>
                <a:gd name="T64" fmla="*/ 319 w 319"/>
                <a:gd name="T65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9" h="505">
                  <a:moveTo>
                    <a:pt x="319" y="84"/>
                  </a:moveTo>
                  <a:lnTo>
                    <a:pt x="316" y="75"/>
                  </a:lnTo>
                  <a:lnTo>
                    <a:pt x="313" y="68"/>
                  </a:lnTo>
                  <a:lnTo>
                    <a:pt x="309" y="61"/>
                  </a:lnTo>
                  <a:lnTo>
                    <a:pt x="303" y="53"/>
                  </a:lnTo>
                  <a:lnTo>
                    <a:pt x="296" y="46"/>
                  </a:lnTo>
                  <a:lnTo>
                    <a:pt x="289" y="39"/>
                  </a:lnTo>
                  <a:lnTo>
                    <a:pt x="281" y="32"/>
                  </a:lnTo>
                  <a:lnTo>
                    <a:pt x="273" y="24"/>
                  </a:lnTo>
                  <a:lnTo>
                    <a:pt x="260" y="20"/>
                  </a:lnTo>
                  <a:lnTo>
                    <a:pt x="247" y="16"/>
                  </a:lnTo>
                  <a:lnTo>
                    <a:pt x="233" y="11"/>
                  </a:lnTo>
                  <a:lnTo>
                    <a:pt x="220" y="7"/>
                  </a:lnTo>
                  <a:lnTo>
                    <a:pt x="204" y="4"/>
                  </a:lnTo>
                  <a:lnTo>
                    <a:pt x="190" y="3"/>
                  </a:lnTo>
                  <a:lnTo>
                    <a:pt x="175" y="1"/>
                  </a:lnTo>
                  <a:lnTo>
                    <a:pt x="160" y="0"/>
                  </a:lnTo>
                  <a:lnTo>
                    <a:pt x="144" y="1"/>
                  </a:lnTo>
                  <a:lnTo>
                    <a:pt x="129" y="3"/>
                  </a:lnTo>
                  <a:lnTo>
                    <a:pt x="114" y="4"/>
                  </a:lnTo>
                  <a:lnTo>
                    <a:pt x="100" y="7"/>
                  </a:lnTo>
                  <a:lnTo>
                    <a:pt x="86" y="11"/>
                  </a:lnTo>
                  <a:lnTo>
                    <a:pt x="72" y="16"/>
                  </a:lnTo>
                  <a:lnTo>
                    <a:pt x="59" y="20"/>
                  </a:lnTo>
                  <a:lnTo>
                    <a:pt x="45" y="24"/>
                  </a:lnTo>
                  <a:lnTo>
                    <a:pt x="37" y="32"/>
                  </a:lnTo>
                  <a:lnTo>
                    <a:pt x="28" y="39"/>
                  </a:lnTo>
                  <a:lnTo>
                    <a:pt x="22" y="46"/>
                  </a:lnTo>
                  <a:lnTo>
                    <a:pt x="16" y="53"/>
                  </a:lnTo>
                  <a:lnTo>
                    <a:pt x="9" y="61"/>
                  </a:lnTo>
                  <a:lnTo>
                    <a:pt x="5" y="68"/>
                  </a:lnTo>
                  <a:lnTo>
                    <a:pt x="2" y="75"/>
                  </a:lnTo>
                  <a:lnTo>
                    <a:pt x="0" y="84"/>
                  </a:lnTo>
                  <a:lnTo>
                    <a:pt x="0" y="505"/>
                  </a:lnTo>
                  <a:lnTo>
                    <a:pt x="2" y="496"/>
                  </a:lnTo>
                  <a:lnTo>
                    <a:pt x="5" y="489"/>
                  </a:lnTo>
                  <a:lnTo>
                    <a:pt x="9" y="481"/>
                  </a:lnTo>
                  <a:lnTo>
                    <a:pt x="16" y="474"/>
                  </a:lnTo>
                  <a:lnTo>
                    <a:pt x="22" y="467"/>
                  </a:lnTo>
                  <a:lnTo>
                    <a:pt x="28" y="460"/>
                  </a:lnTo>
                  <a:lnTo>
                    <a:pt x="37" y="452"/>
                  </a:lnTo>
                  <a:lnTo>
                    <a:pt x="45" y="445"/>
                  </a:lnTo>
                  <a:lnTo>
                    <a:pt x="59" y="441"/>
                  </a:lnTo>
                  <a:lnTo>
                    <a:pt x="72" y="436"/>
                  </a:lnTo>
                  <a:lnTo>
                    <a:pt x="86" y="432"/>
                  </a:lnTo>
                  <a:lnTo>
                    <a:pt x="100" y="428"/>
                  </a:lnTo>
                  <a:lnTo>
                    <a:pt x="114" y="425"/>
                  </a:lnTo>
                  <a:lnTo>
                    <a:pt x="129" y="423"/>
                  </a:lnTo>
                  <a:lnTo>
                    <a:pt x="144" y="420"/>
                  </a:lnTo>
                  <a:lnTo>
                    <a:pt x="160" y="420"/>
                  </a:lnTo>
                  <a:lnTo>
                    <a:pt x="175" y="420"/>
                  </a:lnTo>
                  <a:lnTo>
                    <a:pt x="190" y="423"/>
                  </a:lnTo>
                  <a:lnTo>
                    <a:pt x="204" y="425"/>
                  </a:lnTo>
                  <a:lnTo>
                    <a:pt x="220" y="428"/>
                  </a:lnTo>
                  <a:lnTo>
                    <a:pt x="233" y="432"/>
                  </a:lnTo>
                  <a:lnTo>
                    <a:pt x="247" y="436"/>
                  </a:lnTo>
                  <a:lnTo>
                    <a:pt x="260" y="441"/>
                  </a:lnTo>
                  <a:lnTo>
                    <a:pt x="273" y="445"/>
                  </a:lnTo>
                  <a:lnTo>
                    <a:pt x="281" y="452"/>
                  </a:lnTo>
                  <a:lnTo>
                    <a:pt x="289" y="460"/>
                  </a:lnTo>
                  <a:lnTo>
                    <a:pt x="296" y="467"/>
                  </a:lnTo>
                  <a:lnTo>
                    <a:pt x="303" y="474"/>
                  </a:lnTo>
                  <a:lnTo>
                    <a:pt x="309" y="481"/>
                  </a:lnTo>
                  <a:lnTo>
                    <a:pt x="313" y="489"/>
                  </a:lnTo>
                  <a:lnTo>
                    <a:pt x="316" y="496"/>
                  </a:lnTo>
                  <a:lnTo>
                    <a:pt x="319" y="505"/>
                  </a:lnTo>
                  <a:lnTo>
                    <a:pt x="319" y="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081" name="Freeform 913"/>
            <p:cNvSpPr>
              <a:spLocks/>
            </p:cNvSpPr>
            <p:nvPr/>
          </p:nvSpPr>
          <p:spPr bwMode="auto">
            <a:xfrm>
              <a:off x="1663" y="1694"/>
              <a:ext cx="155" cy="265"/>
            </a:xfrm>
            <a:custGeom>
              <a:avLst/>
              <a:gdLst>
                <a:gd name="T0" fmla="*/ 316 w 319"/>
                <a:gd name="T1" fmla="*/ 77 h 506"/>
                <a:gd name="T2" fmla="*/ 309 w 319"/>
                <a:gd name="T3" fmla="*/ 61 h 506"/>
                <a:gd name="T4" fmla="*/ 296 w 319"/>
                <a:gd name="T5" fmla="*/ 46 h 506"/>
                <a:gd name="T6" fmla="*/ 281 w 319"/>
                <a:gd name="T7" fmla="*/ 32 h 506"/>
                <a:gd name="T8" fmla="*/ 260 w 319"/>
                <a:gd name="T9" fmla="*/ 20 h 506"/>
                <a:gd name="T10" fmla="*/ 233 w 319"/>
                <a:gd name="T11" fmla="*/ 11 h 506"/>
                <a:gd name="T12" fmla="*/ 204 w 319"/>
                <a:gd name="T13" fmla="*/ 6 h 506"/>
                <a:gd name="T14" fmla="*/ 175 w 319"/>
                <a:gd name="T15" fmla="*/ 1 h 506"/>
                <a:gd name="T16" fmla="*/ 144 w 319"/>
                <a:gd name="T17" fmla="*/ 1 h 506"/>
                <a:gd name="T18" fmla="*/ 114 w 319"/>
                <a:gd name="T19" fmla="*/ 6 h 506"/>
                <a:gd name="T20" fmla="*/ 86 w 319"/>
                <a:gd name="T21" fmla="*/ 11 h 506"/>
                <a:gd name="T22" fmla="*/ 59 w 319"/>
                <a:gd name="T23" fmla="*/ 20 h 506"/>
                <a:gd name="T24" fmla="*/ 37 w 319"/>
                <a:gd name="T25" fmla="*/ 32 h 506"/>
                <a:gd name="T26" fmla="*/ 22 w 319"/>
                <a:gd name="T27" fmla="*/ 46 h 506"/>
                <a:gd name="T28" fmla="*/ 9 w 319"/>
                <a:gd name="T29" fmla="*/ 61 h 506"/>
                <a:gd name="T30" fmla="*/ 2 w 319"/>
                <a:gd name="T31" fmla="*/ 77 h 506"/>
                <a:gd name="T32" fmla="*/ 0 w 319"/>
                <a:gd name="T33" fmla="*/ 506 h 506"/>
                <a:gd name="T34" fmla="*/ 5 w 319"/>
                <a:gd name="T35" fmla="*/ 490 h 506"/>
                <a:gd name="T36" fmla="*/ 16 w 319"/>
                <a:gd name="T37" fmla="*/ 475 h 506"/>
                <a:gd name="T38" fmla="*/ 28 w 319"/>
                <a:gd name="T39" fmla="*/ 461 h 506"/>
                <a:gd name="T40" fmla="*/ 45 w 319"/>
                <a:gd name="T41" fmla="*/ 448 h 506"/>
                <a:gd name="T42" fmla="*/ 72 w 319"/>
                <a:gd name="T43" fmla="*/ 438 h 506"/>
                <a:gd name="T44" fmla="*/ 100 w 319"/>
                <a:gd name="T45" fmla="*/ 431 h 506"/>
                <a:gd name="T46" fmla="*/ 129 w 319"/>
                <a:gd name="T47" fmla="*/ 425 h 506"/>
                <a:gd name="T48" fmla="*/ 160 w 319"/>
                <a:gd name="T49" fmla="*/ 422 h 506"/>
                <a:gd name="T50" fmla="*/ 190 w 319"/>
                <a:gd name="T51" fmla="*/ 425 h 506"/>
                <a:gd name="T52" fmla="*/ 220 w 319"/>
                <a:gd name="T53" fmla="*/ 431 h 506"/>
                <a:gd name="T54" fmla="*/ 247 w 319"/>
                <a:gd name="T55" fmla="*/ 438 h 506"/>
                <a:gd name="T56" fmla="*/ 273 w 319"/>
                <a:gd name="T57" fmla="*/ 448 h 506"/>
                <a:gd name="T58" fmla="*/ 289 w 319"/>
                <a:gd name="T59" fmla="*/ 461 h 506"/>
                <a:gd name="T60" fmla="*/ 303 w 319"/>
                <a:gd name="T61" fmla="*/ 475 h 506"/>
                <a:gd name="T62" fmla="*/ 313 w 319"/>
                <a:gd name="T63" fmla="*/ 490 h 506"/>
                <a:gd name="T64" fmla="*/ 319 w 319"/>
                <a:gd name="T65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9" h="506">
                  <a:moveTo>
                    <a:pt x="319" y="84"/>
                  </a:moveTo>
                  <a:lnTo>
                    <a:pt x="316" y="77"/>
                  </a:lnTo>
                  <a:lnTo>
                    <a:pt x="313" y="68"/>
                  </a:lnTo>
                  <a:lnTo>
                    <a:pt x="309" y="61"/>
                  </a:lnTo>
                  <a:lnTo>
                    <a:pt x="303" y="53"/>
                  </a:lnTo>
                  <a:lnTo>
                    <a:pt x="296" y="46"/>
                  </a:lnTo>
                  <a:lnTo>
                    <a:pt x="289" y="39"/>
                  </a:lnTo>
                  <a:lnTo>
                    <a:pt x="281" y="32"/>
                  </a:lnTo>
                  <a:lnTo>
                    <a:pt x="273" y="26"/>
                  </a:lnTo>
                  <a:lnTo>
                    <a:pt x="260" y="20"/>
                  </a:lnTo>
                  <a:lnTo>
                    <a:pt x="247" y="16"/>
                  </a:lnTo>
                  <a:lnTo>
                    <a:pt x="233" y="11"/>
                  </a:lnTo>
                  <a:lnTo>
                    <a:pt x="220" y="8"/>
                  </a:lnTo>
                  <a:lnTo>
                    <a:pt x="204" y="6"/>
                  </a:lnTo>
                  <a:lnTo>
                    <a:pt x="190" y="3"/>
                  </a:lnTo>
                  <a:lnTo>
                    <a:pt x="175" y="1"/>
                  </a:lnTo>
                  <a:lnTo>
                    <a:pt x="160" y="0"/>
                  </a:lnTo>
                  <a:lnTo>
                    <a:pt x="144" y="1"/>
                  </a:lnTo>
                  <a:lnTo>
                    <a:pt x="129" y="3"/>
                  </a:lnTo>
                  <a:lnTo>
                    <a:pt x="114" y="6"/>
                  </a:lnTo>
                  <a:lnTo>
                    <a:pt x="100" y="8"/>
                  </a:lnTo>
                  <a:lnTo>
                    <a:pt x="86" y="11"/>
                  </a:lnTo>
                  <a:lnTo>
                    <a:pt x="72" y="16"/>
                  </a:lnTo>
                  <a:lnTo>
                    <a:pt x="59" y="20"/>
                  </a:lnTo>
                  <a:lnTo>
                    <a:pt x="45" y="26"/>
                  </a:lnTo>
                  <a:lnTo>
                    <a:pt x="37" y="32"/>
                  </a:lnTo>
                  <a:lnTo>
                    <a:pt x="28" y="39"/>
                  </a:lnTo>
                  <a:lnTo>
                    <a:pt x="22" y="46"/>
                  </a:lnTo>
                  <a:lnTo>
                    <a:pt x="16" y="53"/>
                  </a:lnTo>
                  <a:lnTo>
                    <a:pt x="9" y="61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0" y="84"/>
                  </a:lnTo>
                  <a:lnTo>
                    <a:pt x="0" y="506"/>
                  </a:lnTo>
                  <a:lnTo>
                    <a:pt x="2" y="499"/>
                  </a:lnTo>
                  <a:lnTo>
                    <a:pt x="5" y="490"/>
                  </a:lnTo>
                  <a:lnTo>
                    <a:pt x="9" y="483"/>
                  </a:lnTo>
                  <a:lnTo>
                    <a:pt x="16" y="475"/>
                  </a:lnTo>
                  <a:lnTo>
                    <a:pt x="22" y="468"/>
                  </a:lnTo>
                  <a:lnTo>
                    <a:pt x="28" y="461"/>
                  </a:lnTo>
                  <a:lnTo>
                    <a:pt x="37" y="454"/>
                  </a:lnTo>
                  <a:lnTo>
                    <a:pt x="45" y="448"/>
                  </a:lnTo>
                  <a:lnTo>
                    <a:pt x="59" y="442"/>
                  </a:lnTo>
                  <a:lnTo>
                    <a:pt x="72" y="438"/>
                  </a:lnTo>
                  <a:lnTo>
                    <a:pt x="86" y="433"/>
                  </a:lnTo>
                  <a:lnTo>
                    <a:pt x="100" y="431"/>
                  </a:lnTo>
                  <a:lnTo>
                    <a:pt x="114" y="428"/>
                  </a:lnTo>
                  <a:lnTo>
                    <a:pt x="129" y="425"/>
                  </a:lnTo>
                  <a:lnTo>
                    <a:pt x="144" y="423"/>
                  </a:lnTo>
                  <a:lnTo>
                    <a:pt x="160" y="422"/>
                  </a:lnTo>
                  <a:lnTo>
                    <a:pt x="175" y="423"/>
                  </a:lnTo>
                  <a:lnTo>
                    <a:pt x="190" y="425"/>
                  </a:lnTo>
                  <a:lnTo>
                    <a:pt x="204" y="428"/>
                  </a:lnTo>
                  <a:lnTo>
                    <a:pt x="220" y="431"/>
                  </a:lnTo>
                  <a:lnTo>
                    <a:pt x="233" y="433"/>
                  </a:lnTo>
                  <a:lnTo>
                    <a:pt x="247" y="438"/>
                  </a:lnTo>
                  <a:lnTo>
                    <a:pt x="260" y="442"/>
                  </a:lnTo>
                  <a:lnTo>
                    <a:pt x="273" y="448"/>
                  </a:lnTo>
                  <a:lnTo>
                    <a:pt x="281" y="454"/>
                  </a:lnTo>
                  <a:lnTo>
                    <a:pt x="289" y="461"/>
                  </a:lnTo>
                  <a:lnTo>
                    <a:pt x="296" y="468"/>
                  </a:lnTo>
                  <a:lnTo>
                    <a:pt x="303" y="475"/>
                  </a:lnTo>
                  <a:lnTo>
                    <a:pt x="309" y="483"/>
                  </a:lnTo>
                  <a:lnTo>
                    <a:pt x="313" y="490"/>
                  </a:lnTo>
                  <a:lnTo>
                    <a:pt x="316" y="499"/>
                  </a:lnTo>
                  <a:lnTo>
                    <a:pt x="319" y="506"/>
                  </a:lnTo>
                  <a:lnTo>
                    <a:pt x="319" y="8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082" name="Freeform 914"/>
            <p:cNvSpPr>
              <a:spLocks/>
            </p:cNvSpPr>
            <p:nvPr/>
          </p:nvSpPr>
          <p:spPr bwMode="auto">
            <a:xfrm>
              <a:off x="1663" y="1694"/>
              <a:ext cx="155" cy="265"/>
            </a:xfrm>
            <a:custGeom>
              <a:avLst/>
              <a:gdLst>
                <a:gd name="T0" fmla="*/ 316 w 319"/>
                <a:gd name="T1" fmla="*/ 77 h 506"/>
                <a:gd name="T2" fmla="*/ 309 w 319"/>
                <a:gd name="T3" fmla="*/ 61 h 506"/>
                <a:gd name="T4" fmla="*/ 296 w 319"/>
                <a:gd name="T5" fmla="*/ 46 h 506"/>
                <a:gd name="T6" fmla="*/ 281 w 319"/>
                <a:gd name="T7" fmla="*/ 32 h 506"/>
                <a:gd name="T8" fmla="*/ 260 w 319"/>
                <a:gd name="T9" fmla="*/ 20 h 506"/>
                <a:gd name="T10" fmla="*/ 233 w 319"/>
                <a:gd name="T11" fmla="*/ 11 h 506"/>
                <a:gd name="T12" fmla="*/ 204 w 319"/>
                <a:gd name="T13" fmla="*/ 6 h 506"/>
                <a:gd name="T14" fmla="*/ 175 w 319"/>
                <a:gd name="T15" fmla="*/ 1 h 506"/>
                <a:gd name="T16" fmla="*/ 144 w 319"/>
                <a:gd name="T17" fmla="*/ 1 h 506"/>
                <a:gd name="T18" fmla="*/ 114 w 319"/>
                <a:gd name="T19" fmla="*/ 6 h 506"/>
                <a:gd name="T20" fmla="*/ 86 w 319"/>
                <a:gd name="T21" fmla="*/ 11 h 506"/>
                <a:gd name="T22" fmla="*/ 59 w 319"/>
                <a:gd name="T23" fmla="*/ 20 h 506"/>
                <a:gd name="T24" fmla="*/ 37 w 319"/>
                <a:gd name="T25" fmla="*/ 32 h 506"/>
                <a:gd name="T26" fmla="*/ 22 w 319"/>
                <a:gd name="T27" fmla="*/ 46 h 506"/>
                <a:gd name="T28" fmla="*/ 9 w 319"/>
                <a:gd name="T29" fmla="*/ 61 h 506"/>
                <a:gd name="T30" fmla="*/ 2 w 319"/>
                <a:gd name="T31" fmla="*/ 77 h 506"/>
                <a:gd name="T32" fmla="*/ 0 w 319"/>
                <a:gd name="T33" fmla="*/ 506 h 506"/>
                <a:gd name="T34" fmla="*/ 5 w 319"/>
                <a:gd name="T35" fmla="*/ 490 h 506"/>
                <a:gd name="T36" fmla="*/ 16 w 319"/>
                <a:gd name="T37" fmla="*/ 475 h 506"/>
                <a:gd name="T38" fmla="*/ 28 w 319"/>
                <a:gd name="T39" fmla="*/ 461 h 506"/>
                <a:gd name="T40" fmla="*/ 45 w 319"/>
                <a:gd name="T41" fmla="*/ 448 h 506"/>
                <a:gd name="T42" fmla="*/ 72 w 319"/>
                <a:gd name="T43" fmla="*/ 438 h 506"/>
                <a:gd name="T44" fmla="*/ 100 w 319"/>
                <a:gd name="T45" fmla="*/ 431 h 506"/>
                <a:gd name="T46" fmla="*/ 129 w 319"/>
                <a:gd name="T47" fmla="*/ 425 h 506"/>
                <a:gd name="T48" fmla="*/ 160 w 319"/>
                <a:gd name="T49" fmla="*/ 422 h 506"/>
                <a:gd name="T50" fmla="*/ 190 w 319"/>
                <a:gd name="T51" fmla="*/ 425 h 506"/>
                <a:gd name="T52" fmla="*/ 220 w 319"/>
                <a:gd name="T53" fmla="*/ 431 h 506"/>
                <a:gd name="T54" fmla="*/ 247 w 319"/>
                <a:gd name="T55" fmla="*/ 438 h 506"/>
                <a:gd name="T56" fmla="*/ 273 w 319"/>
                <a:gd name="T57" fmla="*/ 448 h 506"/>
                <a:gd name="T58" fmla="*/ 289 w 319"/>
                <a:gd name="T59" fmla="*/ 461 h 506"/>
                <a:gd name="T60" fmla="*/ 303 w 319"/>
                <a:gd name="T61" fmla="*/ 475 h 506"/>
                <a:gd name="T62" fmla="*/ 313 w 319"/>
                <a:gd name="T63" fmla="*/ 490 h 506"/>
                <a:gd name="T64" fmla="*/ 319 w 319"/>
                <a:gd name="T65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9" h="506">
                  <a:moveTo>
                    <a:pt x="319" y="84"/>
                  </a:moveTo>
                  <a:lnTo>
                    <a:pt x="316" y="77"/>
                  </a:lnTo>
                  <a:lnTo>
                    <a:pt x="313" y="68"/>
                  </a:lnTo>
                  <a:lnTo>
                    <a:pt x="309" y="61"/>
                  </a:lnTo>
                  <a:lnTo>
                    <a:pt x="303" y="53"/>
                  </a:lnTo>
                  <a:lnTo>
                    <a:pt x="296" y="46"/>
                  </a:lnTo>
                  <a:lnTo>
                    <a:pt x="289" y="39"/>
                  </a:lnTo>
                  <a:lnTo>
                    <a:pt x="281" y="32"/>
                  </a:lnTo>
                  <a:lnTo>
                    <a:pt x="273" y="26"/>
                  </a:lnTo>
                  <a:lnTo>
                    <a:pt x="260" y="20"/>
                  </a:lnTo>
                  <a:lnTo>
                    <a:pt x="247" y="16"/>
                  </a:lnTo>
                  <a:lnTo>
                    <a:pt x="233" y="11"/>
                  </a:lnTo>
                  <a:lnTo>
                    <a:pt x="220" y="8"/>
                  </a:lnTo>
                  <a:lnTo>
                    <a:pt x="204" y="6"/>
                  </a:lnTo>
                  <a:lnTo>
                    <a:pt x="190" y="3"/>
                  </a:lnTo>
                  <a:lnTo>
                    <a:pt x="175" y="1"/>
                  </a:lnTo>
                  <a:lnTo>
                    <a:pt x="160" y="0"/>
                  </a:lnTo>
                  <a:lnTo>
                    <a:pt x="144" y="1"/>
                  </a:lnTo>
                  <a:lnTo>
                    <a:pt x="129" y="3"/>
                  </a:lnTo>
                  <a:lnTo>
                    <a:pt x="114" y="6"/>
                  </a:lnTo>
                  <a:lnTo>
                    <a:pt x="100" y="8"/>
                  </a:lnTo>
                  <a:lnTo>
                    <a:pt x="86" y="11"/>
                  </a:lnTo>
                  <a:lnTo>
                    <a:pt x="72" y="16"/>
                  </a:lnTo>
                  <a:lnTo>
                    <a:pt x="59" y="20"/>
                  </a:lnTo>
                  <a:lnTo>
                    <a:pt x="45" y="26"/>
                  </a:lnTo>
                  <a:lnTo>
                    <a:pt x="37" y="32"/>
                  </a:lnTo>
                  <a:lnTo>
                    <a:pt x="28" y="39"/>
                  </a:lnTo>
                  <a:lnTo>
                    <a:pt x="22" y="46"/>
                  </a:lnTo>
                  <a:lnTo>
                    <a:pt x="16" y="53"/>
                  </a:lnTo>
                  <a:lnTo>
                    <a:pt x="9" y="61"/>
                  </a:lnTo>
                  <a:lnTo>
                    <a:pt x="5" y="68"/>
                  </a:lnTo>
                  <a:lnTo>
                    <a:pt x="2" y="77"/>
                  </a:lnTo>
                  <a:lnTo>
                    <a:pt x="0" y="84"/>
                  </a:lnTo>
                  <a:lnTo>
                    <a:pt x="0" y="506"/>
                  </a:lnTo>
                  <a:lnTo>
                    <a:pt x="2" y="499"/>
                  </a:lnTo>
                  <a:lnTo>
                    <a:pt x="5" y="490"/>
                  </a:lnTo>
                  <a:lnTo>
                    <a:pt x="9" y="483"/>
                  </a:lnTo>
                  <a:lnTo>
                    <a:pt x="16" y="475"/>
                  </a:lnTo>
                  <a:lnTo>
                    <a:pt x="22" y="468"/>
                  </a:lnTo>
                  <a:lnTo>
                    <a:pt x="28" y="461"/>
                  </a:lnTo>
                  <a:lnTo>
                    <a:pt x="37" y="454"/>
                  </a:lnTo>
                  <a:lnTo>
                    <a:pt x="45" y="448"/>
                  </a:lnTo>
                  <a:lnTo>
                    <a:pt x="59" y="442"/>
                  </a:lnTo>
                  <a:lnTo>
                    <a:pt x="72" y="438"/>
                  </a:lnTo>
                  <a:lnTo>
                    <a:pt x="86" y="433"/>
                  </a:lnTo>
                  <a:lnTo>
                    <a:pt x="100" y="431"/>
                  </a:lnTo>
                  <a:lnTo>
                    <a:pt x="114" y="428"/>
                  </a:lnTo>
                  <a:lnTo>
                    <a:pt x="129" y="425"/>
                  </a:lnTo>
                  <a:lnTo>
                    <a:pt x="144" y="423"/>
                  </a:lnTo>
                  <a:lnTo>
                    <a:pt x="160" y="422"/>
                  </a:lnTo>
                  <a:lnTo>
                    <a:pt x="175" y="423"/>
                  </a:lnTo>
                  <a:lnTo>
                    <a:pt x="190" y="425"/>
                  </a:lnTo>
                  <a:lnTo>
                    <a:pt x="204" y="428"/>
                  </a:lnTo>
                  <a:lnTo>
                    <a:pt x="220" y="431"/>
                  </a:lnTo>
                  <a:lnTo>
                    <a:pt x="233" y="433"/>
                  </a:lnTo>
                  <a:lnTo>
                    <a:pt x="247" y="438"/>
                  </a:lnTo>
                  <a:lnTo>
                    <a:pt x="260" y="442"/>
                  </a:lnTo>
                  <a:lnTo>
                    <a:pt x="273" y="448"/>
                  </a:lnTo>
                  <a:lnTo>
                    <a:pt x="281" y="454"/>
                  </a:lnTo>
                  <a:lnTo>
                    <a:pt x="289" y="461"/>
                  </a:lnTo>
                  <a:lnTo>
                    <a:pt x="296" y="468"/>
                  </a:lnTo>
                  <a:lnTo>
                    <a:pt x="303" y="475"/>
                  </a:lnTo>
                  <a:lnTo>
                    <a:pt x="309" y="483"/>
                  </a:lnTo>
                  <a:lnTo>
                    <a:pt x="313" y="490"/>
                  </a:lnTo>
                  <a:lnTo>
                    <a:pt x="316" y="499"/>
                  </a:lnTo>
                  <a:lnTo>
                    <a:pt x="319" y="506"/>
                  </a:lnTo>
                  <a:lnTo>
                    <a:pt x="319" y="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083" name="Freeform 915"/>
            <p:cNvSpPr>
              <a:spLocks/>
            </p:cNvSpPr>
            <p:nvPr/>
          </p:nvSpPr>
          <p:spPr bwMode="auto">
            <a:xfrm>
              <a:off x="4730" y="2951"/>
              <a:ext cx="320" cy="176"/>
            </a:xfrm>
            <a:custGeom>
              <a:avLst/>
              <a:gdLst>
                <a:gd name="T0" fmla="*/ 0 w 660"/>
                <a:gd name="T1" fmla="*/ 339 h 339"/>
                <a:gd name="T2" fmla="*/ 46 w 660"/>
                <a:gd name="T3" fmla="*/ 326 h 339"/>
                <a:gd name="T4" fmla="*/ 91 w 660"/>
                <a:gd name="T5" fmla="*/ 315 h 339"/>
                <a:gd name="T6" fmla="*/ 137 w 660"/>
                <a:gd name="T7" fmla="*/ 299 h 339"/>
                <a:gd name="T8" fmla="*/ 181 w 660"/>
                <a:gd name="T9" fmla="*/ 284 h 339"/>
                <a:gd name="T10" fmla="*/ 226 w 660"/>
                <a:gd name="T11" fmla="*/ 267 h 339"/>
                <a:gd name="T12" fmla="*/ 269 w 660"/>
                <a:gd name="T13" fmla="*/ 248 h 339"/>
                <a:gd name="T14" fmla="*/ 312 w 660"/>
                <a:gd name="T15" fmla="*/ 229 h 339"/>
                <a:gd name="T16" fmla="*/ 353 w 660"/>
                <a:gd name="T17" fmla="*/ 206 h 339"/>
                <a:gd name="T18" fmla="*/ 398 w 660"/>
                <a:gd name="T19" fmla="*/ 185 h 339"/>
                <a:gd name="T20" fmla="*/ 435 w 660"/>
                <a:gd name="T21" fmla="*/ 162 h 339"/>
                <a:gd name="T22" fmla="*/ 475 w 660"/>
                <a:gd name="T23" fmla="*/ 138 h 339"/>
                <a:gd name="T24" fmla="*/ 514 w 660"/>
                <a:gd name="T25" fmla="*/ 113 h 339"/>
                <a:gd name="T26" fmla="*/ 551 w 660"/>
                <a:gd name="T27" fmla="*/ 85 h 339"/>
                <a:gd name="T28" fmla="*/ 590 w 660"/>
                <a:gd name="T29" fmla="*/ 58 h 339"/>
                <a:gd name="T30" fmla="*/ 625 w 660"/>
                <a:gd name="T31" fmla="*/ 29 h 339"/>
                <a:gd name="T32" fmla="*/ 660 w 660"/>
                <a:gd name="T33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0" h="339">
                  <a:moveTo>
                    <a:pt x="0" y="339"/>
                  </a:moveTo>
                  <a:lnTo>
                    <a:pt x="46" y="326"/>
                  </a:lnTo>
                  <a:lnTo>
                    <a:pt x="91" y="315"/>
                  </a:lnTo>
                  <a:lnTo>
                    <a:pt x="137" y="299"/>
                  </a:lnTo>
                  <a:lnTo>
                    <a:pt x="181" y="284"/>
                  </a:lnTo>
                  <a:lnTo>
                    <a:pt x="226" y="267"/>
                  </a:lnTo>
                  <a:lnTo>
                    <a:pt x="269" y="248"/>
                  </a:lnTo>
                  <a:lnTo>
                    <a:pt x="312" y="229"/>
                  </a:lnTo>
                  <a:lnTo>
                    <a:pt x="353" y="206"/>
                  </a:lnTo>
                  <a:lnTo>
                    <a:pt x="398" y="185"/>
                  </a:lnTo>
                  <a:lnTo>
                    <a:pt x="435" y="162"/>
                  </a:lnTo>
                  <a:lnTo>
                    <a:pt x="475" y="138"/>
                  </a:lnTo>
                  <a:lnTo>
                    <a:pt x="514" y="113"/>
                  </a:lnTo>
                  <a:lnTo>
                    <a:pt x="551" y="85"/>
                  </a:lnTo>
                  <a:lnTo>
                    <a:pt x="590" y="58"/>
                  </a:lnTo>
                  <a:lnTo>
                    <a:pt x="625" y="29"/>
                  </a:lnTo>
                  <a:lnTo>
                    <a:pt x="66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084" name="Freeform 916"/>
            <p:cNvSpPr>
              <a:spLocks/>
            </p:cNvSpPr>
            <p:nvPr/>
          </p:nvSpPr>
          <p:spPr bwMode="auto">
            <a:xfrm>
              <a:off x="4616" y="2946"/>
              <a:ext cx="286" cy="135"/>
            </a:xfrm>
            <a:custGeom>
              <a:avLst/>
              <a:gdLst>
                <a:gd name="T0" fmla="*/ 0 w 591"/>
                <a:gd name="T1" fmla="*/ 256 h 256"/>
                <a:gd name="T2" fmla="*/ 56 w 591"/>
                <a:gd name="T3" fmla="*/ 239 h 256"/>
                <a:gd name="T4" fmla="*/ 113 w 591"/>
                <a:gd name="T5" fmla="*/ 219 h 256"/>
                <a:gd name="T6" fmla="*/ 168 w 591"/>
                <a:gd name="T7" fmla="*/ 200 h 256"/>
                <a:gd name="T8" fmla="*/ 225 w 591"/>
                <a:gd name="T9" fmla="*/ 178 h 256"/>
                <a:gd name="T10" fmla="*/ 278 w 591"/>
                <a:gd name="T11" fmla="*/ 156 h 256"/>
                <a:gd name="T12" fmla="*/ 332 w 591"/>
                <a:gd name="T13" fmla="*/ 132 h 256"/>
                <a:gd name="T14" fmla="*/ 386 w 591"/>
                <a:gd name="T15" fmla="*/ 108 h 256"/>
                <a:gd name="T16" fmla="*/ 439 w 591"/>
                <a:gd name="T17" fmla="*/ 82 h 256"/>
                <a:gd name="T18" fmla="*/ 492 w 591"/>
                <a:gd name="T19" fmla="*/ 56 h 256"/>
                <a:gd name="T20" fmla="*/ 542 w 591"/>
                <a:gd name="T21" fmla="*/ 26 h 256"/>
                <a:gd name="T22" fmla="*/ 591 w 591"/>
                <a:gd name="T2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1" h="256">
                  <a:moveTo>
                    <a:pt x="0" y="256"/>
                  </a:moveTo>
                  <a:lnTo>
                    <a:pt x="56" y="239"/>
                  </a:lnTo>
                  <a:lnTo>
                    <a:pt x="113" y="219"/>
                  </a:lnTo>
                  <a:lnTo>
                    <a:pt x="168" y="200"/>
                  </a:lnTo>
                  <a:lnTo>
                    <a:pt x="225" y="178"/>
                  </a:lnTo>
                  <a:lnTo>
                    <a:pt x="278" y="156"/>
                  </a:lnTo>
                  <a:lnTo>
                    <a:pt x="332" y="132"/>
                  </a:lnTo>
                  <a:lnTo>
                    <a:pt x="386" y="108"/>
                  </a:lnTo>
                  <a:lnTo>
                    <a:pt x="439" y="82"/>
                  </a:lnTo>
                  <a:lnTo>
                    <a:pt x="492" y="56"/>
                  </a:lnTo>
                  <a:lnTo>
                    <a:pt x="542" y="26"/>
                  </a:lnTo>
                  <a:lnTo>
                    <a:pt x="591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085" name="Freeform 917"/>
            <p:cNvSpPr>
              <a:spLocks/>
            </p:cNvSpPr>
            <p:nvPr/>
          </p:nvSpPr>
          <p:spPr bwMode="auto">
            <a:xfrm>
              <a:off x="5050" y="2896"/>
              <a:ext cx="188" cy="55"/>
            </a:xfrm>
            <a:custGeom>
              <a:avLst/>
              <a:gdLst>
                <a:gd name="T0" fmla="*/ 0 w 390"/>
                <a:gd name="T1" fmla="*/ 103 h 103"/>
                <a:gd name="T2" fmla="*/ 46 w 390"/>
                <a:gd name="T3" fmla="*/ 96 h 103"/>
                <a:gd name="T4" fmla="*/ 89 w 390"/>
                <a:gd name="T5" fmla="*/ 87 h 103"/>
                <a:gd name="T6" fmla="*/ 132 w 390"/>
                <a:gd name="T7" fmla="*/ 78 h 103"/>
                <a:gd name="T8" fmla="*/ 178 w 390"/>
                <a:gd name="T9" fmla="*/ 68 h 103"/>
                <a:gd name="T10" fmla="*/ 220 w 390"/>
                <a:gd name="T11" fmla="*/ 56 h 103"/>
                <a:gd name="T12" fmla="*/ 263 w 390"/>
                <a:gd name="T13" fmla="*/ 43 h 103"/>
                <a:gd name="T14" fmla="*/ 306 w 390"/>
                <a:gd name="T15" fmla="*/ 30 h 103"/>
                <a:gd name="T16" fmla="*/ 349 w 390"/>
                <a:gd name="T17" fmla="*/ 16 h 103"/>
                <a:gd name="T18" fmla="*/ 390 w 390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0" h="103">
                  <a:moveTo>
                    <a:pt x="0" y="103"/>
                  </a:moveTo>
                  <a:lnTo>
                    <a:pt x="46" y="96"/>
                  </a:lnTo>
                  <a:lnTo>
                    <a:pt x="89" y="87"/>
                  </a:lnTo>
                  <a:lnTo>
                    <a:pt x="132" y="78"/>
                  </a:lnTo>
                  <a:lnTo>
                    <a:pt x="178" y="68"/>
                  </a:lnTo>
                  <a:lnTo>
                    <a:pt x="220" y="56"/>
                  </a:lnTo>
                  <a:lnTo>
                    <a:pt x="263" y="43"/>
                  </a:lnTo>
                  <a:lnTo>
                    <a:pt x="306" y="30"/>
                  </a:lnTo>
                  <a:lnTo>
                    <a:pt x="349" y="16"/>
                  </a:lnTo>
                  <a:lnTo>
                    <a:pt x="39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086" name="Line 918"/>
            <p:cNvSpPr>
              <a:spLocks noChangeShapeType="1"/>
            </p:cNvSpPr>
            <p:nvPr/>
          </p:nvSpPr>
          <p:spPr bwMode="auto">
            <a:xfrm>
              <a:off x="4894" y="2951"/>
              <a:ext cx="1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087" name="Line 919"/>
            <p:cNvSpPr>
              <a:spLocks noChangeShapeType="1"/>
            </p:cNvSpPr>
            <p:nvPr/>
          </p:nvSpPr>
          <p:spPr bwMode="auto">
            <a:xfrm>
              <a:off x="4972" y="2894"/>
              <a:ext cx="16" cy="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088" name="Line 920"/>
            <p:cNvSpPr>
              <a:spLocks noChangeShapeType="1"/>
            </p:cNvSpPr>
            <p:nvPr/>
          </p:nvSpPr>
          <p:spPr bwMode="auto">
            <a:xfrm flipV="1">
              <a:off x="4952" y="2889"/>
              <a:ext cx="15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089" name="Line 921"/>
            <p:cNvSpPr>
              <a:spLocks noChangeShapeType="1"/>
            </p:cNvSpPr>
            <p:nvPr/>
          </p:nvSpPr>
          <p:spPr bwMode="auto">
            <a:xfrm>
              <a:off x="4993" y="2914"/>
              <a:ext cx="14" cy="2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090" name="Line 922"/>
            <p:cNvSpPr>
              <a:spLocks noChangeShapeType="1"/>
            </p:cNvSpPr>
            <p:nvPr/>
          </p:nvSpPr>
          <p:spPr bwMode="auto">
            <a:xfrm>
              <a:off x="4952" y="2912"/>
              <a:ext cx="3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091" name="Line 923"/>
            <p:cNvSpPr>
              <a:spLocks noChangeShapeType="1"/>
            </p:cNvSpPr>
            <p:nvPr/>
          </p:nvSpPr>
          <p:spPr bwMode="auto">
            <a:xfrm flipV="1">
              <a:off x="4933" y="2909"/>
              <a:ext cx="13" cy="2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092" name="Freeform 924"/>
            <p:cNvSpPr>
              <a:spLocks/>
            </p:cNvSpPr>
            <p:nvPr/>
          </p:nvSpPr>
          <p:spPr bwMode="auto">
            <a:xfrm>
              <a:off x="4415" y="3106"/>
              <a:ext cx="114" cy="20"/>
            </a:xfrm>
            <a:custGeom>
              <a:avLst/>
              <a:gdLst>
                <a:gd name="T0" fmla="*/ 0 w 235"/>
                <a:gd name="T1" fmla="*/ 39 h 39"/>
                <a:gd name="T2" fmla="*/ 60 w 235"/>
                <a:gd name="T3" fmla="*/ 32 h 39"/>
                <a:gd name="T4" fmla="*/ 118 w 235"/>
                <a:gd name="T5" fmla="*/ 22 h 39"/>
                <a:gd name="T6" fmla="*/ 178 w 235"/>
                <a:gd name="T7" fmla="*/ 12 h 39"/>
                <a:gd name="T8" fmla="*/ 235 w 235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39">
                  <a:moveTo>
                    <a:pt x="0" y="39"/>
                  </a:moveTo>
                  <a:lnTo>
                    <a:pt x="60" y="32"/>
                  </a:lnTo>
                  <a:lnTo>
                    <a:pt x="118" y="22"/>
                  </a:lnTo>
                  <a:lnTo>
                    <a:pt x="178" y="12"/>
                  </a:lnTo>
                  <a:lnTo>
                    <a:pt x="235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093" name="Line 925"/>
            <p:cNvSpPr>
              <a:spLocks noChangeShapeType="1"/>
            </p:cNvSpPr>
            <p:nvPr/>
          </p:nvSpPr>
          <p:spPr bwMode="auto">
            <a:xfrm flipV="1">
              <a:off x="4496" y="3045"/>
              <a:ext cx="35" cy="5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094" name="Line 926"/>
            <p:cNvSpPr>
              <a:spLocks noChangeShapeType="1"/>
            </p:cNvSpPr>
            <p:nvPr/>
          </p:nvSpPr>
          <p:spPr bwMode="auto">
            <a:xfrm>
              <a:off x="4537" y="3050"/>
              <a:ext cx="8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095" name="Line 927"/>
            <p:cNvSpPr>
              <a:spLocks noChangeShapeType="1"/>
            </p:cNvSpPr>
            <p:nvPr/>
          </p:nvSpPr>
          <p:spPr bwMode="auto">
            <a:xfrm>
              <a:off x="4616" y="3052"/>
              <a:ext cx="33" cy="5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096" name="Line 928"/>
            <p:cNvSpPr>
              <a:spLocks noChangeShapeType="1"/>
            </p:cNvSpPr>
            <p:nvPr/>
          </p:nvSpPr>
          <p:spPr bwMode="auto">
            <a:xfrm flipV="1">
              <a:off x="4532" y="3011"/>
              <a:ext cx="42" cy="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097" name="Line 929"/>
            <p:cNvSpPr>
              <a:spLocks noChangeShapeType="1"/>
            </p:cNvSpPr>
            <p:nvPr/>
          </p:nvSpPr>
          <p:spPr bwMode="auto">
            <a:xfrm>
              <a:off x="4577" y="3012"/>
              <a:ext cx="39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098" name="Line 930"/>
            <p:cNvSpPr>
              <a:spLocks noChangeShapeType="1"/>
            </p:cNvSpPr>
            <p:nvPr/>
          </p:nvSpPr>
          <p:spPr bwMode="auto">
            <a:xfrm>
              <a:off x="4417" y="3127"/>
              <a:ext cx="3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099" name="Line 931"/>
            <p:cNvSpPr>
              <a:spLocks noChangeShapeType="1"/>
            </p:cNvSpPr>
            <p:nvPr/>
          </p:nvSpPr>
          <p:spPr bwMode="auto">
            <a:xfrm>
              <a:off x="4500" y="3517"/>
              <a:ext cx="1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00" name="Line 932"/>
            <p:cNvSpPr>
              <a:spLocks noChangeShapeType="1"/>
            </p:cNvSpPr>
            <p:nvPr/>
          </p:nvSpPr>
          <p:spPr bwMode="auto">
            <a:xfrm>
              <a:off x="4506" y="3440"/>
              <a:ext cx="13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01" name="Line 933"/>
            <p:cNvSpPr>
              <a:spLocks noChangeShapeType="1"/>
            </p:cNvSpPr>
            <p:nvPr/>
          </p:nvSpPr>
          <p:spPr bwMode="auto">
            <a:xfrm>
              <a:off x="4510" y="3362"/>
              <a:ext cx="1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02" name="Line 934"/>
            <p:cNvSpPr>
              <a:spLocks noChangeShapeType="1"/>
            </p:cNvSpPr>
            <p:nvPr/>
          </p:nvSpPr>
          <p:spPr bwMode="auto">
            <a:xfrm>
              <a:off x="4517" y="3283"/>
              <a:ext cx="111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03" name="Line 935"/>
            <p:cNvSpPr>
              <a:spLocks noChangeShapeType="1"/>
            </p:cNvSpPr>
            <p:nvPr/>
          </p:nvSpPr>
          <p:spPr bwMode="auto">
            <a:xfrm>
              <a:off x="4525" y="3205"/>
              <a:ext cx="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04" name="Line 936"/>
            <p:cNvSpPr>
              <a:spLocks noChangeShapeType="1"/>
            </p:cNvSpPr>
            <p:nvPr/>
          </p:nvSpPr>
          <p:spPr bwMode="auto">
            <a:xfrm flipV="1">
              <a:off x="4500" y="3436"/>
              <a:ext cx="140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05" name="Line 937"/>
            <p:cNvSpPr>
              <a:spLocks noChangeShapeType="1"/>
            </p:cNvSpPr>
            <p:nvPr/>
          </p:nvSpPr>
          <p:spPr bwMode="auto">
            <a:xfrm flipH="1" flipV="1">
              <a:off x="4506" y="3359"/>
              <a:ext cx="140" cy="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06" name="Line 938"/>
            <p:cNvSpPr>
              <a:spLocks noChangeShapeType="1"/>
            </p:cNvSpPr>
            <p:nvPr/>
          </p:nvSpPr>
          <p:spPr bwMode="auto">
            <a:xfrm flipV="1">
              <a:off x="4510" y="3281"/>
              <a:ext cx="118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07" name="Line 939"/>
            <p:cNvSpPr>
              <a:spLocks noChangeShapeType="1"/>
            </p:cNvSpPr>
            <p:nvPr/>
          </p:nvSpPr>
          <p:spPr bwMode="auto">
            <a:xfrm flipH="1" flipV="1">
              <a:off x="4519" y="3202"/>
              <a:ext cx="115" cy="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08" name="Line 940"/>
            <p:cNvSpPr>
              <a:spLocks noChangeShapeType="1"/>
            </p:cNvSpPr>
            <p:nvPr/>
          </p:nvSpPr>
          <p:spPr bwMode="auto">
            <a:xfrm flipH="1">
              <a:off x="4511" y="3207"/>
              <a:ext cx="117" cy="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09" name="Line 941"/>
            <p:cNvSpPr>
              <a:spLocks noChangeShapeType="1"/>
            </p:cNvSpPr>
            <p:nvPr/>
          </p:nvSpPr>
          <p:spPr bwMode="auto">
            <a:xfrm>
              <a:off x="4517" y="3288"/>
              <a:ext cx="117" cy="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10" name="Line 942"/>
            <p:cNvSpPr>
              <a:spLocks noChangeShapeType="1"/>
            </p:cNvSpPr>
            <p:nvPr/>
          </p:nvSpPr>
          <p:spPr bwMode="auto">
            <a:xfrm flipH="1">
              <a:off x="4500" y="3365"/>
              <a:ext cx="140" cy="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11" name="Line 943"/>
            <p:cNvSpPr>
              <a:spLocks noChangeShapeType="1"/>
            </p:cNvSpPr>
            <p:nvPr/>
          </p:nvSpPr>
          <p:spPr bwMode="auto">
            <a:xfrm>
              <a:off x="4506" y="3442"/>
              <a:ext cx="141" cy="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12" name="Line 944"/>
            <p:cNvSpPr>
              <a:spLocks noChangeShapeType="1"/>
            </p:cNvSpPr>
            <p:nvPr/>
          </p:nvSpPr>
          <p:spPr bwMode="auto">
            <a:xfrm>
              <a:off x="4936" y="3110"/>
              <a:ext cx="68" cy="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13" name="Line 945"/>
            <p:cNvSpPr>
              <a:spLocks noChangeShapeType="1"/>
            </p:cNvSpPr>
            <p:nvPr/>
          </p:nvSpPr>
          <p:spPr bwMode="auto">
            <a:xfrm flipH="1">
              <a:off x="4930" y="3070"/>
              <a:ext cx="74" cy="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14" name="Line 946"/>
            <p:cNvSpPr>
              <a:spLocks noChangeShapeType="1"/>
            </p:cNvSpPr>
            <p:nvPr/>
          </p:nvSpPr>
          <p:spPr bwMode="auto">
            <a:xfrm>
              <a:off x="4943" y="3031"/>
              <a:ext cx="55" cy="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15" name="Line 947"/>
            <p:cNvSpPr>
              <a:spLocks noChangeShapeType="1"/>
            </p:cNvSpPr>
            <p:nvPr/>
          </p:nvSpPr>
          <p:spPr bwMode="auto">
            <a:xfrm flipH="1">
              <a:off x="4936" y="2993"/>
              <a:ext cx="61" cy="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16" name="Line 948"/>
            <p:cNvSpPr>
              <a:spLocks noChangeShapeType="1"/>
            </p:cNvSpPr>
            <p:nvPr/>
          </p:nvSpPr>
          <p:spPr bwMode="auto">
            <a:xfrm flipH="1" flipV="1">
              <a:off x="4941" y="2988"/>
              <a:ext cx="62" cy="4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17" name="Line 949"/>
            <p:cNvSpPr>
              <a:spLocks noChangeShapeType="1"/>
            </p:cNvSpPr>
            <p:nvPr/>
          </p:nvSpPr>
          <p:spPr bwMode="auto">
            <a:xfrm flipV="1">
              <a:off x="4941" y="3026"/>
              <a:ext cx="55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18" name="Line 950"/>
            <p:cNvSpPr>
              <a:spLocks noChangeShapeType="1"/>
            </p:cNvSpPr>
            <p:nvPr/>
          </p:nvSpPr>
          <p:spPr bwMode="auto">
            <a:xfrm flipH="1" flipV="1">
              <a:off x="4934" y="3065"/>
              <a:ext cx="74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19" name="Line 951"/>
            <p:cNvSpPr>
              <a:spLocks noChangeShapeType="1"/>
            </p:cNvSpPr>
            <p:nvPr/>
          </p:nvSpPr>
          <p:spPr bwMode="auto">
            <a:xfrm flipV="1">
              <a:off x="4935" y="3105"/>
              <a:ext cx="68" cy="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20" name="Line 952"/>
            <p:cNvSpPr>
              <a:spLocks noChangeShapeType="1"/>
            </p:cNvSpPr>
            <p:nvPr/>
          </p:nvSpPr>
          <p:spPr bwMode="auto">
            <a:xfrm>
              <a:off x="4947" y="2990"/>
              <a:ext cx="4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21" name="Line 953"/>
            <p:cNvSpPr>
              <a:spLocks noChangeShapeType="1"/>
            </p:cNvSpPr>
            <p:nvPr/>
          </p:nvSpPr>
          <p:spPr bwMode="auto">
            <a:xfrm>
              <a:off x="4943" y="3029"/>
              <a:ext cx="5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22" name="Line 954"/>
            <p:cNvSpPr>
              <a:spLocks noChangeShapeType="1"/>
            </p:cNvSpPr>
            <p:nvPr/>
          </p:nvSpPr>
          <p:spPr bwMode="auto">
            <a:xfrm>
              <a:off x="4941" y="3067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23" name="Line 955"/>
            <p:cNvSpPr>
              <a:spLocks noChangeShapeType="1"/>
            </p:cNvSpPr>
            <p:nvPr/>
          </p:nvSpPr>
          <p:spPr bwMode="auto">
            <a:xfrm>
              <a:off x="4936" y="3107"/>
              <a:ext cx="6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24" name="Line 956"/>
            <p:cNvSpPr>
              <a:spLocks noChangeShapeType="1"/>
            </p:cNvSpPr>
            <p:nvPr/>
          </p:nvSpPr>
          <p:spPr bwMode="auto">
            <a:xfrm>
              <a:off x="4935" y="3147"/>
              <a:ext cx="6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25" name="Line 957"/>
            <p:cNvSpPr>
              <a:spLocks noChangeShapeType="1"/>
            </p:cNvSpPr>
            <p:nvPr/>
          </p:nvSpPr>
          <p:spPr bwMode="auto">
            <a:xfrm>
              <a:off x="3074" y="2772"/>
              <a:ext cx="768" cy="1"/>
            </a:xfrm>
            <a:prstGeom prst="line">
              <a:avLst/>
            </a:prstGeom>
            <a:noFill/>
            <a:ln w="30163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26" name="Line 958"/>
            <p:cNvSpPr>
              <a:spLocks noChangeShapeType="1"/>
            </p:cNvSpPr>
            <p:nvPr/>
          </p:nvSpPr>
          <p:spPr bwMode="auto">
            <a:xfrm flipH="1">
              <a:off x="4018" y="3127"/>
              <a:ext cx="717" cy="11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27" name="Line 959"/>
            <p:cNvSpPr>
              <a:spLocks noChangeShapeType="1"/>
            </p:cNvSpPr>
            <p:nvPr/>
          </p:nvSpPr>
          <p:spPr bwMode="auto">
            <a:xfrm flipH="1">
              <a:off x="3952" y="3127"/>
              <a:ext cx="474" cy="7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28" name="Freeform 960"/>
            <p:cNvSpPr>
              <a:spLocks/>
            </p:cNvSpPr>
            <p:nvPr/>
          </p:nvSpPr>
          <p:spPr bwMode="auto">
            <a:xfrm>
              <a:off x="3325" y="1806"/>
              <a:ext cx="528" cy="649"/>
            </a:xfrm>
            <a:custGeom>
              <a:avLst/>
              <a:gdLst>
                <a:gd name="T0" fmla="*/ 1091 w 1091"/>
                <a:gd name="T1" fmla="*/ 0 h 1243"/>
                <a:gd name="T2" fmla="*/ 0 w 1091"/>
                <a:gd name="T3" fmla="*/ 366 h 1243"/>
                <a:gd name="T4" fmla="*/ 0 w 1091"/>
                <a:gd name="T5" fmla="*/ 878 h 1243"/>
                <a:gd name="T6" fmla="*/ 1091 w 1091"/>
                <a:gd name="T7" fmla="*/ 1243 h 1243"/>
                <a:gd name="T8" fmla="*/ 1091 w 1091"/>
                <a:gd name="T9" fmla="*/ 0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1" h="1243">
                  <a:moveTo>
                    <a:pt x="1091" y="0"/>
                  </a:moveTo>
                  <a:lnTo>
                    <a:pt x="0" y="366"/>
                  </a:lnTo>
                  <a:lnTo>
                    <a:pt x="0" y="878"/>
                  </a:lnTo>
                  <a:lnTo>
                    <a:pt x="1091" y="1243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29" name="Freeform 961"/>
            <p:cNvSpPr>
              <a:spLocks/>
            </p:cNvSpPr>
            <p:nvPr/>
          </p:nvSpPr>
          <p:spPr bwMode="auto">
            <a:xfrm>
              <a:off x="3325" y="1806"/>
              <a:ext cx="528" cy="649"/>
            </a:xfrm>
            <a:custGeom>
              <a:avLst/>
              <a:gdLst>
                <a:gd name="T0" fmla="*/ 1091 w 1091"/>
                <a:gd name="T1" fmla="*/ 0 h 1243"/>
                <a:gd name="T2" fmla="*/ 0 w 1091"/>
                <a:gd name="T3" fmla="*/ 366 h 1243"/>
                <a:gd name="T4" fmla="*/ 0 w 1091"/>
                <a:gd name="T5" fmla="*/ 878 h 1243"/>
                <a:gd name="T6" fmla="*/ 1091 w 1091"/>
                <a:gd name="T7" fmla="*/ 1243 h 1243"/>
                <a:gd name="T8" fmla="*/ 1091 w 1091"/>
                <a:gd name="T9" fmla="*/ 0 h 1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1" h="1243">
                  <a:moveTo>
                    <a:pt x="1091" y="0"/>
                  </a:moveTo>
                  <a:lnTo>
                    <a:pt x="0" y="366"/>
                  </a:lnTo>
                  <a:lnTo>
                    <a:pt x="0" y="878"/>
                  </a:lnTo>
                  <a:lnTo>
                    <a:pt x="1091" y="1243"/>
                  </a:lnTo>
                  <a:lnTo>
                    <a:pt x="1091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30" name="Rectangle 962"/>
            <p:cNvSpPr>
              <a:spLocks noChangeArrowheads="1"/>
            </p:cNvSpPr>
            <p:nvPr/>
          </p:nvSpPr>
          <p:spPr bwMode="auto">
            <a:xfrm>
              <a:off x="2779" y="1959"/>
              <a:ext cx="378" cy="36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31" name="Rectangle 963"/>
            <p:cNvSpPr>
              <a:spLocks noChangeArrowheads="1"/>
            </p:cNvSpPr>
            <p:nvPr/>
          </p:nvSpPr>
          <p:spPr bwMode="auto">
            <a:xfrm>
              <a:off x="2779" y="1959"/>
              <a:ext cx="378" cy="3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8560" name="Rectangle 964"/>
            <p:cNvSpPr>
              <a:spLocks noChangeArrowheads="1"/>
            </p:cNvSpPr>
            <p:nvPr/>
          </p:nvSpPr>
          <p:spPr bwMode="auto">
            <a:xfrm>
              <a:off x="3122" y="3448"/>
              <a:ext cx="476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Gas turbine(s)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61" name="Rectangle 965"/>
            <p:cNvSpPr>
              <a:spLocks noChangeArrowheads="1"/>
            </p:cNvSpPr>
            <p:nvPr/>
          </p:nvSpPr>
          <p:spPr bwMode="auto">
            <a:xfrm>
              <a:off x="3480" y="2062"/>
              <a:ext cx="211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Steam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62" name="Rectangle 966"/>
            <p:cNvSpPr>
              <a:spLocks noChangeArrowheads="1"/>
            </p:cNvSpPr>
            <p:nvPr/>
          </p:nvSpPr>
          <p:spPr bwMode="auto">
            <a:xfrm>
              <a:off x="3476" y="2152"/>
              <a:ext cx="2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turbine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63" name="Rectangle 967"/>
            <p:cNvSpPr>
              <a:spLocks noChangeArrowheads="1"/>
            </p:cNvSpPr>
            <p:nvPr/>
          </p:nvSpPr>
          <p:spPr bwMode="auto">
            <a:xfrm>
              <a:off x="3778" y="2565"/>
              <a:ext cx="366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Condenser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64" name="Rectangle 968"/>
            <p:cNvSpPr>
              <a:spLocks noChangeArrowheads="1"/>
            </p:cNvSpPr>
            <p:nvPr/>
          </p:nvSpPr>
          <p:spPr bwMode="auto">
            <a:xfrm>
              <a:off x="3379" y="1508"/>
              <a:ext cx="211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Steam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65" name="Rectangle 969"/>
            <p:cNvSpPr>
              <a:spLocks noChangeArrowheads="1"/>
            </p:cNvSpPr>
            <p:nvPr/>
          </p:nvSpPr>
          <p:spPr bwMode="auto">
            <a:xfrm>
              <a:off x="3379" y="1582"/>
              <a:ext cx="11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540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66" name="Rectangle 970"/>
            <p:cNvSpPr>
              <a:spLocks noChangeArrowheads="1"/>
            </p:cNvSpPr>
            <p:nvPr/>
          </p:nvSpPr>
          <p:spPr bwMode="auto">
            <a:xfrm>
              <a:off x="3481" y="1582"/>
              <a:ext cx="2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°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67" name="Rectangle 971"/>
            <p:cNvSpPr>
              <a:spLocks noChangeArrowheads="1"/>
            </p:cNvSpPr>
            <p:nvPr/>
          </p:nvSpPr>
          <p:spPr bwMode="auto">
            <a:xfrm>
              <a:off x="3505" y="1582"/>
              <a:ext cx="31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C, 100bar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68" name="Rectangle 972"/>
            <p:cNvSpPr>
              <a:spLocks noChangeArrowheads="1"/>
            </p:cNvSpPr>
            <p:nvPr/>
          </p:nvSpPr>
          <p:spPr bwMode="auto">
            <a:xfrm>
              <a:off x="2948" y="1328"/>
              <a:ext cx="481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Stack Exhaust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69" name="Rectangle 973"/>
            <p:cNvSpPr>
              <a:spLocks noChangeArrowheads="1"/>
            </p:cNvSpPr>
            <p:nvPr/>
          </p:nvSpPr>
          <p:spPr bwMode="auto">
            <a:xfrm>
              <a:off x="2948" y="1404"/>
              <a:ext cx="11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100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70" name="Rectangle 974"/>
            <p:cNvSpPr>
              <a:spLocks noChangeArrowheads="1"/>
            </p:cNvSpPr>
            <p:nvPr/>
          </p:nvSpPr>
          <p:spPr bwMode="auto">
            <a:xfrm>
              <a:off x="3050" y="1404"/>
              <a:ext cx="2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°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71" name="Rectangle 975"/>
            <p:cNvSpPr>
              <a:spLocks noChangeArrowheads="1"/>
            </p:cNvSpPr>
            <p:nvPr/>
          </p:nvSpPr>
          <p:spPr bwMode="auto">
            <a:xfrm>
              <a:off x="3075" y="1404"/>
              <a:ext cx="5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C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72" name="Rectangle 976"/>
            <p:cNvSpPr>
              <a:spLocks noChangeArrowheads="1"/>
            </p:cNvSpPr>
            <p:nvPr/>
          </p:nvSpPr>
          <p:spPr bwMode="auto">
            <a:xfrm>
              <a:off x="1977" y="1471"/>
              <a:ext cx="11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395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73" name="Rectangle 977"/>
            <p:cNvSpPr>
              <a:spLocks noChangeArrowheads="1"/>
            </p:cNvSpPr>
            <p:nvPr/>
          </p:nvSpPr>
          <p:spPr bwMode="auto">
            <a:xfrm>
              <a:off x="2079" y="1471"/>
              <a:ext cx="2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°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74" name="Rectangle 978"/>
            <p:cNvSpPr>
              <a:spLocks noChangeArrowheads="1"/>
            </p:cNvSpPr>
            <p:nvPr/>
          </p:nvSpPr>
          <p:spPr bwMode="auto">
            <a:xfrm>
              <a:off x="2103" y="1471"/>
              <a:ext cx="5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C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75" name="Rectangle 979"/>
            <p:cNvSpPr>
              <a:spLocks noChangeArrowheads="1"/>
            </p:cNvSpPr>
            <p:nvPr/>
          </p:nvSpPr>
          <p:spPr bwMode="auto">
            <a:xfrm>
              <a:off x="4833" y="3256"/>
              <a:ext cx="33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Electricity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76" name="Rectangle 980"/>
            <p:cNvSpPr>
              <a:spLocks noChangeArrowheads="1"/>
            </p:cNvSpPr>
            <p:nvPr/>
          </p:nvSpPr>
          <p:spPr bwMode="auto">
            <a:xfrm>
              <a:off x="4833" y="3347"/>
              <a:ext cx="342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to the grid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0149" name="Line 981"/>
            <p:cNvSpPr>
              <a:spLocks noChangeShapeType="1"/>
            </p:cNvSpPr>
            <p:nvPr/>
          </p:nvSpPr>
          <p:spPr bwMode="auto">
            <a:xfrm>
              <a:off x="1182" y="2706"/>
              <a:ext cx="1350" cy="1"/>
            </a:xfrm>
            <a:prstGeom prst="line">
              <a:avLst/>
            </a:prstGeom>
            <a:noFill/>
            <a:ln w="30163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8578" name="Rectangle 982"/>
            <p:cNvSpPr>
              <a:spLocks noChangeArrowheads="1"/>
            </p:cNvSpPr>
            <p:nvPr/>
          </p:nvSpPr>
          <p:spPr bwMode="auto">
            <a:xfrm>
              <a:off x="1329" y="2749"/>
              <a:ext cx="31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Parabolic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79" name="Rectangle 983"/>
            <p:cNvSpPr>
              <a:spLocks noChangeArrowheads="1"/>
            </p:cNvSpPr>
            <p:nvPr/>
          </p:nvSpPr>
          <p:spPr bwMode="auto">
            <a:xfrm>
              <a:off x="1270" y="2841"/>
              <a:ext cx="424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Trough Field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80" name="Rectangle 984"/>
            <p:cNvSpPr>
              <a:spLocks noChangeArrowheads="1"/>
            </p:cNvSpPr>
            <p:nvPr/>
          </p:nvSpPr>
          <p:spPr bwMode="auto">
            <a:xfrm>
              <a:off x="2031" y="2755"/>
              <a:ext cx="11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295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81" name="Rectangle 985"/>
            <p:cNvSpPr>
              <a:spLocks noChangeArrowheads="1"/>
            </p:cNvSpPr>
            <p:nvPr/>
          </p:nvSpPr>
          <p:spPr bwMode="auto">
            <a:xfrm>
              <a:off x="2134" y="2755"/>
              <a:ext cx="2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°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82" name="Rectangle 986"/>
            <p:cNvSpPr>
              <a:spLocks noChangeArrowheads="1"/>
            </p:cNvSpPr>
            <p:nvPr/>
          </p:nvSpPr>
          <p:spPr bwMode="auto">
            <a:xfrm>
              <a:off x="2159" y="2755"/>
              <a:ext cx="5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C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83" name="Rectangle 987"/>
            <p:cNvSpPr>
              <a:spLocks noChangeArrowheads="1"/>
            </p:cNvSpPr>
            <p:nvPr/>
          </p:nvSpPr>
          <p:spPr bwMode="auto">
            <a:xfrm>
              <a:off x="4518" y="2179"/>
              <a:ext cx="20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Tower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0156" name="Freeform 988"/>
            <p:cNvSpPr>
              <a:spLocks/>
            </p:cNvSpPr>
            <p:nvPr/>
          </p:nvSpPr>
          <p:spPr bwMode="auto">
            <a:xfrm>
              <a:off x="3078" y="2893"/>
              <a:ext cx="444" cy="451"/>
            </a:xfrm>
            <a:custGeom>
              <a:avLst/>
              <a:gdLst>
                <a:gd name="T0" fmla="*/ 0 w 919"/>
                <a:gd name="T1" fmla="*/ 864 h 864"/>
                <a:gd name="T2" fmla="*/ 0 w 919"/>
                <a:gd name="T3" fmla="*/ 838 h 864"/>
                <a:gd name="T4" fmla="*/ 0 w 919"/>
                <a:gd name="T5" fmla="*/ 813 h 864"/>
                <a:gd name="T6" fmla="*/ 0 w 919"/>
                <a:gd name="T7" fmla="*/ 0 h 864"/>
                <a:gd name="T8" fmla="*/ 919 w 919"/>
                <a:gd name="T9" fmla="*/ 0 h 864"/>
                <a:gd name="T10" fmla="*/ 919 w 919"/>
                <a:gd name="T11" fmla="*/ 74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9" h="864">
                  <a:moveTo>
                    <a:pt x="0" y="864"/>
                  </a:moveTo>
                  <a:lnTo>
                    <a:pt x="0" y="838"/>
                  </a:lnTo>
                  <a:lnTo>
                    <a:pt x="0" y="813"/>
                  </a:lnTo>
                  <a:lnTo>
                    <a:pt x="0" y="0"/>
                  </a:lnTo>
                  <a:lnTo>
                    <a:pt x="919" y="0"/>
                  </a:lnTo>
                  <a:lnTo>
                    <a:pt x="919" y="7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57" name="Line 989"/>
            <p:cNvSpPr>
              <a:spLocks noChangeShapeType="1"/>
            </p:cNvSpPr>
            <p:nvPr/>
          </p:nvSpPr>
          <p:spPr bwMode="auto">
            <a:xfrm flipH="1" flipV="1">
              <a:off x="2984" y="3239"/>
              <a:ext cx="853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58" name="Freeform 990"/>
            <p:cNvSpPr>
              <a:spLocks/>
            </p:cNvSpPr>
            <p:nvPr/>
          </p:nvSpPr>
          <p:spPr bwMode="auto">
            <a:xfrm>
              <a:off x="2817" y="2962"/>
              <a:ext cx="260" cy="558"/>
            </a:xfrm>
            <a:custGeom>
              <a:avLst/>
              <a:gdLst>
                <a:gd name="T0" fmla="*/ 0 w 536"/>
                <a:gd name="T1" fmla="*/ 1070 h 1070"/>
                <a:gd name="T2" fmla="*/ 536 w 536"/>
                <a:gd name="T3" fmla="*/ 729 h 1070"/>
                <a:gd name="T4" fmla="*/ 536 w 536"/>
                <a:gd name="T5" fmla="*/ 340 h 1070"/>
                <a:gd name="T6" fmla="*/ 0 w 536"/>
                <a:gd name="T7" fmla="*/ 0 h 1070"/>
                <a:gd name="T8" fmla="*/ 0 w 536"/>
                <a:gd name="T9" fmla="*/ 107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1070">
                  <a:moveTo>
                    <a:pt x="0" y="1070"/>
                  </a:moveTo>
                  <a:lnTo>
                    <a:pt x="536" y="729"/>
                  </a:lnTo>
                  <a:lnTo>
                    <a:pt x="536" y="340"/>
                  </a:lnTo>
                  <a:lnTo>
                    <a:pt x="0" y="0"/>
                  </a:lnTo>
                  <a:lnTo>
                    <a:pt x="0" y="107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59" name="Freeform 991"/>
            <p:cNvSpPr>
              <a:spLocks/>
            </p:cNvSpPr>
            <p:nvPr/>
          </p:nvSpPr>
          <p:spPr bwMode="auto">
            <a:xfrm>
              <a:off x="2817" y="2962"/>
              <a:ext cx="260" cy="558"/>
            </a:xfrm>
            <a:custGeom>
              <a:avLst/>
              <a:gdLst>
                <a:gd name="T0" fmla="*/ 0 w 536"/>
                <a:gd name="T1" fmla="*/ 1070 h 1070"/>
                <a:gd name="T2" fmla="*/ 536 w 536"/>
                <a:gd name="T3" fmla="*/ 729 h 1070"/>
                <a:gd name="T4" fmla="*/ 536 w 536"/>
                <a:gd name="T5" fmla="*/ 340 h 1070"/>
                <a:gd name="T6" fmla="*/ 0 w 536"/>
                <a:gd name="T7" fmla="*/ 0 h 1070"/>
                <a:gd name="T8" fmla="*/ 0 w 536"/>
                <a:gd name="T9" fmla="*/ 107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1070">
                  <a:moveTo>
                    <a:pt x="0" y="1070"/>
                  </a:moveTo>
                  <a:lnTo>
                    <a:pt x="536" y="729"/>
                  </a:lnTo>
                  <a:lnTo>
                    <a:pt x="536" y="340"/>
                  </a:lnTo>
                  <a:lnTo>
                    <a:pt x="0" y="0"/>
                  </a:lnTo>
                  <a:lnTo>
                    <a:pt x="0" y="107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60" name="Freeform 992"/>
            <p:cNvSpPr>
              <a:spLocks/>
            </p:cNvSpPr>
            <p:nvPr/>
          </p:nvSpPr>
          <p:spPr bwMode="auto">
            <a:xfrm>
              <a:off x="3773" y="3117"/>
              <a:ext cx="244" cy="248"/>
            </a:xfrm>
            <a:custGeom>
              <a:avLst/>
              <a:gdLst>
                <a:gd name="T0" fmla="*/ 225 w 503"/>
                <a:gd name="T1" fmla="*/ 0 h 474"/>
                <a:gd name="T2" fmla="*/ 187 w 503"/>
                <a:gd name="T3" fmla="*/ 7 h 474"/>
                <a:gd name="T4" fmla="*/ 153 w 503"/>
                <a:gd name="T5" fmla="*/ 17 h 474"/>
                <a:gd name="T6" fmla="*/ 119 w 503"/>
                <a:gd name="T7" fmla="*/ 33 h 474"/>
                <a:gd name="T8" fmla="*/ 90 w 503"/>
                <a:gd name="T9" fmla="*/ 54 h 474"/>
                <a:gd name="T10" fmla="*/ 64 w 503"/>
                <a:gd name="T11" fmla="*/ 77 h 474"/>
                <a:gd name="T12" fmla="*/ 41 w 503"/>
                <a:gd name="T13" fmla="*/ 104 h 474"/>
                <a:gd name="T14" fmla="*/ 24 w 503"/>
                <a:gd name="T15" fmla="*/ 133 h 474"/>
                <a:gd name="T16" fmla="*/ 10 w 503"/>
                <a:gd name="T17" fmla="*/ 165 h 474"/>
                <a:gd name="T18" fmla="*/ 1 w 503"/>
                <a:gd name="T19" fmla="*/ 200 h 474"/>
                <a:gd name="T20" fmla="*/ 0 w 503"/>
                <a:gd name="T21" fmla="*/ 236 h 474"/>
                <a:gd name="T22" fmla="*/ 1 w 503"/>
                <a:gd name="T23" fmla="*/ 273 h 474"/>
                <a:gd name="T24" fmla="*/ 10 w 503"/>
                <a:gd name="T25" fmla="*/ 307 h 474"/>
                <a:gd name="T26" fmla="*/ 24 w 503"/>
                <a:gd name="T27" fmla="*/ 339 h 474"/>
                <a:gd name="T28" fmla="*/ 41 w 503"/>
                <a:gd name="T29" fmla="*/ 368 h 474"/>
                <a:gd name="T30" fmla="*/ 64 w 503"/>
                <a:gd name="T31" fmla="*/ 396 h 474"/>
                <a:gd name="T32" fmla="*/ 90 w 503"/>
                <a:gd name="T33" fmla="*/ 419 h 474"/>
                <a:gd name="T34" fmla="*/ 119 w 503"/>
                <a:gd name="T35" fmla="*/ 439 h 474"/>
                <a:gd name="T36" fmla="*/ 153 w 503"/>
                <a:gd name="T37" fmla="*/ 455 h 474"/>
                <a:gd name="T38" fmla="*/ 187 w 503"/>
                <a:gd name="T39" fmla="*/ 465 h 474"/>
                <a:gd name="T40" fmla="*/ 225 w 503"/>
                <a:gd name="T41" fmla="*/ 473 h 474"/>
                <a:gd name="T42" fmla="*/ 264 w 503"/>
                <a:gd name="T43" fmla="*/ 473 h 474"/>
                <a:gd name="T44" fmla="*/ 302 w 503"/>
                <a:gd name="T45" fmla="*/ 468 h 474"/>
                <a:gd name="T46" fmla="*/ 337 w 503"/>
                <a:gd name="T47" fmla="*/ 460 h 474"/>
                <a:gd name="T48" fmla="*/ 371 w 503"/>
                <a:gd name="T49" fmla="*/ 445 h 474"/>
                <a:gd name="T50" fmla="*/ 402 w 503"/>
                <a:gd name="T51" fmla="*/ 426 h 474"/>
                <a:gd name="T52" fmla="*/ 428 w 503"/>
                <a:gd name="T53" fmla="*/ 405 h 474"/>
                <a:gd name="T54" fmla="*/ 452 w 503"/>
                <a:gd name="T55" fmla="*/ 378 h 474"/>
                <a:gd name="T56" fmla="*/ 472 w 503"/>
                <a:gd name="T57" fmla="*/ 349 h 474"/>
                <a:gd name="T58" fmla="*/ 488 w 503"/>
                <a:gd name="T59" fmla="*/ 318 h 474"/>
                <a:gd name="T60" fmla="*/ 497 w 503"/>
                <a:gd name="T61" fmla="*/ 284 h 474"/>
                <a:gd name="T62" fmla="*/ 502 w 503"/>
                <a:gd name="T63" fmla="*/ 248 h 474"/>
                <a:gd name="T64" fmla="*/ 502 w 503"/>
                <a:gd name="T65" fmla="*/ 212 h 474"/>
                <a:gd name="T66" fmla="*/ 494 w 503"/>
                <a:gd name="T67" fmla="*/ 177 h 474"/>
                <a:gd name="T68" fmla="*/ 483 w 503"/>
                <a:gd name="T69" fmla="*/ 143 h 474"/>
                <a:gd name="T70" fmla="*/ 466 w 503"/>
                <a:gd name="T71" fmla="*/ 113 h 474"/>
                <a:gd name="T72" fmla="*/ 445 w 503"/>
                <a:gd name="T73" fmla="*/ 85 h 474"/>
                <a:gd name="T74" fmla="*/ 420 w 503"/>
                <a:gd name="T75" fmla="*/ 61 h 474"/>
                <a:gd name="T76" fmla="*/ 391 w 503"/>
                <a:gd name="T77" fmla="*/ 39 h 474"/>
                <a:gd name="T78" fmla="*/ 360 w 503"/>
                <a:gd name="T79" fmla="*/ 23 h 474"/>
                <a:gd name="T80" fmla="*/ 325 w 503"/>
                <a:gd name="T81" fmla="*/ 10 h 474"/>
                <a:gd name="T82" fmla="*/ 288 w 503"/>
                <a:gd name="T83" fmla="*/ 1 h 474"/>
                <a:gd name="T84" fmla="*/ 251 w 503"/>
                <a:gd name="T85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3" h="474">
                  <a:moveTo>
                    <a:pt x="251" y="0"/>
                  </a:moveTo>
                  <a:lnTo>
                    <a:pt x="238" y="0"/>
                  </a:lnTo>
                  <a:lnTo>
                    <a:pt x="225" y="0"/>
                  </a:lnTo>
                  <a:lnTo>
                    <a:pt x="213" y="1"/>
                  </a:lnTo>
                  <a:lnTo>
                    <a:pt x="199" y="4"/>
                  </a:lnTo>
                  <a:lnTo>
                    <a:pt x="187" y="7"/>
                  </a:lnTo>
                  <a:lnTo>
                    <a:pt x="176" y="10"/>
                  </a:lnTo>
                  <a:lnTo>
                    <a:pt x="164" y="13"/>
                  </a:lnTo>
                  <a:lnTo>
                    <a:pt x="153" y="17"/>
                  </a:lnTo>
                  <a:lnTo>
                    <a:pt x="141" y="23"/>
                  </a:lnTo>
                  <a:lnTo>
                    <a:pt x="130" y="27"/>
                  </a:lnTo>
                  <a:lnTo>
                    <a:pt x="119" y="33"/>
                  </a:lnTo>
                  <a:lnTo>
                    <a:pt x="110" y="39"/>
                  </a:lnTo>
                  <a:lnTo>
                    <a:pt x="99" y="46"/>
                  </a:lnTo>
                  <a:lnTo>
                    <a:pt x="90" y="54"/>
                  </a:lnTo>
                  <a:lnTo>
                    <a:pt x="81" y="61"/>
                  </a:lnTo>
                  <a:lnTo>
                    <a:pt x="72" y="68"/>
                  </a:lnTo>
                  <a:lnTo>
                    <a:pt x="64" y="77"/>
                  </a:lnTo>
                  <a:lnTo>
                    <a:pt x="56" y="85"/>
                  </a:lnTo>
                  <a:lnTo>
                    <a:pt x="49" y="94"/>
                  </a:lnTo>
                  <a:lnTo>
                    <a:pt x="41" y="104"/>
                  </a:lnTo>
                  <a:lnTo>
                    <a:pt x="35" y="113"/>
                  </a:lnTo>
                  <a:lnTo>
                    <a:pt x="29" y="123"/>
                  </a:lnTo>
                  <a:lnTo>
                    <a:pt x="24" y="133"/>
                  </a:lnTo>
                  <a:lnTo>
                    <a:pt x="18" y="143"/>
                  </a:lnTo>
                  <a:lnTo>
                    <a:pt x="13" y="155"/>
                  </a:lnTo>
                  <a:lnTo>
                    <a:pt x="10" y="165"/>
                  </a:lnTo>
                  <a:lnTo>
                    <a:pt x="7" y="177"/>
                  </a:lnTo>
                  <a:lnTo>
                    <a:pt x="4" y="188"/>
                  </a:lnTo>
                  <a:lnTo>
                    <a:pt x="1" y="200"/>
                  </a:lnTo>
                  <a:lnTo>
                    <a:pt x="0" y="212"/>
                  </a:lnTo>
                  <a:lnTo>
                    <a:pt x="0" y="225"/>
                  </a:lnTo>
                  <a:lnTo>
                    <a:pt x="0" y="236"/>
                  </a:lnTo>
                  <a:lnTo>
                    <a:pt x="0" y="248"/>
                  </a:lnTo>
                  <a:lnTo>
                    <a:pt x="0" y="261"/>
                  </a:lnTo>
                  <a:lnTo>
                    <a:pt x="1" y="273"/>
                  </a:lnTo>
                  <a:lnTo>
                    <a:pt x="4" y="284"/>
                  </a:lnTo>
                  <a:lnTo>
                    <a:pt x="7" y="296"/>
                  </a:lnTo>
                  <a:lnTo>
                    <a:pt x="10" y="307"/>
                  </a:lnTo>
                  <a:lnTo>
                    <a:pt x="13" y="318"/>
                  </a:lnTo>
                  <a:lnTo>
                    <a:pt x="18" y="329"/>
                  </a:lnTo>
                  <a:lnTo>
                    <a:pt x="24" y="339"/>
                  </a:lnTo>
                  <a:lnTo>
                    <a:pt x="29" y="349"/>
                  </a:lnTo>
                  <a:lnTo>
                    <a:pt x="35" y="360"/>
                  </a:lnTo>
                  <a:lnTo>
                    <a:pt x="41" y="368"/>
                  </a:lnTo>
                  <a:lnTo>
                    <a:pt x="49" y="378"/>
                  </a:lnTo>
                  <a:lnTo>
                    <a:pt x="56" y="387"/>
                  </a:lnTo>
                  <a:lnTo>
                    <a:pt x="64" y="396"/>
                  </a:lnTo>
                  <a:lnTo>
                    <a:pt x="72" y="405"/>
                  </a:lnTo>
                  <a:lnTo>
                    <a:pt x="81" y="412"/>
                  </a:lnTo>
                  <a:lnTo>
                    <a:pt x="90" y="419"/>
                  </a:lnTo>
                  <a:lnTo>
                    <a:pt x="99" y="426"/>
                  </a:lnTo>
                  <a:lnTo>
                    <a:pt x="110" y="434"/>
                  </a:lnTo>
                  <a:lnTo>
                    <a:pt x="119" y="439"/>
                  </a:lnTo>
                  <a:lnTo>
                    <a:pt x="130" y="445"/>
                  </a:lnTo>
                  <a:lnTo>
                    <a:pt x="141" y="449"/>
                  </a:lnTo>
                  <a:lnTo>
                    <a:pt x="153" y="455"/>
                  </a:lnTo>
                  <a:lnTo>
                    <a:pt x="164" y="460"/>
                  </a:lnTo>
                  <a:lnTo>
                    <a:pt x="176" y="463"/>
                  </a:lnTo>
                  <a:lnTo>
                    <a:pt x="187" y="465"/>
                  </a:lnTo>
                  <a:lnTo>
                    <a:pt x="199" y="468"/>
                  </a:lnTo>
                  <a:lnTo>
                    <a:pt x="213" y="471"/>
                  </a:lnTo>
                  <a:lnTo>
                    <a:pt x="225" y="473"/>
                  </a:lnTo>
                  <a:lnTo>
                    <a:pt x="238" y="473"/>
                  </a:lnTo>
                  <a:lnTo>
                    <a:pt x="251" y="474"/>
                  </a:lnTo>
                  <a:lnTo>
                    <a:pt x="264" y="473"/>
                  </a:lnTo>
                  <a:lnTo>
                    <a:pt x="276" y="473"/>
                  </a:lnTo>
                  <a:lnTo>
                    <a:pt x="288" y="471"/>
                  </a:lnTo>
                  <a:lnTo>
                    <a:pt x="302" y="468"/>
                  </a:lnTo>
                  <a:lnTo>
                    <a:pt x="313" y="465"/>
                  </a:lnTo>
                  <a:lnTo>
                    <a:pt x="325" y="463"/>
                  </a:lnTo>
                  <a:lnTo>
                    <a:pt x="337" y="460"/>
                  </a:lnTo>
                  <a:lnTo>
                    <a:pt x="348" y="455"/>
                  </a:lnTo>
                  <a:lnTo>
                    <a:pt x="360" y="449"/>
                  </a:lnTo>
                  <a:lnTo>
                    <a:pt x="371" y="445"/>
                  </a:lnTo>
                  <a:lnTo>
                    <a:pt x="382" y="439"/>
                  </a:lnTo>
                  <a:lnTo>
                    <a:pt x="391" y="434"/>
                  </a:lnTo>
                  <a:lnTo>
                    <a:pt x="402" y="426"/>
                  </a:lnTo>
                  <a:lnTo>
                    <a:pt x="411" y="419"/>
                  </a:lnTo>
                  <a:lnTo>
                    <a:pt x="420" y="412"/>
                  </a:lnTo>
                  <a:lnTo>
                    <a:pt x="428" y="405"/>
                  </a:lnTo>
                  <a:lnTo>
                    <a:pt x="437" y="396"/>
                  </a:lnTo>
                  <a:lnTo>
                    <a:pt x="445" y="387"/>
                  </a:lnTo>
                  <a:lnTo>
                    <a:pt x="452" y="378"/>
                  </a:lnTo>
                  <a:lnTo>
                    <a:pt x="459" y="368"/>
                  </a:lnTo>
                  <a:lnTo>
                    <a:pt x="466" y="360"/>
                  </a:lnTo>
                  <a:lnTo>
                    <a:pt x="472" y="349"/>
                  </a:lnTo>
                  <a:lnTo>
                    <a:pt x="477" y="339"/>
                  </a:lnTo>
                  <a:lnTo>
                    <a:pt x="483" y="329"/>
                  </a:lnTo>
                  <a:lnTo>
                    <a:pt x="488" y="318"/>
                  </a:lnTo>
                  <a:lnTo>
                    <a:pt x="491" y="307"/>
                  </a:lnTo>
                  <a:lnTo>
                    <a:pt x="494" y="296"/>
                  </a:lnTo>
                  <a:lnTo>
                    <a:pt x="497" y="284"/>
                  </a:lnTo>
                  <a:lnTo>
                    <a:pt x="500" y="273"/>
                  </a:lnTo>
                  <a:lnTo>
                    <a:pt x="502" y="261"/>
                  </a:lnTo>
                  <a:lnTo>
                    <a:pt x="502" y="248"/>
                  </a:lnTo>
                  <a:lnTo>
                    <a:pt x="503" y="236"/>
                  </a:lnTo>
                  <a:lnTo>
                    <a:pt x="502" y="225"/>
                  </a:lnTo>
                  <a:lnTo>
                    <a:pt x="502" y="212"/>
                  </a:lnTo>
                  <a:lnTo>
                    <a:pt x="500" y="200"/>
                  </a:lnTo>
                  <a:lnTo>
                    <a:pt x="497" y="188"/>
                  </a:lnTo>
                  <a:lnTo>
                    <a:pt x="494" y="177"/>
                  </a:lnTo>
                  <a:lnTo>
                    <a:pt x="491" y="165"/>
                  </a:lnTo>
                  <a:lnTo>
                    <a:pt x="488" y="155"/>
                  </a:lnTo>
                  <a:lnTo>
                    <a:pt x="483" y="143"/>
                  </a:lnTo>
                  <a:lnTo>
                    <a:pt x="477" y="133"/>
                  </a:lnTo>
                  <a:lnTo>
                    <a:pt x="472" y="123"/>
                  </a:lnTo>
                  <a:lnTo>
                    <a:pt x="466" y="113"/>
                  </a:lnTo>
                  <a:lnTo>
                    <a:pt x="459" y="104"/>
                  </a:lnTo>
                  <a:lnTo>
                    <a:pt x="452" y="94"/>
                  </a:lnTo>
                  <a:lnTo>
                    <a:pt x="445" y="85"/>
                  </a:lnTo>
                  <a:lnTo>
                    <a:pt x="437" y="77"/>
                  </a:lnTo>
                  <a:lnTo>
                    <a:pt x="428" y="68"/>
                  </a:lnTo>
                  <a:lnTo>
                    <a:pt x="420" y="61"/>
                  </a:lnTo>
                  <a:lnTo>
                    <a:pt x="411" y="54"/>
                  </a:lnTo>
                  <a:lnTo>
                    <a:pt x="402" y="46"/>
                  </a:lnTo>
                  <a:lnTo>
                    <a:pt x="391" y="39"/>
                  </a:lnTo>
                  <a:lnTo>
                    <a:pt x="382" y="33"/>
                  </a:lnTo>
                  <a:lnTo>
                    <a:pt x="371" y="27"/>
                  </a:lnTo>
                  <a:lnTo>
                    <a:pt x="360" y="23"/>
                  </a:lnTo>
                  <a:lnTo>
                    <a:pt x="348" y="17"/>
                  </a:lnTo>
                  <a:lnTo>
                    <a:pt x="337" y="13"/>
                  </a:lnTo>
                  <a:lnTo>
                    <a:pt x="325" y="10"/>
                  </a:lnTo>
                  <a:lnTo>
                    <a:pt x="313" y="7"/>
                  </a:lnTo>
                  <a:lnTo>
                    <a:pt x="302" y="4"/>
                  </a:lnTo>
                  <a:lnTo>
                    <a:pt x="288" y="1"/>
                  </a:lnTo>
                  <a:lnTo>
                    <a:pt x="276" y="0"/>
                  </a:lnTo>
                  <a:lnTo>
                    <a:pt x="26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61" name="Freeform 993"/>
            <p:cNvSpPr>
              <a:spLocks/>
            </p:cNvSpPr>
            <p:nvPr/>
          </p:nvSpPr>
          <p:spPr bwMode="auto">
            <a:xfrm>
              <a:off x="3773" y="3117"/>
              <a:ext cx="244" cy="248"/>
            </a:xfrm>
            <a:custGeom>
              <a:avLst/>
              <a:gdLst>
                <a:gd name="T0" fmla="*/ 225 w 503"/>
                <a:gd name="T1" fmla="*/ 0 h 474"/>
                <a:gd name="T2" fmla="*/ 187 w 503"/>
                <a:gd name="T3" fmla="*/ 7 h 474"/>
                <a:gd name="T4" fmla="*/ 153 w 503"/>
                <a:gd name="T5" fmla="*/ 17 h 474"/>
                <a:gd name="T6" fmla="*/ 119 w 503"/>
                <a:gd name="T7" fmla="*/ 33 h 474"/>
                <a:gd name="T8" fmla="*/ 90 w 503"/>
                <a:gd name="T9" fmla="*/ 54 h 474"/>
                <a:gd name="T10" fmla="*/ 64 w 503"/>
                <a:gd name="T11" fmla="*/ 77 h 474"/>
                <a:gd name="T12" fmla="*/ 41 w 503"/>
                <a:gd name="T13" fmla="*/ 104 h 474"/>
                <a:gd name="T14" fmla="*/ 24 w 503"/>
                <a:gd name="T15" fmla="*/ 133 h 474"/>
                <a:gd name="T16" fmla="*/ 10 w 503"/>
                <a:gd name="T17" fmla="*/ 165 h 474"/>
                <a:gd name="T18" fmla="*/ 1 w 503"/>
                <a:gd name="T19" fmla="*/ 200 h 474"/>
                <a:gd name="T20" fmla="*/ 0 w 503"/>
                <a:gd name="T21" fmla="*/ 236 h 474"/>
                <a:gd name="T22" fmla="*/ 1 w 503"/>
                <a:gd name="T23" fmla="*/ 273 h 474"/>
                <a:gd name="T24" fmla="*/ 10 w 503"/>
                <a:gd name="T25" fmla="*/ 307 h 474"/>
                <a:gd name="T26" fmla="*/ 24 w 503"/>
                <a:gd name="T27" fmla="*/ 339 h 474"/>
                <a:gd name="T28" fmla="*/ 41 w 503"/>
                <a:gd name="T29" fmla="*/ 368 h 474"/>
                <a:gd name="T30" fmla="*/ 64 w 503"/>
                <a:gd name="T31" fmla="*/ 396 h 474"/>
                <a:gd name="T32" fmla="*/ 90 w 503"/>
                <a:gd name="T33" fmla="*/ 419 h 474"/>
                <a:gd name="T34" fmla="*/ 119 w 503"/>
                <a:gd name="T35" fmla="*/ 439 h 474"/>
                <a:gd name="T36" fmla="*/ 153 w 503"/>
                <a:gd name="T37" fmla="*/ 455 h 474"/>
                <a:gd name="T38" fmla="*/ 187 w 503"/>
                <a:gd name="T39" fmla="*/ 465 h 474"/>
                <a:gd name="T40" fmla="*/ 225 w 503"/>
                <a:gd name="T41" fmla="*/ 473 h 474"/>
                <a:gd name="T42" fmla="*/ 264 w 503"/>
                <a:gd name="T43" fmla="*/ 473 h 474"/>
                <a:gd name="T44" fmla="*/ 302 w 503"/>
                <a:gd name="T45" fmla="*/ 468 h 474"/>
                <a:gd name="T46" fmla="*/ 337 w 503"/>
                <a:gd name="T47" fmla="*/ 460 h 474"/>
                <a:gd name="T48" fmla="*/ 371 w 503"/>
                <a:gd name="T49" fmla="*/ 445 h 474"/>
                <a:gd name="T50" fmla="*/ 402 w 503"/>
                <a:gd name="T51" fmla="*/ 426 h 474"/>
                <a:gd name="T52" fmla="*/ 428 w 503"/>
                <a:gd name="T53" fmla="*/ 405 h 474"/>
                <a:gd name="T54" fmla="*/ 452 w 503"/>
                <a:gd name="T55" fmla="*/ 378 h 474"/>
                <a:gd name="T56" fmla="*/ 472 w 503"/>
                <a:gd name="T57" fmla="*/ 349 h 474"/>
                <a:gd name="T58" fmla="*/ 488 w 503"/>
                <a:gd name="T59" fmla="*/ 318 h 474"/>
                <a:gd name="T60" fmla="*/ 497 w 503"/>
                <a:gd name="T61" fmla="*/ 284 h 474"/>
                <a:gd name="T62" fmla="*/ 502 w 503"/>
                <a:gd name="T63" fmla="*/ 248 h 474"/>
                <a:gd name="T64" fmla="*/ 502 w 503"/>
                <a:gd name="T65" fmla="*/ 212 h 474"/>
                <a:gd name="T66" fmla="*/ 494 w 503"/>
                <a:gd name="T67" fmla="*/ 177 h 474"/>
                <a:gd name="T68" fmla="*/ 483 w 503"/>
                <a:gd name="T69" fmla="*/ 143 h 474"/>
                <a:gd name="T70" fmla="*/ 466 w 503"/>
                <a:gd name="T71" fmla="*/ 113 h 474"/>
                <a:gd name="T72" fmla="*/ 445 w 503"/>
                <a:gd name="T73" fmla="*/ 85 h 474"/>
                <a:gd name="T74" fmla="*/ 420 w 503"/>
                <a:gd name="T75" fmla="*/ 61 h 474"/>
                <a:gd name="T76" fmla="*/ 391 w 503"/>
                <a:gd name="T77" fmla="*/ 39 h 474"/>
                <a:gd name="T78" fmla="*/ 360 w 503"/>
                <a:gd name="T79" fmla="*/ 23 h 474"/>
                <a:gd name="T80" fmla="*/ 325 w 503"/>
                <a:gd name="T81" fmla="*/ 10 h 474"/>
                <a:gd name="T82" fmla="*/ 288 w 503"/>
                <a:gd name="T83" fmla="*/ 1 h 474"/>
                <a:gd name="T84" fmla="*/ 251 w 503"/>
                <a:gd name="T85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3" h="474">
                  <a:moveTo>
                    <a:pt x="251" y="0"/>
                  </a:moveTo>
                  <a:lnTo>
                    <a:pt x="238" y="0"/>
                  </a:lnTo>
                  <a:lnTo>
                    <a:pt x="225" y="0"/>
                  </a:lnTo>
                  <a:lnTo>
                    <a:pt x="213" y="1"/>
                  </a:lnTo>
                  <a:lnTo>
                    <a:pt x="199" y="4"/>
                  </a:lnTo>
                  <a:lnTo>
                    <a:pt x="187" y="7"/>
                  </a:lnTo>
                  <a:lnTo>
                    <a:pt x="176" y="10"/>
                  </a:lnTo>
                  <a:lnTo>
                    <a:pt x="164" y="13"/>
                  </a:lnTo>
                  <a:lnTo>
                    <a:pt x="153" y="17"/>
                  </a:lnTo>
                  <a:lnTo>
                    <a:pt x="141" y="23"/>
                  </a:lnTo>
                  <a:lnTo>
                    <a:pt x="130" y="27"/>
                  </a:lnTo>
                  <a:lnTo>
                    <a:pt x="119" y="33"/>
                  </a:lnTo>
                  <a:lnTo>
                    <a:pt x="110" y="39"/>
                  </a:lnTo>
                  <a:lnTo>
                    <a:pt x="99" y="46"/>
                  </a:lnTo>
                  <a:lnTo>
                    <a:pt x="90" y="54"/>
                  </a:lnTo>
                  <a:lnTo>
                    <a:pt x="81" y="61"/>
                  </a:lnTo>
                  <a:lnTo>
                    <a:pt x="72" y="68"/>
                  </a:lnTo>
                  <a:lnTo>
                    <a:pt x="64" y="77"/>
                  </a:lnTo>
                  <a:lnTo>
                    <a:pt x="56" y="85"/>
                  </a:lnTo>
                  <a:lnTo>
                    <a:pt x="49" y="94"/>
                  </a:lnTo>
                  <a:lnTo>
                    <a:pt x="41" y="104"/>
                  </a:lnTo>
                  <a:lnTo>
                    <a:pt x="35" y="113"/>
                  </a:lnTo>
                  <a:lnTo>
                    <a:pt x="29" y="123"/>
                  </a:lnTo>
                  <a:lnTo>
                    <a:pt x="24" y="133"/>
                  </a:lnTo>
                  <a:lnTo>
                    <a:pt x="18" y="143"/>
                  </a:lnTo>
                  <a:lnTo>
                    <a:pt x="13" y="155"/>
                  </a:lnTo>
                  <a:lnTo>
                    <a:pt x="10" y="165"/>
                  </a:lnTo>
                  <a:lnTo>
                    <a:pt x="7" y="177"/>
                  </a:lnTo>
                  <a:lnTo>
                    <a:pt x="4" y="188"/>
                  </a:lnTo>
                  <a:lnTo>
                    <a:pt x="1" y="200"/>
                  </a:lnTo>
                  <a:lnTo>
                    <a:pt x="0" y="212"/>
                  </a:lnTo>
                  <a:lnTo>
                    <a:pt x="0" y="225"/>
                  </a:lnTo>
                  <a:lnTo>
                    <a:pt x="0" y="236"/>
                  </a:lnTo>
                  <a:lnTo>
                    <a:pt x="0" y="248"/>
                  </a:lnTo>
                  <a:lnTo>
                    <a:pt x="0" y="261"/>
                  </a:lnTo>
                  <a:lnTo>
                    <a:pt x="1" y="273"/>
                  </a:lnTo>
                  <a:lnTo>
                    <a:pt x="4" y="284"/>
                  </a:lnTo>
                  <a:lnTo>
                    <a:pt x="7" y="296"/>
                  </a:lnTo>
                  <a:lnTo>
                    <a:pt x="10" y="307"/>
                  </a:lnTo>
                  <a:lnTo>
                    <a:pt x="13" y="318"/>
                  </a:lnTo>
                  <a:lnTo>
                    <a:pt x="18" y="329"/>
                  </a:lnTo>
                  <a:lnTo>
                    <a:pt x="24" y="339"/>
                  </a:lnTo>
                  <a:lnTo>
                    <a:pt x="29" y="349"/>
                  </a:lnTo>
                  <a:lnTo>
                    <a:pt x="35" y="360"/>
                  </a:lnTo>
                  <a:lnTo>
                    <a:pt x="41" y="368"/>
                  </a:lnTo>
                  <a:lnTo>
                    <a:pt x="49" y="378"/>
                  </a:lnTo>
                  <a:lnTo>
                    <a:pt x="56" y="387"/>
                  </a:lnTo>
                  <a:lnTo>
                    <a:pt x="64" y="396"/>
                  </a:lnTo>
                  <a:lnTo>
                    <a:pt x="72" y="405"/>
                  </a:lnTo>
                  <a:lnTo>
                    <a:pt x="81" y="412"/>
                  </a:lnTo>
                  <a:lnTo>
                    <a:pt x="90" y="419"/>
                  </a:lnTo>
                  <a:lnTo>
                    <a:pt x="99" y="426"/>
                  </a:lnTo>
                  <a:lnTo>
                    <a:pt x="110" y="434"/>
                  </a:lnTo>
                  <a:lnTo>
                    <a:pt x="119" y="439"/>
                  </a:lnTo>
                  <a:lnTo>
                    <a:pt x="130" y="445"/>
                  </a:lnTo>
                  <a:lnTo>
                    <a:pt x="141" y="449"/>
                  </a:lnTo>
                  <a:lnTo>
                    <a:pt x="153" y="455"/>
                  </a:lnTo>
                  <a:lnTo>
                    <a:pt x="164" y="460"/>
                  </a:lnTo>
                  <a:lnTo>
                    <a:pt x="176" y="463"/>
                  </a:lnTo>
                  <a:lnTo>
                    <a:pt x="187" y="465"/>
                  </a:lnTo>
                  <a:lnTo>
                    <a:pt x="199" y="468"/>
                  </a:lnTo>
                  <a:lnTo>
                    <a:pt x="213" y="471"/>
                  </a:lnTo>
                  <a:lnTo>
                    <a:pt x="225" y="473"/>
                  </a:lnTo>
                  <a:lnTo>
                    <a:pt x="238" y="473"/>
                  </a:lnTo>
                  <a:lnTo>
                    <a:pt x="251" y="474"/>
                  </a:lnTo>
                  <a:lnTo>
                    <a:pt x="264" y="473"/>
                  </a:lnTo>
                  <a:lnTo>
                    <a:pt x="276" y="473"/>
                  </a:lnTo>
                  <a:lnTo>
                    <a:pt x="288" y="471"/>
                  </a:lnTo>
                  <a:lnTo>
                    <a:pt x="302" y="468"/>
                  </a:lnTo>
                  <a:lnTo>
                    <a:pt x="313" y="465"/>
                  </a:lnTo>
                  <a:lnTo>
                    <a:pt x="325" y="463"/>
                  </a:lnTo>
                  <a:lnTo>
                    <a:pt x="337" y="460"/>
                  </a:lnTo>
                  <a:lnTo>
                    <a:pt x="348" y="455"/>
                  </a:lnTo>
                  <a:lnTo>
                    <a:pt x="360" y="449"/>
                  </a:lnTo>
                  <a:lnTo>
                    <a:pt x="371" y="445"/>
                  </a:lnTo>
                  <a:lnTo>
                    <a:pt x="382" y="439"/>
                  </a:lnTo>
                  <a:lnTo>
                    <a:pt x="391" y="434"/>
                  </a:lnTo>
                  <a:lnTo>
                    <a:pt x="402" y="426"/>
                  </a:lnTo>
                  <a:lnTo>
                    <a:pt x="411" y="419"/>
                  </a:lnTo>
                  <a:lnTo>
                    <a:pt x="420" y="412"/>
                  </a:lnTo>
                  <a:lnTo>
                    <a:pt x="428" y="405"/>
                  </a:lnTo>
                  <a:lnTo>
                    <a:pt x="437" y="396"/>
                  </a:lnTo>
                  <a:lnTo>
                    <a:pt x="445" y="387"/>
                  </a:lnTo>
                  <a:lnTo>
                    <a:pt x="452" y="378"/>
                  </a:lnTo>
                  <a:lnTo>
                    <a:pt x="459" y="368"/>
                  </a:lnTo>
                  <a:lnTo>
                    <a:pt x="466" y="360"/>
                  </a:lnTo>
                  <a:lnTo>
                    <a:pt x="472" y="349"/>
                  </a:lnTo>
                  <a:lnTo>
                    <a:pt x="477" y="339"/>
                  </a:lnTo>
                  <a:lnTo>
                    <a:pt x="483" y="329"/>
                  </a:lnTo>
                  <a:lnTo>
                    <a:pt x="488" y="318"/>
                  </a:lnTo>
                  <a:lnTo>
                    <a:pt x="491" y="307"/>
                  </a:lnTo>
                  <a:lnTo>
                    <a:pt x="494" y="296"/>
                  </a:lnTo>
                  <a:lnTo>
                    <a:pt x="497" y="284"/>
                  </a:lnTo>
                  <a:lnTo>
                    <a:pt x="500" y="273"/>
                  </a:lnTo>
                  <a:lnTo>
                    <a:pt x="502" y="261"/>
                  </a:lnTo>
                  <a:lnTo>
                    <a:pt x="502" y="248"/>
                  </a:lnTo>
                  <a:lnTo>
                    <a:pt x="503" y="236"/>
                  </a:lnTo>
                  <a:lnTo>
                    <a:pt x="502" y="225"/>
                  </a:lnTo>
                  <a:lnTo>
                    <a:pt x="502" y="212"/>
                  </a:lnTo>
                  <a:lnTo>
                    <a:pt x="500" y="200"/>
                  </a:lnTo>
                  <a:lnTo>
                    <a:pt x="497" y="188"/>
                  </a:lnTo>
                  <a:lnTo>
                    <a:pt x="494" y="177"/>
                  </a:lnTo>
                  <a:lnTo>
                    <a:pt x="491" y="165"/>
                  </a:lnTo>
                  <a:lnTo>
                    <a:pt x="488" y="155"/>
                  </a:lnTo>
                  <a:lnTo>
                    <a:pt x="483" y="143"/>
                  </a:lnTo>
                  <a:lnTo>
                    <a:pt x="477" y="133"/>
                  </a:lnTo>
                  <a:lnTo>
                    <a:pt x="472" y="123"/>
                  </a:lnTo>
                  <a:lnTo>
                    <a:pt x="466" y="113"/>
                  </a:lnTo>
                  <a:lnTo>
                    <a:pt x="459" y="104"/>
                  </a:lnTo>
                  <a:lnTo>
                    <a:pt x="452" y="94"/>
                  </a:lnTo>
                  <a:lnTo>
                    <a:pt x="445" y="85"/>
                  </a:lnTo>
                  <a:lnTo>
                    <a:pt x="437" y="77"/>
                  </a:lnTo>
                  <a:lnTo>
                    <a:pt x="428" y="68"/>
                  </a:lnTo>
                  <a:lnTo>
                    <a:pt x="420" y="61"/>
                  </a:lnTo>
                  <a:lnTo>
                    <a:pt x="411" y="54"/>
                  </a:lnTo>
                  <a:lnTo>
                    <a:pt x="402" y="46"/>
                  </a:lnTo>
                  <a:lnTo>
                    <a:pt x="391" y="39"/>
                  </a:lnTo>
                  <a:lnTo>
                    <a:pt x="382" y="33"/>
                  </a:lnTo>
                  <a:lnTo>
                    <a:pt x="371" y="27"/>
                  </a:lnTo>
                  <a:lnTo>
                    <a:pt x="360" y="23"/>
                  </a:lnTo>
                  <a:lnTo>
                    <a:pt x="348" y="17"/>
                  </a:lnTo>
                  <a:lnTo>
                    <a:pt x="337" y="13"/>
                  </a:lnTo>
                  <a:lnTo>
                    <a:pt x="325" y="10"/>
                  </a:lnTo>
                  <a:lnTo>
                    <a:pt x="313" y="7"/>
                  </a:lnTo>
                  <a:lnTo>
                    <a:pt x="302" y="4"/>
                  </a:lnTo>
                  <a:lnTo>
                    <a:pt x="288" y="1"/>
                  </a:lnTo>
                  <a:lnTo>
                    <a:pt x="276" y="0"/>
                  </a:lnTo>
                  <a:lnTo>
                    <a:pt x="264" y="0"/>
                  </a:lnTo>
                  <a:lnTo>
                    <a:pt x="25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8590" name="Rectangle 994"/>
            <p:cNvSpPr>
              <a:spLocks noChangeArrowheads="1"/>
            </p:cNvSpPr>
            <p:nvPr/>
          </p:nvSpPr>
          <p:spPr bwMode="auto">
            <a:xfrm>
              <a:off x="3843" y="3203"/>
              <a:ext cx="83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>
                  <a:solidFill>
                    <a:srgbClr val="000000"/>
                  </a:solidFill>
                  <a:cs typeface="Times New Roman" pitchFamily="18" charset="0"/>
                </a:rPr>
                <a:t>G 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91" name="Rectangle 995"/>
            <p:cNvSpPr>
              <a:spLocks noChangeArrowheads="1"/>
            </p:cNvSpPr>
            <p:nvPr/>
          </p:nvSpPr>
          <p:spPr bwMode="auto">
            <a:xfrm>
              <a:off x="3843" y="3307"/>
              <a:ext cx="4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>
                  <a:solidFill>
                    <a:srgbClr val="000000"/>
                  </a:solidFill>
                  <a:cs typeface="Times New Roman" pitchFamily="18" charset="0"/>
                </a:rPr>
                <a:t>~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0164" name="Rectangle 996"/>
            <p:cNvSpPr>
              <a:spLocks noChangeArrowheads="1"/>
            </p:cNvSpPr>
            <p:nvPr/>
          </p:nvSpPr>
          <p:spPr bwMode="auto">
            <a:xfrm>
              <a:off x="3228" y="2815"/>
              <a:ext cx="153" cy="15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65" name="Rectangle 997"/>
            <p:cNvSpPr>
              <a:spLocks noChangeArrowheads="1"/>
            </p:cNvSpPr>
            <p:nvPr/>
          </p:nvSpPr>
          <p:spPr bwMode="auto">
            <a:xfrm>
              <a:off x="3228" y="2815"/>
              <a:ext cx="153" cy="1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66" name="Freeform 998"/>
            <p:cNvSpPr>
              <a:spLocks/>
            </p:cNvSpPr>
            <p:nvPr/>
          </p:nvSpPr>
          <p:spPr bwMode="auto">
            <a:xfrm>
              <a:off x="3250" y="2836"/>
              <a:ext cx="113" cy="117"/>
            </a:xfrm>
            <a:custGeom>
              <a:avLst/>
              <a:gdLst>
                <a:gd name="T0" fmla="*/ 106 w 235"/>
                <a:gd name="T1" fmla="*/ 0 h 223"/>
                <a:gd name="T2" fmla="*/ 83 w 235"/>
                <a:gd name="T3" fmla="*/ 4 h 223"/>
                <a:gd name="T4" fmla="*/ 62 w 235"/>
                <a:gd name="T5" fmla="*/ 13 h 223"/>
                <a:gd name="T6" fmla="*/ 43 w 235"/>
                <a:gd name="T7" fmla="*/ 24 h 223"/>
                <a:gd name="T8" fmla="*/ 28 w 235"/>
                <a:gd name="T9" fmla="*/ 40 h 223"/>
                <a:gd name="T10" fmla="*/ 14 w 235"/>
                <a:gd name="T11" fmla="*/ 58 h 223"/>
                <a:gd name="T12" fmla="*/ 6 w 235"/>
                <a:gd name="T13" fmla="*/ 78 h 223"/>
                <a:gd name="T14" fmla="*/ 2 w 235"/>
                <a:gd name="T15" fmla="*/ 100 h 223"/>
                <a:gd name="T16" fmla="*/ 2 w 235"/>
                <a:gd name="T17" fmla="*/ 123 h 223"/>
                <a:gd name="T18" fmla="*/ 6 w 235"/>
                <a:gd name="T19" fmla="*/ 145 h 223"/>
                <a:gd name="T20" fmla="*/ 14 w 235"/>
                <a:gd name="T21" fmla="*/ 164 h 223"/>
                <a:gd name="T22" fmla="*/ 28 w 235"/>
                <a:gd name="T23" fmla="*/ 183 h 223"/>
                <a:gd name="T24" fmla="*/ 43 w 235"/>
                <a:gd name="T25" fmla="*/ 197 h 223"/>
                <a:gd name="T26" fmla="*/ 62 w 235"/>
                <a:gd name="T27" fmla="*/ 209 h 223"/>
                <a:gd name="T28" fmla="*/ 83 w 235"/>
                <a:gd name="T29" fmla="*/ 217 h 223"/>
                <a:gd name="T30" fmla="*/ 106 w 235"/>
                <a:gd name="T31" fmla="*/ 222 h 223"/>
                <a:gd name="T32" fmla="*/ 131 w 235"/>
                <a:gd name="T33" fmla="*/ 222 h 223"/>
                <a:gd name="T34" fmla="*/ 154 w 235"/>
                <a:gd name="T35" fmla="*/ 217 h 223"/>
                <a:gd name="T36" fmla="*/ 174 w 235"/>
                <a:gd name="T37" fmla="*/ 209 h 223"/>
                <a:gd name="T38" fmla="*/ 192 w 235"/>
                <a:gd name="T39" fmla="*/ 197 h 223"/>
                <a:gd name="T40" fmla="*/ 209 w 235"/>
                <a:gd name="T41" fmla="*/ 183 h 223"/>
                <a:gd name="T42" fmla="*/ 221 w 235"/>
                <a:gd name="T43" fmla="*/ 164 h 223"/>
                <a:gd name="T44" fmla="*/ 230 w 235"/>
                <a:gd name="T45" fmla="*/ 145 h 223"/>
                <a:gd name="T46" fmla="*/ 235 w 235"/>
                <a:gd name="T47" fmla="*/ 123 h 223"/>
                <a:gd name="T48" fmla="*/ 235 w 235"/>
                <a:gd name="T49" fmla="*/ 100 h 223"/>
                <a:gd name="T50" fmla="*/ 230 w 235"/>
                <a:gd name="T51" fmla="*/ 78 h 223"/>
                <a:gd name="T52" fmla="*/ 221 w 235"/>
                <a:gd name="T53" fmla="*/ 58 h 223"/>
                <a:gd name="T54" fmla="*/ 209 w 235"/>
                <a:gd name="T55" fmla="*/ 40 h 223"/>
                <a:gd name="T56" fmla="*/ 192 w 235"/>
                <a:gd name="T57" fmla="*/ 24 h 223"/>
                <a:gd name="T58" fmla="*/ 174 w 235"/>
                <a:gd name="T59" fmla="*/ 13 h 223"/>
                <a:gd name="T60" fmla="*/ 154 w 235"/>
                <a:gd name="T61" fmla="*/ 4 h 223"/>
                <a:gd name="T62" fmla="*/ 131 w 235"/>
                <a:gd name="T6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223">
                  <a:moveTo>
                    <a:pt x="118" y="0"/>
                  </a:moveTo>
                  <a:lnTo>
                    <a:pt x="106" y="0"/>
                  </a:lnTo>
                  <a:lnTo>
                    <a:pt x="94" y="1"/>
                  </a:lnTo>
                  <a:lnTo>
                    <a:pt x="83" y="4"/>
                  </a:lnTo>
                  <a:lnTo>
                    <a:pt x="72" y="9"/>
                  </a:lnTo>
                  <a:lnTo>
                    <a:pt x="62" y="13"/>
                  </a:lnTo>
                  <a:lnTo>
                    <a:pt x="52" y="19"/>
                  </a:lnTo>
                  <a:lnTo>
                    <a:pt x="43" y="24"/>
                  </a:lnTo>
                  <a:lnTo>
                    <a:pt x="36" y="32"/>
                  </a:lnTo>
                  <a:lnTo>
                    <a:pt x="28" y="40"/>
                  </a:lnTo>
                  <a:lnTo>
                    <a:pt x="20" y="49"/>
                  </a:lnTo>
                  <a:lnTo>
                    <a:pt x="14" y="58"/>
                  </a:lnTo>
                  <a:lnTo>
                    <a:pt x="9" y="68"/>
                  </a:lnTo>
                  <a:lnTo>
                    <a:pt x="6" y="78"/>
                  </a:lnTo>
                  <a:lnTo>
                    <a:pt x="3" y="88"/>
                  </a:lnTo>
                  <a:lnTo>
                    <a:pt x="2" y="100"/>
                  </a:lnTo>
                  <a:lnTo>
                    <a:pt x="0" y="111"/>
                  </a:lnTo>
                  <a:lnTo>
                    <a:pt x="2" y="123"/>
                  </a:lnTo>
                  <a:lnTo>
                    <a:pt x="3" y="133"/>
                  </a:lnTo>
                  <a:lnTo>
                    <a:pt x="6" y="145"/>
                  </a:lnTo>
                  <a:lnTo>
                    <a:pt x="9" y="155"/>
                  </a:lnTo>
                  <a:lnTo>
                    <a:pt x="14" y="164"/>
                  </a:lnTo>
                  <a:lnTo>
                    <a:pt x="20" y="174"/>
                  </a:lnTo>
                  <a:lnTo>
                    <a:pt x="28" y="183"/>
                  </a:lnTo>
                  <a:lnTo>
                    <a:pt x="36" y="190"/>
                  </a:lnTo>
                  <a:lnTo>
                    <a:pt x="43" y="197"/>
                  </a:lnTo>
                  <a:lnTo>
                    <a:pt x="52" y="203"/>
                  </a:lnTo>
                  <a:lnTo>
                    <a:pt x="62" y="209"/>
                  </a:lnTo>
                  <a:lnTo>
                    <a:pt x="72" y="214"/>
                  </a:lnTo>
                  <a:lnTo>
                    <a:pt x="83" y="217"/>
                  </a:lnTo>
                  <a:lnTo>
                    <a:pt x="94" y="220"/>
                  </a:lnTo>
                  <a:lnTo>
                    <a:pt x="106" y="222"/>
                  </a:lnTo>
                  <a:lnTo>
                    <a:pt x="118" y="223"/>
                  </a:lnTo>
                  <a:lnTo>
                    <a:pt x="131" y="222"/>
                  </a:lnTo>
                  <a:lnTo>
                    <a:pt x="141" y="220"/>
                  </a:lnTo>
                  <a:lnTo>
                    <a:pt x="154" y="217"/>
                  </a:lnTo>
                  <a:lnTo>
                    <a:pt x="164" y="214"/>
                  </a:lnTo>
                  <a:lnTo>
                    <a:pt x="174" y="209"/>
                  </a:lnTo>
                  <a:lnTo>
                    <a:pt x="184" y="203"/>
                  </a:lnTo>
                  <a:lnTo>
                    <a:pt x="192" y="197"/>
                  </a:lnTo>
                  <a:lnTo>
                    <a:pt x="201" y="190"/>
                  </a:lnTo>
                  <a:lnTo>
                    <a:pt x="209" y="183"/>
                  </a:lnTo>
                  <a:lnTo>
                    <a:pt x="215" y="174"/>
                  </a:lnTo>
                  <a:lnTo>
                    <a:pt x="221" y="164"/>
                  </a:lnTo>
                  <a:lnTo>
                    <a:pt x="226" y="155"/>
                  </a:lnTo>
                  <a:lnTo>
                    <a:pt x="230" y="145"/>
                  </a:lnTo>
                  <a:lnTo>
                    <a:pt x="233" y="133"/>
                  </a:lnTo>
                  <a:lnTo>
                    <a:pt x="235" y="123"/>
                  </a:lnTo>
                  <a:lnTo>
                    <a:pt x="235" y="111"/>
                  </a:lnTo>
                  <a:lnTo>
                    <a:pt x="235" y="100"/>
                  </a:lnTo>
                  <a:lnTo>
                    <a:pt x="233" y="88"/>
                  </a:lnTo>
                  <a:lnTo>
                    <a:pt x="230" y="78"/>
                  </a:lnTo>
                  <a:lnTo>
                    <a:pt x="226" y="68"/>
                  </a:lnTo>
                  <a:lnTo>
                    <a:pt x="221" y="58"/>
                  </a:lnTo>
                  <a:lnTo>
                    <a:pt x="215" y="49"/>
                  </a:lnTo>
                  <a:lnTo>
                    <a:pt x="209" y="40"/>
                  </a:lnTo>
                  <a:lnTo>
                    <a:pt x="201" y="32"/>
                  </a:lnTo>
                  <a:lnTo>
                    <a:pt x="192" y="24"/>
                  </a:lnTo>
                  <a:lnTo>
                    <a:pt x="184" y="19"/>
                  </a:lnTo>
                  <a:lnTo>
                    <a:pt x="174" y="13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1" y="1"/>
                  </a:lnTo>
                  <a:lnTo>
                    <a:pt x="131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67" name="Freeform 999"/>
            <p:cNvSpPr>
              <a:spLocks/>
            </p:cNvSpPr>
            <p:nvPr/>
          </p:nvSpPr>
          <p:spPr bwMode="auto">
            <a:xfrm>
              <a:off x="3250" y="2836"/>
              <a:ext cx="113" cy="117"/>
            </a:xfrm>
            <a:custGeom>
              <a:avLst/>
              <a:gdLst>
                <a:gd name="T0" fmla="*/ 106 w 235"/>
                <a:gd name="T1" fmla="*/ 0 h 223"/>
                <a:gd name="T2" fmla="*/ 83 w 235"/>
                <a:gd name="T3" fmla="*/ 4 h 223"/>
                <a:gd name="T4" fmla="*/ 62 w 235"/>
                <a:gd name="T5" fmla="*/ 13 h 223"/>
                <a:gd name="T6" fmla="*/ 43 w 235"/>
                <a:gd name="T7" fmla="*/ 24 h 223"/>
                <a:gd name="T8" fmla="*/ 28 w 235"/>
                <a:gd name="T9" fmla="*/ 40 h 223"/>
                <a:gd name="T10" fmla="*/ 14 w 235"/>
                <a:gd name="T11" fmla="*/ 58 h 223"/>
                <a:gd name="T12" fmla="*/ 6 w 235"/>
                <a:gd name="T13" fmla="*/ 78 h 223"/>
                <a:gd name="T14" fmla="*/ 2 w 235"/>
                <a:gd name="T15" fmla="*/ 100 h 223"/>
                <a:gd name="T16" fmla="*/ 2 w 235"/>
                <a:gd name="T17" fmla="*/ 123 h 223"/>
                <a:gd name="T18" fmla="*/ 6 w 235"/>
                <a:gd name="T19" fmla="*/ 145 h 223"/>
                <a:gd name="T20" fmla="*/ 14 w 235"/>
                <a:gd name="T21" fmla="*/ 164 h 223"/>
                <a:gd name="T22" fmla="*/ 28 w 235"/>
                <a:gd name="T23" fmla="*/ 183 h 223"/>
                <a:gd name="T24" fmla="*/ 43 w 235"/>
                <a:gd name="T25" fmla="*/ 197 h 223"/>
                <a:gd name="T26" fmla="*/ 62 w 235"/>
                <a:gd name="T27" fmla="*/ 209 h 223"/>
                <a:gd name="T28" fmla="*/ 83 w 235"/>
                <a:gd name="T29" fmla="*/ 217 h 223"/>
                <a:gd name="T30" fmla="*/ 106 w 235"/>
                <a:gd name="T31" fmla="*/ 222 h 223"/>
                <a:gd name="T32" fmla="*/ 131 w 235"/>
                <a:gd name="T33" fmla="*/ 222 h 223"/>
                <a:gd name="T34" fmla="*/ 154 w 235"/>
                <a:gd name="T35" fmla="*/ 217 h 223"/>
                <a:gd name="T36" fmla="*/ 174 w 235"/>
                <a:gd name="T37" fmla="*/ 209 h 223"/>
                <a:gd name="T38" fmla="*/ 192 w 235"/>
                <a:gd name="T39" fmla="*/ 197 h 223"/>
                <a:gd name="T40" fmla="*/ 209 w 235"/>
                <a:gd name="T41" fmla="*/ 183 h 223"/>
                <a:gd name="T42" fmla="*/ 221 w 235"/>
                <a:gd name="T43" fmla="*/ 164 h 223"/>
                <a:gd name="T44" fmla="*/ 230 w 235"/>
                <a:gd name="T45" fmla="*/ 145 h 223"/>
                <a:gd name="T46" fmla="*/ 235 w 235"/>
                <a:gd name="T47" fmla="*/ 123 h 223"/>
                <a:gd name="T48" fmla="*/ 235 w 235"/>
                <a:gd name="T49" fmla="*/ 100 h 223"/>
                <a:gd name="T50" fmla="*/ 230 w 235"/>
                <a:gd name="T51" fmla="*/ 78 h 223"/>
                <a:gd name="T52" fmla="*/ 221 w 235"/>
                <a:gd name="T53" fmla="*/ 58 h 223"/>
                <a:gd name="T54" fmla="*/ 209 w 235"/>
                <a:gd name="T55" fmla="*/ 40 h 223"/>
                <a:gd name="T56" fmla="*/ 192 w 235"/>
                <a:gd name="T57" fmla="*/ 24 h 223"/>
                <a:gd name="T58" fmla="*/ 174 w 235"/>
                <a:gd name="T59" fmla="*/ 13 h 223"/>
                <a:gd name="T60" fmla="*/ 154 w 235"/>
                <a:gd name="T61" fmla="*/ 4 h 223"/>
                <a:gd name="T62" fmla="*/ 131 w 235"/>
                <a:gd name="T6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223">
                  <a:moveTo>
                    <a:pt x="118" y="0"/>
                  </a:moveTo>
                  <a:lnTo>
                    <a:pt x="106" y="0"/>
                  </a:lnTo>
                  <a:lnTo>
                    <a:pt x="94" y="1"/>
                  </a:lnTo>
                  <a:lnTo>
                    <a:pt x="83" y="4"/>
                  </a:lnTo>
                  <a:lnTo>
                    <a:pt x="72" y="9"/>
                  </a:lnTo>
                  <a:lnTo>
                    <a:pt x="62" y="13"/>
                  </a:lnTo>
                  <a:lnTo>
                    <a:pt x="52" y="19"/>
                  </a:lnTo>
                  <a:lnTo>
                    <a:pt x="43" y="24"/>
                  </a:lnTo>
                  <a:lnTo>
                    <a:pt x="36" y="32"/>
                  </a:lnTo>
                  <a:lnTo>
                    <a:pt x="28" y="40"/>
                  </a:lnTo>
                  <a:lnTo>
                    <a:pt x="20" y="49"/>
                  </a:lnTo>
                  <a:lnTo>
                    <a:pt x="14" y="58"/>
                  </a:lnTo>
                  <a:lnTo>
                    <a:pt x="9" y="68"/>
                  </a:lnTo>
                  <a:lnTo>
                    <a:pt x="6" y="78"/>
                  </a:lnTo>
                  <a:lnTo>
                    <a:pt x="3" y="88"/>
                  </a:lnTo>
                  <a:lnTo>
                    <a:pt x="2" y="100"/>
                  </a:lnTo>
                  <a:lnTo>
                    <a:pt x="0" y="111"/>
                  </a:lnTo>
                  <a:lnTo>
                    <a:pt x="2" y="123"/>
                  </a:lnTo>
                  <a:lnTo>
                    <a:pt x="3" y="133"/>
                  </a:lnTo>
                  <a:lnTo>
                    <a:pt x="6" y="145"/>
                  </a:lnTo>
                  <a:lnTo>
                    <a:pt x="9" y="155"/>
                  </a:lnTo>
                  <a:lnTo>
                    <a:pt x="14" y="164"/>
                  </a:lnTo>
                  <a:lnTo>
                    <a:pt x="20" y="174"/>
                  </a:lnTo>
                  <a:lnTo>
                    <a:pt x="28" y="183"/>
                  </a:lnTo>
                  <a:lnTo>
                    <a:pt x="36" y="190"/>
                  </a:lnTo>
                  <a:lnTo>
                    <a:pt x="43" y="197"/>
                  </a:lnTo>
                  <a:lnTo>
                    <a:pt x="52" y="203"/>
                  </a:lnTo>
                  <a:lnTo>
                    <a:pt x="62" y="209"/>
                  </a:lnTo>
                  <a:lnTo>
                    <a:pt x="72" y="214"/>
                  </a:lnTo>
                  <a:lnTo>
                    <a:pt x="83" y="217"/>
                  </a:lnTo>
                  <a:lnTo>
                    <a:pt x="94" y="220"/>
                  </a:lnTo>
                  <a:lnTo>
                    <a:pt x="106" y="222"/>
                  </a:lnTo>
                  <a:lnTo>
                    <a:pt x="118" y="223"/>
                  </a:lnTo>
                  <a:lnTo>
                    <a:pt x="131" y="222"/>
                  </a:lnTo>
                  <a:lnTo>
                    <a:pt x="141" y="220"/>
                  </a:lnTo>
                  <a:lnTo>
                    <a:pt x="154" y="217"/>
                  </a:lnTo>
                  <a:lnTo>
                    <a:pt x="164" y="214"/>
                  </a:lnTo>
                  <a:lnTo>
                    <a:pt x="174" y="209"/>
                  </a:lnTo>
                  <a:lnTo>
                    <a:pt x="184" y="203"/>
                  </a:lnTo>
                  <a:lnTo>
                    <a:pt x="192" y="197"/>
                  </a:lnTo>
                  <a:lnTo>
                    <a:pt x="201" y="190"/>
                  </a:lnTo>
                  <a:lnTo>
                    <a:pt x="209" y="183"/>
                  </a:lnTo>
                  <a:lnTo>
                    <a:pt x="215" y="174"/>
                  </a:lnTo>
                  <a:lnTo>
                    <a:pt x="221" y="164"/>
                  </a:lnTo>
                  <a:lnTo>
                    <a:pt x="226" y="155"/>
                  </a:lnTo>
                  <a:lnTo>
                    <a:pt x="230" y="145"/>
                  </a:lnTo>
                  <a:lnTo>
                    <a:pt x="233" y="133"/>
                  </a:lnTo>
                  <a:lnTo>
                    <a:pt x="235" y="123"/>
                  </a:lnTo>
                  <a:lnTo>
                    <a:pt x="235" y="111"/>
                  </a:lnTo>
                  <a:lnTo>
                    <a:pt x="235" y="100"/>
                  </a:lnTo>
                  <a:lnTo>
                    <a:pt x="233" y="88"/>
                  </a:lnTo>
                  <a:lnTo>
                    <a:pt x="230" y="78"/>
                  </a:lnTo>
                  <a:lnTo>
                    <a:pt x="226" y="68"/>
                  </a:lnTo>
                  <a:lnTo>
                    <a:pt x="221" y="58"/>
                  </a:lnTo>
                  <a:lnTo>
                    <a:pt x="215" y="49"/>
                  </a:lnTo>
                  <a:lnTo>
                    <a:pt x="209" y="40"/>
                  </a:lnTo>
                  <a:lnTo>
                    <a:pt x="201" y="32"/>
                  </a:lnTo>
                  <a:lnTo>
                    <a:pt x="192" y="24"/>
                  </a:lnTo>
                  <a:lnTo>
                    <a:pt x="184" y="19"/>
                  </a:lnTo>
                  <a:lnTo>
                    <a:pt x="174" y="13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1" y="1"/>
                  </a:lnTo>
                  <a:lnTo>
                    <a:pt x="131" y="0"/>
                  </a:lnTo>
                  <a:lnTo>
                    <a:pt x="11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68" name="Line 1000"/>
            <p:cNvSpPr>
              <a:spLocks noChangeShapeType="1"/>
            </p:cNvSpPr>
            <p:nvPr/>
          </p:nvSpPr>
          <p:spPr bwMode="auto">
            <a:xfrm flipV="1">
              <a:off x="3266" y="2852"/>
              <a:ext cx="79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69" name="Line 1001"/>
            <p:cNvSpPr>
              <a:spLocks noChangeShapeType="1"/>
            </p:cNvSpPr>
            <p:nvPr/>
          </p:nvSpPr>
          <p:spPr bwMode="auto">
            <a:xfrm>
              <a:off x="3266" y="2855"/>
              <a:ext cx="80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70" name="Freeform 1002"/>
            <p:cNvSpPr>
              <a:spLocks/>
            </p:cNvSpPr>
            <p:nvPr/>
          </p:nvSpPr>
          <p:spPr bwMode="auto">
            <a:xfrm>
              <a:off x="3372" y="3086"/>
              <a:ext cx="304" cy="309"/>
            </a:xfrm>
            <a:custGeom>
              <a:avLst/>
              <a:gdLst>
                <a:gd name="T0" fmla="*/ 282 w 628"/>
                <a:gd name="T1" fmla="*/ 2 h 592"/>
                <a:gd name="T2" fmla="*/ 235 w 628"/>
                <a:gd name="T3" fmla="*/ 9 h 592"/>
                <a:gd name="T4" fmla="*/ 192 w 628"/>
                <a:gd name="T5" fmla="*/ 24 h 592"/>
                <a:gd name="T6" fmla="*/ 150 w 628"/>
                <a:gd name="T7" fmla="*/ 42 h 592"/>
                <a:gd name="T8" fmla="*/ 114 w 628"/>
                <a:gd name="T9" fmla="*/ 67 h 592"/>
                <a:gd name="T10" fmla="*/ 81 w 628"/>
                <a:gd name="T11" fmla="*/ 98 h 592"/>
                <a:gd name="T12" fmla="*/ 54 w 628"/>
                <a:gd name="T13" fmla="*/ 131 h 592"/>
                <a:gd name="T14" fmla="*/ 31 w 628"/>
                <a:gd name="T15" fmla="*/ 167 h 592"/>
                <a:gd name="T16" fmla="*/ 14 w 628"/>
                <a:gd name="T17" fmla="*/ 208 h 592"/>
                <a:gd name="T18" fmla="*/ 3 w 628"/>
                <a:gd name="T19" fmla="*/ 251 h 592"/>
                <a:gd name="T20" fmla="*/ 0 w 628"/>
                <a:gd name="T21" fmla="*/ 296 h 592"/>
                <a:gd name="T22" fmla="*/ 3 w 628"/>
                <a:gd name="T23" fmla="*/ 341 h 592"/>
                <a:gd name="T24" fmla="*/ 14 w 628"/>
                <a:gd name="T25" fmla="*/ 385 h 592"/>
                <a:gd name="T26" fmla="*/ 31 w 628"/>
                <a:gd name="T27" fmla="*/ 424 h 592"/>
                <a:gd name="T28" fmla="*/ 54 w 628"/>
                <a:gd name="T29" fmla="*/ 462 h 592"/>
                <a:gd name="T30" fmla="*/ 81 w 628"/>
                <a:gd name="T31" fmla="*/ 495 h 592"/>
                <a:gd name="T32" fmla="*/ 114 w 628"/>
                <a:gd name="T33" fmla="*/ 524 h 592"/>
                <a:gd name="T34" fmla="*/ 150 w 628"/>
                <a:gd name="T35" fmla="*/ 550 h 592"/>
                <a:gd name="T36" fmla="*/ 192 w 628"/>
                <a:gd name="T37" fmla="*/ 569 h 592"/>
                <a:gd name="T38" fmla="*/ 235 w 628"/>
                <a:gd name="T39" fmla="*/ 583 h 592"/>
                <a:gd name="T40" fmla="*/ 282 w 628"/>
                <a:gd name="T41" fmla="*/ 591 h 592"/>
                <a:gd name="T42" fmla="*/ 330 w 628"/>
                <a:gd name="T43" fmla="*/ 592 h 592"/>
                <a:gd name="T44" fmla="*/ 378 w 628"/>
                <a:gd name="T45" fmla="*/ 586 h 592"/>
                <a:gd name="T46" fmla="*/ 422 w 628"/>
                <a:gd name="T47" fmla="*/ 575 h 592"/>
                <a:gd name="T48" fmla="*/ 463 w 628"/>
                <a:gd name="T49" fmla="*/ 556 h 592"/>
                <a:gd name="T50" fmla="*/ 502 w 628"/>
                <a:gd name="T51" fmla="*/ 534 h 592"/>
                <a:gd name="T52" fmla="*/ 536 w 628"/>
                <a:gd name="T53" fmla="*/ 505 h 592"/>
                <a:gd name="T54" fmla="*/ 566 w 628"/>
                <a:gd name="T55" fmla="*/ 473 h 592"/>
                <a:gd name="T56" fmla="*/ 591 w 628"/>
                <a:gd name="T57" fmla="*/ 437 h 592"/>
                <a:gd name="T58" fmla="*/ 609 w 628"/>
                <a:gd name="T59" fmla="*/ 398 h 592"/>
                <a:gd name="T60" fmla="*/ 622 w 628"/>
                <a:gd name="T61" fmla="*/ 356 h 592"/>
                <a:gd name="T62" fmla="*/ 628 w 628"/>
                <a:gd name="T63" fmla="*/ 312 h 592"/>
                <a:gd name="T64" fmla="*/ 626 w 628"/>
                <a:gd name="T65" fmla="*/ 266 h 592"/>
                <a:gd name="T66" fmla="*/ 618 w 628"/>
                <a:gd name="T67" fmla="*/ 222 h 592"/>
                <a:gd name="T68" fmla="*/ 603 w 628"/>
                <a:gd name="T69" fmla="*/ 182 h 592"/>
                <a:gd name="T70" fmla="*/ 583 w 628"/>
                <a:gd name="T71" fmla="*/ 143 h 592"/>
                <a:gd name="T72" fmla="*/ 556 w 628"/>
                <a:gd name="T73" fmla="*/ 108 h 592"/>
                <a:gd name="T74" fmla="*/ 525 w 628"/>
                <a:gd name="T75" fmla="*/ 77 h 592"/>
                <a:gd name="T76" fmla="*/ 490 w 628"/>
                <a:gd name="T77" fmla="*/ 51 h 592"/>
                <a:gd name="T78" fmla="*/ 450 w 628"/>
                <a:gd name="T79" fmla="*/ 29 h 592"/>
                <a:gd name="T80" fmla="*/ 407 w 628"/>
                <a:gd name="T81" fmla="*/ 13 h 592"/>
                <a:gd name="T82" fmla="*/ 362 w 628"/>
                <a:gd name="T83" fmla="*/ 3 h 592"/>
                <a:gd name="T84" fmla="*/ 315 w 628"/>
                <a:gd name="T85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8" h="592">
                  <a:moveTo>
                    <a:pt x="315" y="0"/>
                  </a:moveTo>
                  <a:lnTo>
                    <a:pt x="298" y="0"/>
                  </a:lnTo>
                  <a:lnTo>
                    <a:pt x="282" y="2"/>
                  </a:lnTo>
                  <a:lnTo>
                    <a:pt x="265" y="3"/>
                  </a:lnTo>
                  <a:lnTo>
                    <a:pt x="250" y="6"/>
                  </a:lnTo>
                  <a:lnTo>
                    <a:pt x="235" y="9"/>
                  </a:lnTo>
                  <a:lnTo>
                    <a:pt x="221" y="13"/>
                  </a:lnTo>
                  <a:lnTo>
                    <a:pt x="206" y="18"/>
                  </a:lnTo>
                  <a:lnTo>
                    <a:pt x="192" y="24"/>
                  </a:lnTo>
                  <a:lnTo>
                    <a:pt x="178" y="29"/>
                  </a:lnTo>
                  <a:lnTo>
                    <a:pt x="164" y="35"/>
                  </a:lnTo>
                  <a:lnTo>
                    <a:pt x="150" y="42"/>
                  </a:lnTo>
                  <a:lnTo>
                    <a:pt x="138" y="51"/>
                  </a:lnTo>
                  <a:lnTo>
                    <a:pt x="126" y="58"/>
                  </a:lnTo>
                  <a:lnTo>
                    <a:pt x="114" y="67"/>
                  </a:lnTo>
                  <a:lnTo>
                    <a:pt x="103" y="77"/>
                  </a:lnTo>
                  <a:lnTo>
                    <a:pt x="92" y="87"/>
                  </a:lnTo>
                  <a:lnTo>
                    <a:pt x="81" y="98"/>
                  </a:lnTo>
                  <a:lnTo>
                    <a:pt x="72" y="108"/>
                  </a:lnTo>
                  <a:lnTo>
                    <a:pt x="61" y="119"/>
                  </a:lnTo>
                  <a:lnTo>
                    <a:pt x="54" y="131"/>
                  </a:lnTo>
                  <a:lnTo>
                    <a:pt x="44" y="143"/>
                  </a:lnTo>
                  <a:lnTo>
                    <a:pt x="37" y="156"/>
                  </a:lnTo>
                  <a:lnTo>
                    <a:pt x="31" y="167"/>
                  </a:lnTo>
                  <a:lnTo>
                    <a:pt x="25" y="182"/>
                  </a:lnTo>
                  <a:lnTo>
                    <a:pt x="18" y="195"/>
                  </a:lnTo>
                  <a:lnTo>
                    <a:pt x="14" y="208"/>
                  </a:lnTo>
                  <a:lnTo>
                    <a:pt x="9" y="222"/>
                  </a:lnTo>
                  <a:lnTo>
                    <a:pt x="6" y="237"/>
                  </a:lnTo>
                  <a:lnTo>
                    <a:pt x="3" y="251"/>
                  </a:lnTo>
                  <a:lnTo>
                    <a:pt x="2" y="266"/>
                  </a:lnTo>
                  <a:lnTo>
                    <a:pt x="0" y="282"/>
                  </a:lnTo>
                  <a:lnTo>
                    <a:pt x="0" y="296"/>
                  </a:lnTo>
                  <a:lnTo>
                    <a:pt x="0" y="312"/>
                  </a:lnTo>
                  <a:lnTo>
                    <a:pt x="2" y="327"/>
                  </a:lnTo>
                  <a:lnTo>
                    <a:pt x="3" y="341"/>
                  </a:lnTo>
                  <a:lnTo>
                    <a:pt x="6" y="356"/>
                  </a:lnTo>
                  <a:lnTo>
                    <a:pt x="9" y="370"/>
                  </a:lnTo>
                  <a:lnTo>
                    <a:pt x="14" y="385"/>
                  </a:lnTo>
                  <a:lnTo>
                    <a:pt x="18" y="398"/>
                  </a:lnTo>
                  <a:lnTo>
                    <a:pt x="25" y="411"/>
                  </a:lnTo>
                  <a:lnTo>
                    <a:pt x="31" y="424"/>
                  </a:lnTo>
                  <a:lnTo>
                    <a:pt x="37" y="437"/>
                  </a:lnTo>
                  <a:lnTo>
                    <a:pt x="44" y="450"/>
                  </a:lnTo>
                  <a:lnTo>
                    <a:pt x="54" y="462"/>
                  </a:lnTo>
                  <a:lnTo>
                    <a:pt x="61" y="473"/>
                  </a:lnTo>
                  <a:lnTo>
                    <a:pt x="72" y="485"/>
                  </a:lnTo>
                  <a:lnTo>
                    <a:pt x="81" y="495"/>
                  </a:lnTo>
                  <a:lnTo>
                    <a:pt x="92" y="505"/>
                  </a:lnTo>
                  <a:lnTo>
                    <a:pt x="103" y="515"/>
                  </a:lnTo>
                  <a:lnTo>
                    <a:pt x="114" y="524"/>
                  </a:lnTo>
                  <a:lnTo>
                    <a:pt x="126" y="534"/>
                  </a:lnTo>
                  <a:lnTo>
                    <a:pt x="138" y="541"/>
                  </a:lnTo>
                  <a:lnTo>
                    <a:pt x="150" y="550"/>
                  </a:lnTo>
                  <a:lnTo>
                    <a:pt x="164" y="556"/>
                  </a:lnTo>
                  <a:lnTo>
                    <a:pt x="178" y="563"/>
                  </a:lnTo>
                  <a:lnTo>
                    <a:pt x="192" y="569"/>
                  </a:lnTo>
                  <a:lnTo>
                    <a:pt x="206" y="575"/>
                  </a:lnTo>
                  <a:lnTo>
                    <a:pt x="221" y="579"/>
                  </a:lnTo>
                  <a:lnTo>
                    <a:pt x="235" y="583"/>
                  </a:lnTo>
                  <a:lnTo>
                    <a:pt x="250" y="586"/>
                  </a:lnTo>
                  <a:lnTo>
                    <a:pt x="265" y="589"/>
                  </a:lnTo>
                  <a:lnTo>
                    <a:pt x="282" y="591"/>
                  </a:lnTo>
                  <a:lnTo>
                    <a:pt x="298" y="592"/>
                  </a:lnTo>
                  <a:lnTo>
                    <a:pt x="315" y="592"/>
                  </a:lnTo>
                  <a:lnTo>
                    <a:pt x="330" y="592"/>
                  </a:lnTo>
                  <a:lnTo>
                    <a:pt x="345" y="591"/>
                  </a:lnTo>
                  <a:lnTo>
                    <a:pt x="362" y="589"/>
                  </a:lnTo>
                  <a:lnTo>
                    <a:pt x="378" y="586"/>
                  </a:lnTo>
                  <a:lnTo>
                    <a:pt x="393" y="583"/>
                  </a:lnTo>
                  <a:lnTo>
                    <a:pt x="407" y="579"/>
                  </a:lnTo>
                  <a:lnTo>
                    <a:pt x="422" y="575"/>
                  </a:lnTo>
                  <a:lnTo>
                    <a:pt x="436" y="569"/>
                  </a:lnTo>
                  <a:lnTo>
                    <a:pt x="450" y="563"/>
                  </a:lnTo>
                  <a:lnTo>
                    <a:pt x="463" y="556"/>
                  </a:lnTo>
                  <a:lnTo>
                    <a:pt x="477" y="550"/>
                  </a:lnTo>
                  <a:lnTo>
                    <a:pt x="490" y="541"/>
                  </a:lnTo>
                  <a:lnTo>
                    <a:pt x="502" y="534"/>
                  </a:lnTo>
                  <a:lnTo>
                    <a:pt x="514" y="524"/>
                  </a:lnTo>
                  <a:lnTo>
                    <a:pt x="525" y="515"/>
                  </a:lnTo>
                  <a:lnTo>
                    <a:pt x="536" y="505"/>
                  </a:lnTo>
                  <a:lnTo>
                    <a:pt x="546" y="495"/>
                  </a:lnTo>
                  <a:lnTo>
                    <a:pt x="556" y="485"/>
                  </a:lnTo>
                  <a:lnTo>
                    <a:pt x="566" y="473"/>
                  </a:lnTo>
                  <a:lnTo>
                    <a:pt x="574" y="462"/>
                  </a:lnTo>
                  <a:lnTo>
                    <a:pt x="583" y="450"/>
                  </a:lnTo>
                  <a:lnTo>
                    <a:pt x="591" y="437"/>
                  </a:lnTo>
                  <a:lnTo>
                    <a:pt x="597" y="424"/>
                  </a:lnTo>
                  <a:lnTo>
                    <a:pt x="603" y="411"/>
                  </a:lnTo>
                  <a:lnTo>
                    <a:pt x="609" y="398"/>
                  </a:lnTo>
                  <a:lnTo>
                    <a:pt x="614" y="385"/>
                  </a:lnTo>
                  <a:lnTo>
                    <a:pt x="618" y="370"/>
                  </a:lnTo>
                  <a:lnTo>
                    <a:pt x="622" y="356"/>
                  </a:lnTo>
                  <a:lnTo>
                    <a:pt x="625" y="341"/>
                  </a:lnTo>
                  <a:lnTo>
                    <a:pt x="626" y="327"/>
                  </a:lnTo>
                  <a:lnTo>
                    <a:pt x="628" y="312"/>
                  </a:lnTo>
                  <a:lnTo>
                    <a:pt x="628" y="296"/>
                  </a:lnTo>
                  <a:lnTo>
                    <a:pt x="628" y="282"/>
                  </a:lnTo>
                  <a:lnTo>
                    <a:pt x="626" y="266"/>
                  </a:lnTo>
                  <a:lnTo>
                    <a:pt x="625" y="251"/>
                  </a:lnTo>
                  <a:lnTo>
                    <a:pt x="622" y="237"/>
                  </a:lnTo>
                  <a:lnTo>
                    <a:pt x="618" y="222"/>
                  </a:lnTo>
                  <a:lnTo>
                    <a:pt x="614" y="208"/>
                  </a:lnTo>
                  <a:lnTo>
                    <a:pt x="609" y="195"/>
                  </a:lnTo>
                  <a:lnTo>
                    <a:pt x="603" y="182"/>
                  </a:lnTo>
                  <a:lnTo>
                    <a:pt x="597" y="167"/>
                  </a:lnTo>
                  <a:lnTo>
                    <a:pt x="591" y="156"/>
                  </a:lnTo>
                  <a:lnTo>
                    <a:pt x="583" y="143"/>
                  </a:lnTo>
                  <a:lnTo>
                    <a:pt x="574" y="131"/>
                  </a:lnTo>
                  <a:lnTo>
                    <a:pt x="566" y="119"/>
                  </a:lnTo>
                  <a:lnTo>
                    <a:pt x="556" y="108"/>
                  </a:lnTo>
                  <a:lnTo>
                    <a:pt x="546" y="98"/>
                  </a:lnTo>
                  <a:lnTo>
                    <a:pt x="536" y="87"/>
                  </a:lnTo>
                  <a:lnTo>
                    <a:pt x="525" y="77"/>
                  </a:lnTo>
                  <a:lnTo>
                    <a:pt x="514" y="67"/>
                  </a:lnTo>
                  <a:lnTo>
                    <a:pt x="502" y="58"/>
                  </a:lnTo>
                  <a:lnTo>
                    <a:pt x="490" y="51"/>
                  </a:lnTo>
                  <a:lnTo>
                    <a:pt x="477" y="42"/>
                  </a:lnTo>
                  <a:lnTo>
                    <a:pt x="463" y="35"/>
                  </a:lnTo>
                  <a:lnTo>
                    <a:pt x="450" y="29"/>
                  </a:lnTo>
                  <a:lnTo>
                    <a:pt x="436" y="24"/>
                  </a:lnTo>
                  <a:lnTo>
                    <a:pt x="422" y="18"/>
                  </a:lnTo>
                  <a:lnTo>
                    <a:pt x="407" y="13"/>
                  </a:lnTo>
                  <a:lnTo>
                    <a:pt x="393" y="9"/>
                  </a:lnTo>
                  <a:lnTo>
                    <a:pt x="378" y="6"/>
                  </a:lnTo>
                  <a:lnTo>
                    <a:pt x="362" y="3"/>
                  </a:lnTo>
                  <a:lnTo>
                    <a:pt x="345" y="2"/>
                  </a:lnTo>
                  <a:lnTo>
                    <a:pt x="330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71" name="Freeform 1003"/>
            <p:cNvSpPr>
              <a:spLocks/>
            </p:cNvSpPr>
            <p:nvPr/>
          </p:nvSpPr>
          <p:spPr bwMode="auto">
            <a:xfrm>
              <a:off x="3372" y="3086"/>
              <a:ext cx="304" cy="309"/>
            </a:xfrm>
            <a:custGeom>
              <a:avLst/>
              <a:gdLst>
                <a:gd name="T0" fmla="*/ 282 w 628"/>
                <a:gd name="T1" fmla="*/ 2 h 592"/>
                <a:gd name="T2" fmla="*/ 235 w 628"/>
                <a:gd name="T3" fmla="*/ 9 h 592"/>
                <a:gd name="T4" fmla="*/ 192 w 628"/>
                <a:gd name="T5" fmla="*/ 24 h 592"/>
                <a:gd name="T6" fmla="*/ 150 w 628"/>
                <a:gd name="T7" fmla="*/ 42 h 592"/>
                <a:gd name="T8" fmla="*/ 114 w 628"/>
                <a:gd name="T9" fmla="*/ 67 h 592"/>
                <a:gd name="T10" fmla="*/ 81 w 628"/>
                <a:gd name="T11" fmla="*/ 98 h 592"/>
                <a:gd name="T12" fmla="*/ 54 w 628"/>
                <a:gd name="T13" fmla="*/ 131 h 592"/>
                <a:gd name="T14" fmla="*/ 31 w 628"/>
                <a:gd name="T15" fmla="*/ 167 h 592"/>
                <a:gd name="T16" fmla="*/ 14 w 628"/>
                <a:gd name="T17" fmla="*/ 208 h 592"/>
                <a:gd name="T18" fmla="*/ 3 w 628"/>
                <a:gd name="T19" fmla="*/ 251 h 592"/>
                <a:gd name="T20" fmla="*/ 0 w 628"/>
                <a:gd name="T21" fmla="*/ 296 h 592"/>
                <a:gd name="T22" fmla="*/ 3 w 628"/>
                <a:gd name="T23" fmla="*/ 341 h 592"/>
                <a:gd name="T24" fmla="*/ 14 w 628"/>
                <a:gd name="T25" fmla="*/ 385 h 592"/>
                <a:gd name="T26" fmla="*/ 31 w 628"/>
                <a:gd name="T27" fmla="*/ 424 h 592"/>
                <a:gd name="T28" fmla="*/ 54 w 628"/>
                <a:gd name="T29" fmla="*/ 462 h 592"/>
                <a:gd name="T30" fmla="*/ 81 w 628"/>
                <a:gd name="T31" fmla="*/ 495 h 592"/>
                <a:gd name="T32" fmla="*/ 114 w 628"/>
                <a:gd name="T33" fmla="*/ 524 h 592"/>
                <a:gd name="T34" fmla="*/ 150 w 628"/>
                <a:gd name="T35" fmla="*/ 550 h 592"/>
                <a:gd name="T36" fmla="*/ 192 w 628"/>
                <a:gd name="T37" fmla="*/ 569 h 592"/>
                <a:gd name="T38" fmla="*/ 235 w 628"/>
                <a:gd name="T39" fmla="*/ 583 h 592"/>
                <a:gd name="T40" fmla="*/ 282 w 628"/>
                <a:gd name="T41" fmla="*/ 591 h 592"/>
                <a:gd name="T42" fmla="*/ 330 w 628"/>
                <a:gd name="T43" fmla="*/ 592 h 592"/>
                <a:gd name="T44" fmla="*/ 378 w 628"/>
                <a:gd name="T45" fmla="*/ 586 h 592"/>
                <a:gd name="T46" fmla="*/ 422 w 628"/>
                <a:gd name="T47" fmla="*/ 575 h 592"/>
                <a:gd name="T48" fmla="*/ 463 w 628"/>
                <a:gd name="T49" fmla="*/ 556 h 592"/>
                <a:gd name="T50" fmla="*/ 502 w 628"/>
                <a:gd name="T51" fmla="*/ 534 h 592"/>
                <a:gd name="T52" fmla="*/ 536 w 628"/>
                <a:gd name="T53" fmla="*/ 505 h 592"/>
                <a:gd name="T54" fmla="*/ 566 w 628"/>
                <a:gd name="T55" fmla="*/ 473 h 592"/>
                <a:gd name="T56" fmla="*/ 591 w 628"/>
                <a:gd name="T57" fmla="*/ 437 h 592"/>
                <a:gd name="T58" fmla="*/ 609 w 628"/>
                <a:gd name="T59" fmla="*/ 398 h 592"/>
                <a:gd name="T60" fmla="*/ 622 w 628"/>
                <a:gd name="T61" fmla="*/ 356 h 592"/>
                <a:gd name="T62" fmla="*/ 628 w 628"/>
                <a:gd name="T63" fmla="*/ 312 h 592"/>
                <a:gd name="T64" fmla="*/ 626 w 628"/>
                <a:gd name="T65" fmla="*/ 266 h 592"/>
                <a:gd name="T66" fmla="*/ 618 w 628"/>
                <a:gd name="T67" fmla="*/ 222 h 592"/>
                <a:gd name="T68" fmla="*/ 603 w 628"/>
                <a:gd name="T69" fmla="*/ 182 h 592"/>
                <a:gd name="T70" fmla="*/ 583 w 628"/>
                <a:gd name="T71" fmla="*/ 143 h 592"/>
                <a:gd name="T72" fmla="*/ 556 w 628"/>
                <a:gd name="T73" fmla="*/ 108 h 592"/>
                <a:gd name="T74" fmla="*/ 525 w 628"/>
                <a:gd name="T75" fmla="*/ 77 h 592"/>
                <a:gd name="T76" fmla="*/ 490 w 628"/>
                <a:gd name="T77" fmla="*/ 51 h 592"/>
                <a:gd name="T78" fmla="*/ 450 w 628"/>
                <a:gd name="T79" fmla="*/ 29 h 592"/>
                <a:gd name="T80" fmla="*/ 407 w 628"/>
                <a:gd name="T81" fmla="*/ 13 h 592"/>
                <a:gd name="T82" fmla="*/ 362 w 628"/>
                <a:gd name="T83" fmla="*/ 3 h 592"/>
                <a:gd name="T84" fmla="*/ 315 w 628"/>
                <a:gd name="T85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8" h="592">
                  <a:moveTo>
                    <a:pt x="315" y="0"/>
                  </a:moveTo>
                  <a:lnTo>
                    <a:pt x="298" y="0"/>
                  </a:lnTo>
                  <a:lnTo>
                    <a:pt x="282" y="2"/>
                  </a:lnTo>
                  <a:lnTo>
                    <a:pt x="265" y="3"/>
                  </a:lnTo>
                  <a:lnTo>
                    <a:pt x="250" y="6"/>
                  </a:lnTo>
                  <a:lnTo>
                    <a:pt x="235" y="9"/>
                  </a:lnTo>
                  <a:lnTo>
                    <a:pt x="221" y="13"/>
                  </a:lnTo>
                  <a:lnTo>
                    <a:pt x="206" y="18"/>
                  </a:lnTo>
                  <a:lnTo>
                    <a:pt x="192" y="24"/>
                  </a:lnTo>
                  <a:lnTo>
                    <a:pt x="178" y="29"/>
                  </a:lnTo>
                  <a:lnTo>
                    <a:pt x="164" y="35"/>
                  </a:lnTo>
                  <a:lnTo>
                    <a:pt x="150" y="42"/>
                  </a:lnTo>
                  <a:lnTo>
                    <a:pt x="138" y="51"/>
                  </a:lnTo>
                  <a:lnTo>
                    <a:pt x="126" y="58"/>
                  </a:lnTo>
                  <a:lnTo>
                    <a:pt x="114" y="67"/>
                  </a:lnTo>
                  <a:lnTo>
                    <a:pt x="103" y="77"/>
                  </a:lnTo>
                  <a:lnTo>
                    <a:pt x="92" y="87"/>
                  </a:lnTo>
                  <a:lnTo>
                    <a:pt x="81" y="98"/>
                  </a:lnTo>
                  <a:lnTo>
                    <a:pt x="72" y="108"/>
                  </a:lnTo>
                  <a:lnTo>
                    <a:pt x="61" y="119"/>
                  </a:lnTo>
                  <a:lnTo>
                    <a:pt x="54" y="131"/>
                  </a:lnTo>
                  <a:lnTo>
                    <a:pt x="44" y="143"/>
                  </a:lnTo>
                  <a:lnTo>
                    <a:pt x="37" y="156"/>
                  </a:lnTo>
                  <a:lnTo>
                    <a:pt x="31" y="167"/>
                  </a:lnTo>
                  <a:lnTo>
                    <a:pt x="25" y="182"/>
                  </a:lnTo>
                  <a:lnTo>
                    <a:pt x="18" y="195"/>
                  </a:lnTo>
                  <a:lnTo>
                    <a:pt x="14" y="208"/>
                  </a:lnTo>
                  <a:lnTo>
                    <a:pt x="9" y="222"/>
                  </a:lnTo>
                  <a:lnTo>
                    <a:pt x="6" y="237"/>
                  </a:lnTo>
                  <a:lnTo>
                    <a:pt x="3" y="251"/>
                  </a:lnTo>
                  <a:lnTo>
                    <a:pt x="2" y="266"/>
                  </a:lnTo>
                  <a:lnTo>
                    <a:pt x="0" y="282"/>
                  </a:lnTo>
                  <a:lnTo>
                    <a:pt x="0" y="296"/>
                  </a:lnTo>
                  <a:lnTo>
                    <a:pt x="0" y="312"/>
                  </a:lnTo>
                  <a:lnTo>
                    <a:pt x="2" y="327"/>
                  </a:lnTo>
                  <a:lnTo>
                    <a:pt x="3" y="341"/>
                  </a:lnTo>
                  <a:lnTo>
                    <a:pt x="6" y="356"/>
                  </a:lnTo>
                  <a:lnTo>
                    <a:pt x="9" y="370"/>
                  </a:lnTo>
                  <a:lnTo>
                    <a:pt x="14" y="385"/>
                  </a:lnTo>
                  <a:lnTo>
                    <a:pt x="18" y="398"/>
                  </a:lnTo>
                  <a:lnTo>
                    <a:pt x="25" y="411"/>
                  </a:lnTo>
                  <a:lnTo>
                    <a:pt x="31" y="424"/>
                  </a:lnTo>
                  <a:lnTo>
                    <a:pt x="37" y="437"/>
                  </a:lnTo>
                  <a:lnTo>
                    <a:pt x="44" y="450"/>
                  </a:lnTo>
                  <a:lnTo>
                    <a:pt x="54" y="462"/>
                  </a:lnTo>
                  <a:lnTo>
                    <a:pt x="61" y="473"/>
                  </a:lnTo>
                  <a:lnTo>
                    <a:pt x="72" y="485"/>
                  </a:lnTo>
                  <a:lnTo>
                    <a:pt x="81" y="495"/>
                  </a:lnTo>
                  <a:lnTo>
                    <a:pt x="92" y="505"/>
                  </a:lnTo>
                  <a:lnTo>
                    <a:pt x="103" y="515"/>
                  </a:lnTo>
                  <a:lnTo>
                    <a:pt x="114" y="524"/>
                  </a:lnTo>
                  <a:lnTo>
                    <a:pt x="126" y="534"/>
                  </a:lnTo>
                  <a:lnTo>
                    <a:pt x="138" y="541"/>
                  </a:lnTo>
                  <a:lnTo>
                    <a:pt x="150" y="550"/>
                  </a:lnTo>
                  <a:lnTo>
                    <a:pt x="164" y="556"/>
                  </a:lnTo>
                  <a:lnTo>
                    <a:pt x="178" y="563"/>
                  </a:lnTo>
                  <a:lnTo>
                    <a:pt x="192" y="569"/>
                  </a:lnTo>
                  <a:lnTo>
                    <a:pt x="206" y="575"/>
                  </a:lnTo>
                  <a:lnTo>
                    <a:pt x="221" y="579"/>
                  </a:lnTo>
                  <a:lnTo>
                    <a:pt x="235" y="583"/>
                  </a:lnTo>
                  <a:lnTo>
                    <a:pt x="250" y="586"/>
                  </a:lnTo>
                  <a:lnTo>
                    <a:pt x="265" y="589"/>
                  </a:lnTo>
                  <a:lnTo>
                    <a:pt x="282" y="591"/>
                  </a:lnTo>
                  <a:lnTo>
                    <a:pt x="298" y="592"/>
                  </a:lnTo>
                  <a:lnTo>
                    <a:pt x="315" y="592"/>
                  </a:lnTo>
                  <a:lnTo>
                    <a:pt x="330" y="592"/>
                  </a:lnTo>
                  <a:lnTo>
                    <a:pt x="345" y="591"/>
                  </a:lnTo>
                  <a:lnTo>
                    <a:pt x="362" y="589"/>
                  </a:lnTo>
                  <a:lnTo>
                    <a:pt x="378" y="586"/>
                  </a:lnTo>
                  <a:lnTo>
                    <a:pt x="393" y="583"/>
                  </a:lnTo>
                  <a:lnTo>
                    <a:pt x="407" y="579"/>
                  </a:lnTo>
                  <a:lnTo>
                    <a:pt x="422" y="575"/>
                  </a:lnTo>
                  <a:lnTo>
                    <a:pt x="436" y="569"/>
                  </a:lnTo>
                  <a:lnTo>
                    <a:pt x="450" y="563"/>
                  </a:lnTo>
                  <a:lnTo>
                    <a:pt x="463" y="556"/>
                  </a:lnTo>
                  <a:lnTo>
                    <a:pt x="477" y="550"/>
                  </a:lnTo>
                  <a:lnTo>
                    <a:pt x="490" y="541"/>
                  </a:lnTo>
                  <a:lnTo>
                    <a:pt x="502" y="534"/>
                  </a:lnTo>
                  <a:lnTo>
                    <a:pt x="514" y="524"/>
                  </a:lnTo>
                  <a:lnTo>
                    <a:pt x="525" y="515"/>
                  </a:lnTo>
                  <a:lnTo>
                    <a:pt x="536" y="505"/>
                  </a:lnTo>
                  <a:lnTo>
                    <a:pt x="546" y="495"/>
                  </a:lnTo>
                  <a:lnTo>
                    <a:pt x="556" y="485"/>
                  </a:lnTo>
                  <a:lnTo>
                    <a:pt x="566" y="473"/>
                  </a:lnTo>
                  <a:lnTo>
                    <a:pt x="574" y="462"/>
                  </a:lnTo>
                  <a:lnTo>
                    <a:pt x="583" y="450"/>
                  </a:lnTo>
                  <a:lnTo>
                    <a:pt x="591" y="437"/>
                  </a:lnTo>
                  <a:lnTo>
                    <a:pt x="597" y="424"/>
                  </a:lnTo>
                  <a:lnTo>
                    <a:pt x="603" y="411"/>
                  </a:lnTo>
                  <a:lnTo>
                    <a:pt x="609" y="398"/>
                  </a:lnTo>
                  <a:lnTo>
                    <a:pt x="614" y="385"/>
                  </a:lnTo>
                  <a:lnTo>
                    <a:pt x="618" y="370"/>
                  </a:lnTo>
                  <a:lnTo>
                    <a:pt x="622" y="356"/>
                  </a:lnTo>
                  <a:lnTo>
                    <a:pt x="625" y="341"/>
                  </a:lnTo>
                  <a:lnTo>
                    <a:pt x="626" y="327"/>
                  </a:lnTo>
                  <a:lnTo>
                    <a:pt x="628" y="312"/>
                  </a:lnTo>
                  <a:lnTo>
                    <a:pt x="628" y="296"/>
                  </a:lnTo>
                  <a:lnTo>
                    <a:pt x="628" y="282"/>
                  </a:lnTo>
                  <a:lnTo>
                    <a:pt x="626" y="266"/>
                  </a:lnTo>
                  <a:lnTo>
                    <a:pt x="625" y="251"/>
                  </a:lnTo>
                  <a:lnTo>
                    <a:pt x="622" y="237"/>
                  </a:lnTo>
                  <a:lnTo>
                    <a:pt x="618" y="222"/>
                  </a:lnTo>
                  <a:lnTo>
                    <a:pt x="614" y="208"/>
                  </a:lnTo>
                  <a:lnTo>
                    <a:pt x="609" y="195"/>
                  </a:lnTo>
                  <a:lnTo>
                    <a:pt x="603" y="182"/>
                  </a:lnTo>
                  <a:lnTo>
                    <a:pt x="597" y="167"/>
                  </a:lnTo>
                  <a:lnTo>
                    <a:pt x="591" y="156"/>
                  </a:lnTo>
                  <a:lnTo>
                    <a:pt x="583" y="143"/>
                  </a:lnTo>
                  <a:lnTo>
                    <a:pt x="574" y="131"/>
                  </a:lnTo>
                  <a:lnTo>
                    <a:pt x="566" y="119"/>
                  </a:lnTo>
                  <a:lnTo>
                    <a:pt x="556" y="108"/>
                  </a:lnTo>
                  <a:lnTo>
                    <a:pt x="546" y="98"/>
                  </a:lnTo>
                  <a:lnTo>
                    <a:pt x="536" y="87"/>
                  </a:lnTo>
                  <a:lnTo>
                    <a:pt x="525" y="77"/>
                  </a:lnTo>
                  <a:lnTo>
                    <a:pt x="514" y="67"/>
                  </a:lnTo>
                  <a:lnTo>
                    <a:pt x="502" y="58"/>
                  </a:lnTo>
                  <a:lnTo>
                    <a:pt x="490" y="51"/>
                  </a:lnTo>
                  <a:lnTo>
                    <a:pt x="477" y="42"/>
                  </a:lnTo>
                  <a:lnTo>
                    <a:pt x="463" y="35"/>
                  </a:lnTo>
                  <a:lnTo>
                    <a:pt x="450" y="29"/>
                  </a:lnTo>
                  <a:lnTo>
                    <a:pt x="436" y="24"/>
                  </a:lnTo>
                  <a:lnTo>
                    <a:pt x="422" y="18"/>
                  </a:lnTo>
                  <a:lnTo>
                    <a:pt x="407" y="13"/>
                  </a:lnTo>
                  <a:lnTo>
                    <a:pt x="393" y="9"/>
                  </a:lnTo>
                  <a:lnTo>
                    <a:pt x="378" y="6"/>
                  </a:lnTo>
                  <a:lnTo>
                    <a:pt x="362" y="3"/>
                  </a:lnTo>
                  <a:lnTo>
                    <a:pt x="345" y="2"/>
                  </a:lnTo>
                  <a:lnTo>
                    <a:pt x="330" y="0"/>
                  </a:lnTo>
                  <a:lnTo>
                    <a:pt x="31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72" name="Line 1004"/>
            <p:cNvSpPr>
              <a:spLocks noChangeShapeType="1"/>
            </p:cNvSpPr>
            <p:nvPr/>
          </p:nvSpPr>
          <p:spPr bwMode="auto">
            <a:xfrm flipV="1">
              <a:off x="3442" y="3089"/>
              <a:ext cx="67" cy="2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73" name="Line 1005"/>
            <p:cNvSpPr>
              <a:spLocks noChangeShapeType="1"/>
            </p:cNvSpPr>
            <p:nvPr/>
          </p:nvSpPr>
          <p:spPr bwMode="auto">
            <a:xfrm flipH="1" flipV="1">
              <a:off x="3539" y="3086"/>
              <a:ext cx="71" cy="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74" name="Freeform 1006"/>
            <p:cNvSpPr>
              <a:spLocks/>
            </p:cNvSpPr>
            <p:nvPr/>
          </p:nvSpPr>
          <p:spPr bwMode="auto">
            <a:xfrm>
              <a:off x="4670" y="2951"/>
              <a:ext cx="344" cy="174"/>
            </a:xfrm>
            <a:custGeom>
              <a:avLst/>
              <a:gdLst>
                <a:gd name="T0" fmla="*/ 0 w 712"/>
                <a:gd name="T1" fmla="*/ 335 h 335"/>
                <a:gd name="T2" fmla="*/ 49 w 712"/>
                <a:gd name="T3" fmla="*/ 322 h 335"/>
                <a:gd name="T4" fmla="*/ 97 w 712"/>
                <a:gd name="T5" fmla="*/ 310 h 335"/>
                <a:gd name="T6" fmla="*/ 147 w 712"/>
                <a:gd name="T7" fmla="*/ 294 h 335"/>
                <a:gd name="T8" fmla="*/ 195 w 712"/>
                <a:gd name="T9" fmla="*/ 280 h 335"/>
                <a:gd name="T10" fmla="*/ 244 w 712"/>
                <a:gd name="T11" fmla="*/ 262 h 335"/>
                <a:gd name="T12" fmla="*/ 290 w 712"/>
                <a:gd name="T13" fmla="*/ 245 h 335"/>
                <a:gd name="T14" fmla="*/ 336 w 712"/>
                <a:gd name="T15" fmla="*/ 226 h 335"/>
                <a:gd name="T16" fmla="*/ 381 w 712"/>
                <a:gd name="T17" fmla="*/ 203 h 335"/>
                <a:gd name="T18" fmla="*/ 428 w 712"/>
                <a:gd name="T19" fmla="*/ 184 h 335"/>
                <a:gd name="T20" fmla="*/ 470 w 712"/>
                <a:gd name="T21" fmla="*/ 159 h 335"/>
                <a:gd name="T22" fmla="*/ 513 w 712"/>
                <a:gd name="T23" fmla="*/ 136 h 335"/>
                <a:gd name="T24" fmla="*/ 556 w 712"/>
                <a:gd name="T25" fmla="*/ 111 h 335"/>
                <a:gd name="T26" fmla="*/ 595 w 712"/>
                <a:gd name="T27" fmla="*/ 84 h 335"/>
                <a:gd name="T28" fmla="*/ 637 w 712"/>
                <a:gd name="T29" fmla="*/ 58 h 335"/>
                <a:gd name="T30" fmla="*/ 675 w 712"/>
                <a:gd name="T31" fmla="*/ 29 h 335"/>
                <a:gd name="T32" fmla="*/ 712 w 712"/>
                <a:gd name="T33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2" h="335">
                  <a:moveTo>
                    <a:pt x="0" y="335"/>
                  </a:moveTo>
                  <a:lnTo>
                    <a:pt x="49" y="322"/>
                  </a:lnTo>
                  <a:lnTo>
                    <a:pt x="97" y="310"/>
                  </a:lnTo>
                  <a:lnTo>
                    <a:pt x="147" y="294"/>
                  </a:lnTo>
                  <a:lnTo>
                    <a:pt x="195" y="280"/>
                  </a:lnTo>
                  <a:lnTo>
                    <a:pt x="244" y="262"/>
                  </a:lnTo>
                  <a:lnTo>
                    <a:pt x="290" y="245"/>
                  </a:lnTo>
                  <a:lnTo>
                    <a:pt x="336" y="226"/>
                  </a:lnTo>
                  <a:lnTo>
                    <a:pt x="381" y="203"/>
                  </a:lnTo>
                  <a:lnTo>
                    <a:pt x="428" y="184"/>
                  </a:lnTo>
                  <a:lnTo>
                    <a:pt x="470" y="159"/>
                  </a:lnTo>
                  <a:lnTo>
                    <a:pt x="513" y="136"/>
                  </a:lnTo>
                  <a:lnTo>
                    <a:pt x="556" y="111"/>
                  </a:lnTo>
                  <a:lnTo>
                    <a:pt x="595" y="84"/>
                  </a:lnTo>
                  <a:lnTo>
                    <a:pt x="637" y="58"/>
                  </a:lnTo>
                  <a:lnTo>
                    <a:pt x="675" y="29"/>
                  </a:lnTo>
                  <a:lnTo>
                    <a:pt x="712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75" name="Freeform 1007"/>
            <p:cNvSpPr>
              <a:spLocks/>
            </p:cNvSpPr>
            <p:nvPr/>
          </p:nvSpPr>
          <p:spPr bwMode="auto">
            <a:xfrm>
              <a:off x="4897" y="2857"/>
              <a:ext cx="314" cy="89"/>
            </a:xfrm>
            <a:custGeom>
              <a:avLst/>
              <a:gdLst>
                <a:gd name="T0" fmla="*/ 0 w 649"/>
                <a:gd name="T1" fmla="*/ 172 h 172"/>
                <a:gd name="T2" fmla="*/ 75 w 649"/>
                <a:gd name="T3" fmla="*/ 161 h 172"/>
                <a:gd name="T4" fmla="*/ 148 w 649"/>
                <a:gd name="T5" fmla="*/ 145 h 172"/>
                <a:gd name="T6" fmla="*/ 219 w 649"/>
                <a:gd name="T7" fmla="*/ 132 h 172"/>
                <a:gd name="T8" fmla="*/ 294 w 649"/>
                <a:gd name="T9" fmla="*/ 115 h 172"/>
                <a:gd name="T10" fmla="*/ 365 w 649"/>
                <a:gd name="T11" fmla="*/ 95 h 172"/>
                <a:gd name="T12" fmla="*/ 435 w 649"/>
                <a:gd name="T13" fmla="*/ 73 h 172"/>
                <a:gd name="T14" fmla="*/ 509 w 649"/>
                <a:gd name="T15" fmla="*/ 51 h 172"/>
                <a:gd name="T16" fmla="*/ 580 w 649"/>
                <a:gd name="T17" fmla="*/ 27 h 172"/>
                <a:gd name="T18" fmla="*/ 649 w 649"/>
                <a:gd name="T1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9" h="172">
                  <a:moveTo>
                    <a:pt x="0" y="172"/>
                  </a:moveTo>
                  <a:lnTo>
                    <a:pt x="75" y="161"/>
                  </a:lnTo>
                  <a:lnTo>
                    <a:pt x="148" y="145"/>
                  </a:lnTo>
                  <a:lnTo>
                    <a:pt x="219" y="132"/>
                  </a:lnTo>
                  <a:lnTo>
                    <a:pt x="294" y="115"/>
                  </a:lnTo>
                  <a:lnTo>
                    <a:pt x="365" y="95"/>
                  </a:lnTo>
                  <a:lnTo>
                    <a:pt x="435" y="73"/>
                  </a:lnTo>
                  <a:lnTo>
                    <a:pt x="509" y="51"/>
                  </a:lnTo>
                  <a:lnTo>
                    <a:pt x="580" y="27"/>
                  </a:lnTo>
                  <a:lnTo>
                    <a:pt x="649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76" name="Freeform 1008"/>
            <p:cNvSpPr>
              <a:spLocks/>
            </p:cNvSpPr>
            <p:nvPr/>
          </p:nvSpPr>
          <p:spPr bwMode="auto">
            <a:xfrm>
              <a:off x="5014" y="2879"/>
              <a:ext cx="199" cy="67"/>
            </a:xfrm>
            <a:custGeom>
              <a:avLst/>
              <a:gdLst>
                <a:gd name="T0" fmla="*/ 0 w 410"/>
                <a:gd name="T1" fmla="*/ 129 h 129"/>
                <a:gd name="T2" fmla="*/ 49 w 410"/>
                <a:gd name="T3" fmla="*/ 122 h 129"/>
                <a:gd name="T4" fmla="*/ 95 w 410"/>
                <a:gd name="T5" fmla="*/ 110 h 129"/>
                <a:gd name="T6" fmla="*/ 140 w 410"/>
                <a:gd name="T7" fmla="*/ 100 h 129"/>
                <a:gd name="T8" fmla="*/ 187 w 410"/>
                <a:gd name="T9" fmla="*/ 87 h 129"/>
                <a:gd name="T10" fmla="*/ 232 w 410"/>
                <a:gd name="T11" fmla="*/ 71 h 129"/>
                <a:gd name="T12" fmla="*/ 276 w 410"/>
                <a:gd name="T13" fmla="*/ 55 h 129"/>
                <a:gd name="T14" fmla="*/ 322 w 410"/>
                <a:gd name="T15" fmla="*/ 38 h 129"/>
                <a:gd name="T16" fmla="*/ 367 w 410"/>
                <a:gd name="T17" fmla="*/ 20 h 129"/>
                <a:gd name="T18" fmla="*/ 410 w 410"/>
                <a:gd name="T1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0" h="129">
                  <a:moveTo>
                    <a:pt x="0" y="129"/>
                  </a:moveTo>
                  <a:lnTo>
                    <a:pt x="49" y="122"/>
                  </a:lnTo>
                  <a:lnTo>
                    <a:pt x="95" y="110"/>
                  </a:lnTo>
                  <a:lnTo>
                    <a:pt x="140" y="100"/>
                  </a:lnTo>
                  <a:lnTo>
                    <a:pt x="187" y="87"/>
                  </a:lnTo>
                  <a:lnTo>
                    <a:pt x="232" y="71"/>
                  </a:lnTo>
                  <a:lnTo>
                    <a:pt x="276" y="55"/>
                  </a:lnTo>
                  <a:lnTo>
                    <a:pt x="322" y="38"/>
                  </a:lnTo>
                  <a:lnTo>
                    <a:pt x="367" y="20"/>
                  </a:lnTo>
                  <a:lnTo>
                    <a:pt x="41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77" name="Freeform 1009"/>
            <p:cNvSpPr>
              <a:spLocks/>
            </p:cNvSpPr>
            <p:nvPr/>
          </p:nvSpPr>
          <p:spPr bwMode="auto">
            <a:xfrm>
              <a:off x="1189" y="1569"/>
              <a:ext cx="1365" cy="531"/>
            </a:xfrm>
            <a:custGeom>
              <a:avLst/>
              <a:gdLst>
                <a:gd name="T0" fmla="*/ 0 w 2823"/>
                <a:gd name="T1" fmla="*/ 377 h 1018"/>
                <a:gd name="T2" fmla="*/ 3 w 2823"/>
                <a:gd name="T3" fmla="*/ 3 h 1018"/>
                <a:gd name="T4" fmla="*/ 2791 w 2823"/>
                <a:gd name="T5" fmla="*/ 0 h 1018"/>
                <a:gd name="T6" fmla="*/ 2794 w 2823"/>
                <a:gd name="T7" fmla="*/ 873 h 1018"/>
                <a:gd name="T8" fmla="*/ 2559 w 2823"/>
                <a:gd name="T9" fmla="*/ 1018 h 1018"/>
                <a:gd name="T10" fmla="*/ 2823 w 2823"/>
                <a:gd name="T11" fmla="*/ 1018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3" h="1018">
                  <a:moveTo>
                    <a:pt x="0" y="377"/>
                  </a:moveTo>
                  <a:lnTo>
                    <a:pt x="3" y="3"/>
                  </a:lnTo>
                  <a:lnTo>
                    <a:pt x="2791" y="0"/>
                  </a:lnTo>
                  <a:lnTo>
                    <a:pt x="2794" y="873"/>
                  </a:lnTo>
                  <a:lnTo>
                    <a:pt x="2559" y="1018"/>
                  </a:lnTo>
                  <a:lnTo>
                    <a:pt x="2823" y="1018"/>
                  </a:lnTo>
                </a:path>
              </a:pathLst>
            </a:custGeom>
            <a:noFill/>
            <a:ln w="301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78" name="Freeform 1010"/>
            <p:cNvSpPr>
              <a:spLocks/>
            </p:cNvSpPr>
            <p:nvPr/>
          </p:nvSpPr>
          <p:spPr bwMode="auto">
            <a:xfrm>
              <a:off x="1117" y="2277"/>
              <a:ext cx="155" cy="264"/>
            </a:xfrm>
            <a:custGeom>
              <a:avLst/>
              <a:gdLst>
                <a:gd name="T0" fmla="*/ 317 w 320"/>
                <a:gd name="T1" fmla="*/ 75 h 505"/>
                <a:gd name="T2" fmla="*/ 308 w 320"/>
                <a:gd name="T3" fmla="*/ 61 h 505"/>
                <a:gd name="T4" fmla="*/ 297 w 320"/>
                <a:gd name="T5" fmla="*/ 46 h 505"/>
                <a:gd name="T6" fmla="*/ 282 w 320"/>
                <a:gd name="T7" fmla="*/ 32 h 505"/>
                <a:gd name="T8" fmla="*/ 261 w 320"/>
                <a:gd name="T9" fmla="*/ 20 h 505"/>
                <a:gd name="T10" fmla="*/ 235 w 320"/>
                <a:gd name="T11" fmla="*/ 12 h 505"/>
                <a:gd name="T12" fmla="*/ 205 w 320"/>
                <a:gd name="T13" fmla="*/ 6 h 505"/>
                <a:gd name="T14" fmla="*/ 175 w 320"/>
                <a:gd name="T15" fmla="*/ 1 h 505"/>
                <a:gd name="T16" fmla="*/ 144 w 320"/>
                <a:gd name="T17" fmla="*/ 1 h 505"/>
                <a:gd name="T18" fmla="*/ 115 w 320"/>
                <a:gd name="T19" fmla="*/ 6 h 505"/>
                <a:gd name="T20" fmla="*/ 86 w 320"/>
                <a:gd name="T21" fmla="*/ 12 h 505"/>
                <a:gd name="T22" fmla="*/ 58 w 320"/>
                <a:gd name="T23" fmla="*/ 20 h 505"/>
                <a:gd name="T24" fmla="*/ 37 w 320"/>
                <a:gd name="T25" fmla="*/ 32 h 505"/>
                <a:gd name="T26" fmla="*/ 21 w 320"/>
                <a:gd name="T27" fmla="*/ 46 h 505"/>
                <a:gd name="T28" fmla="*/ 10 w 320"/>
                <a:gd name="T29" fmla="*/ 61 h 505"/>
                <a:gd name="T30" fmla="*/ 3 w 320"/>
                <a:gd name="T31" fmla="*/ 75 h 505"/>
                <a:gd name="T32" fmla="*/ 0 w 320"/>
                <a:gd name="T33" fmla="*/ 505 h 505"/>
                <a:gd name="T34" fmla="*/ 6 w 320"/>
                <a:gd name="T35" fmla="*/ 489 h 505"/>
                <a:gd name="T36" fmla="*/ 15 w 320"/>
                <a:gd name="T37" fmla="*/ 474 h 505"/>
                <a:gd name="T38" fmla="*/ 29 w 320"/>
                <a:gd name="T39" fmla="*/ 460 h 505"/>
                <a:gd name="T40" fmla="*/ 46 w 320"/>
                <a:gd name="T41" fmla="*/ 445 h 505"/>
                <a:gd name="T42" fmla="*/ 72 w 320"/>
                <a:gd name="T43" fmla="*/ 437 h 505"/>
                <a:gd name="T44" fmla="*/ 99 w 320"/>
                <a:gd name="T45" fmla="*/ 429 h 505"/>
                <a:gd name="T46" fmla="*/ 129 w 320"/>
                <a:gd name="T47" fmla="*/ 424 h 505"/>
                <a:gd name="T48" fmla="*/ 159 w 320"/>
                <a:gd name="T49" fmla="*/ 421 h 505"/>
                <a:gd name="T50" fmla="*/ 190 w 320"/>
                <a:gd name="T51" fmla="*/ 424 h 505"/>
                <a:gd name="T52" fmla="*/ 219 w 320"/>
                <a:gd name="T53" fmla="*/ 429 h 505"/>
                <a:gd name="T54" fmla="*/ 247 w 320"/>
                <a:gd name="T55" fmla="*/ 437 h 505"/>
                <a:gd name="T56" fmla="*/ 273 w 320"/>
                <a:gd name="T57" fmla="*/ 445 h 505"/>
                <a:gd name="T58" fmla="*/ 290 w 320"/>
                <a:gd name="T59" fmla="*/ 460 h 505"/>
                <a:gd name="T60" fmla="*/ 304 w 320"/>
                <a:gd name="T61" fmla="*/ 474 h 505"/>
                <a:gd name="T62" fmla="*/ 313 w 320"/>
                <a:gd name="T63" fmla="*/ 489 h 505"/>
                <a:gd name="T64" fmla="*/ 320 w 320"/>
                <a:gd name="T65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505">
                  <a:moveTo>
                    <a:pt x="320" y="84"/>
                  </a:moveTo>
                  <a:lnTo>
                    <a:pt x="317" y="75"/>
                  </a:lnTo>
                  <a:lnTo>
                    <a:pt x="313" y="68"/>
                  </a:lnTo>
                  <a:lnTo>
                    <a:pt x="308" y="61"/>
                  </a:lnTo>
                  <a:lnTo>
                    <a:pt x="304" y="54"/>
                  </a:lnTo>
                  <a:lnTo>
                    <a:pt x="297" y="46"/>
                  </a:lnTo>
                  <a:lnTo>
                    <a:pt x="290" y="39"/>
                  </a:lnTo>
                  <a:lnTo>
                    <a:pt x="282" y="32"/>
                  </a:lnTo>
                  <a:lnTo>
                    <a:pt x="273" y="26"/>
                  </a:lnTo>
                  <a:lnTo>
                    <a:pt x="261" y="20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19" y="9"/>
                  </a:lnTo>
                  <a:lnTo>
                    <a:pt x="205" y="6"/>
                  </a:lnTo>
                  <a:lnTo>
                    <a:pt x="190" y="3"/>
                  </a:lnTo>
                  <a:lnTo>
                    <a:pt x="175" y="1"/>
                  </a:lnTo>
                  <a:lnTo>
                    <a:pt x="159" y="0"/>
                  </a:lnTo>
                  <a:lnTo>
                    <a:pt x="144" y="1"/>
                  </a:lnTo>
                  <a:lnTo>
                    <a:pt x="129" y="3"/>
                  </a:lnTo>
                  <a:lnTo>
                    <a:pt x="115" y="6"/>
                  </a:lnTo>
                  <a:lnTo>
                    <a:pt x="99" y="9"/>
                  </a:lnTo>
                  <a:lnTo>
                    <a:pt x="86" y="12"/>
                  </a:lnTo>
                  <a:lnTo>
                    <a:pt x="72" y="16"/>
                  </a:lnTo>
                  <a:lnTo>
                    <a:pt x="58" y="20"/>
                  </a:lnTo>
                  <a:lnTo>
                    <a:pt x="46" y="26"/>
                  </a:lnTo>
                  <a:lnTo>
                    <a:pt x="37" y="32"/>
                  </a:lnTo>
                  <a:lnTo>
                    <a:pt x="29" y="39"/>
                  </a:lnTo>
                  <a:lnTo>
                    <a:pt x="21" y="46"/>
                  </a:lnTo>
                  <a:lnTo>
                    <a:pt x="15" y="54"/>
                  </a:lnTo>
                  <a:lnTo>
                    <a:pt x="10" y="61"/>
                  </a:lnTo>
                  <a:lnTo>
                    <a:pt x="6" y="68"/>
                  </a:lnTo>
                  <a:lnTo>
                    <a:pt x="3" y="75"/>
                  </a:lnTo>
                  <a:lnTo>
                    <a:pt x="0" y="84"/>
                  </a:lnTo>
                  <a:lnTo>
                    <a:pt x="0" y="505"/>
                  </a:lnTo>
                  <a:lnTo>
                    <a:pt x="3" y="496"/>
                  </a:lnTo>
                  <a:lnTo>
                    <a:pt x="6" y="489"/>
                  </a:lnTo>
                  <a:lnTo>
                    <a:pt x="10" y="482"/>
                  </a:lnTo>
                  <a:lnTo>
                    <a:pt x="15" y="474"/>
                  </a:lnTo>
                  <a:lnTo>
                    <a:pt x="21" y="467"/>
                  </a:lnTo>
                  <a:lnTo>
                    <a:pt x="29" y="460"/>
                  </a:lnTo>
                  <a:lnTo>
                    <a:pt x="37" y="453"/>
                  </a:lnTo>
                  <a:lnTo>
                    <a:pt x="46" y="445"/>
                  </a:lnTo>
                  <a:lnTo>
                    <a:pt x="58" y="441"/>
                  </a:lnTo>
                  <a:lnTo>
                    <a:pt x="72" y="437"/>
                  </a:lnTo>
                  <a:lnTo>
                    <a:pt x="86" y="432"/>
                  </a:lnTo>
                  <a:lnTo>
                    <a:pt x="99" y="429"/>
                  </a:lnTo>
                  <a:lnTo>
                    <a:pt x="115" y="425"/>
                  </a:lnTo>
                  <a:lnTo>
                    <a:pt x="129" y="424"/>
                  </a:lnTo>
                  <a:lnTo>
                    <a:pt x="144" y="422"/>
                  </a:lnTo>
                  <a:lnTo>
                    <a:pt x="159" y="421"/>
                  </a:lnTo>
                  <a:lnTo>
                    <a:pt x="175" y="422"/>
                  </a:lnTo>
                  <a:lnTo>
                    <a:pt x="190" y="424"/>
                  </a:lnTo>
                  <a:lnTo>
                    <a:pt x="205" y="425"/>
                  </a:lnTo>
                  <a:lnTo>
                    <a:pt x="219" y="429"/>
                  </a:lnTo>
                  <a:lnTo>
                    <a:pt x="235" y="432"/>
                  </a:lnTo>
                  <a:lnTo>
                    <a:pt x="247" y="437"/>
                  </a:lnTo>
                  <a:lnTo>
                    <a:pt x="261" y="441"/>
                  </a:lnTo>
                  <a:lnTo>
                    <a:pt x="273" y="445"/>
                  </a:lnTo>
                  <a:lnTo>
                    <a:pt x="282" y="453"/>
                  </a:lnTo>
                  <a:lnTo>
                    <a:pt x="290" y="460"/>
                  </a:lnTo>
                  <a:lnTo>
                    <a:pt x="297" y="467"/>
                  </a:lnTo>
                  <a:lnTo>
                    <a:pt x="304" y="474"/>
                  </a:lnTo>
                  <a:lnTo>
                    <a:pt x="308" y="482"/>
                  </a:lnTo>
                  <a:lnTo>
                    <a:pt x="313" y="489"/>
                  </a:lnTo>
                  <a:lnTo>
                    <a:pt x="317" y="496"/>
                  </a:lnTo>
                  <a:lnTo>
                    <a:pt x="320" y="505"/>
                  </a:lnTo>
                  <a:lnTo>
                    <a:pt x="320" y="8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79" name="Freeform 1011"/>
            <p:cNvSpPr>
              <a:spLocks/>
            </p:cNvSpPr>
            <p:nvPr/>
          </p:nvSpPr>
          <p:spPr bwMode="auto">
            <a:xfrm>
              <a:off x="1117" y="2277"/>
              <a:ext cx="155" cy="264"/>
            </a:xfrm>
            <a:custGeom>
              <a:avLst/>
              <a:gdLst>
                <a:gd name="T0" fmla="*/ 317 w 320"/>
                <a:gd name="T1" fmla="*/ 75 h 505"/>
                <a:gd name="T2" fmla="*/ 308 w 320"/>
                <a:gd name="T3" fmla="*/ 61 h 505"/>
                <a:gd name="T4" fmla="*/ 297 w 320"/>
                <a:gd name="T5" fmla="*/ 46 h 505"/>
                <a:gd name="T6" fmla="*/ 282 w 320"/>
                <a:gd name="T7" fmla="*/ 32 h 505"/>
                <a:gd name="T8" fmla="*/ 261 w 320"/>
                <a:gd name="T9" fmla="*/ 20 h 505"/>
                <a:gd name="T10" fmla="*/ 235 w 320"/>
                <a:gd name="T11" fmla="*/ 12 h 505"/>
                <a:gd name="T12" fmla="*/ 205 w 320"/>
                <a:gd name="T13" fmla="*/ 6 h 505"/>
                <a:gd name="T14" fmla="*/ 175 w 320"/>
                <a:gd name="T15" fmla="*/ 1 h 505"/>
                <a:gd name="T16" fmla="*/ 144 w 320"/>
                <a:gd name="T17" fmla="*/ 1 h 505"/>
                <a:gd name="T18" fmla="*/ 115 w 320"/>
                <a:gd name="T19" fmla="*/ 6 h 505"/>
                <a:gd name="T20" fmla="*/ 86 w 320"/>
                <a:gd name="T21" fmla="*/ 12 h 505"/>
                <a:gd name="T22" fmla="*/ 58 w 320"/>
                <a:gd name="T23" fmla="*/ 20 h 505"/>
                <a:gd name="T24" fmla="*/ 37 w 320"/>
                <a:gd name="T25" fmla="*/ 32 h 505"/>
                <a:gd name="T26" fmla="*/ 21 w 320"/>
                <a:gd name="T27" fmla="*/ 46 h 505"/>
                <a:gd name="T28" fmla="*/ 10 w 320"/>
                <a:gd name="T29" fmla="*/ 61 h 505"/>
                <a:gd name="T30" fmla="*/ 3 w 320"/>
                <a:gd name="T31" fmla="*/ 75 h 505"/>
                <a:gd name="T32" fmla="*/ 0 w 320"/>
                <a:gd name="T33" fmla="*/ 505 h 505"/>
                <a:gd name="T34" fmla="*/ 6 w 320"/>
                <a:gd name="T35" fmla="*/ 489 h 505"/>
                <a:gd name="T36" fmla="*/ 15 w 320"/>
                <a:gd name="T37" fmla="*/ 474 h 505"/>
                <a:gd name="T38" fmla="*/ 29 w 320"/>
                <a:gd name="T39" fmla="*/ 460 h 505"/>
                <a:gd name="T40" fmla="*/ 46 w 320"/>
                <a:gd name="T41" fmla="*/ 445 h 505"/>
                <a:gd name="T42" fmla="*/ 72 w 320"/>
                <a:gd name="T43" fmla="*/ 437 h 505"/>
                <a:gd name="T44" fmla="*/ 99 w 320"/>
                <a:gd name="T45" fmla="*/ 429 h 505"/>
                <a:gd name="T46" fmla="*/ 129 w 320"/>
                <a:gd name="T47" fmla="*/ 424 h 505"/>
                <a:gd name="T48" fmla="*/ 159 w 320"/>
                <a:gd name="T49" fmla="*/ 421 h 505"/>
                <a:gd name="T50" fmla="*/ 190 w 320"/>
                <a:gd name="T51" fmla="*/ 424 h 505"/>
                <a:gd name="T52" fmla="*/ 219 w 320"/>
                <a:gd name="T53" fmla="*/ 429 h 505"/>
                <a:gd name="T54" fmla="*/ 247 w 320"/>
                <a:gd name="T55" fmla="*/ 437 h 505"/>
                <a:gd name="T56" fmla="*/ 273 w 320"/>
                <a:gd name="T57" fmla="*/ 445 h 505"/>
                <a:gd name="T58" fmla="*/ 290 w 320"/>
                <a:gd name="T59" fmla="*/ 460 h 505"/>
                <a:gd name="T60" fmla="*/ 304 w 320"/>
                <a:gd name="T61" fmla="*/ 474 h 505"/>
                <a:gd name="T62" fmla="*/ 313 w 320"/>
                <a:gd name="T63" fmla="*/ 489 h 505"/>
                <a:gd name="T64" fmla="*/ 320 w 320"/>
                <a:gd name="T65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505">
                  <a:moveTo>
                    <a:pt x="320" y="84"/>
                  </a:moveTo>
                  <a:lnTo>
                    <a:pt x="317" y="75"/>
                  </a:lnTo>
                  <a:lnTo>
                    <a:pt x="313" y="68"/>
                  </a:lnTo>
                  <a:lnTo>
                    <a:pt x="308" y="61"/>
                  </a:lnTo>
                  <a:lnTo>
                    <a:pt x="304" y="54"/>
                  </a:lnTo>
                  <a:lnTo>
                    <a:pt x="297" y="46"/>
                  </a:lnTo>
                  <a:lnTo>
                    <a:pt x="290" y="39"/>
                  </a:lnTo>
                  <a:lnTo>
                    <a:pt x="282" y="32"/>
                  </a:lnTo>
                  <a:lnTo>
                    <a:pt x="273" y="26"/>
                  </a:lnTo>
                  <a:lnTo>
                    <a:pt x="261" y="20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19" y="9"/>
                  </a:lnTo>
                  <a:lnTo>
                    <a:pt x="205" y="6"/>
                  </a:lnTo>
                  <a:lnTo>
                    <a:pt x="190" y="3"/>
                  </a:lnTo>
                  <a:lnTo>
                    <a:pt x="175" y="1"/>
                  </a:lnTo>
                  <a:lnTo>
                    <a:pt x="159" y="0"/>
                  </a:lnTo>
                  <a:lnTo>
                    <a:pt x="144" y="1"/>
                  </a:lnTo>
                  <a:lnTo>
                    <a:pt x="129" y="3"/>
                  </a:lnTo>
                  <a:lnTo>
                    <a:pt x="115" y="6"/>
                  </a:lnTo>
                  <a:lnTo>
                    <a:pt x="99" y="9"/>
                  </a:lnTo>
                  <a:lnTo>
                    <a:pt x="86" y="12"/>
                  </a:lnTo>
                  <a:lnTo>
                    <a:pt x="72" y="16"/>
                  </a:lnTo>
                  <a:lnTo>
                    <a:pt x="58" y="20"/>
                  </a:lnTo>
                  <a:lnTo>
                    <a:pt x="46" y="26"/>
                  </a:lnTo>
                  <a:lnTo>
                    <a:pt x="37" y="32"/>
                  </a:lnTo>
                  <a:lnTo>
                    <a:pt x="29" y="39"/>
                  </a:lnTo>
                  <a:lnTo>
                    <a:pt x="21" y="46"/>
                  </a:lnTo>
                  <a:lnTo>
                    <a:pt x="15" y="54"/>
                  </a:lnTo>
                  <a:lnTo>
                    <a:pt x="10" y="61"/>
                  </a:lnTo>
                  <a:lnTo>
                    <a:pt x="6" y="68"/>
                  </a:lnTo>
                  <a:lnTo>
                    <a:pt x="3" y="75"/>
                  </a:lnTo>
                  <a:lnTo>
                    <a:pt x="0" y="84"/>
                  </a:lnTo>
                  <a:lnTo>
                    <a:pt x="0" y="505"/>
                  </a:lnTo>
                  <a:lnTo>
                    <a:pt x="3" y="496"/>
                  </a:lnTo>
                  <a:lnTo>
                    <a:pt x="6" y="489"/>
                  </a:lnTo>
                  <a:lnTo>
                    <a:pt x="10" y="482"/>
                  </a:lnTo>
                  <a:lnTo>
                    <a:pt x="15" y="474"/>
                  </a:lnTo>
                  <a:lnTo>
                    <a:pt x="21" y="467"/>
                  </a:lnTo>
                  <a:lnTo>
                    <a:pt x="29" y="460"/>
                  </a:lnTo>
                  <a:lnTo>
                    <a:pt x="37" y="453"/>
                  </a:lnTo>
                  <a:lnTo>
                    <a:pt x="46" y="445"/>
                  </a:lnTo>
                  <a:lnTo>
                    <a:pt x="58" y="441"/>
                  </a:lnTo>
                  <a:lnTo>
                    <a:pt x="72" y="437"/>
                  </a:lnTo>
                  <a:lnTo>
                    <a:pt x="86" y="432"/>
                  </a:lnTo>
                  <a:lnTo>
                    <a:pt x="99" y="429"/>
                  </a:lnTo>
                  <a:lnTo>
                    <a:pt x="115" y="425"/>
                  </a:lnTo>
                  <a:lnTo>
                    <a:pt x="129" y="424"/>
                  </a:lnTo>
                  <a:lnTo>
                    <a:pt x="144" y="422"/>
                  </a:lnTo>
                  <a:lnTo>
                    <a:pt x="159" y="421"/>
                  </a:lnTo>
                  <a:lnTo>
                    <a:pt x="175" y="422"/>
                  </a:lnTo>
                  <a:lnTo>
                    <a:pt x="190" y="424"/>
                  </a:lnTo>
                  <a:lnTo>
                    <a:pt x="205" y="425"/>
                  </a:lnTo>
                  <a:lnTo>
                    <a:pt x="219" y="429"/>
                  </a:lnTo>
                  <a:lnTo>
                    <a:pt x="235" y="432"/>
                  </a:lnTo>
                  <a:lnTo>
                    <a:pt x="247" y="437"/>
                  </a:lnTo>
                  <a:lnTo>
                    <a:pt x="261" y="441"/>
                  </a:lnTo>
                  <a:lnTo>
                    <a:pt x="273" y="445"/>
                  </a:lnTo>
                  <a:lnTo>
                    <a:pt x="282" y="453"/>
                  </a:lnTo>
                  <a:lnTo>
                    <a:pt x="290" y="460"/>
                  </a:lnTo>
                  <a:lnTo>
                    <a:pt x="297" y="467"/>
                  </a:lnTo>
                  <a:lnTo>
                    <a:pt x="304" y="474"/>
                  </a:lnTo>
                  <a:lnTo>
                    <a:pt x="308" y="482"/>
                  </a:lnTo>
                  <a:lnTo>
                    <a:pt x="313" y="489"/>
                  </a:lnTo>
                  <a:lnTo>
                    <a:pt x="317" y="496"/>
                  </a:lnTo>
                  <a:lnTo>
                    <a:pt x="320" y="505"/>
                  </a:lnTo>
                  <a:lnTo>
                    <a:pt x="320" y="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80" name="Freeform 1012"/>
            <p:cNvSpPr>
              <a:spLocks/>
            </p:cNvSpPr>
            <p:nvPr/>
          </p:nvSpPr>
          <p:spPr bwMode="auto">
            <a:xfrm>
              <a:off x="1117" y="1990"/>
              <a:ext cx="155" cy="264"/>
            </a:xfrm>
            <a:custGeom>
              <a:avLst/>
              <a:gdLst>
                <a:gd name="T0" fmla="*/ 317 w 320"/>
                <a:gd name="T1" fmla="*/ 76 h 507"/>
                <a:gd name="T2" fmla="*/ 308 w 320"/>
                <a:gd name="T3" fmla="*/ 61 h 507"/>
                <a:gd name="T4" fmla="*/ 297 w 320"/>
                <a:gd name="T5" fmla="*/ 47 h 507"/>
                <a:gd name="T6" fmla="*/ 282 w 320"/>
                <a:gd name="T7" fmla="*/ 32 h 507"/>
                <a:gd name="T8" fmla="*/ 261 w 320"/>
                <a:gd name="T9" fmla="*/ 21 h 507"/>
                <a:gd name="T10" fmla="*/ 235 w 320"/>
                <a:gd name="T11" fmla="*/ 12 h 507"/>
                <a:gd name="T12" fmla="*/ 205 w 320"/>
                <a:gd name="T13" fmla="*/ 5 h 507"/>
                <a:gd name="T14" fmla="*/ 175 w 320"/>
                <a:gd name="T15" fmla="*/ 0 h 507"/>
                <a:gd name="T16" fmla="*/ 144 w 320"/>
                <a:gd name="T17" fmla="*/ 0 h 507"/>
                <a:gd name="T18" fmla="*/ 115 w 320"/>
                <a:gd name="T19" fmla="*/ 5 h 507"/>
                <a:gd name="T20" fmla="*/ 86 w 320"/>
                <a:gd name="T21" fmla="*/ 12 h 507"/>
                <a:gd name="T22" fmla="*/ 58 w 320"/>
                <a:gd name="T23" fmla="*/ 21 h 507"/>
                <a:gd name="T24" fmla="*/ 37 w 320"/>
                <a:gd name="T25" fmla="*/ 32 h 507"/>
                <a:gd name="T26" fmla="*/ 21 w 320"/>
                <a:gd name="T27" fmla="*/ 47 h 507"/>
                <a:gd name="T28" fmla="*/ 10 w 320"/>
                <a:gd name="T29" fmla="*/ 61 h 507"/>
                <a:gd name="T30" fmla="*/ 3 w 320"/>
                <a:gd name="T31" fmla="*/ 76 h 507"/>
                <a:gd name="T32" fmla="*/ 0 w 320"/>
                <a:gd name="T33" fmla="*/ 507 h 507"/>
                <a:gd name="T34" fmla="*/ 6 w 320"/>
                <a:gd name="T35" fmla="*/ 491 h 507"/>
                <a:gd name="T36" fmla="*/ 15 w 320"/>
                <a:gd name="T37" fmla="*/ 476 h 507"/>
                <a:gd name="T38" fmla="*/ 29 w 320"/>
                <a:gd name="T39" fmla="*/ 462 h 507"/>
                <a:gd name="T40" fmla="*/ 46 w 320"/>
                <a:gd name="T41" fmla="*/ 447 h 507"/>
                <a:gd name="T42" fmla="*/ 72 w 320"/>
                <a:gd name="T43" fmla="*/ 438 h 507"/>
                <a:gd name="T44" fmla="*/ 99 w 320"/>
                <a:gd name="T45" fmla="*/ 430 h 507"/>
                <a:gd name="T46" fmla="*/ 129 w 320"/>
                <a:gd name="T47" fmla="*/ 424 h 507"/>
                <a:gd name="T48" fmla="*/ 159 w 320"/>
                <a:gd name="T49" fmla="*/ 422 h 507"/>
                <a:gd name="T50" fmla="*/ 190 w 320"/>
                <a:gd name="T51" fmla="*/ 424 h 507"/>
                <a:gd name="T52" fmla="*/ 219 w 320"/>
                <a:gd name="T53" fmla="*/ 430 h 507"/>
                <a:gd name="T54" fmla="*/ 247 w 320"/>
                <a:gd name="T55" fmla="*/ 438 h 507"/>
                <a:gd name="T56" fmla="*/ 273 w 320"/>
                <a:gd name="T57" fmla="*/ 447 h 507"/>
                <a:gd name="T58" fmla="*/ 290 w 320"/>
                <a:gd name="T59" fmla="*/ 462 h 507"/>
                <a:gd name="T60" fmla="*/ 304 w 320"/>
                <a:gd name="T61" fmla="*/ 476 h 507"/>
                <a:gd name="T62" fmla="*/ 313 w 320"/>
                <a:gd name="T63" fmla="*/ 491 h 507"/>
                <a:gd name="T64" fmla="*/ 320 w 320"/>
                <a:gd name="T65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507">
                  <a:moveTo>
                    <a:pt x="320" y="84"/>
                  </a:moveTo>
                  <a:lnTo>
                    <a:pt x="317" y="76"/>
                  </a:lnTo>
                  <a:lnTo>
                    <a:pt x="313" y="69"/>
                  </a:lnTo>
                  <a:lnTo>
                    <a:pt x="308" y="61"/>
                  </a:lnTo>
                  <a:lnTo>
                    <a:pt x="304" y="54"/>
                  </a:lnTo>
                  <a:lnTo>
                    <a:pt x="297" y="47"/>
                  </a:lnTo>
                  <a:lnTo>
                    <a:pt x="290" y="40"/>
                  </a:lnTo>
                  <a:lnTo>
                    <a:pt x="282" y="32"/>
                  </a:lnTo>
                  <a:lnTo>
                    <a:pt x="273" y="25"/>
                  </a:lnTo>
                  <a:lnTo>
                    <a:pt x="261" y="21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19" y="8"/>
                  </a:lnTo>
                  <a:lnTo>
                    <a:pt x="205" y="5"/>
                  </a:lnTo>
                  <a:lnTo>
                    <a:pt x="190" y="3"/>
                  </a:lnTo>
                  <a:lnTo>
                    <a:pt x="175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29" y="3"/>
                  </a:lnTo>
                  <a:lnTo>
                    <a:pt x="115" y="5"/>
                  </a:lnTo>
                  <a:lnTo>
                    <a:pt x="99" y="8"/>
                  </a:lnTo>
                  <a:lnTo>
                    <a:pt x="86" y="12"/>
                  </a:lnTo>
                  <a:lnTo>
                    <a:pt x="72" y="16"/>
                  </a:lnTo>
                  <a:lnTo>
                    <a:pt x="58" y="21"/>
                  </a:lnTo>
                  <a:lnTo>
                    <a:pt x="46" y="25"/>
                  </a:lnTo>
                  <a:lnTo>
                    <a:pt x="37" y="32"/>
                  </a:lnTo>
                  <a:lnTo>
                    <a:pt x="29" y="40"/>
                  </a:lnTo>
                  <a:lnTo>
                    <a:pt x="21" y="47"/>
                  </a:lnTo>
                  <a:lnTo>
                    <a:pt x="15" y="54"/>
                  </a:lnTo>
                  <a:lnTo>
                    <a:pt x="10" y="61"/>
                  </a:lnTo>
                  <a:lnTo>
                    <a:pt x="6" y="69"/>
                  </a:lnTo>
                  <a:lnTo>
                    <a:pt x="3" y="76"/>
                  </a:lnTo>
                  <a:lnTo>
                    <a:pt x="0" y="84"/>
                  </a:lnTo>
                  <a:lnTo>
                    <a:pt x="0" y="507"/>
                  </a:lnTo>
                  <a:lnTo>
                    <a:pt x="3" y="498"/>
                  </a:lnTo>
                  <a:lnTo>
                    <a:pt x="6" y="491"/>
                  </a:lnTo>
                  <a:lnTo>
                    <a:pt x="10" y="483"/>
                  </a:lnTo>
                  <a:lnTo>
                    <a:pt x="15" y="476"/>
                  </a:lnTo>
                  <a:lnTo>
                    <a:pt x="21" y="469"/>
                  </a:lnTo>
                  <a:lnTo>
                    <a:pt x="29" y="462"/>
                  </a:lnTo>
                  <a:lnTo>
                    <a:pt x="37" y="454"/>
                  </a:lnTo>
                  <a:lnTo>
                    <a:pt x="46" y="447"/>
                  </a:lnTo>
                  <a:lnTo>
                    <a:pt x="58" y="443"/>
                  </a:lnTo>
                  <a:lnTo>
                    <a:pt x="72" y="438"/>
                  </a:lnTo>
                  <a:lnTo>
                    <a:pt x="86" y="434"/>
                  </a:lnTo>
                  <a:lnTo>
                    <a:pt x="99" y="430"/>
                  </a:lnTo>
                  <a:lnTo>
                    <a:pt x="115" y="427"/>
                  </a:lnTo>
                  <a:lnTo>
                    <a:pt x="129" y="424"/>
                  </a:lnTo>
                  <a:lnTo>
                    <a:pt x="144" y="422"/>
                  </a:lnTo>
                  <a:lnTo>
                    <a:pt x="159" y="422"/>
                  </a:lnTo>
                  <a:lnTo>
                    <a:pt x="175" y="422"/>
                  </a:lnTo>
                  <a:lnTo>
                    <a:pt x="190" y="424"/>
                  </a:lnTo>
                  <a:lnTo>
                    <a:pt x="205" y="427"/>
                  </a:lnTo>
                  <a:lnTo>
                    <a:pt x="219" y="430"/>
                  </a:lnTo>
                  <a:lnTo>
                    <a:pt x="235" y="434"/>
                  </a:lnTo>
                  <a:lnTo>
                    <a:pt x="247" y="438"/>
                  </a:lnTo>
                  <a:lnTo>
                    <a:pt x="261" y="443"/>
                  </a:lnTo>
                  <a:lnTo>
                    <a:pt x="273" y="447"/>
                  </a:lnTo>
                  <a:lnTo>
                    <a:pt x="282" y="454"/>
                  </a:lnTo>
                  <a:lnTo>
                    <a:pt x="290" y="462"/>
                  </a:lnTo>
                  <a:lnTo>
                    <a:pt x="297" y="469"/>
                  </a:lnTo>
                  <a:lnTo>
                    <a:pt x="304" y="476"/>
                  </a:lnTo>
                  <a:lnTo>
                    <a:pt x="308" y="483"/>
                  </a:lnTo>
                  <a:lnTo>
                    <a:pt x="313" y="491"/>
                  </a:lnTo>
                  <a:lnTo>
                    <a:pt x="317" y="498"/>
                  </a:lnTo>
                  <a:lnTo>
                    <a:pt x="320" y="507"/>
                  </a:lnTo>
                  <a:lnTo>
                    <a:pt x="320" y="8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81" name="Freeform 1013"/>
            <p:cNvSpPr>
              <a:spLocks/>
            </p:cNvSpPr>
            <p:nvPr/>
          </p:nvSpPr>
          <p:spPr bwMode="auto">
            <a:xfrm>
              <a:off x="1117" y="1990"/>
              <a:ext cx="155" cy="264"/>
            </a:xfrm>
            <a:custGeom>
              <a:avLst/>
              <a:gdLst>
                <a:gd name="T0" fmla="*/ 317 w 320"/>
                <a:gd name="T1" fmla="*/ 76 h 507"/>
                <a:gd name="T2" fmla="*/ 308 w 320"/>
                <a:gd name="T3" fmla="*/ 61 h 507"/>
                <a:gd name="T4" fmla="*/ 297 w 320"/>
                <a:gd name="T5" fmla="*/ 47 h 507"/>
                <a:gd name="T6" fmla="*/ 282 w 320"/>
                <a:gd name="T7" fmla="*/ 32 h 507"/>
                <a:gd name="T8" fmla="*/ 261 w 320"/>
                <a:gd name="T9" fmla="*/ 21 h 507"/>
                <a:gd name="T10" fmla="*/ 235 w 320"/>
                <a:gd name="T11" fmla="*/ 12 h 507"/>
                <a:gd name="T12" fmla="*/ 205 w 320"/>
                <a:gd name="T13" fmla="*/ 5 h 507"/>
                <a:gd name="T14" fmla="*/ 175 w 320"/>
                <a:gd name="T15" fmla="*/ 0 h 507"/>
                <a:gd name="T16" fmla="*/ 144 w 320"/>
                <a:gd name="T17" fmla="*/ 0 h 507"/>
                <a:gd name="T18" fmla="*/ 115 w 320"/>
                <a:gd name="T19" fmla="*/ 5 h 507"/>
                <a:gd name="T20" fmla="*/ 86 w 320"/>
                <a:gd name="T21" fmla="*/ 12 h 507"/>
                <a:gd name="T22" fmla="*/ 58 w 320"/>
                <a:gd name="T23" fmla="*/ 21 h 507"/>
                <a:gd name="T24" fmla="*/ 37 w 320"/>
                <a:gd name="T25" fmla="*/ 32 h 507"/>
                <a:gd name="T26" fmla="*/ 21 w 320"/>
                <a:gd name="T27" fmla="*/ 47 h 507"/>
                <a:gd name="T28" fmla="*/ 10 w 320"/>
                <a:gd name="T29" fmla="*/ 61 h 507"/>
                <a:gd name="T30" fmla="*/ 3 w 320"/>
                <a:gd name="T31" fmla="*/ 76 h 507"/>
                <a:gd name="T32" fmla="*/ 0 w 320"/>
                <a:gd name="T33" fmla="*/ 507 h 507"/>
                <a:gd name="T34" fmla="*/ 6 w 320"/>
                <a:gd name="T35" fmla="*/ 491 h 507"/>
                <a:gd name="T36" fmla="*/ 15 w 320"/>
                <a:gd name="T37" fmla="*/ 476 h 507"/>
                <a:gd name="T38" fmla="*/ 29 w 320"/>
                <a:gd name="T39" fmla="*/ 462 h 507"/>
                <a:gd name="T40" fmla="*/ 46 w 320"/>
                <a:gd name="T41" fmla="*/ 447 h 507"/>
                <a:gd name="T42" fmla="*/ 72 w 320"/>
                <a:gd name="T43" fmla="*/ 438 h 507"/>
                <a:gd name="T44" fmla="*/ 99 w 320"/>
                <a:gd name="T45" fmla="*/ 430 h 507"/>
                <a:gd name="T46" fmla="*/ 129 w 320"/>
                <a:gd name="T47" fmla="*/ 424 h 507"/>
                <a:gd name="T48" fmla="*/ 159 w 320"/>
                <a:gd name="T49" fmla="*/ 422 h 507"/>
                <a:gd name="T50" fmla="*/ 190 w 320"/>
                <a:gd name="T51" fmla="*/ 424 h 507"/>
                <a:gd name="T52" fmla="*/ 219 w 320"/>
                <a:gd name="T53" fmla="*/ 430 h 507"/>
                <a:gd name="T54" fmla="*/ 247 w 320"/>
                <a:gd name="T55" fmla="*/ 438 h 507"/>
                <a:gd name="T56" fmla="*/ 273 w 320"/>
                <a:gd name="T57" fmla="*/ 447 h 507"/>
                <a:gd name="T58" fmla="*/ 290 w 320"/>
                <a:gd name="T59" fmla="*/ 462 h 507"/>
                <a:gd name="T60" fmla="*/ 304 w 320"/>
                <a:gd name="T61" fmla="*/ 476 h 507"/>
                <a:gd name="T62" fmla="*/ 313 w 320"/>
                <a:gd name="T63" fmla="*/ 491 h 507"/>
                <a:gd name="T64" fmla="*/ 320 w 320"/>
                <a:gd name="T65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507">
                  <a:moveTo>
                    <a:pt x="320" y="84"/>
                  </a:moveTo>
                  <a:lnTo>
                    <a:pt x="317" y="76"/>
                  </a:lnTo>
                  <a:lnTo>
                    <a:pt x="313" y="69"/>
                  </a:lnTo>
                  <a:lnTo>
                    <a:pt x="308" y="61"/>
                  </a:lnTo>
                  <a:lnTo>
                    <a:pt x="304" y="54"/>
                  </a:lnTo>
                  <a:lnTo>
                    <a:pt x="297" y="47"/>
                  </a:lnTo>
                  <a:lnTo>
                    <a:pt x="290" y="40"/>
                  </a:lnTo>
                  <a:lnTo>
                    <a:pt x="282" y="32"/>
                  </a:lnTo>
                  <a:lnTo>
                    <a:pt x="273" y="25"/>
                  </a:lnTo>
                  <a:lnTo>
                    <a:pt x="261" y="21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19" y="8"/>
                  </a:lnTo>
                  <a:lnTo>
                    <a:pt x="205" y="5"/>
                  </a:lnTo>
                  <a:lnTo>
                    <a:pt x="190" y="3"/>
                  </a:lnTo>
                  <a:lnTo>
                    <a:pt x="175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29" y="3"/>
                  </a:lnTo>
                  <a:lnTo>
                    <a:pt x="115" y="5"/>
                  </a:lnTo>
                  <a:lnTo>
                    <a:pt x="99" y="8"/>
                  </a:lnTo>
                  <a:lnTo>
                    <a:pt x="86" y="12"/>
                  </a:lnTo>
                  <a:lnTo>
                    <a:pt x="72" y="16"/>
                  </a:lnTo>
                  <a:lnTo>
                    <a:pt x="58" y="21"/>
                  </a:lnTo>
                  <a:lnTo>
                    <a:pt x="46" y="25"/>
                  </a:lnTo>
                  <a:lnTo>
                    <a:pt x="37" y="32"/>
                  </a:lnTo>
                  <a:lnTo>
                    <a:pt x="29" y="40"/>
                  </a:lnTo>
                  <a:lnTo>
                    <a:pt x="21" y="47"/>
                  </a:lnTo>
                  <a:lnTo>
                    <a:pt x="15" y="54"/>
                  </a:lnTo>
                  <a:lnTo>
                    <a:pt x="10" y="61"/>
                  </a:lnTo>
                  <a:lnTo>
                    <a:pt x="6" y="69"/>
                  </a:lnTo>
                  <a:lnTo>
                    <a:pt x="3" y="76"/>
                  </a:lnTo>
                  <a:lnTo>
                    <a:pt x="0" y="84"/>
                  </a:lnTo>
                  <a:lnTo>
                    <a:pt x="0" y="507"/>
                  </a:lnTo>
                  <a:lnTo>
                    <a:pt x="3" y="498"/>
                  </a:lnTo>
                  <a:lnTo>
                    <a:pt x="6" y="491"/>
                  </a:lnTo>
                  <a:lnTo>
                    <a:pt x="10" y="483"/>
                  </a:lnTo>
                  <a:lnTo>
                    <a:pt x="15" y="476"/>
                  </a:lnTo>
                  <a:lnTo>
                    <a:pt x="21" y="469"/>
                  </a:lnTo>
                  <a:lnTo>
                    <a:pt x="29" y="462"/>
                  </a:lnTo>
                  <a:lnTo>
                    <a:pt x="37" y="454"/>
                  </a:lnTo>
                  <a:lnTo>
                    <a:pt x="46" y="447"/>
                  </a:lnTo>
                  <a:lnTo>
                    <a:pt x="58" y="443"/>
                  </a:lnTo>
                  <a:lnTo>
                    <a:pt x="72" y="438"/>
                  </a:lnTo>
                  <a:lnTo>
                    <a:pt x="86" y="434"/>
                  </a:lnTo>
                  <a:lnTo>
                    <a:pt x="99" y="430"/>
                  </a:lnTo>
                  <a:lnTo>
                    <a:pt x="115" y="427"/>
                  </a:lnTo>
                  <a:lnTo>
                    <a:pt x="129" y="424"/>
                  </a:lnTo>
                  <a:lnTo>
                    <a:pt x="144" y="422"/>
                  </a:lnTo>
                  <a:lnTo>
                    <a:pt x="159" y="422"/>
                  </a:lnTo>
                  <a:lnTo>
                    <a:pt x="175" y="422"/>
                  </a:lnTo>
                  <a:lnTo>
                    <a:pt x="190" y="424"/>
                  </a:lnTo>
                  <a:lnTo>
                    <a:pt x="205" y="427"/>
                  </a:lnTo>
                  <a:lnTo>
                    <a:pt x="219" y="430"/>
                  </a:lnTo>
                  <a:lnTo>
                    <a:pt x="235" y="434"/>
                  </a:lnTo>
                  <a:lnTo>
                    <a:pt x="247" y="438"/>
                  </a:lnTo>
                  <a:lnTo>
                    <a:pt x="261" y="443"/>
                  </a:lnTo>
                  <a:lnTo>
                    <a:pt x="273" y="447"/>
                  </a:lnTo>
                  <a:lnTo>
                    <a:pt x="282" y="454"/>
                  </a:lnTo>
                  <a:lnTo>
                    <a:pt x="290" y="462"/>
                  </a:lnTo>
                  <a:lnTo>
                    <a:pt x="297" y="469"/>
                  </a:lnTo>
                  <a:lnTo>
                    <a:pt x="304" y="476"/>
                  </a:lnTo>
                  <a:lnTo>
                    <a:pt x="308" y="483"/>
                  </a:lnTo>
                  <a:lnTo>
                    <a:pt x="313" y="491"/>
                  </a:lnTo>
                  <a:lnTo>
                    <a:pt x="317" y="498"/>
                  </a:lnTo>
                  <a:lnTo>
                    <a:pt x="320" y="507"/>
                  </a:lnTo>
                  <a:lnTo>
                    <a:pt x="320" y="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82" name="Freeform 1014"/>
            <p:cNvSpPr>
              <a:spLocks/>
            </p:cNvSpPr>
            <p:nvPr/>
          </p:nvSpPr>
          <p:spPr bwMode="auto">
            <a:xfrm>
              <a:off x="1117" y="1695"/>
              <a:ext cx="155" cy="265"/>
            </a:xfrm>
            <a:custGeom>
              <a:avLst/>
              <a:gdLst>
                <a:gd name="T0" fmla="*/ 317 w 320"/>
                <a:gd name="T1" fmla="*/ 77 h 504"/>
                <a:gd name="T2" fmla="*/ 308 w 320"/>
                <a:gd name="T3" fmla="*/ 61 h 504"/>
                <a:gd name="T4" fmla="*/ 297 w 320"/>
                <a:gd name="T5" fmla="*/ 46 h 504"/>
                <a:gd name="T6" fmla="*/ 282 w 320"/>
                <a:gd name="T7" fmla="*/ 32 h 504"/>
                <a:gd name="T8" fmla="*/ 261 w 320"/>
                <a:gd name="T9" fmla="*/ 20 h 504"/>
                <a:gd name="T10" fmla="*/ 235 w 320"/>
                <a:gd name="T11" fmla="*/ 11 h 504"/>
                <a:gd name="T12" fmla="*/ 205 w 320"/>
                <a:gd name="T13" fmla="*/ 5 h 504"/>
                <a:gd name="T14" fmla="*/ 175 w 320"/>
                <a:gd name="T15" fmla="*/ 1 h 504"/>
                <a:gd name="T16" fmla="*/ 144 w 320"/>
                <a:gd name="T17" fmla="*/ 1 h 504"/>
                <a:gd name="T18" fmla="*/ 115 w 320"/>
                <a:gd name="T19" fmla="*/ 5 h 504"/>
                <a:gd name="T20" fmla="*/ 86 w 320"/>
                <a:gd name="T21" fmla="*/ 11 h 504"/>
                <a:gd name="T22" fmla="*/ 58 w 320"/>
                <a:gd name="T23" fmla="*/ 20 h 504"/>
                <a:gd name="T24" fmla="*/ 37 w 320"/>
                <a:gd name="T25" fmla="*/ 32 h 504"/>
                <a:gd name="T26" fmla="*/ 21 w 320"/>
                <a:gd name="T27" fmla="*/ 46 h 504"/>
                <a:gd name="T28" fmla="*/ 10 w 320"/>
                <a:gd name="T29" fmla="*/ 61 h 504"/>
                <a:gd name="T30" fmla="*/ 3 w 320"/>
                <a:gd name="T31" fmla="*/ 77 h 504"/>
                <a:gd name="T32" fmla="*/ 0 w 320"/>
                <a:gd name="T33" fmla="*/ 504 h 504"/>
                <a:gd name="T34" fmla="*/ 6 w 320"/>
                <a:gd name="T35" fmla="*/ 488 h 504"/>
                <a:gd name="T36" fmla="*/ 15 w 320"/>
                <a:gd name="T37" fmla="*/ 474 h 504"/>
                <a:gd name="T38" fmla="*/ 29 w 320"/>
                <a:gd name="T39" fmla="*/ 461 h 504"/>
                <a:gd name="T40" fmla="*/ 46 w 320"/>
                <a:gd name="T41" fmla="*/ 446 h 504"/>
                <a:gd name="T42" fmla="*/ 72 w 320"/>
                <a:gd name="T43" fmla="*/ 436 h 504"/>
                <a:gd name="T44" fmla="*/ 99 w 320"/>
                <a:gd name="T45" fmla="*/ 429 h 504"/>
                <a:gd name="T46" fmla="*/ 129 w 320"/>
                <a:gd name="T47" fmla="*/ 423 h 504"/>
                <a:gd name="T48" fmla="*/ 159 w 320"/>
                <a:gd name="T49" fmla="*/ 420 h 504"/>
                <a:gd name="T50" fmla="*/ 190 w 320"/>
                <a:gd name="T51" fmla="*/ 423 h 504"/>
                <a:gd name="T52" fmla="*/ 219 w 320"/>
                <a:gd name="T53" fmla="*/ 429 h 504"/>
                <a:gd name="T54" fmla="*/ 247 w 320"/>
                <a:gd name="T55" fmla="*/ 436 h 504"/>
                <a:gd name="T56" fmla="*/ 273 w 320"/>
                <a:gd name="T57" fmla="*/ 446 h 504"/>
                <a:gd name="T58" fmla="*/ 290 w 320"/>
                <a:gd name="T59" fmla="*/ 461 h 504"/>
                <a:gd name="T60" fmla="*/ 304 w 320"/>
                <a:gd name="T61" fmla="*/ 474 h 504"/>
                <a:gd name="T62" fmla="*/ 313 w 320"/>
                <a:gd name="T63" fmla="*/ 488 h 504"/>
                <a:gd name="T64" fmla="*/ 320 w 320"/>
                <a:gd name="T6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504">
                  <a:moveTo>
                    <a:pt x="320" y="84"/>
                  </a:moveTo>
                  <a:lnTo>
                    <a:pt x="317" y="77"/>
                  </a:lnTo>
                  <a:lnTo>
                    <a:pt x="313" y="68"/>
                  </a:lnTo>
                  <a:lnTo>
                    <a:pt x="308" y="61"/>
                  </a:lnTo>
                  <a:lnTo>
                    <a:pt x="304" y="53"/>
                  </a:lnTo>
                  <a:lnTo>
                    <a:pt x="297" y="46"/>
                  </a:lnTo>
                  <a:lnTo>
                    <a:pt x="290" y="39"/>
                  </a:lnTo>
                  <a:lnTo>
                    <a:pt x="282" y="32"/>
                  </a:lnTo>
                  <a:lnTo>
                    <a:pt x="273" y="26"/>
                  </a:lnTo>
                  <a:lnTo>
                    <a:pt x="261" y="20"/>
                  </a:lnTo>
                  <a:lnTo>
                    <a:pt x="247" y="16"/>
                  </a:lnTo>
                  <a:lnTo>
                    <a:pt x="235" y="11"/>
                  </a:lnTo>
                  <a:lnTo>
                    <a:pt x="219" y="8"/>
                  </a:lnTo>
                  <a:lnTo>
                    <a:pt x="205" y="5"/>
                  </a:lnTo>
                  <a:lnTo>
                    <a:pt x="190" y="3"/>
                  </a:lnTo>
                  <a:lnTo>
                    <a:pt x="175" y="1"/>
                  </a:lnTo>
                  <a:lnTo>
                    <a:pt x="159" y="0"/>
                  </a:lnTo>
                  <a:lnTo>
                    <a:pt x="144" y="1"/>
                  </a:lnTo>
                  <a:lnTo>
                    <a:pt x="129" y="3"/>
                  </a:lnTo>
                  <a:lnTo>
                    <a:pt x="115" y="5"/>
                  </a:lnTo>
                  <a:lnTo>
                    <a:pt x="99" y="8"/>
                  </a:lnTo>
                  <a:lnTo>
                    <a:pt x="86" y="11"/>
                  </a:lnTo>
                  <a:lnTo>
                    <a:pt x="72" y="16"/>
                  </a:lnTo>
                  <a:lnTo>
                    <a:pt x="58" y="20"/>
                  </a:lnTo>
                  <a:lnTo>
                    <a:pt x="46" y="26"/>
                  </a:lnTo>
                  <a:lnTo>
                    <a:pt x="37" y="32"/>
                  </a:lnTo>
                  <a:lnTo>
                    <a:pt x="29" y="39"/>
                  </a:lnTo>
                  <a:lnTo>
                    <a:pt x="21" y="46"/>
                  </a:lnTo>
                  <a:lnTo>
                    <a:pt x="15" y="53"/>
                  </a:lnTo>
                  <a:lnTo>
                    <a:pt x="10" y="61"/>
                  </a:lnTo>
                  <a:lnTo>
                    <a:pt x="6" y="68"/>
                  </a:lnTo>
                  <a:lnTo>
                    <a:pt x="3" y="77"/>
                  </a:lnTo>
                  <a:lnTo>
                    <a:pt x="0" y="84"/>
                  </a:lnTo>
                  <a:lnTo>
                    <a:pt x="0" y="504"/>
                  </a:lnTo>
                  <a:lnTo>
                    <a:pt x="3" y="497"/>
                  </a:lnTo>
                  <a:lnTo>
                    <a:pt x="6" y="488"/>
                  </a:lnTo>
                  <a:lnTo>
                    <a:pt x="10" y="481"/>
                  </a:lnTo>
                  <a:lnTo>
                    <a:pt x="15" y="474"/>
                  </a:lnTo>
                  <a:lnTo>
                    <a:pt x="21" y="467"/>
                  </a:lnTo>
                  <a:lnTo>
                    <a:pt x="29" y="461"/>
                  </a:lnTo>
                  <a:lnTo>
                    <a:pt x="37" y="454"/>
                  </a:lnTo>
                  <a:lnTo>
                    <a:pt x="46" y="446"/>
                  </a:lnTo>
                  <a:lnTo>
                    <a:pt x="58" y="441"/>
                  </a:lnTo>
                  <a:lnTo>
                    <a:pt x="72" y="436"/>
                  </a:lnTo>
                  <a:lnTo>
                    <a:pt x="86" y="432"/>
                  </a:lnTo>
                  <a:lnTo>
                    <a:pt x="99" y="429"/>
                  </a:lnTo>
                  <a:lnTo>
                    <a:pt x="115" y="426"/>
                  </a:lnTo>
                  <a:lnTo>
                    <a:pt x="129" y="423"/>
                  </a:lnTo>
                  <a:lnTo>
                    <a:pt x="144" y="422"/>
                  </a:lnTo>
                  <a:lnTo>
                    <a:pt x="159" y="420"/>
                  </a:lnTo>
                  <a:lnTo>
                    <a:pt x="175" y="422"/>
                  </a:lnTo>
                  <a:lnTo>
                    <a:pt x="190" y="423"/>
                  </a:lnTo>
                  <a:lnTo>
                    <a:pt x="205" y="426"/>
                  </a:lnTo>
                  <a:lnTo>
                    <a:pt x="219" y="429"/>
                  </a:lnTo>
                  <a:lnTo>
                    <a:pt x="235" y="432"/>
                  </a:lnTo>
                  <a:lnTo>
                    <a:pt x="247" y="436"/>
                  </a:lnTo>
                  <a:lnTo>
                    <a:pt x="261" y="441"/>
                  </a:lnTo>
                  <a:lnTo>
                    <a:pt x="273" y="446"/>
                  </a:lnTo>
                  <a:lnTo>
                    <a:pt x="282" y="454"/>
                  </a:lnTo>
                  <a:lnTo>
                    <a:pt x="290" y="461"/>
                  </a:lnTo>
                  <a:lnTo>
                    <a:pt x="297" y="467"/>
                  </a:lnTo>
                  <a:lnTo>
                    <a:pt x="304" y="474"/>
                  </a:lnTo>
                  <a:lnTo>
                    <a:pt x="308" y="481"/>
                  </a:lnTo>
                  <a:lnTo>
                    <a:pt x="313" y="488"/>
                  </a:lnTo>
                  <a:lnTo>
                    <a:pt x="317" y="497"/>
                  </a:lnTo>
                  <a:lnTo>
                    <a:pt x="320" y="504"/>
                  </a:lnTo>
                  <a:lnTo>
                    <a:pt x="320" y="8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83" name="Freeform 1015"/>
            <p:cNvSpPr>
              <a:spLocks/>
            </p:cNvSpPr>
            <p:nvPr/>
          </p:nvSpPr>
          <p:spPr bwMode="auto">
            <a:xfrm>
              <a:off x="1117" y="1695"/>
              <a:ext cx="155" cy="265"/>
            </a:xfrm>
            <a:custGeom>
              <a:avLst/>
              <a:gdLst>
                <a:gd name="T0" fmla="*/ 317 w 320"/>
                <a:gd name="T1" fmla="*/ 77 h 504"/>
                <a:gd name="T2" fmla="*/ 308 w 320"/>
                <a:gd name="T3" fmla="*/ 61 h 504"/>
                <a:gd name="T4" fmla="*/ 297 w 320"/>
                <a:gd name="T5" fmla="*/ 46 h 504"/>
                <a:gd name="T6" fmla="*/ 282 w 320"/>
                <a:gd name="T7" fmla="*/ 32 h 504"/>
                <a:gd name="T8" fmla="*/ 261 w 320"/>
                <a:gd name="T9" fmla="*/ 20 h 504"/>
                <a:gd name="T10" fmla="*/ 235 w 320"/>
                <a:gd name="T11" fmla="*/ 11 h 504"/>
                <a:gd name="T12" fmla="*/ 205 w 320"/>
                <a:gd name="T13" fmla="*/ 5 h 504"/>
                <a:gd name="T14" fmla="*/ 175 w 320"/>
                <a:gd name="T15" fmla="*/ 1 h 504"/>
                <a:gd name="T16" fmla="*/ 144 w 320"/>
                <a:gd name="T17" fmla="*/ 1 h 504"/>
                <a:gd name="T18" fmla="*/ 115 w 320"/>
                <a:gd name="T19" fmla="*/ 5 h 504"/>
                <a:gd name="T20" fmla="*/ 86 w 320"/>
                <a:gd name="T21" fmla="*/ 11 h 504"/>
                <a:gd name="T22" fmla="*/ 58 w 320"/>
                <a:gd name="T23" fmla="*/ 20 h 504"/>
                <a:gd name="T24" fmla="*/ 37 w 320"/>
                <a:gd name="T25" fmla="*/ 32 h 504"/>
                <a:gd name="T26" fmla="*/ 21 w 320"/>
                <a:gd name="T27" fmla="*/ 46 h 504"/>
                <a:gd name="T28" fmla="*/ 10 w 320"/>
                <a:gd name="T29" fmla="*/ 61 h 504"/>
                <a:gd name="T30" fmla="*/ 3 w 320"/>
                <a:gd name="T31" fmla="*/ 77 h 504"/>
                <a:gd name="T32" fmla="*/ 0 w 320"/>
                <a:gd name="T33" fmla="*/ 504 h 504"/>
                <a:gd name="T34" fmla="*/ 6 w 320"/>
                <a:gd name="T35" fmla="*/ 488 h 504"/>
                <a:gd name="T36" fmla="*/ 15 w 320"/>
                <a:gd name="T37" fmla="*/ 474 h 504"/>
                <a:gd name="T38" fmla="*/ 29 w 320"/>
                <a:gd name="T39" fmla="*/ 461 h 504"/>
                <a:gd name="T40" fmla="*/ 46 w 320"/>
                <a:gd name="T41" fmla="*/ 446 h 504"/>
                <a:gd name="T42" fmla="*/ 72 w 320"/>
                <a:gd name="T43" fmla="*/ 436 h 504"/>
                <a:gd name="T44" fmla="*/ 99 w 320"/>
                <a:gd name="T45" fmla="*/ 429 h 504"/>
                <a:gd name="T46" fmla="*/ 129 w 320"/>
                <a:gd name="T47" fmla="*/ 423 h 504"/>
                <a:gd name="T48" fmla="*/ 159 w 320"/>
                <a:gd name="T49" fmla="*/ 420 h 504"/>
                <a:gd name="T50" fmla="*/ 190 w 320"/>
                <a:gd name="T51" fmla="*/ 423 h 504"/>
                <a:gd name="T52" fmla="*/ 219 w 320"/>
                <a:gd name="T53" fmla="*/ 429 h 504"/>
                <a:gd name="T54" fmla="*/ 247 w 320"/>
                <a:gd name="T55" fmla="*/ 436 h 504"/>
                <a:gd name="T56" fmla="*/ 273 w 320"/>
                <a:gd name="T57" fmla="*/ 446 h 504"/>
                <a:gd name="T58" fmla="*/ 290 w 320"/>
                <a:gd name="T59" fmla="*/ 461 h 504"/>
                <a:gd name="T60" fmla="*/ 304 w 320"/>
                <a:gd name="T61" fmla="*/ 474 h 504"/>
                <a:gd name="T62" fmla="*/ 313 w 320"/>
                <a:gd name="T63" fmla="*/ 488 h 504"/>
                <a:gd name="T64" fmla="*/ 320 w 320"/>
                <a:gd name="T6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504">
                  <a:moveTo>
                    <a:pt x="320" y="84"/>
                  </a:moveTo>
                  <a:lnTo>
                    <a:pt x="317" y="77"/>
                  </a:lnTo>
                  <a:lnTo>
                    <a:pt x="313" y="68"/>
                  </a:lnTo>
                  <a:lnTo>
                    <a:pt x="308" y="61"/>
                  </a:lnTo>
                  <a:lnTo>
                    <a:pt x="304" y="53"/>
                  </a:lnTo>
                  <a:lnTo>
                    <a:pt x="297" y="46"/>
                  </a:lnTo>
                  <a:lnTo>
                    <a:pt x="290" y="39"/>
                  </a:lnTo>
                  <a:lnTo>
                    <a:pt x="282" y="32"/>
                  </a:lnTo>
                  <a:lnTo>
                    <a:pt x="273" y="26"/>
                  </a:lnTo>
                  <a:lnTo>
                    <a:pt x="261" y="20"/>
                  </a:lnTo>
                  <a:lnTo>
                    <a:pt x="247" y="16"/>
                  </a:lnTo>
                  <a:lnTo>
                    <a:pt x="235" y="11"/>
                  </a:lnTo>
                  <a:lnTo>
                    <a:pt x="219" y="8"/>
                  </a:lnTo>
                  <a:lnTo>
                    <a:pt x="205" y="5"/>
                  </a:lnTo>
                  <a:lnTo>
                    <a:pt x="190" y="3"/>
                  </a:lnTo>
                  <a:lnTo>
                    <a:pt x="175" y="1"/>
                  </a:lnTo>
                  <a:lnTo>
                    <a:pt x="159" y="0"/>
                  </a:lnTo>
                  <a:lnTo>
                    <a:pt x="144" y="1"/>
                  </a:lnTo>
                  <a:lnTo>
                    <a:pt x="129" y="3"/>
                  </a:lnTo>
                  <a:lnTo>
                    <a:pt x="115" y="5"/>
                  </a:lnTo>
                  <a:lnTo>
                    <a:pt x="99" y="8"/>
                  </a:lnTo>
                  <a:lnTo>
                    <a:pt x="86" y="11"/>
                  </a:lnTo>
                  <a:lnTo>
                    <a:pt x="72" y="16"/>
                  </a:lnTo>
                  <a:lnTo>
                    <a:pt x="58" y="20"/>
                  </a:lnTo>
                  <a:lnTo>
                    <a:pt x="46" y="26"/>
                  </a:lnTo>
                  <a:lnTo>
                    <a:pt x="37" y="32"/>
                  </a:lnTo>
                  <a:lnTo>
                    <a:pt x="29" y="39"/>
                  </a:lnTo>
                  <a:lnTo>
                    <a:pt x="21" y="46"/>
                  </a:lnTo>
                  <a:lnTo>
                    <a:pt x="15" y="53"/>
                  </a:lnTo>
                  <a:lnTo>
                    <a:pt x="10" y="61"/>
                  </a:lnTo>
                  <a:lnTo>
                    <a:pt x="6" y="68"/>
                  </a:lnTo>
                  <a:lnTo>
                    <a:pt x="3" y="77"/>
                  </a:lnTo>
                  <a:lnTo>
                    <a:pt x="0" y="84"/>
                  </a:lnTo>
                  <a:lnTo>
                    <a:pt x="0" y="504"/>
                  </a:lnTo>
                  <a:lnTo>
                    <a:pt x="3" y="497"/>
                  </a:lnTo>
                  <a:lnTo>
                    <a:pt x="6" y="488"/>
                  </a:lnTo>
                  <a:lnTo>
                    <a:pt x="10" y="481"/>
                  </a:lnTo>
                  <a:lnTo>
                    <a:pt x="15" y="474"/>
                  </a:lnTo>
                  <a:lnTo>
                    <a:pt x="21" y="467"/>
                  </a:lnTo>
                  <a:lnTo>
                    <a:pt x="29" y="461"/>
                  </a:lnTo>
                  <a:lnTo>
                    <a:pt x="37" y="454"/>
                  </a:lnTo>
                  <a:lnTo>
                    <a:pt x="46" y="446"/>
                  </a:lnTo>
                  <a:lnTo>
                    <a:pt x="58" y="441"/>
                  </a:lnTo>
                  <a:lnTo>
                    <a:pt x="72" y="436"/>
                  </a:lnTo>
                  <a:lnTo>
                    <a:pt x="86" y="432"/>
                  </a:lnTo>
                  <a:lnTo>
                    <a:pt x="99" y="429"/>
                  </a:lnTo>
                  <a:lnTo>
                    <a:pt x="115" y="426"/>
                  </a:lnTo>
                  <a:lnTo>
                    <a:pt x="129" y="423"/>
                  </a:lnTo>
                  <a:lnTo>
                    <a:pt x="144" y="422"/>
                  </a:lnTo>
                  <a:lnTo>
                    <a:pt x="159" y="420"/>
                  </a:lnTo>
                  <a:lnTo>
                    <a:pt x="175" y="422"/>
                  </a:lnTo>
                  <a:lnTo>
                    <a:pt x="190" y="423"/>
                  </a:lnTo>
                  <a:lnTo>
                    <a:pt x="205" y="426"/>
                  </a:lnTo>
                  <a:lnTo>
                    <a:pt x="219" y="429"/>
                  </a:lnTo>
                  <a:lnTo>
                    <a:pt x="235" y="432"/>
                  </a:lnTo>
                  <a:lnTo>
                    <a:pt x="247" y="436"/>
                  </a:lnTo>
                  <a:lnTo>
                    <a:pt x="261" y="441"/>
                  </a:lnTo>
                  <a:lnTo>
                    <a:pt x="273" y="446"/>
                  </a:lnTo>
                  <a:lnTo>
                    <a:pt x="282" y="454"/>
                  </a:lnTo>
                  <a:lnTo>
                    <a:pt x="290" y="461"/>
                  </a:lnTo>
                  <a:lnTo>
                    <a:pt x="297" y="467"/>
                  </a:lnTo>
                  <a:lnTo>
                    <a:pt x="304" y="474"/>
                  </a:lnTo>
                  <a:lnTo>
                    <a:pt x="308" y="481"/>
                  </a:lnTo>
                  <a:lnTo>
                    <a:pt x="313" y="488"/>
                  </a:lnTo>
                  <a:lnTo>
                    <a:pt x="317" y="497"/>
                  </a:lnTo>
                  <a:lnTo>
                    <a:pt x="320" y="504"/>
                  </a:lnTo>
                  <a:lnTo>
                    <a:pt x="320" y="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8612" name="Rectangle 1016"/>
            <p:cNvSpPr>
              <a:spLocks noChangeArrowheads="1"/>
            </p:cNvSpPr>
            <p:nvPr/>
          </p:nvSpPr>
          <p:spPr bwMode="auto">
            <a:xfrm>
              <a:off x="2399" y="1815"/>
              <a:ext cx="293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Solar HX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0185" name="Rectangle 1017"/>
            <p:cNvSpPr>
              <a:spLocks noChangeArrowheads="1"/>
            </p:cNvSpPr>
            <p:nvPr/>
          </p:nvSpPr>
          <p:spPr bwMode="auto">
            <a:xfrm>
              <a:off x="1117" y="3611"/>
              <a:ext cx="1108" cy="2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86" name="Rectangle 1018"/>
            <p:cNvSpPr>
              <a:spLocks noChangeArrowheads="1"/>
            </p:cNvSpPr>
            <p:nvPr/>
          </p:nvSpPr>
          <p:spPr bwMode="auto">
            <a:xfrm>
              <a:off x="1117" y="3611"/>
              <a:ext cx="1108" cy="23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8615" name="Rectangle 1019"/>
            <p:cNvSpPr>
              <a:spLocks noChangeArrowheads="1"/>
            </p:cNvSpPr>
            <p:nvPr/>
          </p:nvSpPr>
          <p:spPr bwMode="auto">
            <a:xfrm>
              <a:off x="1279" y="3650"/>
              <a:ext cx="738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FF0000"/>
                  </a:solidFill>
                  <a:cs typeface="Times New Roman" pitchFamily="18" charset="0"/>
                </a:rPr>
                <a:t>Solar Island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16" name="Rectangle 1020"/>
            <p:cNvSpPr>
              <a:spLocks noChangeArrowheads="1"/>
            </p:cNvSpPr>
            <p:nvPr/>
          </p:nvSpPr>
          <p:spPr bwMode="auto">
            <a:xfrm>
              <a:off x="2603" y="2958"/>
              <a:ext cx="11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600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17" name="Rectangle 1021"/>
            <p:cNvSpPr>
              <a:spLocks noChangeArrowheads="1"/>
            </p:cNvSpPr>
            <p:nvPr/>
          </p:nvSpPr>
          <p:spPr bwMode="auto">
            <a:xfrm>
              <a:off x="2705" y="2958"/>
              <a:ext cx="2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°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18" name="Rectangle 1022"/>
            <p:cNvSpPr>
              <a:spLocks noChangeArrowheads="1"/>
            </p:cNvSpPr>
            <p:nvPr/>
          </p:nvSpPr>
          <p:spPr bwMode="auto">
            <a:xfrm>
              <a:off x="2730" y="2958"/>
              <a:ext cx="5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C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0191" name="Line 1023"/>
            <p:cNvSpPr>
              <a:spLocks noChangeShapeType="1"/>
            </p:cNvSpPr>
            <p:nvPr/>
          </p:nvSpPr>
          <p:spPr bwMode="auto">
            <a:xfrm flipH="1" flipV="1">
              <a:off x="4251" y="2219"/>
              <a:ext cx="410" cy="9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92" name="Line 1024"/>
            <p:cNvSpPr>
              <a:spLocks noChangeShapeType="1"/>
            </p:cNvSpPr>
            <p:nvPr/>
          </p:nvSpPr>
          <p:spPr bwMode="auto">
            <a:xfrm flipH="1">
              <a:off x="3931" y="3125"/>
              <a:ext cx="743" cy="10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93" name="Freeform 1025"/>
            <p:cNvSpPr>
              <a:spLocks/>
            </p:cNvSpPr>
            <p:nvPr/>
          </p:nvSpPr>
          <p:spPr bwMode="auto">
            <a:xfrm>
              <a:off x="3078" y="1572"/>
              <a:ext cx="257" cy="438"/>
            </a:xfrm>
            <a:custGeom>
              <a:avLst/>
              <a:gdLst>
                <a:gd name="T0" fmla="*/ 0 w 532"/>
                <a:gd name="T1" fmla="*/ 0 h 838"/>
                <a:gd name="T2" fmla="*/ 532 w 532"/>
                <a:gd name="T3" fmla="*/ 0 h 838"/>
                <a:gd name="T4" fmla="*/ 532 w 532"/>
                <a:gd name="T5" fmla="*/ 838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2" h="838">
                  <a:moveTo>
                    <a:pt x="0" y="0"/>
                  </a:moveTo>
                  <a:lnTo>
                    <a:pt x="532" y="0"/>
                  </a:lnTo>
                  <a:lnTo>
                    <a:pt x="532" y="838"/>
                  </a:lnTo>
                </a:path>
              </a:pathLst>
            </a:custGeom>
            <a:noFill/>
            <a:ln w="301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94" name="Freeform 1026"/>
            <p:cNvSpPr>
              <a:spLocks/>
            </p:cNvSpPr>
            <p:nvPr/>
          </p:nvSpPr>
          <p:spPr bwMode="auto">
            <a:xfrm>
              <a:off x="1272" y="1172"/>
              <a:ext cx="78" cy="76"/>
            </a:xfrm>
            <a:custGeom>
              <a:avLst/>
              <a:gdLst>
                <a:gd name="T0" fmla="*/ 71 w 158"/>
                <a:gd name="T1" fmla="*/ 0 h 144"/>
                <a:gd name="T2" fmla="*/ 55 w 158"/>
                <a:gd name="T3" fmla="*/ 3 h 144"/>
                <a:gd name="T4" fmla="*/ 41 w 158"/>
                <a:gd name="T5" fmla="*/ 9 h 144"/>
                <a:gd name="T6" fmla="*/ 28 w 158"/>
                <a:gd name="T7" fmla="*/ 16 h 144"/>
                <a:gd name="T8" fmla="*/ 17 w 158"/>
                <a:gd name="T9" fmla="*/ 27 h 144"/>
                <a:gd name="T10" fmla="*/ 9 w 158"/>
                <a:gd name="T11" fmla="*/ 38 h 144"/>
                <a:gd name="T12" fmla="*/ 3 w 158"/>
                <a:gd name="T13" fmla="*/ 50 h 144"/>
                <a:gd name="T14" fmla="*/ 0 w 158"/>
                <a:gd name="T15" fmla="*/ 64 h 144"/>
                <a:gd name="T16" fmla="*/ 0 w 158"/>
                <a:gd name="T17" fmla="*/ 79 h 144"/>
                <a:gd name="T18" fmla="*/ 3 w 158"/>
                <a:gd name="T19" fmla="*/ 93 h 144"/>
                <a:gd name="T20" fmla="*/ 9 w 158"/>
                <a:gd name="T21" fmla="*/ 106 h 144"/>
                <a:gd name="T22" fmla="*/ 17 w 158"/>
                <a:gd name="T23" fmla="*/ 118 h 144"/>
                <a:gd name="T24" fmla="*/ 28 w 158"/>
                <a:gd name="T25" fmla="*/ 127 h 144"/>
                <a:gd name="T26" fmla="*/ 41 w 158"/>
                <a:gd name="T27" fmla="*/ 135 h 144"/>
                <a:gd name="T28" fmla="*/ 55 w 158"/>
                <a:gd name="T29" fmla="*/ 140 h 144"/>
                <a:gd name="T30" fmla="*/ 71 w 158"/>
                <a:gd name="T31" fmla="*/ 143 h 144"/>
                <a:gd name="T32" fmla="*/ 86 w 158"/>
                <a:gd name="T33" fmla="*/ 143 h 144"/>
                <a:gd name="T34" fmla="*/ 101 w 158"/>
                <a:gd name="T35" fmla="*/ 140 h 144"/>
                <a:gd name="T36" fmla="*/ 117 w 158"/>
                <a:gd name="T37" fmla="*/ 135 h 144"/>
                <a:gd name="T38" fmla="*/ 129 w 158"/>
                <a:gd name="T39" fmla="*/ 127 h 144"/>
                <a:gd name="T40" fmla="*/ 140 w 158"/>
                <a:gd name="T41" fmla="*/ 118 h 144"/>
                <a:gd name="T42" fmla="*/ 147 w 158"/>
                <a:gd name="T43" fmla="*/ 106 h 144"/>
                <a:gd name="T44" fmla="*/ 153 w 158"/>
                <a:gd name="T45" fmla="*/ 93 h 144"/>
                <a:gd name="T46" fmla="*/ 157 w 158"/>
                <a:gd name="T47" fmla="*/ 79 h 144"/>
                <a:gd name="T48" fmla="*/ 157 w 158"/>
                <a:gd name="T49" fmla="*/ 64 h 144"/>
                <a:gd name="T50" fmla="*/ 153 w 158"/>
                <a:gd name="T51" fmla="*/ 50 h 144"/>
                <a:gd name="T52" fmla="*/ 147 w 158"/>
                <a:gd name="T53" fmla="*/ 38 h 144"/>
                <a:gd name="T54" fmla="*/ 140 w 158"/>
                <a:gd name="T55" fmla="*/ 27 h 144"/>
                <a:gd name="T56" fmla="*/ 129 w 158"/>
                <a:gd name="T57" fmla="*/ 16 h 144"/>
                <a:gd name="T58" fmla="*/ 117 w 158"/>
                <a:gd name="T59" fmla="*/ 9 h 144"/>
                <a:gd name="T60" fmla="*/ 101 w 158"/>
                <a:gd name="T61" fmla="*/ 3 h 144"/>
                <a:gd name="T62" fmla="*/ 86 w 158"/>
                <a:gd name="T6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144">
                  <a:moveTo>
                    <a:pt x="78" y="0"/>
                  </a:moveTo>
                  <a:lnTo>
                    <a:pt x="71" y="0"/>
                  </a:lnTo>
                  <a:lnTo>
                    <a:pt x="63" y="2"/>
                  </a:lnTo>
                  <a:lnTo>
                    <a:pt x="55" y="3"/>
                  </a:lnTo>
                  <a:lnTo>
                    <a:pt x="48" y="6"/>
                  </a:lnTo>
                  <a:lnTo>
                    <a:pt x="41" y="9"/>
                  </a:lnTo>
                  <a:lnTo>
                    <a:pt x="34" y="12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17" y="27"/>
                  </a:lnTo>
                  <a:lnTo>
                    <a:pt x="12" y="31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3"/>
                  </a:lnTo>
                  <a:lnTo>
                    <a:pt x="6" y="99"/>
                  </a:lnTo>
                  <a:lnTo>
                    <a:pt x="9" y="106"/>
                  </a:lnTo>
                  <a:lnTo>
                    <a:pt x="12" y="112"/>
                  </a:lnTo>
                  <a:lnTo>
                    <a:pt x="17" y="118"/>
                  </a:lnTo>
                  <a:lnTo>
                    <a:pt x="23" y="122"/>
                  </a:lnTo>
                  <a:lnTo>
                    <a:pt x="28" y="127"/>
                  </a:lnTo>
                  <a:lnTo>
                    <a:pt x="34" y="131"/>
                  </a:lnTo>
                  <a:lnTo>
                    <a:pt x="41" y="135"/>
                  </a:lnTo>
                  <a:lnTo>
                    <a:pt x="48" y="138"/>
                  </a:lnTo>
                  <a:lnTo>
                    <a:pt x="55" y="140"/>
                  </a:lnTo>
                  <a:lnTo>
                    <a:pt x="63" y="143"/>
                  </a:lnTo>
                  <a:lnTo>
                    <a:pt x="71" y="143"/>
                  </a:lnTo>
                  <a:lnTo>
                    <a:pt x="78" y="144"/>
                  </a:lnTo>
                  <a:lnTo>
                    <a:pt x="86" y="143"/>
                  </a:lnTo>
                  <a:lnTo>
                    <a:pt x="95" y="143"/>
                  </a:lnTo>
                  <a:lnTo>
                    <a:pt x="101" y="140"/>
                  </a:lnTo>
                  <a:lnTo>
                    <a:pt x="109" y="138"/>
                  </a:lnTo>
                  <a:lnTo>
                    <a:pt x="117" y="135"/>
                  </a:lnTo>
                  <a:lnTo>
                    <a:pt x="123" y="131"/>
                  </a:lnTo>
                  <a:lnTo>
                    <a:pt x="129" y="127"/>
                  </a:lnTo>
                  <a:lnTo>
                    <a:pt x="135" y="122"/>
                  </a:lnTo>
                  <a:lnTo>
                    <a:pt x="140" y="118"/>
                  </a:lnTo>
                  <a:lnTo>
                    <a:pt x="144" y="112"/>
                  </a:lnTo>
                  <a:lnTo>
                    <a:pt x="147" y="106"/>
                  </a:lnTo>
                  <a:lnTo>
                    <a:pt x="152" y="99"/>
                  </a:lnTo>
                  <a:lnTo>
                    <a:pt x="153" y="93"/>
                  </a:lnTo>
                  <a:lnTo>
                    <a:pt x="157" y="86"/>
                  </a:lnTo>
                  <a:lnTo>
                    <a:pt x="157" y="79"/>
                  </a:lnTo>
                  <a:lnTo>
                    <a:pt x="158" y="72"/>
                  </a:lnTo>
                  <a:lnTo>
                    <a:pt x="157" y="64"/>
                  </a:lnTo>
                  <a:lnTo>
                    <a:pt x="157" y="57"/>
                  </a:lnTo>
                  <a:lnTo>
                    <a:pt x="153" y="50"/>
                  </a:lnTo>
                  <a:lnTo>
                    <a:pt x="152" y="44"/>
                  </a:lnTo>
                  <a:lnTo>
                    <a:pt x="147" y="38"/>
                  </a:lnTo>
                  <a:lnTo>
                    <a:pt x="144" y="31"/>
                  </a:lnTo>
                  <a:lnTo>
                    <a:pt x="140" y="27"/>
                  </a:lnTo>
                  <a:lnTo>
                    <a:pt x="135" y="21"/>
                  </a:lnTo>
                  <a:lnTo>
                    <a:pt x="129" y="16"/>
                  </a:lnTo>
                  <a:lnTo>
                    <a:pt x="123" y="12"/>
                  </a:lnTo>
                  <a:lnTo>
                    <a:pt x="117" y="9"/>
                  </a:lnTo>
                  <a:lnTo>
                    <a:pt x="109" y="6"/>
                  </a:lnTo>
                  <a:lnTo>
                    <a:pt x="101" y="3"/>
                  </a:lnTo>
                  <a:lnTo>
                    <a:pt x="95" y="2"/>
                  </a:lnTo>
                  <a:lnTo>
                    <a:pt x="86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95" name="Freeform 1027"/>
            <p:cNvSpPr>
              <a:spLocks/>
            </p:cNvSpPr>
            <p:nvPr/>
          </p:nvSpPr>
          <p:spPr bwMode="auto">
            <a:xfrm>
              <a:off x="1272" y="1172"/>
              <a:ext cx="78" cy="76"/>
            </a:xfrm>
            <a:custGeom>
              <a:avLst/>
              <a:gdLst>
                <a:gd name="T0" fmla="*/ 71 w 158"/>
                <a:gd name="T1" fmla="*/ 0 h 144"/>
                <a:gd name="T2" fmla="*/ 55 w 158"/>
                <a:gd name="T3" fmla="*/ 3 h 144"/>
                <a:gd name="T4" fmla="*/ 41 w 158"/>
                <a:gd name="T5" fmla="*/ 9 h 144"/>
                <a:gd name="T6" fmla="*/ 28 w 158"/>
                <a:gd name="T7" fmla="*/ 16 h 144"/>
                <a:gd name="T8" fmla="*/ 17 w 158"/>
                <a:gd name="T9" fmla="*/ 27 h 144"/>
                <a:gd name="T10" fmla="*/ 9 w 158"/>
                <a:gd name="T11" fmla="*/ 38 h 144"/>
                <a:gd name="T12" fmla="*/ 3 w 158"/>
                <a:gd name="T13" fmla="*/ 50 h 144"/>
                <a:gd name="T14" fmla="*/ 0 w 158"/>
                <a:gd name="T15" fmla="*/ 64 h 144"/>
                <a:gd name="T16" fmla="*/ 0 w 158"/>
                <a:gd name="T17" fmla="*/ 79 h 144"/>
                <a:gd name="T18" fmla="*/ 3 w 158"/>
                <a:gd name="T19" fmla="*/ 93 h 144"/>
                <a:gd name="T20" fmla="*/ 9 w 158"/>
                <a:gd name="T21" fmla="*/ 106 h 144"/>
                <a:gd name="T22" fmla="*/ 17 w 158"/>
                <a:gd name="T23" fmla="*/ 118 h 144"/>
                <a:gd name="T24" fmla="*/ 28 w 158"/>
                <a:gd name="T25" fmla="*/ 127 h 144"/>
                <a:gd name="T26" fmla="*/ 41 w 158"/>
                <a:gd name="T27" fmla="*/ 135 h 144"/>
                <a:gd name="T28" fmla="*/ 55 w 158"/>
                <a:gd name="T29" fmla="*/ 140 h 144"/>
                <a:gd name="T30" fmla="*/ 71 w 158"/>
                <a:gd name="T31" fmla="*/ 143 h 144"/>
                <a:gd name="T32" fmla="*/ 86 w 158"/>
                <a:gd name="T33" fmla="*/ 143 h 144"/>
                <a:gd name="T34" fmla="*/ 101 w 158"/>
                <a:gd name="T35" fmla="*/ 140 h 144"/>
                <a:gd name="T36" fmla="*/ 117 w 158"/>
                <a:gd name="T37" fmla="*/ 135 h 144"/>
                <a:gd name="T38" fmla="*/ 129 w 158"/>
                <a:gd name="T39" fmla="*/ 127 h 144"/>
                <a:gd name="T40" fmla="*/ 140 w 158"/>
                <a:gd name="T41" fmla="*/ 118 h 144"/>
                <a:gd name="T42" fmla="*/ 147 w 158"/>
                <a:gd name="T43" fmla="*/ 106 h 144"/>
                <a:gd name="T44" fmla="*/ 153 w 158"/>
                <a:gd name="T45" fmla="*/ 93 h 144"/>
                <a:gd name="T46" fmla="*/ 157 w 158"/>
                <a:gd name="T47" fmla="*/ 79 h 144"/>
                <a:gd name="T48" fmla="*/ 157 w 158"/>
                <a:gd name="T49" fmla="*/ 64 h 144"/>
                <a:gd name="T50" fmla="*/ 153 w 158"/>
                <a:gd name="T51" fmla="*/ 50 h 144"/>
                <a:gd name="T52" fmla="*/ 147 w 158"/>
                <a:gd name="T53" fmla="*/ 38 h 144"/>
                <a:gd name="T54" fmla="*/ 140 w 158"/>
                <a:gd name="T55" fmla="*/ 27 h 144"/>
                <a:gd name="T56" fmla="*/ 129 w 158"/>
                <a:gd name="T57" fmla="*/ 16 h 144"/>
                <a:gd name="T58" fmla="*/ 117 w 158"/>
                <a:gd name="T59" fmla="*/ 9 h 144"/>
                <a:gd name="T60" fmla="*/ 101 w 158"/>
                <a:gd name="T61" fmla="*/ 3 h 144"/>
                <a:gd name="T62" fmla="*/ 86 w 158"/>
                <a:gd name="T63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144">
                  <a:moveTo>
                    <a:pt x="78" y="0"/>
                  </a:moveTo>
                  <a:lnTo>
                    <a:pt x="71" y="0"/>
                  </a:lnTo>
                  <a:lnTo>
                    <a:pt x="63" y="2"/>
                  </a:lnTo>
                  <a:lnTo>
                    <a:pt x="55" y="3"/>
                  </a:lnTo>
                  <a:lnTo>
                    <a:pt x="48" y="6"/>
                  </a:lnTo>
                  <a:lnTo>
                    <a:pt x="41" y="9"/>
                  </a:lnTo>
                  <a:lnTo>
                    <a:pt x="34" y="12"/>
                  </a:lnTo>
                  <a:lnTo>
                    <a:pt x="28" y="16"/>
                  </a:lnTo>
                  <a:lnTo>
                    <a:pt x="23" y="21"/>
                  </a:lnTo>
                  <a:lnTo>
                    <a:pt x="17" y="27"/>
                  </a:lnTo>
                  <a:lnTo>
                    <a:pt x="12" y="31"/>
                  </a:lnTo>
                  <a:lnTo>
                    <a:pt x="9" y="38"/>
                  </a:lnTo>
                  <a:lnTo>
                    <a:pt x="6" y="44"/>
                  </a:lnTo>
                  <a:lnTo>
                    <a:pt x="3" y="50"/>
                  </a:lnTo>
                  <a:lnTo>
                    <a:pt x="2" y="57"/>
                  </a:lnTo>
                  <a:lnTo>
                    <a:pt x="0" y="64"/>
                  </a:lnTo>
                  <a:lnTo>
                    <a:pt x="0" y="72"/>
                  </a:lnTo>
                  <a:lnTo>
                    <a:pt x="0" y="79"/>
                  </a:lnTo>
                  <a:lnTo>
                    <a:pt x="2" y="86"/>
                  </a:lnTo>
                  <a:lnTo>
                    <a:pt x="3" y="93"/>
                  </a:lnTo>
                  <a:lnTo>
                    <a:pt x="6" y="99"/>
                  </a:lnTo>
                  <a:lnTo>
                    <a:pt x="9" y="106"/>
                  </a:lnTo>
                  <a:lnTo>
                    <a:pt x="12" y="112"/>
                  </a:lnTo>
                  <a:lnTo>
                    <a:pt x="17" y="118"/>
                  </a:lnTo>
                  <a:lnTo>
                    <a:pt x="23" y="122"/>
                  </a:lnTo>
                  <a:lnTo>
                    <a:pt x="28" y="127"/>
                  </a:lnTo>
                  <a:lnTo>
                    <a:pt x="34" y="131"/>
                  </a:lnTo>
                  <a:lnTo>
                    <a:pt x="41" y="135"/>
                  </a:lnTo>
                  <a:lnTo>
                    <a:pt x="48" y="138"/>
                  </a:lnTo>
                  <a:lnTo>
                    <a:pt x="55" y="140"/>
                  </a:lnTo>
                  <a:lnTo>
                    <a:pt x="63" y="143"/>
                  </a:lnTo>
                  <a:lnTo>
                    <a:pt x="71" y="143"/>
                  </a:lnTo>
                  <a:lnTo>
                    <a:pt x="78" y="144"/>
                  </a:lnTo>
                  <a:lnTo>
                    <a:pt x="86" y="143"/>
                  </a:lnTo>
                  <a:lnTo>
                    <a:pt x="95" y="143"/>
                  </a:lnTo>
                  <a:lnTo>
                    <a:pt x="101" y="140"/>
                  </a:lnTo>
                  <a:lnTo>
                    <a:pt x="109" y="138"/>
                  </a:lnTo>
                  <a:lnTo>
                    <a:pt x="117" y="135"/>
                  </a:lnTo>
                  <a:lnTo>
                    <a:pt x="123" y="131"/>
                  </a:lnTo>
                  <a:lnTo>
                    <a:pt x="129" y="127"/>
                  </a:lnTo>
                  <a:lnTo>
                    <a:pt x="135" y="122"/>
                  </a:lnTo>
                  <a:lnTo>
                    <a:pt x="140" y="118"/>
                  </a:lnTo>
                  <a:lnTo>
                    <a:pt x="144" y="112"/>
                  </a:lnTo>
                  <a:lnTo>
                    <a:pt x="147" y="106"/>
                  </a:lnTo>
                  <a:lnTo>
                    <a:pt x="152" y="99"/>
                  </a:lnTo>
                  <a:lnTo>
                    <a:pt x="153" y="93"/>
                  </a:lnTo>
                  <a:lnTo>
                    <a:pt x="157" y="86"/>
                  </a:lnTo>
                  <a:lnTo>
                    <a:pt x="157" y="79"/>
                  </a:lnTo>
                  <a:lnTo>
                    <a:pt x="158" y="72"/>
                  </a:lnTo>
                  <a:lnTo>
                    <a:pt x="157" y="64"/>
                  </a:lnTo>
                  <a:lnTo>
                    <a:pt x="157" y="57"/>
                  </a:lnTo>
                  <a:lnTo>
                    <a:pt x="153" y="50"/>
                  </a:lnTo>
                  <a:lnTo>
                    <a:pt x="152" y="44"/>
                  </a:lnTo>
                  <a:lnTo>
                    <a:pt x="147" y="38"/>
                  </a:lnTo>
                  <a:lnTo>
                    <a:pt x="144" y="31"/>
                  </a:lnTo>
                  <a:lnTo>
                    <a:pt x="140" y="27"/>
                  </a:lnTo>
                  <a:lnTo>
                    <a:pt x="135" y="21"/>
                  </a:lnTo>
                  <a:lnTo>
                    <a:pt x="129" y="16"/>
                  </a:lnTo>
                  <a:lnTo>
                    <a:pt x="123" y="12"/>
                  </a:lnTo>
                  <a:lnTo>
                    <a:pt x="117" y="9"/>
                  </a:lnTo>
                  <a:lnTo>
                    <a:pt x="109" y="6"/>
                  </a:lnTo>
                  <a:lnTo>
                    <a:pt x="101" y="3"/>
                  </a:lnTo>
                  <a:lnTo>
                    <a:pt x="95" y="2"/>
                  </a:lnTo>
                  <a:lnTo>
                    <a:pt x="86" y="0"/>
                  </a:lnTo>
                  <a:lnTo>
                    <a:pt x="78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96" name="Line 1028"/>
            <p:cNvSpPr>
              <a:spLocks noChangeShapeType="1"/>
            </p:cNvSpPr>
            <p:nvPr/>
          </p:nvSpPr>
          <p:spPr bwMode="auto">
            <a:xfrm>
              <a:off x="1371" y="1209"/>
              <a:ext cx="176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97" name="Line 1029"/>
            <p:cNvSpPr>
              <a:spLocks noChangeShapeType="1"/>
            </p:cNvSpPr>
            <p:nvPr/>
          </p:nvSpPr>
          <p:spPr bwMode="auto">
            <a:xfrm flipV="1">
              <a:off x="1362" y="1131"/>
              <a:ext cx="75" cy="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98" name="Line 1030"/>
            <p:cNvSpPr>
              <a:spLocks noChangeShapeType="1"/>
            </p:cNvSpPr>
            <p:nvPr/>
          </p:nvSpPr>
          <p:spPr bwMode="auto">
            <a:xfrm flipV="1">
              <a:off x="1362" y="1087"/>
              <a:ext cx="154" cy="9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199" name="Line 1031"/>
            <p:cNvSpPr>
              <a:spLocks noChangeShapeType="1"/>
            </p:cNvSpPr>
            <p:nvPr/>
          </p:nvSpPr>
          <p:spPr bwMode="auto">
            <a:xfrm flipV="1">
              <a:off x="1306" y="1117"/>
              <a:ext cx="1" cy="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00" name="Line 1032"/>
            <p:cNvSpPr>
              <a:spLocks noChangeShapeType="1"/>
            </p:cNvSpPr>
            <p:nvPr/>
          </p:nvSpPr>
          <p:spPr bwMode="auto">
            <a:xfrm flipV="1">
              <a:off x="1341" y="1049"/>
              <a:ext cx="56" cy="11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01" name="Line 1033"/>
            <p:cNvSpPr>
              <a:spLocks noChangeShapeType="1"/>
            </p:cNvSpPr>
            <p:nvPr/>
          </p:nvSpPr>
          <p:spPr bwMode="auto">
            <a:xfrm flipV="1">
              <a:off x="1306" y="1016"/>
              <a:ext cx="1" cy="1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02" name="Line 1034"/>
            <p:cNvSpPr>
              <a:spLocks noChangeShapeType="1"/>
            </p:cNvSpPr>
            <p:nvPr/>
          </p:nvSpPr>
          <p:spPr bwMode="auto">
            <a:xfrm flipH="1" flipV="1">
              <a:off x="1173" y="1131"/>
              <a:ext cx="84" cy="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03" name="Line 1035"/>
            <p:cNvSpPr>
              <a:spLocks noChangeShapeType="1"/>
            </p:cNvSpPr>
            <p:nvPr/>
          </p:nvSpPr>
          <p:spPr bwMode="auto">
            <a:xfrm flipH="1" flipV="1">
              <a:off x="1211" y="1060"/>
              <a:ext cx="69" cy="1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04" name="Line 1036"/>
            <p:cNvSpPr>
              <a:spLocks noChangeShapeType="1"/>
            </p:cNvSpPr>
            <p:nvPr/>
          </p:nvSpPr>
          <p:spPr bwMode="auto">
            <a:xfrm flipH="1">
              <a:off x="1152" y="1209"/>
              <a:ext cx="97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05" name="Line 1037"/>
            <p:cNvSpPr>
              <a:spLocks noChangeShapeType="1"/>
            </p:cNvSpPr>
            <p:nvPr/>
          </p:nvSpPr>
          <p:spPr bwMode="auto">
            <a:xfrm flipH="1" flipV="1">
              <a:off x="1152" y="1122"/>
              <a:ext cx="105" cy="5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06" name="Line 1038"/>
            <p:cNvSpPr>
              <a:spLocks noChangeShapeType="1"/>
            </p:cNvSpPr>
            <p:nvPr/>
          </p:nvSpPr>
          <p:spPr bwMode="auto">
            <a:xfrm flipH="1">
              <a:off x="1173" y="1240"/>
              <a:ext cx="84" cy="4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07" name="Line 1039"/>
            <p:cNvSpPr>
              <a:spLocks noChangeShapeType="1"/>
            </p:cNvSpPr>
            <p:nvPr/>
          </p:nvSpPr>
          <p:spPr bwMode="auto">
            <a:xfrm flipH="1">
              <a:off x="1106" y="1209"/>
              <a:ext cx="143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08" name="Line 1040"/>
            <p:cNvSpPr>
              <a:spLocks noChangeShapeType="1"/>
            </p:cNvSpPr>
            <p:nvPr/>
          </p:nvSpPr>
          <p:spPr bwMode="auto">
            <a:xfrm flipH="1">
              <a:off x="1231" y="1263"/>
              <a:ext cx="49" cy="7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09" name="Line 1041"/>
            <p:cNvSpPr>
              <a:spLocks noChangeShapeType="1"/>
            </p:cNvSpPr>
            <p:nvPr/>
          </p:nvSpPr>
          <p:spPr bwMode="auto">
            <a:xfrm flipH="1">
              <a:off x="1152" y="1240"/>
              <a:ext cx="105" cy="5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10" name="Line 1042"/>
            <p:cNvSpPr>
              <a:spLocks noChangeShapeType="1"/>
            </p:cNvSpPr>
            <p:nvPr/>
          </p:nvSpPr>
          <p:spPr bwMode="auto">
            <a:xfrm>
              <a:off x="1306" y="1271"/>
              <a:ext cx="1" cy="8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11" name="Line 1043"/>
            <p:cNvSpPr>
              <a:spLocks noChangeShapeType="1"/>
            </p:cNvSpPr>
            <p:nvPr/>
          </p:nvSpPr>
          <p:spPr bwMode="auto">
            <a:xfrm flipH="1">
              <a:off x="1184" y="1263"/>
              <a:ext cx="96" cy="1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12" name="Line 1044"/>
            <p:cNvSpPr>
              <a:spLocks noChangeShapeType="1"/>
            </p:cNvSpPr>
            <p:nvPr/>
          </p:nvSpPr>
          <p:spPr bwMode="auto">
            <a:xfrm>
              <a:off x="1341" y="1263"/>
              <a:ext cx="206" cy="34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13" name="Line 1045"/>
            <p:cNvSpPr>
              <a:spLocks noChangeShapeType="1"/>
            </p:cNvSpPr>
            <p:nvPr/>
          </p:nvSpPr>
          <p:spPr bwMode="auto">
            <a:xfrm>
              <a:off x="1306" y="1271"/>
              <a:ext cx="1" cy="34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14" name="Line 1046"/>
            <p:cNvSpPr>
              <a:spLocks noChangeShapeType="1"/>
            </p:cNvSpPr>
            <p:nvPr/>
          </p:nvSpPr>
          <p:spPr bwMode="auto">
            <a:xfrm>
              <a:off x="1371" y="1209"/>
              <a:ext cx="87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15" name="Line 1047"/>
            <p:cNvSpPr>
              <a:spLocks noChangeShapeType="1"/>
            </p:cNvSpPr>
            <p:nvPr/>
          </p:nvSpPr>
          <p:spPr bwMode="auto">
            <a:xfrm>
              <a:off x="1360" y="1239"/>
              <a:ext cx="474" cy="2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16" name="Line 1048"/>
            <p:cNvSpPr>
              <a:spLocks noChangeShapeType="1"/>
            </p:cNvSpPr>
            <p:nvPr/>
          </p:nvSpPr>
          <p:spPr bwMode="auto">
            <a:xfrm flipV="1">
              <a:off x="1368" y="1167"/>
              <a:ext cx="83" cy="3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17" name="Line 1049"/>
            <p:cNvSpPr>
              <a:spLocks noChangeShapeType="1"/>
            </p:cNvSpPr>
            <p:nvPr/>
          </p:nvSpPr>
          <p:spPr bwMode="auto">
            <a:xfrm flipV="1">
              <a:off x="1353" y="1101"/>
              <a:ext cx="59" cy="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18" name="Line 1050"/>
            <p:cNvSpPr>
              <a:spLocks noChangeShapeType="1"/>
            </p:cNvSpPr>
            <p:nvPr/>
          </p:nvSpPr>
          <p:spPr bwMode="auto">
            <a:xfrm flipV="1">
              <a:off x="1326" y="1087"/>
              <a:ext cx="11" cy="6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19" name="Line 1051"/>
            <p:cNvSpPr>
              <a:spLocks noChangeShapeType="1"/>
            </p:cNvSpPr>
            <p:nvPr/>
          </p:nvSpPr>
          <p:spPr bwMode="auto">
            <a:xfrm flipH="1" flipV="1">
              <a:off x="1272" y="1087"/>
              <a:ext cx="22" cy="6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20" name="Line 1052"/>
            <p:cNvSpPr>
              <a:spLocks noChangeShapeType="1"/>
            </p:cNvSpPr>
            <p:nvPr/>
          </p:nvSpPr>
          <p:spPr bwMode="auto">
            <a:xfrm flipH="1" flipV="1">
              <a:off x="1200" y="1101"/>
              <a:ext cx="67" cy="6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21" name="Line 1053"/>
            <p:cNvSpPr>
              <a:spLocks noChangeShapeType="1"/>
            </p:cNvSpPr>
            <p:nvPr/>
          </p:nvSpPr>
          <p:spPr bwMode="auto">
            <a:xfrm flipH="1" flipV="1">
              <a:off x="1157" y="1167"/>
              <a:ext cx="93" cy="3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22" name="Line 1054"/>
            <p:cNvSpPr>
              <a:spLocks noChangeShapeType="1"/>
            </p:cNvSpPr>
            <p:nvPr/>
          </p:nvSpPr>
          <p:spPr bwMode="auto">
            <a:xfrm flipH="1">
              <a:off x="1157" y="1227"/>
              <a:ext cx="93" cy="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23" name="Line 1055"/>
            <p:cNvSpPr>
              <a:spLocks noChangeShapeType="1"/>
            </p:cNvSpPr>
            <p:nvPr/>
          </p:nvSpPr>
          <p:spPr bwMode="auto">
            <a:xfrm flipH="1">
              <a:off x="1197" y="1254"/>
              <a:ext cx="7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24" name="Line 1056"/>
            <p:cNvSpPr>
              <a:spLocks noChangeShapeType="1"/>
            </p:cNvSpPr>
            <p:nvPr/>
          </p:nvSpPr>
          <p:spPr bwMode="auto">
            <a:xfrm flipH="1">
              <a:off x="1197" y="1269"/>
              <a:ext cx="97" cy="30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25" name="Line 1057"/>
            <p:cNvSpPr>
              <a:spLocks noChangeShapeType="1"/>
            </p:cNvSpPr>
            <p:nvPr/>
          </p:nvSpPr>
          <p:spPr bwMode="auto">
            <a:xfrm>
              <a:off x="1326" y="1269"/>
              <a:ext cx="103" cy="3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26" name="Line 1058"/>
            <p:cNvSpPr>
              <a:spLocks noChangeShapeType="1"/>
            </p:cNvSpPr>
            <p:nvPr/>
          </p:nvSpPr>
          <p:spPr bwMode="auto">
            <a:xfrm>
              <a:off x="1353" y="1254"/>
              <a:ext cx="424" cy="36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27" name="Line 1059"/>
            <p:cNvSpPr>
              <a:spLocks noChangeShapeType="1"/>
            </p:cNvSpPr>
            <p:nvPr/>
          </p:nvSpPr>
          <p:spPr bwMode="auto">
            <a:xfrm>
              <a:off x="1368" y="1227"/>
              <a:ext cx="83" cy="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28" name="Freeform 1060"/>
            <p:cNvSpPr>
              <a:spLocks/>
            </p:cNvSpPr>
            <p:nvPr/>
          </p:nvSpPr>
          <p:spPr bwMode="auto">
            <a:xfrm>
              <a:off x="2816" y="1248"/>
              <a:ext cx="110" cy="706"/>
            </a:xfrm>
            <a:custGeom>
              <a:avLst/>
              <a:gdLst>
                <a:gd name="T0" fmla="*/ 0 w 227"/>
                <a:gd name="T1" fmla="*/ 1352 h 1352"/>
                <a:gd name="T2" fmla="*/ 57 w 227"/>
                <a:gd name="T3" fmla="*/ 0 h 1352"/>
                <a:gd name="T4" fmla="*/ 170 w 227"/>
                <a:gd name="T5" fmla="*/ 0 h 1352"/>
                <a:gd name="T6" fmla="*/ 227 w 227"/>
                <a:gd name="T7" fmla="*/ 1352 h 1352"/>
                <a:gd name="T8" fmla="*/ 0 w 227"/>
                <a:gd name="T9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352">
                  <a:moveTo>
                    <a:pt x="0" y="1352"/>
                  </a:moveTo>
                  <a:lnTo>
                    <a:pt x="57" y="0"/>
                  </a:lnTo>
                  <a:lnTo>
                    <a:pt x="170" y="0"/>
                  </a:lnTo>
                  <a:lnTo>
                    <a:pt x="227" y="1352"/>
                  </a:lnTo>
                  <a:lnTo>
                    <a:pt x="0" y="1352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29" name="Freeform 1061"/>
            <p:cNvSpPr>
              <a:spLocks/>
            </p:cNvSpPr>
            <p:nvPr/>
          </p:nvSpPr>
          <p:spPr bwMode="auto">
            <a:xfrm>
              <a:off x="2816" y="1248"/>
              <a:ext cx="110" cy="706"/>
            </a:xfrm>
            <a:custGeom>
              <a:avLst/>
              <a:gdLst>
                <a:gd name="T0" fmla="*/ 0 w 227"/>
                <a:gd name="T1" fmla="*/ 1352 h 1352"/>
                <a:gd name="T2" fmla="*/ 57 w 227"/>
                <a:gd name="T3" fmla="*/ 0 h 1352"/>
                <a:gd name="T4" fmla="*/ 170 w 227"/>
                <a:gd name="T5" fmla="*/ 0 h 1352"/>
                <a:gd name="T6" fmla="*/ 227 w 227"/>
                <a:gd name="T7" fmla="*/ 1352 h 1352"/>
                <a:gd name="T8" fmla="*/ 0 w 227"/>
                <a:gd name="T9" fmla="*/ 1352 h 1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352">
                  <a:moveTo>
                    <a:pt x="0" y="1352"/>
                  </a:moveTo>
                  <a:lnTo>
                    <a:pt x="57" y="0"/>
                  </a:lnTo>
                  <a:lnTo>
                    <a:pt x="170" y="0"/>
                  </a:lnTo>
                  <a:lnTo>
                    <a:pt x="227" y="1352"/>
                  </a:lnTo>
                  <a:lnTo>
                    <a:pt x="0" y="1352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30" name="Line 1062"/>
            <p:cNvSpPr>
              <a:spLocks noChangeShapeType="1"/>
            </p:cNvSpPr>
            <p:nvPr/>
          </p:nvSpPr>
          <p:spPr bwMode="auto">
            <a:xfrm flipV="1">
              <a:off x="3734" y="2126"/>
              <a:ext cx="472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31" name="Line 1063"/>
            <p:cNvSpPr>
              <a:spLocks noChangeShapeType="1"/>
            </p:cNvSpPr>
            <p:nvPr/>
          </p:nvSpPr>
          <p:spPr bwMode="auto">
            <a:xfrm flipH="1" flipV="1">
              <a:off x="4289" y="2206"/>
              <a:ext cx="441" cy="92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32" name="Line 1064"/>
            <p:cNvSpPr>
              <a:spLocks noChangeShapeType="1"/>
            </p:cNvSpPr>
            <p:nvPr/>
          </p:nvSpPr>
          <p:spPr bwMode="auto">
            <a:xfrm flipH="1" flipV="1">
              <a:off x="4206" y="2223"/>
              <a:ext cx="223" cy="9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33" name="Freeform 1065"/>
            <p:cNvSpPr>
              <a:spLocks/>
            </p:cNvSpPr>
            <p:nvPr/>
          </p:nvSpPr>
          <p:spPr bwMode="auto">
            <a:xfrm>
              <a:off x="4069" y="1994"/>
              <a:ext cx="274" cy="258"/>
            </a:xfrm>
            <a:custGeom>
              <a:avLst/>
              <a:gdLst>
                <a:gd name="T0" fmla="*/ 255 w 568"/>
                <a:gd name="T1" fmla="*/ 1 h 496"/>
                <a:gd name="T2" fmla="*/ 214 w 568"/>
                <a:gd name="T3" fmla="*/ 7 h 496"/>
                <a:gd name="T4" fmla="*/ 174 w 568"/>
                <a:gd name="T5" fmla="*/ 18 h 496"/>
                <a:gd name="T6" fmla="*/ 137 w 568"/>
                <a:gd name="T7" fmla="*/ 36 h 496"/>
                <a:gd name="T8" fmla="*/ 105 w 568"/>
                <a:gd name="T9" fmla="*/ 56 h 496"/>
                <a:gd name="T10" fmla="*/ 74 w 568"/>
                <a:gd name="T11" fmla="*/ 81 h 496"/>
                <a:gd name="T12" fmla="*/ 50 w 568"/>
                <a:gd name="T13" fmla="*/ 108 h 496"/>
                <a:gd name="T14" fmla="*/ 30 w 568"/>
                <a:gd name="T15" fmla="*/ 140 h 496"/>
                <a:gd name="T16" fmla="*/ 14 w 568"/>
                <a:gd name="T17" fmla="*/ 174 h 496"/>
                <a:gd name="T18" fmla="*/ 4 w 568"/>
                <a:gd name="T19" fmla="*/ 210 h 496"/>
                <a:gd name="T20" fmla="*/ 0 w 568"/>
                <a:gd name="T21" fmla="*/ 248 h 496"/>
                <a:gd name="T22" fmla="*/ 4 w 568"/>
                <a:gd name="T23" fmla="*/ 285 h 496"/>
                <a:gd name="T24" fmla="*/ 14 w 568"/>
                <a:gd name="T25" fmla="*/ 322 h 496"/>
                <a:gd name="T26" fmla="*/ 30 w 568"/>
                <a:gd name="T27" fmla="*/ 355 h 496"/>
                <a:gd name="T28" fmla="*/ 50 w 568"/>
                <a:gd name="T29" fmla="*/ 385 h 496"/>
                <a:gd name="T30" fmla="*/ 74 w 568"/>
                <a:gd name="T31" fmla="*/ 414 h 496"/>
                <a:gd name="T32" fmla="*/ 105 w 568"/>
                <a:gd name="T33" fmla="*/ 439 h 496"/>
                <a:gd name="T34" fmla="*/ 137 w 568"/>
                <a:gd name="T35" fmla="*/ 459 h 496"/>
                <a:gd name="T36" fmla="*/ 174 w 568"/>
                <a:gd name="T37" fmla="*/ 475 h 496"/>
                <a:gd name="T38" fmla="*/ 214 w 568"/>
                <a:gd name="T39" fmla="*/ 487 h 496"/>
                <a:gd name="T40" fmla="*/ 255 w 568"/>
                <a:gd name="T41" fmla="*/ 494 h 496"/>
                <a:gd name="T42" fmla="*/ 300 w 568"/>
                <a:gd name="T43" fmla="*/ 496 h 496"/>
                <a:gd name="T44" fmla="*/ 343 w 568"/>
                <a:gd name="T45" fmla="*/ 490 h 496"/>
                <a:gd name="T46" fmla="*/ 383 w 568"/>
                <a:gd name="T47" fmla="*/ 480 h 496"/>
                <a:gd name="T48" fmla="*/ 419 w 568"/>
                <a:gd name="T49" fmla="*/ 465 h 496"/>
                <a:gd name="T50" fmla="*/ 455 w 568"/>
                <a:gd name="T51" fmla="*/ 446 h 496"/>
                <a:gd name="T52" fmla="*/ 485 w 568"/>
                <a:gd name="T53" fmla="*/ 423 h 496"/>
                <a:gd name="T54" fmla="*/ 513 w 568"/>
                <a:gd name="T55" fmla="*/ 396 h 496"/>
                <a:gd name="T56" fmla="*/ 535 w 568"/>
                <a:gd name="T57" fmla="*/ 365 h 496"/>
                <a:gd name="T58" fmla="*/ 551 w 568"/>
                <a:gd name="T59" fmla="*/ 333 h 496"/>
                <a:gd name="T60" fmla="*/ 564 w 568"/>
                <a:gd name="T61" fmla="*/ 297 h 496"/>
                <a:gd name="T62" fmla="*/ 568 w 568"/>
                <a:gd name="T63" fmla="*/ 261 h 496"/>
                <a:gd name="T64" fmla="*/ 567 w 568"/>
                <a:gd name="T65" fmla="*/ 223 h 496"/>
                <a:gd name="T66" fmla="*/ 559 w 568"/>
                <a:gd name="T67" fmla="*/ 185 h 496"/>
                <a:gd name="T68" fmla="*/ 547 w 568"/>
                <a:gd name="T69" fmla="*/ 150 h 496"/>
                <a:gd name="T70" fmla="*/ 528 w 568"/>
                <a:gd name="T71" fmla="*/ 119 h 496"/>
                <a:gd name="T72" fmla="*/ 504 w 568"/>
                <a:gd name="T73" fmla="*/ 90 h 496"/>
                <a:gd name="T74" fmla="*/ 476 w 568"/>
                <a:gd name="T75" fmla="*/ 63 h 496"/>
                <a:gd name="T76" fmla="*/ 444 w 568"/>
                <a:gd name="T77" fmla="*/ 42 h 496"/>
                <a:gd name="T78" fmla="*/ 409 w 568"/>
                <a:gd name="T79" fmla="*/ 24 h 496"/>
                <a:gd name="T80" fmla="*/ 369 w 568"/>
                <a:gd name="T81" fmla="*/ 11 h 496"/>
                <a:gd name="T82" fmla="*/ 327 w 568"/>
                <a:gd name="T83" fmla="*/ 3 h 496"/>
                <a:gd name="T84" fmla="*/ 284 w 568"/>
                <a:gd name="T85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8" h="496">
                  <a:moveTo>
                    <a:pt x="284" y="0"/>
                  </a:moveTo>
                  <a:lnTo>
                    <a:pt x="271" y="0"/>
                  </a:lnTo>
                  <a:lnTo>
                    <a:pt x="255" y="1"/>
                  </a:lnTo>
                  <a:lnTo>
                    <a:pt x="241" y="3"/>
                  </a:lnTo>
                  <a:lnTo>
                    <a:pt x="228" y="4"/>
                  </a:lnTo>
                  <a:lnTo>
                    <a:pt x="214" y="7"/>
                  </a:lnTo>
                  <a:lnTo>
                    <a:pt x="200" y="11"/>
                  </a:lnTo>
                  <a:lnTo>
                    <a:pt x="188" y="14"/>
                  </a:lnTo>
                  <a:lnTo>
                    <a:pt x="174" y="18"/>
                  </a:lnTo>
                  <a:lnTo>
                    <a:pt x="162" y="24"/>
                  </a:lnTo>
                  <a:lnTo>
                    <a:pt x="149" y="30"/>
                  </a:lnTo>
                  <a:lnTo>
                    <a:pt x="137" y="36"/>
                  </a:lnTo>
                  <a:lnTo>
                    <a:pt x="126" y="42"/>
                  </a:lnTo>
                  <a:lnTo>
                    <a:pt x="116" y="49"/>
                  </a:lnTo>
                  <a:lnTo>
                    <a:pt x="105" y="56"/>
                  </a:lnTo>
                  <a:lnTo>
                    <a:pt x="94" y="63"/>
                  </a:lnTo>
                  <a:lnTo>
                    <a:pt x="85" y="72"/>
                  </a:lnTo>
                  <a:lnTo>
                    <a:pt x="74" y="81"/>
                  </a:lnTo>
                  <a:lnTo>
                    <a:pt x="66" y="90"/>
                  </a:lnTo>
                  <a:lnTo>
                    <a:pt x="57" y="100"/>
                  </a:lnTo>
                  <a:lnTo>
                    <a:pt x="50" y="108"/>
                  </a:lnTo>
                  <a:lnTo>
                    <a:pt x="42" y="119"/>
                  </a:lnTo>
                  <a:lnTo>
                    <a:pt x="36" y="129"/>
                  </a:lnTo>
                  <a:lnTo>
                    <a:pt x="30" y="140"/>
                  </a:lnTo>
                  <a:lnTo>
                    <a:pt x="23" y="150"/>
                  </a:lnTo>
                  <a:lnTo>
                    <a:pt x="19" y="162"/>
                  </a:lnTo>
                  <a:lnTo>
                    <a:pt x="14" y="174"/>
                  </a:lnTo>
                  <a:lnTo>
                    <a:pt x="10" y="185"/>
                  </a:lnTo>
                  <a:lnTo>
                    <a:pt x="7" y="198"/>
                  </a:lnTo>
                  <a:lnTo>
                    <a:pt x="4" y="210"/>
                  </a:lnTo>
                  <a:lnTo>
                    <a:pt x="2" y="223"/>
                  </a:lnTo>
                  <a:lnTo>
                    <a:pt x="2" y="235"/>
                  </a:lnTo>
                  <a:lnTo>
                    <a:pt x="0" y="248"/>
                  </a:lnTo>
                  <a:lnTo>
                    <a:pt x="2" y="261"/>
                  </a:lnTo>
                  <a:lnTo>
                    <a:pt x="2" y="272"/>
                  </a:lnTo>
                  <a:lnTo>
                    <a:pt x="4" y="285"/>
                  </a:lnTo>
                  <a:lnTo>
                    <a:pt x="7" y="297"/>
                  </a:lnTo>
                  <a:lnTo>
                    <a:pt x="10" y="310"/>
                  </a:lnTo>
                  <a:lnTo>
                    <a:pt x="14" y="322"/>
                  </a:lnTo>
                  <a:lnTo>
                    <a:pt x="19" y="333"/>
                  </a:lnTo>
                  <a:lnTo>
                    <a:pt x="23" y="343"/>
                  </a:lnTo>
                  <a:lnTo>
                    <a:pt x="30" y="355"/>
                  </a:lnTo>
                  <a:lnTo>
                    <a:pt x="36" y="365"/>
                  </a:lnTo>
                  <a:lnTo>
                    <a:pt x="42" y="377"/>
                  </a:lnTo>
                  <a:lnTo>
                    <a:pt x="50" y="385"/>
                  </a:lnTo>
                  <a:lnTo>
                    <a:pt x="57" y="396"/>
                  </a:lnTo>
                  <a:lnTo>
                    <a:pt x="66" y="406"/>
                  </a:lnTo>
                  <a:lnTo>
                    <a:pt x="74" y="414"/>
                  </a:lnTo>
                  <a:lnTo>
                    <a:pt x="85" y="423"/>
                  </a:lnTo>
                  <a:lnTo>
                    <a:pt x="94" y="430"/>
                  </a:lnTo>
                  <a:lnTo>
                    <a:pt x="105" y="439"/>
                  </a:lnTo>
                  <a:lnTo>
                    <a:pt x="116" y="446"/>
                  </a:lnTo>
                  <a:lnTo>
                    <a:pt x="126" y="454"/>
                  </a:lnTo>
                  <a:lnTo>
                    <a:pt x="137" y="459"/>
                  </a:lnTo>
                  <a:lnTo>
                    <a:pt x="149" y="465"/>
                  </a:lnTo>
                  <a:lnTo>
                    <a:pt x="162" y="471"/>
                  </a:lnTo>
                  <a:lnTo>
                    <a:pt x="174" y="475"/>
                  </a:lnTo>
                  <a:lnTo>
                    <a:pt x="188" y="480"/>
                  </a:lnTo>
                  <a:lnTo>
                    <a:pt x="200" y="484"/>
                  </a:lnTo>
                  <a:lnTo>
                    <a:pt x="214" y="487"/>
                  </a:lnTo>
                  <a:lnTo>
                    <a:pt x="228" y="490"/>
                  </a:lnTo>
                  <a:lnTo>
                    <a:pt x="241" y="493"/>
                  </a:lnTo>
                  <a:lnTo>
                    <a:pt x="255" y="494"/>
                  </a:lnTo>
                  <a:lnTo>
                    <a:pt x="271" y="496"/>
                  </a:lnTo>
                  <a:lnTo>
                    <a:pt x="284" y="496"/>
                  </a:lnTo>
                  <a:lnTo>
                    <a:pt x="300" y="496"/>
                  </a:lnTo>
                  <a:lnTo>
                    <a:pt x="314" y="494"/>
                  </a:lnTo>
                  <a:lnTo>
                    <a:pt x="327" y="493"/>
                  </a:lnTo>
                  <a:lnTo>
                    <a:pt x="343" y="490"/>
                  </a:lnTo>
                  <a:lnTo>
                    <a:pt x="356" y="487"/>
                  </a:lnTo>
                  <a:lnTo>
                    <a:pt x="369" y="484"/>
                  </a:lnTo>
                  <a:lnTo>
                    <a:pt x="383" y="480"/>
                  </a:lnTo>
                  <a:lnTo>
                    <a:pt x="395" y="475"/>
                  </a:lnTo>
                  <a:lnTo>
                    <a:pt x="409" y="471"/>
                  </a:lnTo>
                  <a:lnTo>
                    <a:pt x="419" y="465"/>
                  </a:lnTo>
                  <a:lnTo>
                    <a:pt x="432" y="459"/>
                  </a:lnTo>
                  <a:lnTo>
                    <a:pt x="444" y="454"/>
                  </a:lnTo>
                  <a:lnTo>
                    <a:pt x="455" y="446"/>
                  </a:lnTo>
                  <a:lnTo>
                    <a:pt x="465" y="439"/>
                  </a:lnTo>
                  <a:lnTo>
                    <a:pt x="476" y="430"/>
                  </a:lnTo>
                  <a:lnTo>
                    <a:pt x="485" y="423"/>
                  </a:lnTo>
                  <a:lnTo>
                    <a:pt x="495" y="414"/>
                  </a:lnTo>
                  <a:lnTo>
                    <a:pt x="504" y="406"/>
                  </a:lnTo>
                  <a:lnTo>
                    <a:pt x="513" y="396"/>
                  </a:lnTo>
                  <a:lnTo>
                    <a:pt x="521" y="385"/>
                  </a:lnTo>
                  <a:lnTo>
                    <a:pt x="528" y="377"/>
                  </a:lnTo>
                  <a:lnTo>
                    <a:pt x="535" y="365"/>
                  </a:lnTo>
                  <a:lnTo>
                    <a:pt x="541" y="355"/>
                  </a:lnTo>
                  <a:lnTo>
                    <a:pt x="547" y="343"/>
                  </a:lnTo>
                  <a:lnTo>
                    <a:pt x="551" y="333"/>
                  </a:lnTo>
                  <a:lnTo>
                    <a:pt x="556" y="322"/>
                  </a:lnTo>
                  <a:lnTo>
                    <a:pt x="559" y="310"/>
                  </a:lnTo>
                  <a:lnTo>
                    <a:pt x="564" y="297"/>
                  </a:lnTo>
                  <a:lnTo>
                    <a:pt x="565" y="285"/>
                  </a:lnTo>
                  <a:lnTo>
                    <a:pt x="567" y="272"/>
                  </a:lnTo>
                  <a:lnTo>
                    <a:pt x="568" y="261"/>
                  </a:lnTo>
                  <a:lnTo>
                    <a:pt x="568" y="248"/>
                  </a:lnTo>
                  <a:lnTo>
                    <a:pt x="568" y="235"/>
                  </a:lnTo>
                  <a:lnTo>
                    <a:pt x="567" y="223"/>
                  </a:lnTo>
                  <a:lnTo>
                    <a:pt x="565" y="210"/>
                  </a:lnTo>
                  <a:lnTo>
                    <a:pt x="564" y="198"/>
                  </a:lnTo>
                  <a:lnTo>
                    <a:pt x="559" y="185"/>
                  </a:lnTo>
                  <a:lnTo>
                    <a:pt x="556" y="174"/>
                  </a:lnTo>
                  <a:lnTo>
                    <a:pt x="551" y="162"/>
                  </a:lnTo>
                  <a:lnTo>
                    <a:pt x="547" y="150"/>
                  </a:lnTo>
                  <a:lnTo>
                    <a:pt x="541" y="140"/>
                  </a:lnTo>
                  <a:lnTo>
                    <a:pt x="535" y="129"/>
                  </a:lnTo>
                  <a:lnTo>
                    <a:pt x="528" y="119"/>
                  </a:lnTo>
                  <a:lnTo>
                    <a:pt x="521" y="108"/>
                  </a:lnTo>
                  <a:lnTo>
                    <a:pt x="513" y="100"/>
                  </a:lnTo>
                  <a:lnTo>
                    <a:pt x="504" y="90"/>
                  </a:lnTo>
                  <a:lnTo>
                    <a:pt x="495" y="81"/>
                  </a:lnTo>
                  <a:lnTo>
                    <a:pt x="485" y="72"/>
                  </a:lnTo>
                  <a:lnTo>
                    <a:pt x="476" y="63"/>
                  </a:lnTo>
                  <a:lnTo>
                    <a:pt x="465" y="56"/>
                  </a:lnTo>
                  <a:lnTo>
                    <a:pt x="455" y="49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19" y="30"/>
                  </a:lnTo>
                  <a:lnTo>
                    <a:pt x="409" y="24"/>
                  </a:lnTo>
                  <a:lnTo>
                    <a:pt x="395" y="18"/>
                  </a:lnTo>
                  <a:lnTo>
                    <a:pt x="383" y="14"/>
                  </a:lnTo>
                  <a:lnTo>
                    <a:pt x="369" y="11"/>
                  </a:lnTo>
                  <a:lnTo>
                    <a:pt x="356" y="7"/>
                  </a:lnTo>
                  <a:lnTo>
                    <a:pt x="343" y="4"/>
                  </a:lnTo>
                  <a:lnTo>
                    <a:pt x="327" y="3"/>
                  </a:lnTo>
                  <a:lnTo>
                    <a:pt x="314" y="1"/>
                  </a:lnTo>
                  <a:lnTo>
                    <a:pt x="300" y="0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34" name="Freeform 1066"/>
            <p:cNvSpPr>
              <a:spLocks/>
            </p:cNvSpPr>
            <p:nvPr/>
          </p:nvSpPr>
          <p:spPr bwMode="auto">
            <a:xfrm>
              <a:off x="4069" y="1994"/>
              <a:ext cx="274" cy="258"/>
            </a:xfrm>
            <a:custGeom>
              <a:avLst/>
              <a:gdLst>
                <a:gd name="T0" fmla="*/ 255 w 568"/>
                <a:gd name="T1" fmla="*/ 1 h 496"/>
                <a:gd name="T2" fmla="*/ 214 w 568"/>
                <a:gd name="T3" fmla="*/ 7 h 496"/>
                <a:gd name="T4" fmla="*/ 174 w 568"/>
                <a:gd name="T5" fmla="*/ 18 h 496"/>
                <a:gd name="T6" fmla="*/ 137 w 568"/>
                <a:gd name="T7" fmla="*/ 36 h 496"/>
                <a:gd name="T8" fmla="*/ 105 w 568"/>
                <a:gd name="T9" fmla="*/ 56 h 496"/>
                <a:gd name="T10" fmla="*/ 74 w 568"/>
                <a:gd name="T11" fmla="*/ 81 h 496"/>
                <a:gd name="T12" fmla="*/ 50 w 568"/>
                <a:gd name="T13" fmla="*/ 108 h 496"/>
                <a:gd name="T14" fmla="*/ 30 w 568"/>
                <a:gd name="T15" fmla="*/ 140 h 496"/>
                <a:gd name="T16" fmla="*/ 14 w 568"/>
                <a:gd name="T17" fmla="*/ 174 h 496"/>
                <a:gd name="T18" fmla="*/ 4 w 568"/>
                <a:gd name="T19" fmla="*/ 210 h 496"/>
                <a:gd name="T20" fmla="*/ 0 w 568"/>
                <a:gd name="T21" fmla="*/ 248 h 496"/>
                <a:gd name="T22" fmla="*/ 4 w 568"/>
                <a:gd name="T23" fmla="*/ 285 h 496"/>
                <a:gd name="T24" fmla="*/ 14 w 568"/>
                <a:gd name="T25" fmla="*/ 322 h 496"/>
                <a:gd name="T26" fmla="*/ 30 w 568"/>
                <a:gd name="T27" fmla="*/ 355 h 496"/>
                <a:gd name="T28" fmla="*/ 50 w 568"/>
                <a:gd name="T29" fmla="*/ 385 h 496"/>
                <a:gd name="T30" fmla="*/ 74 w 568"/>
                <a:gd name="T31" fmla="*/ 414 h 496"/>
                <a:gd name="T32" fmla="*/ 105 w 568"/>
                <a:gd name="T33" fmla="*/ 439 h 496"/>
                <a:gd name="T34" fmla="*/ 137 w 568"/>
                <a:gd name="T35" fmla="*/ 459 h 496"/>
                <a:gd name="T36" fmla="*/ 174 w 568"/>
                <a:gd name="T37" fmla="*/ 475 h 496"/>
                <a:gd name="T38" fmla="*/ 214 w 568"/>
                <a:gd name="T39" fmla="*/ 487 h 496"/>
                <a:gd name="T40" fmla="*/ 255 w 568"/>
                <a:gd name="T41" fmla="*/ 494 h 496"/>
                <a:gd name="T42" fmla="*/ 300 w 568"/>
                <a:gd name="T43" fmla="*/ 496 h 496"/>
                <a:gd name="T44" fmla="*/ 343 w 568"/>
                <a:gd name="T45" fmla="*/ 490 h 496"/>
                <a:gd name="T46" fmla="*/ 383 w 568"/>
                <a:gd name="T47" fmla="*/ 480 h 496"/>
                <a:gd name="T48" fmla="*/ 419 w 568"/>
                <a:gd name="T49" fmla="*/ 465 h 496"/>
                <a:gd name="T50" fmla="*/ 455 w 568"/>
                <a:gd name="T51" fmla="*/ 446 h 496"/>
                <a:gd name="T52" fmla="*/ 485 w 568"/>
                <a:gd name="T53" fmla="*/ 423 h 496"/>
                <a:gd name="T54" fmla="*/ 513 w 568"/>
                <a:gd name="T55" fmla="*/ 396 h 496"/>
                <a:gd name="T56" fmla="*/ 535 w 568"/>
                <a:gd name="T57" fmla="*/ 365 h 496"/>
                <a:gd name="T58" fmla="*/ 551 w 568"/>
                <a:gd name="T59" fmla="*/ 333 h 496"/>
                <a:gd name="T60" fmla="*/ 564 w 568"/>
                <a:gd name="T61" fmla="*/ 297 h 496"/>
                <a:gd name="T62" fmla="*/ 568 w 568"/>
                <a:gd name="T63" fmla="*/ 261 h 496"/>
                <a:gd name="T64" fmla="*/ 567 w 568"/>
                <a:gd name="T65" fmla="*/ 223 h 496"/>
                <a:gd name="T66" fmla="*/ 559 w 568"/>
                <a:gd name="T67" fmla="*/ 185 h 496"/>
                <a:gd name="T68" fmla="*/ 547 w 568"/>
                <a:gd name="T69" fmla="*/ 150 h 496"/>
                <a:gd name="T70" fmla="*/ 528 w 568"/>
                <a:gd name="T71" fmla="*/ 119 h 496"/>
                <a:gd name="T72" fmla="*/ 504 w 568"/>
                <a:gd name="T73" fmla="*/ 90 h 496"/>
                <a:gd name="T74" fmla="*/ 476 w 568"/>
                <a:gd name="T75" fmla="*/ 63 h 496"/>
                <a:gd name="T76" fmla="*/ 444 w 568"/>
                <a:gd name="T77" fmla="*/ 42 h 496"/>
                <a:gd name="T78" fmla="*/ 409 w 568"/>
                <a:gd name="T79" fmla="*/ 24 h 496"/>
                <a:gd name="T80" fmla="*/ 369 w 568"/>
                <a:gd name="T81" fmla="*/ 11 h 496"/>
                <a:gd name="T82" fmla="*/ 327 w 568"/>
                <a:gd name="T83" fmla="*/ 3 h 496"/>
                <a:gd name="T84" fmla="*/ 284 w 568"/>
                <a:gd name="T85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8" h="496">
                  <a:moveTo>
                    <a:pt x="284" y="0"/>
                  </a:moveTo>
                  <a:lnTo>
                    <a:pt x="271" y="0"/>
                  </a:lnTo>
                  <a:lnTo>
                    <a:pt x="255" y="1"/>
                  </a:lnTo>
                  <a:lnTo>
                    <a:pt x="241" y="3"/>
                  </a:lnTo>
                  <a:lnTo>
                    <a:pt x="228" y="4"/>
                  </a:lnTo>
                  <a:lnTo>
                    <a:pt x="214" y="7"/>
                  </a:lnTo>
                  <a:lnTo>
                    <a:pt x="200" y="11"/>
                  </a:lnTo>
                  <a:lnTo>
                    <a:pt x="188" y="14"/>
                  </a:lnTo>
                  <a:lnTo>
                    <a:pt x="174" y="18"/>
                  </a:lnTo>
                  <a:lnTo>
                    <a:pt x="162" y="24"/>
                  </a:lnTo>
                  <a:lnTo>
                    <a:pt x="149" y="30"/>
                  </a:lnTo>
                  <a:lnTo>
                    <a:pt x="137" y="36"/>
                  </a:lnTo>
                  <a:lnTo>
                    <a:pt x="126" y="42"/>
                  </a:lnTo>
                  <a:lnTo>
                    <a:pt x="116" y="49"/>
                  </a:lnTo>
                  <a:lnTo>
                    <a:pt x="105" y="56"/>
                  </a:lnTo>
                  <a:lnTo>
                    <a:pt x="94" y="63"/>
                  </a:lnTo>
                  <a:lnTo>
                    <a:pt x="85" y="72"/>
                  </a:lnTo>
                  <a:lnTo>
                    <a:pt x="74" y="81"/>
                  </a:lnTo>
                  <a:lnTo>
                    <a:pt x="66" y="90"/>
                  </a:lnTo>
                  <a:lnTo>
                    <a:pt x="57" y="100"/>
                  </a:lnTo>
                  <a:lnTo>
                    <a:pt x="50" y="108"/>
                  </a:lnTo>
                  <a:lnTo>
                    <a:pt x="42" y="119"/>
                  </a:lnTo>
                  <a:lnTo>
                    <a:pt x="36" y="129"/>
                  </a:lnTo>
                  <a:lnTo>
                    <a:pt x="30" y="140"/>
                  </a:lnTo>
                  <a:lnTo>
                    <a:pt x="23" y="150"/>
                  </a:lnTo>
                  <a:lnTo>
                    <a:pt x="19" y="162"/>
                  </a:lnTo>
                  <a:lnTo>
                    <a:pt x="14" y="174"/>
                  </a:lnTo>
                  <a:lnTo>
                    <a:pt x="10" y="185"/>
                  </a:lnTo>
                  <a:lnTo>
                    <a:pt x="7" y="198"/>
                  </a:lnTo>
                  <a:lnTo>
                    <a:pt x="4" y="210"/>
                  </a:lnTo>
                  <a:lnTo>
                    <a:pt x="2" y="223"/>
                  </a:lnTo>
                  <a:lnTo>
                    <a:pt x="2" y="235"/>
                  </a:lnTo>
                  <a:lnTo>
                    <a:pt x="0" y="248"/>
                  </a:lnTo>
                  <a:lnTo>
                    <a:pt x="2" y="261"/>
                  </a:lnTo>
                  <a:lnTo>
                    <a:pt x="2" y="272"/>
                  </a:lnTo>
                  <a:lnTo>
                    <a:pt x="4" y="285"/>
                  </a:lnTo>
                  <a:lnTo>
                    <a:pt x="7" y="297"/>
                  </a:lnTo>
                  <a:lnTo>
                    <a:pt x="10" y="310"/>
                  </a:lnTo>
                  <a:lnTo>
                    <a:pt x="14" y="322"/>
                  </a:lnTo>
                  <a:lnTo>
                    <a:pt x="19" y="333"/>
                  </a:lnTo>
                  <a:lnTo>
                    <a:pt x="23" y="343"/>
                  </a:lnTo>
                  <a:lnTo>
                    <a:pt x="30" y="355"/>
                  </a:lnTo>
                  <a:lnTo>
                    <a:pt x="36" y="365"/>
                  </a:lnTo>
                  <a:lnTo>
                    <a:pt x="42" y="377"/>
                  </a:lnTo>
                  <a:lnTo>
                    <a:pt x="50" y="385"/>
                  </a:lnTo>
                  <a:lnTo>
                    <a:pt x="57" y="396"/>
                  </a:lnTo>
                  <a:lnTo>
                    <a:pt x="66" y="406"/>
                  </a:lnTo>
                  <a:lnTo>
                    <a:pt x="74" y="414"/>
                  </a:lnTo>
                  <a:lnTo>
                    <a:pt x="85" y="423"/>
                  </a:lnTo>
                  <a:lnTo>
                    <a:pt x="94" y="430"/>
                  </a:lnTo>
                  <a:lnTo>
                    <a:pt x="105" y="439"/>
                  </a:lnTo>
                  <a:lnTo>
                    <a:pt x="116" y="446"/>
                  </a:lnTo>
                  <a:lnTo>
                    <a:pt x="126" y="454"/>
                  </a:lnTo>
                  <a:lnTo>
                    <a:pt x="137" y="459"/>
                  </a:lnTo>
                  <a:lnTo>
                    <a:pt x="149" y="465"/>
                  </a:lnTo>
                  <a:lnTo>
                    <a:pt x="162" y="471"/>
                  </a:lnTo>
                  <a:lnTo>
                    <a:pt x="174" y="475"/>
                  </a:lnTo>
                  <a:lnTo>
                    <a:pt x="188" y="480"/>
                  </a:lnTo>
                  <a:lnTo>
                    <a:pt x="200" y="484"/>
                  </a:lnTo>
                  <a:lnTo>
                    <a:pt x="214" y="487"/>
                  </a:lnTo>
                  <a:lnTo>
                    <a:pt x="228" y="490"/>
                  </a:lnTo>
                  <a:lnTo>
                    <a:pt x="241" y="493"/>
                  </a:lnTo>
                  <a:lnTo>
                    <a:pt x="255" y="494"/>
                  </a:lnTo>
                  <a:lnTo>
                    <a:pt x="271" y="496"/>
                  </a:lnTo>
                  <a:lnTo>
                    <a:pt x="284" y="496"/>
                  </a:lnTo>
                  <a:lnTo>
                    <a:pt x="300" y="496"/>
                  </a:lnTo>
                  <a:lnTo>
                    <a:pt x="314" y="494"/>
                  </a:lnTo>
                  <a:lnTo>
                    <a:pt x="327" y="493"/>
                  </a:lnTo>
                  <a:lnTo>
                    <a:pt x="343" y="490"/>
                  </a:lnTo>
                  <a:lnTo>
                    <a:pt x="356" y="487"/>
                  </a:lnTo>
                  <a:lnTo>
                    <a:pt x="369" y="484"/>
                  </a:lnTo>
                  <a:lnTo>
                    <a:pt x="383" y="480"/>
                  </a:lnTo>
                  <a:lnTo>
                    <a:pt x="395" y="475"/>
                  </a:lnTo>
                  <a:lnTo>
                    <a:pt x="409" y="471"/>
                  </a:lnTo>
                  <a:lnTo>
                    <a:pt x="419" y="465"/>
                  </a:lnTo>
                  <a:lnTo>
                    <a:pt x="432" y="459"/>
                  </a:lnTo>
                  <a:lnTo>
                    <a:pt x="444" y="454"/>
                  </a:lnTo>
                  <a:lnTo>
                    <a:pt x="455" y="446"/>
                  </a:lnTo>
                  <a:lnTo>
                    <a:pt x="465" y="439"/>
                  </a:lnTo>
                  <a:lnTo>
                    <a:pt x="476" y="430"/>
                  </a:lnTo>
                  <a:lnTo>
                    <a:pt x="485" y="423"/>
                  </a:lnTo>
                  <a:lnTo>
                    <a:pt x="495" y="414"/>
                  </a:lnTo>
                  <a:lnTo>
                    <a:pt x="504" y="406"/>
                  </a:lnTo>
                  <a:lnTo>
                    <a:pt x="513" y="396"/>
                  </a:lnTo>
                  <a:lnTo>
                    <a:pt x="521" y="385"/>
                  </a:lnTo>
                  <a:lnTo>
                    <a:pt x="528" y="377"/>
                  </a:lnTo>
                  <a:lnTo>
                    <a:pt x="535" y="365"/>
                  </a:lnTo>
                  <a:lnTo>
                    <a:pt x="541" y="355"/>
                  </a:lnTo>
                  <a:lnTo>
                    <a:pt x="547" y="343"/>
                  </a:lnTo>
                  <a:lnTo>
                    <a:pt x="551" y="333"/>
                  </a:lnTo>
                  <a:lnTo>
                    <a:pt x="556" y="322"/>
                  </a:lnTo>
                  <a:lnTo>
                    <a:pt x="559" y="310"/>
                  </a:lnTo>
                  <a:lnTo>
                    <a:pt x="564" y="297"/>
                  </a:lnTo>
                  <a:lnTo>
                    <a:pt x="565" y="285"/>
                  </a:lnTo>
                  <a:lnTo>
                    <a:pt x="567" y="272"/>
                  </a:lnTo>
                  <a:lnTo>
                    <a:pt x="568" y="261"/>
                  </a:lnTo>
                  <a:lnTo>
                    <a:pt x="568" y="248"/>
                  </a:lnTo>
                  <a:lnTo>
                    <a:pt x="568" y="235"/>
                  </a:lnTo>
                  <a:lnTo>
                    <a:pt x="567" y="223"/>
                  </a:lnTo>
                  <a:lnTo>
                    <a:pt x="565" y="210"/>
                  </a:lnTo>
                  <a:lnTo>
                    <a:pt x="564" y="198"/>
                  </a:lnTo>
                  <a:lnTo>
                    <a:pt x="559" y="185"/>
                  </a:lnTo>
                  <a:lnTo>
                    <a:pt x="556" y="174"/>
                  </a:lnTo>
                  <a:lnTo>
                    <a:pt x="551" y="162"/>
                  </a:lnTo>
                  <a:lnTo>
                    <a:pt x="547" y="150"/>
                  </a:lnTo>
                  <a:lnTo>
                    <a:pt x="541" y="140"/>
                  </a:lnTo>
                  <a:lnTo>
                    <a:pt x="535" y="129"/>
                  </a:lnTo>
                  <a:lnTo>
                    <a:pt x="528" y="119"/>
                  </a:lnTo>
                  <a:lnTo>
                    <a:pt x="521" y="108"/>
                  </a:lnTo>
                  <a:lnTo>
                    <a:pt x="513" y="100"/>
                  </a:lnTo>
                  <a:lnTo>
                    <a:pt x="504" y="90"/>
                  </a:lnTo>
                  <a:lnTo>
                    <a:pt x="495" y="81"/>
                  </a:lnTo>
                  <a:lnTo>
                    <a:pt x="485" y="72"/>
                  </a:lnTo>
                  <a:lnTo>
                    <a:pt x="476" y="63"/>
                  </a:lnTo>
                  <a:lnTo>
                    <a:pt x="465" y="56"/>
                  </a:lnTo>
                  <a:lnTo>
                    <a:pt x="455" y="49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19" y="30"/>
                  </a:lnTo>
                  <a:lnTo>
                    <a:pt x="409" y="24"/>
                  </a:lnTo>
                  <a:lnTo>
                    <a:pt x="395" y="18"/>
                  </a:lnTo>
                  <a:lnTo>
                    <a:pt x="383" y="14"/>
                  </a:lnTo>
                  <a:lnTo>
                    <a:pt x="369" y="11"/>
                  </a:lnTo>
                  <a:lnTo>
                    <a:pt x="356" y="7"/>
                  </a:lnTo>
                  <a:lnTo>
                    <a:pt x="343" y="4"/>
                  </a:lnTo>
                  <a:lnTo>
                    <a:pt x="327" y="3"/>
                  </a:lnTo>
                  <a:lnTo>
                    <a:pt x="314" y="1"/>
                  </a:lnTo>
                  <a:lnTo>
                    <a:pt x="300" y="0"/>
                  </a:lnTo>
                  <a:lnTo>
                    <a:pt x="28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35" name="Line 1067"/>
            <p:cNvSpPr>
              <a:spLocks noChangeShapeType="1"/>
            </p:cNvSpPr>
            <p:nvPr/>
          </p:nvSpPr>
          <p:spPr bwMode="auto">
            <a:xfrm>
              <a:off x="3842" y="2288"/>
              <a:ext cx="1" cy="262"/>
            </a:xfrm>
            <a:prstGeom prst="line">
              <a:avLst/>
            </a:prstGeom>
            <a:noFill/>
            <a:ln w="3016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36" name="Freeform 1068"/>
            <p:cNvSpPr>
              <a:spLocks/>
            </p:cNvSpPr>
            <p:nvPr/>
          </p:nvSpPr>
          <p:spPr bwMode="auto">
            <a:xfrm>
              <a:off x="4012" y="2394"/>
              <a:ext cx="965" cy="149"/>
            </a:xfrm>
            <a:custGeom>
              <a:avLst/>
              <a:gdLst>
                <a:gd name="T0" fmla="*/ 0 w 1994"/>
                <a:gd name="T1" fmla="*/ 284 h 284"/>
                <a:gd name="T2" fmla="*/ 0 w 1994"/>
                <a:gd name="T3" fmla="*/ 0 h 284"/>
                <a:gd name="T4" fmla="*/ 1994 w 1994"/>
                <a:gd name="T5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94" h="284">
                  <a:moveTo>
                    <a:pt x="0" y="284"/>
                  </a:moveTo>
                  <a:lnTo>
                    <a:pt x="0" y="0"/>
                  </a:lnTo>
                  <a:lnTo>
                    <a:pt x="1994" y="0"/>
                  </a:lnTo>
                </a:path>
              </a:pathLst>
            </a:custGeom>
            <a:noFill/>
            <a:ln w="301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37" name="Freeform 1069"/>
            <p:cNvSpPr>
              <a:spLocks/>
            </p:cNvSpPr>
            <p:nvPr/>
          </p:nvSpPr>
          <p:spPr bwMode="auto">
            <a:xfrm>
              <a:off x="4019" y="2602"/>
              <a:ext cx="883" cy="171"/>
            </a:xfrm>
            <a:custGeom>
              <a:avLst/>
              <a:gdLst>
                <a:gd name="T0" fmla="*/ 0 w 1828"/>
                <a:gd name="T1" fmla="*/ 82 h 327"/>
                <a:gd name="T2" fmla="*/ 0 w 1828"/>
                <a:gd name="T3" fmla="*/ 327 h 327"/>
                <a:gd name="T4" fmla="*/ 1828 w 1828"/>
                <a:gd name="T5" fmla="*/ 327 h 327"/>
                <a:gd name="T6" fmla="*/ 1828 w 1828"/>
                <a:gd name="T7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8" h="327">
                  <a:moveTo>
                    <a:pt x="0" y="82"/>
                  </a:moveTo>
                  <a:lnTo>
                    <a:pt x="0" y="327"/>
                  </a:lnTo>
                  <a:lnTo>
                    <a:pt x="1828" y="327"/>
                  </a:lnTo>
                  <a:lnTo>
                    <a:pt x="1828" y="0"/>
                  </a:lnTo>
                </a:path>
              </a:pathLst>
            </a:custGeom>
            <a:noFill/>
            <a:ln w="30163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38" name="Line 1070"/>
            <p:cNvSpPr>
              <a:spLocks noChangeShapeType="1"/>
            </p:cNvSpPr>
            <p:nvPr/>
          </p:nvSpPr>
          <p:spPr bwMode="auto">
            <a:xfrm flipH="1">
              <a:off x="3840" y="2675"/>
              <a:ext cx="2" cy="105"/>
            </a:xfrm>
            <a:prstGeom prst="line">
              <a:avLst/>
            </a:prstGeom>
            <a:noFill/>
            <a:ln w="30163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39" name="Rectangle 1071"/>
            <p:cNvSpPr>
              <a:spLocks noChangeArrowheads="1"/>
            </p:cNvSpPr>
            <p:nvPr/>
          </p:nvSpPr>
          <p:spPr bwMode="auto">
            <a:xfrm>
              <a:off x="3726" y="2516"/>
              <a:ext cx="480" cy="18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240" name="Rectangle 1072"/>
            <p:cNvSpPr>
              <a:spLocks noChangeArrowheads="1"/>
            </p:cNvSpPr>
            <p:nvPr/>
          </p:nvSpPr>
          <p:spPr bwMode="auto">
            <a:xfrm>
              <a:off x="3726" y="2516"/>
              <a:ext cx="480" cy="1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grpSp>
          <p:nvGrpSpPr>
            <p:cNvPr id="8669" name="Group 1073"/>
            <p:cNvGrpSpPr>
              <a:grpSpLocks/>
            </p:cNvGrpSpPr>
            <p:nvPr/>
          </p:nvGrpSpPr>
          <p:grpSpPr bwMode="auto">
            <a:xfrm>
              <a:off x="1189" y="1571"/>
              <a:ext cx="564" cy="1136"/>
              <a:chOff x="1457" y="1476"/>
              <a:chExt cx="611" cy="1169"/>
            </a:xfrm>
          </p:grpSpPr>
          <p:sp>
            <p:nvSpPr>
              <p:cNvPr id="520242" name="Line 1074"/>
              <p:cNvSpPr>
                <a:spLocks noChangeShapeType="1"/>
              </p:cNvSpPr>
              <p:nvPr/>
            </p:nvSpPr>
            <p:spPr bwMode="auto">
              <a:xfrm flipV="1">
                <a:off x="1741" y="1479"/>
                <a:ext cx="1" cy="227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43" name="Line 1075"/>
              <p:cNvSpPr>
                <a:spLocks noChangeShapeType="1"/>
              </p:cNvSpPr>
              <p:nvPr/>
            </p:nvSpPr>
            <p:spPr bwMode="auto">
              <a:xfrm flipV="1">
                <a:off x="2055" y="1476"/>
                <a:ext cx="1" cy="228"/>
              </a:xfrm>
              <a:prstGeom prst="line">
                <a:avLst/>
              </a:prstGeom>
              <a:noFill/>
              <a:ln w="3016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44" name="Line 1076"/>
              <p:cNvSpPr>
                <a:spLocks noChangeShapeType="1"/>
              </p:cNvSpPr>
              <p:nvPr/>
            </p:nvSpPr>
            <p:spPr bwMode="auto">
              <a:xfrm flipV="1">
                <a:off x="2046" y="2414"/>
                <a:ext cx="1" cy="227"/>
              </a:xfrm>
              <a:prstGeom prst="line">
                <a:avLst/>
              </a:prstGeom>
              <a:noFill/>
              <a:ln w="30163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45" name="Line 1077"/>
              <p:cNvSpPr>
                <a:spLocks noChangeShapeType="1"/>
              </p:cNvSpPr>
              <p:nvPr/>
            </p:nvSpPr>
            <p:spPr bwMode="auto">
              <a:xfrm flipV="1">
                <a:off x="1741" y="2417"/>
                <a:ext cx="1" cy="228"/>
              </a:xfrm>
              <a:prstGeom prst="line">
                <a:avLst/>
              </a:prstGeom>
              <a:noFill/>
              <a:ln w="30163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46" name="Line 1078"/>
              <p:cNvSpPr>
                <a:spLocks noChangeShapeType="1"/>
              </p:cNvSpPr>
              <p:nvPr/>
            </p:nvSpPr>
            <p:spPr bwMode="auto">
              <a:xfrm flipV="1">
                <a:off x="1457" y="2417"/>
                <a:ext cx="1" cy="228"/>
              </a:xfrm>
              <a:prstGeom prst="line">
                <a:avLst/>
              </a:prstGeom>
              <a:noFill/>
              <a:ln w="30163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47" name="Rectangle 1079"/>
              <p:cNvSpPr>
                <a:spLocks noChangeArrowheads="1"/>
              </p:cNvSpPr>
              <p:nvPr/>
            </p:nvSpPr>
            <p:spPr bwMode="auto">
              <a:xfrm>
                <a:off x="2034" y="1611"/>
                <a:ext cx="34" cy="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48" name="Rectangle 1080"/>
              <p:cNvSpPr>
                <a:spLocks noChangeArrowheads="1"/>
              </p:cNvSpPr>
              <p:nvPr/>
            </p:nvSpPr>
            <p:spPr bwMode="auto">
              <a:xfrm>
                <a:off x="2034" y="1612"/>
                <a:ext cx="34" cy="1"/>
              </a:xfrm>
              <a:prstGeom prst="rect">
                <a:avLst/>
              </a:prstGeom>
              <a:solidFill>
                <a:srgbClr val="FF00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49" name="Rectangle 1081"/>
              <p:cNvSpPr>
                <a:spLocks noChangeArrowheads="1"/>
              </p:cNvSpPr>
              <p:nvPr/>
            </p:nvSpPr>
            <p:spPr bwMode="auto">
              <a:xfrm>
                <a:off x="2034" y="1613"/>
                <a:ext cx="34" cy="1"/>
              </a:xfrm>
              <a:prstGeom prst="rect">
                <a:avLst/>
              </a:prstGeom>
              <a:solidFill>
                <a:srgbClr val="FF00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50" name="Rectangle 1082"/>
              <p:cNvSpPr>
                <a:spLocks noChangeArrowheads="1"/>
              </p:cNvSpPr>
              <p:nvPr/>
            </p:nvSpPr>
            <p:spPr bwMode="auto">
              <a:xfrm>
                <a:off x="2034" y="1613"/>
                <a:ext cx="34" cy="1"/>
              </a:xfrm>
              <a:prstGeom prst="rect">
                <a:avLst/>
              </a:prstGeom>
              <a:solidFill>
                <a:srgbClr val="FF0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51" name="Rectangle 1083"/>
              <p:cNvSpPr>
                <a:spLocks noChangeArrowheads="1"/>
              </p:cNvSpPr>
              <p:nvPr/>
            </p:nvSpPr>
            <p:spPr bwMode="auto">
              <a:xfrm>
                <a:off x="2034" y="1614"/>
                <a:ext cx="34" cy="4"/>
              </a:xfrm>
              <a:prstGeom prst="rect">
                <a:avLst/>
              </a:prstGeom>
              <a:solidFill>
                <a:srgbClr val="FF00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52" name="Rectangle 1084"/>
              <p:cNvSpPr>
                <a:spLocks noChangeArrowheads="1"/>
              </p:cNvSpPr>
              <p:nvPr/>
            </p:nvSpPr>
            <p:spPr bwMode="auto">
              <a:xfrm>
                <a:off x="2034" y="1618"/>
                <a:ext cx="34" cy="2"/>
              </a:xfrm>
              <a:prstGeom prst="rect">
                <a:avLst/>
              </a:prstGeom>
              <a:solidFill>
                <a:srgbClr val="FF00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53" name="Rectangle 1085"/>
              <p:cNvSpPr>
                <a:spLocks noChangeArrowheads="1"/>
              </p:cNvSpPr>
              <p:nvPr/>
            </p:nvSpPr>
            <p:spPr bwMode="auto">
              <a:xfrm>
                <a:off x="2034" y="1620"/>
                <a:ext cx="34" cy="6"/>
              </a:xfrm>
              <a:prstGeom prst="rect">
                <a:avLst/>
              </a:prstGeom>
              <a:solidFill>
                <a:srgbClr val="FF0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54" name="Rectangle 1086"/>
              <p:cNvSpPr>
                <a:spLocks noChangeArrowheads="1"/>
              </p:cNvSpPr>
              <p:nvPr/>
            </p:nvSpPr>
            <p:spPr bwMode="auto">
              <a:xfrm>
                <a:off x="2034" y="1626"/>
                <a:ext cx="34" cy="2"/>
              </a:xfrm>
              <a:prstGeom prst="rect">
                <a:avLst/>
              </a:prstGeom>
              <a:solidFill>
                <a:srgbClr val="FE0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55" name="Rectangle 1087"/>
              <p:cNvSpPr>
                <a:spLocks noChangeArrowheads="1"/>
              </p:cNvSpPr>
              <p:nvPr/>
            </p:nvSpPr>
            <p:spPr bwMode="auto">
              <a:xfrm>
                <a:off x="2034" y="1628"/>
                <a:ext cx="34" cy="2"/>
              </a:xfrm>
              <a:prstGeom prst="rect">
                <a:avLst/>
              </a:prstGeom>
              <a:solidFill>
                <a:srgbClr val="FE0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56" name="Rectangle 1088"/>
              <p:cNvSpPr>
                <a:spLocks noChangeArrowheads="1"/>
              </p:cNvSpPr>
              <p:nvPr/>
            </p:nvSpPr>
            <p:spPr bwMode="auto">
              <a:xfrm>
                <a:off x="2034" y="1630"/>
                <a:ext cx="34" cy="5"/>
              </a:xfrm>
              <a:prstGeom prst="rect">
                <a:avLst/>
              </a:prstGeom>
              <a:solidFill>
                <a:srgbClr val="FE0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57" name="Rectangle 1089"/>
              <p:cNvSpPr>
                <a:spLocks noChangeArrowheads="1"/>
              </p:cNvSpPr>
              <p:nvPr/>
            </p:nvSpPr>
            <p:spPr bwMode="auto">
              <a:xfrm>
                <a:off x="2034" y="1636"/>
                <a:ext cx="34" cy="2"/>
              </a:xfrm>
              <a:prstGeom prst="rect">
                <a:avLst/>
              </a:prstGeom>
              <a:solidFill>
                <a:srgbClr val="FE00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58" name="Rectangle 1090"/>
              <p:cNvSpPr>
                <a:spLocks noChangeArrowheads="1"/>
              </p:cNvSpPr>
              <p:nvPr/>
            </p:nvSpPr>
            <p:spPr bwMode="auto">
              <a:xfrm>
                <a:off x="2034" y="1638"/>
                <a:ext cx="34" cy="8"/>
              </a:xfrm>
              <a:prstGeom prst="rect">
                <a:avLst/>
              </a:prstGeom>
              <a:solidFill>
                <a:srgbClr val="FE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59" name="Rectangle 1091"/>
              <p:cNvSpPr>
                <a:spLocks noChangeArrowheads="1"/>
              </p:cNvSpPr>
              <p:nvPr/>
            </p:nvSpPr>
            <p:spPr bwMode="auto">
              <a:xfrm>
                <a:off x="2034" y="1646"/>
                <a:ext cx="34" cy="3"/>
              </a:xfrm>
              <a:prstGeom prst="rect">
                <a:avLst/>
              </a:prstGeom>
              <a:solidFill>
                <a:srgbClr val="FE00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60" name="Rectangle 1092"/>
              <p:cNvSpPr>
                <a:spLocks noChangeArrowheads="1"/>
              </p:cNvSpPr>
              <p:nvPr/>
            </p:nvSpPr>
            <p:spPr bwMode="auto">
              <a:xfrm>
                <a:off x="2034" y="1649"/>
                <a:ext cx="34" cy="6"/>
              </a:xfrm>
              <a:prstGeom prst="rect">
                <a:avLst/>
              </a:prstGeom>
              <a:solidFill>
                <a:srgbClr val="FE0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61" name="Rectangle 1093"/>
              <p:cNvSpPr>
                <a:spLocks noChangeArrowheads="1"/>
              </p:cNvSpPr>
              <p:nvPr/>
            </p:nvSpPr>
            <p:spPr bwMode="auto">
              <a:xfrm>
                <a:off x="2034" y="1655"/>
                <a:ext cx="34" cy="4"/>
              </a:xfrm>
              <a:prstGeom prst="rect">
                <a:avLst/>
              </a:prstGeom>
              <a:solidFill>
                <a:srgbClr val="FD0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62" name="Rectangle 1094"/>
              <p:cNvSpPr>
                <a:spLocks noChangeArrowheads="1"/>
              </p:cNvSpPr>
              <p:nvPr/>
            </p:nvSpPr>
            <p:spPr bwMode="auto">
              <a:xfrm>
                <a:off x="2034" y="1659"/>
                <a:ext cx="34" cy="1"/>
              </a:xfrm>
              <a:prstGeom prst="rect">
                <a:avLst/>
              </a:prstGeom>
              <a:solidFill>
                <a:srgbClr val="FD0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63" name="Rectangle 1095"/>
              <p:cNvSpPr>
                <a:spLocks noChangeArrowheads="1"/>
              </p:cNvSpPr>
              <p:nvPr/>
            </p:nvSpPr>
            <p:spPr bwMode="auto">
              <a:xfrm>
                <a:off x="2034" y="1660"/>
                <a:ext cx="34" cy="1"/>
              </a:xfrm>
              <a:prstGeom prst="rect">
                <a:avLst/>
              </a:prstGeom>
              <a:solidFill>
                <a:srgbClr val="FD05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64" name="Rectangle 1096"/>
              <p:cNvSpPr>
                <a:spLocks noChangeArrowheads="1"/>
              </p:cNvSpPr>
              <p:nvPr/>
            </p:nvSpPr>
            <p:spPr bwMode="auto">
              <a:xfrm>
                <a:off x="2034" y="1661"/>
                <a:ext cx="34" cy="1"/>
              </a:xfrm>
              <a:prstGeom prst="rect">
                <a:avLst/>
              </a:prstGeom>
              <a:solidFill>
                <a:srgbClr val="FD08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65" name="Rectangle 1097"/>
              <p:cNvSpPr>
                <a:spLocks noChangeArrowheads="1"/>
              </p:cNvSpPr>
              <p:nvPr/>
            </p:nvSpPr>
            <p:spPr bwMode="auto">
              <a:xfrm>
                <a:off x="2034" y="1661"/>
                <a:ext cx="34" cy="3"/>
              </a:xfrm>
              <a:prstGeom prst="rect">
                <a:avLst/>
              </a:prstGeom>
              <a:solidFill>
                <a:srgbClr val="FD0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66" name="Rectangle 1098"/>
              <p:cNvSpPr>
                <a:spLocks noChangeArrowheads="1"/>
              </p:cNvSpPr>
              <p:nvPr/>
            </p:nvSpPr>
            <p:spPr bwMode="auto">
              <a:xfrm>
                <a:off x="2034" y="1664"/>
                <a:ext cx="34" cy="6"/>
              </a:xfrm>
              <a:prstGeom prst="rect">
                <a:avLst/>
              </a:prstGeom>
              <a:solidFill>
                <a:srgbClr val="FD0B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67" name="Rectangle 1099"/>
              <p:cNvSpPr>
                <a:spLocks noChangeArrowheads="1"/>
              </p:cNvSpPr>
              <p:nvPr/>
            </p:nvSpPr>
            <p:spPr bwMode="auto">
              <a:xfrm>
                <a:off x="2034" y="1670"/>
                <a:ext cx="34" cy="3"/>
              </a:xfrm>
              <a:prstGeom prst="rect">
                <a:avLst/>
              </a:prstGeom>
              <a:solidFill>
                <a:srgbClr val="FC0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68" name="Rectangle 1100"/>
              <p:cNvSpPr>
                <a:spLocks noChangeArrowheads="1"/>
              </p:cNvSpPr>
              <p:nvPr/>
            </p:nvSpPr>
            <p:spPr bwMode="auto">
              <a:xfrm>
                <a:off x="2034" y="1675"/>
                <a:ext cx="34" cy="4"/>
              </a:xfrm>
              <a:prstGeom prst="rect">
                <a:avLst/>
              </a:prstGeom>
              <a:solidFill>
                <a:srgbClr val="FC0B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69" name="Rectangle 1101"/>
              <p:cNvSpPr>
                <a:spLocks noChangeArrowheads="1"/>
              </p:cNvSpPr>
              <p:nvPr/>
            </p:nvSpPr>
            <p:spPr bwMode="auto">
              <a:xfrm>
                <a:off x="2034" y="1679"/>
                <a:ext cx="34" cy="7"/>
              </a:xfrm>
              <a:prstGeom prst="rect">
                <a:avLst/>
              </a:prstGeom>
              <a:solidFill>
                <a:srgbClr val="FC0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70" name="Rectangle 1102"/>
              <p:cNvSpPr>
                <a:spLocks noChangeArrowheads="1"/>
              </p:cNvSpPr>
              <p:nvPr/>
            </p:nvSpPr>
            <p:spPr bwMode="auto">
              <a:xfrm>
                <a:off x="2034" y="1686"/>
                <a:ext cx="34" cy="6"/>
              </a:xfrm>
              <a:prstGeom prst="rect">
                <a:avLst/>
              </a:prstGeom>
              <a:solidFill>
                <a:srgbClr val="FB0B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71" name="Rectangle 1103"/>
              <p:cNvSpPr>
                <a:spLocks noChangeArrowheads="1"/>
              </p:cNvSpPr>
              <p:nvPr/>
            </p:nvSpPr>
            <p:spPr bwMode="auto">
              <a:xfrm>
                <a:off x="2034" y="1692"/>
                <a:ext cx="34" cy="6"/>
              </a:xfrm>
              <a:prstGeom prst="rect">
                <a:avLst/>
              </a:prstGeom>
              <a:solidFill>
                <a:srgbClr val="FB0B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72" name="Rectangle 1104"/>
              <p:cNvSpPr>
                <a:spLocks noChangeArrowheads="1"/>
              </p:cNvSpPr>
              <p:nvPr/>
            </p:nvSpPr>
            <p:spPr bwMode="auto">
              <a:xfrm>
                <a:off x="2034" y="1698"/>
                <a:ext cx="34" cy="7"/>
              </a:xfrm>
              <a:prstGeom prst="rect">
                <a:avLst/>
              </a:prstGeom>
              <a:solidFill>
                <a:srgbClr val="FB0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73" name="Rectangle 1105"/>
              <p:cNvSpPr>
                <a:spLocks noChangeArrowheads="1"/>
              </p:cNvSpPr>
              <p:nvPr/>
            </p:nvSpPr>
            <p:spPr bwMode="auto">
              <a:xfrm>
                <a:off x="2034" y="1705"/>
                <a:ext cx="34" cy="2"/>
              </a:xfrm>
              <a:prstGeom prst="rect">
                <a:avLst/>
              </a:prstGeom>
              <a:solidFill>
                <a:srgbClr val="FA0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74" name="Rectangle 1106"/>
              <p:cNvSpPr>
                <a:spLocks noChangeArrowheads="1"/>
              </p:cNvSpPr>
              <p:nvPr/>
            </p:nvSpPr>
            <p:spPr bwMode="auto">
              <a:xfrm>
                <a:off x="2034" y="1709"/>
                <a:ext cx="34" cy="8"/>
              </a:xfrm>
              <a:prstGeom prst="rect">
                <a:avLst/>
              </a:prstGeom>
              <a:solidFill>
                <a:srgbClr val="FA0B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75" name="Rectangle 1107"/>
              <p:cNvSpPr>
                <a:spLocks noChangeArrowheads="1"/>
              </p:cNvSpPr>
              <p:nvPr/>
            </p:nvSpPr>
            <p:spPr bwMode="auto">
              <a:xfrm>
                <a:off x="2034" y="1717"/>
                <a:ext cx="34" cy="3"/>
              </a:xfrm>
              <a:prstGeom prst="rect">
                <a:avLst/>
              </a:prstGeom>
              <a:solidFill>
                <a:srgbClr val="F90B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76" name="Rectangle 1108"/>
              <p:cNvSpPr>
                <a:spLocks noChangeArrowheads="1"/>
              </p:cNvSpPr>
              <p:nvPr/>
            </p:nvSpPr>
            <p:spPr bwMode="auto">
              <a:xfrm>
                <a:off x="2034" y="1720"/>
                <a:ext cx="34" cy="1"/>
              </a:xfrm>
              <a:prstGeom prst="rect">
                <a:avLst/>
              </a:prstGeom>
              <a:solidFill>
                <a:srgbClr val="F90D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77" name="Rectangle 1109"/>
              <p:cNvSpPr>
                <a:spLocks noChangeArrowheads="1"/>
              </p:cNvSpPr>
              <p:nvPr/>
            </p:nvSpPr>
            <p:spPr bwMode="auto">
              <a:xfrm>
                <a:off x="2034" y="1721"/>
                <a:ext cx="34" cy="7"/>
              </a:xfrm>
              <a:prstGeom prst="rect">
                <a:avLst/>
              </a:prstGeom>
              <a:solidFill>
                <a:srgbClr val="F90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78" name="Rectangle 1110"/>
              <p:cNvSpPr>
                <a:spLocks noChangeArrowheads="1"/>
              </p:cNvSpPr>
              <p:nvPr/>
            </p:nvSpPr>
            <p:spPr bwMode="auto">
              <a:xfrm>
                <a:off x="2034" y="1728"/>
                <a:ext cx="34" cy="6"/>
              </a:xfrm>
              <a:prstGeom prst="rect">
                <a:avLst/>
              </a:prstGeom>
              <a:solidFill>
                <a:srgbClr val="F80F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79" name="Rectangle 1111"/>
              <p:cNvSpPr>
                <a:spLocks noChangeArrowheads="1"/>
              </p:cNvSpPr>
              <p:nvPr/>
            </p:nvSpPr>
            <p:spPr bwMode="auto">
              <a:xfrm>
                <a:off x="2034" y="1734"/>
                <a:ext cx="34" cy="6"/>
              </a:xfrm>
              <a:prstGeom prst="rect">
                <a:avLst/>
              </a:prstGeom>
              <a:solidFill>
                <a:srgbClr val="F80F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80" name="Rectangle 1112"/>
              <p:cNvSpPr>
                <a:spLocks noChangeArrowheads="1"/>
              </p:cNvSpPr>
              <p:nvPr/>
            </p:nvSpPr>
            <p:spPr bwMode="auto">
              <a:xfrm>
                <a:off x="2034" y="1740"/>
                <a:ext cx="34" cy="4"/>
              </a:xfrm>
              <a:prstGeom prst="rect">
                <a:avLst/>
              </a:prstGeom>
              <a:solidFill>
                <a:srgbClr val="F70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81" name="Rectangle 1113"/>
              <p:cNvSpPr>
                <a:spLocks noChangeArrowheads="1"/>
              </p:cNvSpPr>
              <p:nvPr/>
            </p:nvSpPr>
            <p:spPr bwMode="auto">
              <a:xfrm>
                <a:off x="2034" y="1746"/>
                <a:ext cx="34" cy="6"/>
              </a:xfrm>
              <a:prstGeom prst="rect">
                <a:avLst/>
              </a:prstGeom>
              <a:solidFill>
                <a:srgbClr val="F70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82" name="Rectangle 1114"/>
              <p:cNvSpPr>
                <a:spLocks noChangeArrowheads="1"/>
              </p:cNvSpPr>
              <p:nvPr/>
            </p:nvSpPr>
            <p:spPr bwMode="auto">
              <a:xfrm>
                <a:off x="2034" y="1752"/>
                <a:ext cx="34" cy="7"/>
              </a:xfrm>
              <a:prstGeom prst="rect">
                <a:avLst/>
              </a:prstGeom>
              <a:solidFill>
                <a:srgbClr val="F60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83" name="Rectangle 1115"/>
              <p:cNvSpPr>
                <a:spLocks noChangeArrowheads="1"/>
              </p:cNvSpPr>
              <p:nvPr/>
            </p:nvSpPr>
            <p:spPr bwMode="auto">
              <a:xfrm>
                <a:off x="2034" y="1759"/>
                <a:ext cx="34" cy="3"/>
              </a:xfrm>
              <a:prstGeom prst="rect">
                <a:avLst/>
              </a:prstGeom>
              <a:solidFill>
                <a:srgbClr val="F50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84" name="Rectangle 1116"/>
              <p:cNvSpPr>
                <a:spLocks noChangeArrowheads="1"/>
              </p:cNvSpPr>
              <p:nvPr/>
            </p:nvSpPr>
            <p:spPr bwMode="auto">
              <a:xfrm>
                <a:off x="2034" y="1762"/>
                <a:ext cx="34" cy="7"/>
              </a:xfrm>
              <a:prstGeom prst="rect">
                <a:avLst/>
              </a:prstGeom>
              <a:solidFill>
                <a:srgbClr val="F51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85" name="Rectangle 1117"/>
              <p:cNvSpPr>
                <a:spLocks noChangeArrowheads="1"/>
              </p:cNvSpPr>
              <p:nvPr/>
            </p:nvSpPr>
            <p:spPr bwMode="auto">
              <a:xfrm>
                <a:off x="2034" y="1769"/>
                <a:ext cx="34" cy="5"/>
              </a:xfrm>
              <a:prstGeom prst="rect">
                <a:avLst/>
              </a:prstGeom>
              <a:solidFill>
                <a:srgbClr val="F41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86" name="Rectangle 1118"/>
              <p:cNvSpPr>
                <a:spLocks noChangeArrowheads="1"/>
              </p:cNvSpPr>
              <p:nvPr/>
            </p:nvSpPr>
            <p:spPr bwMode="auto">
              <a:xfrm>
                <a:off x="2034" y="1774"/>
                <a:ext cx="34" cy="4"/>
              </a:xfrm>
              <a:prstGeom prst="rect">
                <a:avLst/>
              </a:prstGeom>
              <a:solidFill>
                <a:srgbClr val="F31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87" name="Rectangle 1119"/>
              <p:cNvSpPr>
                <a:spLocks noChangeArrowheads="1"/>
              </p:cNvSpPr>
              <p:nvPr/>
            </p:nvSpPr>
            <p:spPr bwMode="auto">
              <a:xfrm>
                <a:off x="2034" y="1780"/>
                <a:ext cx="34" cy="6"/>
              </a:xfrm>
              <a:prstGeom prst="rect">
                <a:avLst/>
              </a:prstGeom>
              <a:solidFill>
                <a:srgbClr val="F3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88" name="Rectangle 1120"/>
              <p:cNvSpPr>
                <a:spLocks noChangeArrowheads="1"/>
              </p:cNvSpPr>
              <p:nvPr/>
            </p:nvSpPr>
            <p:spPr bwMode="auto">
              <a:xfrm>
                <a:off x="2034" y="1786"/>
                <a:ext cx="34" cy="4"/>
              </a:xfrm>
              <a:prstGeom prst="rect">
                <a:avLst/>
              </a:prstGeom>
              <a:solidFill>
                <a:srgbClr val="F21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89" name="Rectangle 1121"/>
              <p:cNvSpPr>
                <a:spLocks noChangeArrowheads="1"/>
              </p:cNvSpPr>
              <p:nvPr/>
            </p:nvSpPr>
            <p:spPr bwMode="auto">
              <a:xfrm>
                <a:off x="2034" y="1790"/>
                <a:ext cx="34" cy="4"/>
              </a:xfrm>
              <a:prstGeom prst="rect">
                <a:avLst/>
              </a:prstGeom>
              <a:solidFill>
                <a:srgbClr val="F21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90" name="Rectangle 1122"/>
              <p:cNvSpPr>
                <a:spLocks noChangeArrowheads="1"/>
              </p:cNvSpPr>
              <p:nvPr/>
            </p:nvSpPr>
            <p:spPr bwMode="auto">
              <a:xfrm>
                <a:off x="2034" y="1794"/>
                <a:ext cx="34" cy="6"/>
              </a:xfrm>
              <a:prstGeom prst="rect">
                <a:avLst/>
              </a:prstGeom>
              <a:solidFill>
                <a:srgbClr val="F114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91" name="Rectangle 1123"/>
              <p:cNvSpPr>
                <a:spLocks noChangeArrowheads="1"/>
              </p:cNvSpPr>
              <p:nvPr/>
            </p:nvSpPr>
            <p:spPr bwMode="auto">
              <a:xfrm>
                <a:off x="2034" y="1800"/>
                <a:ext cx="34" cy="6"/>
              </a:xfrm>
              <a:prstGeom prst="rect">
                <a:avLst/>
              </a:prstGeom>
              <a:solidFill>
                <a:srgbClr val="F015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92" name="Rectangle 1124"/>
              <p:cNvSpPr>
                <a:spLocks noChangeArrowheads="1"/>
              </p:cNvSpPr>
              <p:nvPr/>
            </p:nvSpPr>
            <p:spPr bwMode="auto">
              <a:xfrm>
                <a:off x="2034" y="1806"/>
                <a:ext cx="34" cy="6"/>
              </a:xfrm>
              <a:prstGeom prst="rect">
                <a:avLst/>
              </a:prstGeom>
              <a:solidFill>
                <a:srgbClr val="EF15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93" name="Rectangle 1125"/>
              <p:cNvSpPr>
                <a:spLocks noChangeArrowheads="1"/>
              </p:cNvSpPr>
              <p:nvPr/>
            </p:nvSpPr>
            <p:spPr bwMode="auto">
              <a:xfrm>
                <a:off x="2034" y="1812"/>
                <a:ext cx="34" cy="5"/>
              </a:xfrm>
              <a:prstGeom prst="rect">
                <a:avLst/>
              </a:prstGeom>
              <a:solidFill>
                <a:srgbClr val="EE1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94" name="Rectangle 1126"/>
              <p:cNvSpPr>
                <a:spLocks noChangeArrowheads="1"/>
              </p:cNvSpPr>
              <p:nvPr/>
            </p:nvSpPr>
            <p:spPr bwMode="auto">
              <a:xfrm>
                <a:off x="2034" y="1819"/>
                <a:ext cx="34" cy="3"/>
              </a:xfrm>
              <a:prstGeom prst="rect">
                <a:avLst/>
              </a:prstGeom>
              <a:solidFill>
                <a:srgbClr val="ED1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95" name="Rectangle 1127"/>
              <p:cNvSpPr>
                <a:spLocks noChangeArrowheads="1"/>
              </p:cNvSpPr>
              <p:nvPr/>
            </p:nvSpPr>
            <p:spPr bwMode="auto">
              <a:xfrm>
                <a:off x="2034" y="1822"/>
                <a:ext cx="34" cy="6"/>
              </a:xfrm>
              <a:prstGeom prst="rect">
                <a:avLst/>
              </a:prstGeom>
              <a:solidFill>
                <a:srgbClr val="ED1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96" name="Rectangle 1128"/>
              <p:cNvSpPr>
                <a:spLocks noChangeArrowheads="1"/>
              </p:cNvSpPr>
              <p:nvPr/>
            </p:nvSpPr>
            <p:spPr bwMode="auto">
              <a:xfrm>
                <a:off x="2034" y="1828"/>
                <a:ext cx="34" cy="4"/>
              </a:xfrm>
              <a:prstGeom prst="rect">
                <a:avLst/>
              </a:prstGeom>
              <a:solidFill>
                <a:srgbClr val="EC1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97" name="Rectangle 1129"/>
              <p:cNvSpPr>
                <a:spLocks noChangeArrowheads="1"/>
              </p:cNvSpPr>
              <p:nvPr/>
            </p:nvSpPr>
            <p:spPr bwMode="auto">
              <a:xfrm>
                <a:off x="2034" y="1832"/>
                <a:ext cx="34" cy="8"/>
              </a:xfrm>
              <a:prstGeom prst="rect">
                <a:avLst/>
              </a:prstGeom>
              <a:solidFill>
                <a:srgbClr val="EB1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98" name="Rectangle 1130"/>
              <p:cNvSpPr>
                <a:spLocks noChangeArrowheads="1"/>
              </p:cNvSpPr>
              <p:nvPr/>
            </p:nvSpPr>
            <p:spPr bwMode="auto">
              <a:xfrm>
                <a:off x="2034" y="1840"/>
                <a:ext cx="34" cy="5"/>
              </a:xfrm>
              <a:prstGeom prst="rect">
                <a:avLst/>
              </a:prstGeom>
              <a:solidFill>
                <a:srgbClr val="EA1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299" name="Rectangle 1131"/>
              <p:cNvSpPr>
                <a:spLocks noChangeArrowheads="1"/>
              </p:cNvSpPr>
              <p:nvPr/>
            </p:nvSpPr>
            <p:spPr bwMode="auto">
              <a:xfrm>
                <a:off x="2034" y="1845"/>
                <a:ext cx="34" cy="2"/>
              </a:xfrm>
              <a:prstGeom prst="rect">
                <a:avLst/>
              </a:prstGeom>
              <a:solidFill>
                <a:srgbClr val="E917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00" name="Rectangle 1132"/>
              <p:cNvSpPr>
                <a:spLocks noChangeArrowheads="1"/>
              </p:cNvSpPr>
              <p:nvPr/>
            </p:nvSpPr>
            <p:spPr bwMode="auto">
              <a:xfrm>
                <a:off x="2034" y="1847"/>
                <a:ext cx="34" cy="4"/>
              </a:xfrm>
              <a:prstGeom prst="rect">
                <a:avLst/>
              </a:prstGeom>
              <a:solidFill>
                <a:srgbClr val="E91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01" name="Rectangle 1133"/>
              <p:cNvSpPr>
                <a:spLocks noChangeArrowheads="1"/>
              </p:cNvSpPr>
              <p:nvPr/>
            </p:nvSpPr>
            <p:spPr bwMode="auto">
              <a:xfrm>
                <a:off x="2034" y="1853"/>
                <a:ext cx="34" cy="7"/>
              </a:xfrm>
              <a:prstGeom prst="rect">
                <a:avLst/>
              </a:prstGeom>
              <a:solidFill>
                <a:srgbClr val="E719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02" name="Rectangle 1134"/>
              <p:cNvSpPr>
                <a:spLocks noChangeArrowheads="1"/>
              </p:cNvSpPr>
              <p:nvPr/>
            </p:nvSpPr>
            <p:spPr bwMode="auto">
              <a:xfrm>
                <a:off x="2034" y="1860"/>
                <a:ext cx="34" cy="6"/>
              </a:xfrm>
              <a:prstGeom prst="rect">
                <a:avLst/>
              </a:prstGeom>
              <a:solidFill>
                <a:srgbClr val="E619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03" name="Rectangle 1135"/>
              <p:cNvSpPr>
                <a:spLocks noChangeArrowheads="1"/>
              </p:cNvSpPr>
              <p:nvPr/>
            </p:nvSpPr>
            <p:spPr bwMode="auto">
              <a:xfrm>
                <a:off x="2034" y="1866"/>
                <a:ext cx="34" cy="7"/>
              </a:xfrm>
              <a:prstGeom prst="rect">
                <a:avLst/>
              </a:prstGeom>
              <a:solidFill>
                <a:srgbClr val="E5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04" name="Rectangle 1136"/>
              <p:cNvSpPr>
                <a:spLocks noChangeArrowheads="1"/>
              </p:cNvSpPr>
              <p:nvPr/>
            </p:nvSpPr>
            <p:spPr bwMode="auto">
              <a:xfrm>
                <a:off x="2034" y="1873"/>
                <a:ext cx="34" cy="5"/>
              </a:xfrm>
              <a:prstGeom prst="rect">
                <a:avLst/>
              </a:prstGeom>
              <a:solidFill>
                <a:srgbClr val="E41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05" name="Rectangle 1137"/>
              <p:cNvSpPr>
                <a:spLocks noChangeArrowheads="1"/>
              </p:cNvSpPr>
              <p:nvPr/>
            </p:nvSpPr>
            <p:spPr bwMode="auto">
              <a:xfrm>
                <a:off x="2034" y="1878"/>
                <a:ext cx="34" cy="3"/>
              </a:xfrm>
              <a:prstGeom prst="rect">
                <a:avLst/>
              </a:prstGeom>
              <a:solidFill>
                <a:srgbClr val="E31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06" name="Rectangle 1138"/>
              <p:cNvSpPr>
                <a:spLocks noChangeArrowheads="1"/>
              </p:cNvSpPr>
              <p:nvPr/>
            </p:nvSpPr>
            <p:spPr bwMode="auto">
              <a:xfrm>
                <a:off x="2034" y="1881"/>
                <a:ext cx="34" cy="6"/>
              </a:xfrm>
              <a:prstGeom prst="rect">
                <a:avLst/>
              </a:prstGeom>
              <a:solidFill>
                <a:srgbClr val="E21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07" name="Rectangle 1139"/>
              <p:cNvSpPr>
                <a:spLocks noChangeArrowheads="1"/>
              </p:cNvSpPr>
              <p:nvPr/>
            </p:nvSpPr>
            <p:spPr bwMode="auto">
              <a:xfrm>
                <a:off x="2034" y="1889"/>
                <a:ext cx="34" cy="3"/>
              </a:xfrm>
              <a:prstGeom prst="rect">
                <a:avLst/>
              </a:prstGeom>
              <a:solidFill>
                <a:srgbClr val="E01B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08" name="Rectangle 1140"/>
              <p:cNvSpPr>
                <a:spLocks noChangeArrowheads="1"/>
              </p:cNvSpPr>
              <p:nvPr/>
            </p:nvSpPr>
            <p:spPr bwMode="auto">
              <a:xfrm>
                <a:off x="2034" y="1892"/>
                <a:ext cx="34" cy="7"/>
              </a:xfrm>
              <a:prstGeom prst="rect">
                <a:avLst/>
              </a:prstGeom>
              <a:solidFill>
                <a:srgbClr val="DF1C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09" name="Rectangle 1141"/>
              <p:cNvSpPr>
                <a:spLocks noChangeArrowheads="1"/>
              </p:cNvSpPr>
              <p:nvPr/>
            </p:nvSpPr>
            <p:spPr bwMode="auto">
              <a:xfrm>
                <a:off x="2034" y="1899"/>
                <a:ext cx="34" cy="6"/>
              </a:xfrm>
              <a:prstGeom prst="rect">
                <a:avLst/>
              </a:prstGeom>
              <a:solidFill>
                <a:srgbClr val="DE1C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10" name="Rectangle 1142"/>
              <p:cNvSpPr>
                <a:spLocks noChangeArrowheads="1"/>
              </p:cNvSpPr>
              <p:nvPr/>
            </p:nvSpPr>
            <p:spPr bwMode="auto">
              <a:xfrm>
                <a:off x="2034" y="1905"/>
                <a:ext cx="34" cy="3"/>
              </a:xfrm>
              <a:prstGeom prst="rect">
                <a:avLst/>
              </a:prstGeom>
              <a:solidFill>
                <a:srgbClr val="DD1C7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11" name="Rectangle 1143"/>
              <p:cNvSpPr>
                <a:spLocks noChangeArrowheads="1"/>
              </p:cNvSpPr>
              <p:nvPr/>
            </p:nvSpPr>
            <p:spPr bwMode="auto">
              <a:xfrm>
                <a:off x="2034" y="1908"/>
                <a:ext cx="34" cy="6"/>
              </a:xfrm>
              <a:prstGeom prst="rect">
                <a:avLst/>
              </a:prstGeom>
              <a:solidFill>
                <a:srgbClr val="DC1E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12" name="Rectangle 1144"/>
              <p:cNvSpPr>
                <a:spLocks noChangeArrowheads="1"/>
              </p:cNvSpPr>
              <p:nvPr/>
            </p:nvSpPr>
            <p:spPr bwMode="auto">
              <a:xfrm>
                <a:off x="2034" y="1914"/>
                <a:ext cx="34" cy="4"/>
              </a:xfrm>
              <a:prstGeom prst="rect">
                <a:avLst/>
              </a:prstGeom>
              <a:solidFill>
                <a:srgbClr val="DA1E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13" name="Rectangle 1145"/>
              <p:cNvSpPr>
                <a:spLocks noChangeArrowheads="1"/>
              </p:cNvSpPr>
              <p:nvPr/>
            </p:nvSpPr>
            <p:spPr bwMode="auto">
              <a:xfrm>
                <a:off x="2034" y="1920"/>
                <a:ext cx="34" cy="7"/>
              </a:xfrm>
              <a:prstGeom prst="rect">
                <a:avLst/>
              </a:prstGeom>
              <a:solidFill>
                <a:srgbClr val="D91E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14" name="Rectangle 1146"/>
              <p:cNvSpPr>
                <a:spLocks noChangeArrowheads="1"/>
              </p:cNvSpPr>
              <p:nvPr/>
            </p:nvSpPr>
            <p:spPr bwMode="auto">
              <a:xfrm>
                <a:off x="2034" y="1927"/>
                <a:ext cx="34" cy="6"/>
              </a:xfrm>
              <a:prstGeom prst="rect">
                <a:avLst/>
              </a:prstGeom>
              <a:solidFill>
                <a:srgbClr val="D71F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15" name="Rectangle 1147"/>
              <p:cNvSpPr>
                <a:spLocks noChangeArrowheads="1"/>
              </p:cNvSpPr>
              <p:nvPr/>
            </p:nvSpPr>
            <p:spPr bwMode="auto">
              <a:xfrm>
                <a:off x="2034" y="1933"/>
                <a:ext cx="34" cy="6"/>
              </a:xfrm>
              <a:prstGeom prst="rect">
                <a:avLst/>
              </a:prstGeom>
              <a:solidFill>
                <a:srgbClr val="D51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16" name="Rectangle 1148"/>
              <p:cNvSpPr>
                <a:spLocks noChangeArrowheads="1"/>
              </p:cNvSpPr>
              <p:nvPr/>
            </p:nvSpPr>
            <p:spPr bwMode="auto">
              <a:xfrm>
                <a:off x="2034" y="1939"/>
                <a:ext cx="34" cy="7"/>
              </a:xfrm>
              <a:prstGeom prst="rect">
                <a:avLst/>
              </a:prstGeom>
              <a:solidFill>
                <a:srgbClr val="D41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17" name="Rectangle 1149"/>
              <p:cNvSpPr>
                <a:spLocks noChangeArrowheads="1"/>
              </p:cNvSpPr>
              <p:nvPr/>
            </p:nvSpPr>
            <p:spPr bwMode="auto">
              <a:xfrm>
                <a:off x="2034" y="1946"/>
                <a:ext cx="34" cy="6"/>
              </a:xfrm>
              <a:prstGeom prst="rect">
                <a:avLst/>
              </a:prstGeom>
              <a:solidFill>
                <a:srgbClr val="D22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18" name="Rectangle 1150"/>
              <p:cNvSpPr>
                <a:spLocks noChangeArrowheads="1"/>
              </p:cNvSpPr>
              <p:nvPr/>
            </p:nvSpPr>
            <p:spPr bwMode="auto">
              <a:xfrm>
                <a:off x="2034" y="1952"/>
                <a:ext cx="34" cy="5"/>
              </a:xfrm>
              <a:prstGeom prst="rect">
                <a:avLst/>
              </a:prstGeom>
              <a:solidFill>
                <a:srgbClr val="D02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19" name="Rectangle 1151"/>
              <p:cNvSpPr>
                <a:spLocks noChangeArrowheads="1"/>
              </p:cNvSpPr>
              <p:nvPr/>
            </p:nvSpPr>
            <p:spPr bwMode="auto">
              <a:xfrm>
                <a:off x="2034" y="1959"/>
                <a:ext cx="34" cy="3"/>
              </a:xfrm>
              <a:prstGeom prst="rect">
                <a:avLst/>
              </a:prstGeom>
              <a:solidFill>
                <a:srgbClr val="CE20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20" name="Rectangle 1152"/>
              <p:cNvSpPr>
                <a:spLocks noChangeArrowheads="1"/>
              </p:cNvSpPr>
              <p:nvPr/>
            </p:nvSpPr>
            <p:spPr bwMode="auto">
              <a:xfrm>
                <a:off x="2034" y="1962"/>
                <a:ext cx="34" cy="5"/>
              </a:xfrm>
              <a:prstGeom prst="rect">
                <a:avLst/>
              </a:prstGeom>
              <a:solidFill>
                <a:srgbClr val="CD2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21" name="Rectangle 1153"/>
              <p:cNvSpPr>
                <a:spLocks noChangeArrowheads="1"/>
              </p:cNvSpPr>
              <p:nvPr/>
            </p:nvSpPr>
            <p:spPr bwMode="auto">
              <a:xfrm>
                <a:off x="2034" y="1967"/>
                <a:ext cx="34" cy="5"/>
              </a:xfrm>
              <a:prstGeom prst="rect">
                <a:avLst/>
              </a:prstGeom>
              <a:solidFill>
                <a:srgbClr val="CC2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22" name="Rectangle 1154"/>
              <p:cNvSpPr>
                <a:spLocks noChangeArrowheads="1"/>
              </p:cNvSpPr>
              <p:nvPr/>
            </p:nvSpPr>
            <p:spPr bwMode="auto">
              <a:xfrm>
                <a:off x="2034" y="1972"/>
                <a:ext cx="34" cy="6"/>
              </a:xfrm>
              <a:prstGeom prst="rect">
                <a:avLst/>
              </a:prstGeom>
              <a:solidFill>
                <a:srgbClr val="CA2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23" name="Rectangle 1155"/>
              <p:cNvSpPr>
                <a:spLocks noChangeArrowheads="1"/>
              </p:cNvSpPr>
              <p:nvPr/>
            </p:nvSpPr>
            <p:spPr bwMode="auto">
              <a:xfrm>
                <a:off x="2034" y="1978"/>
                <a:ext cx="34" cy="6"/>
              </a:xfrm>
              <a:prstGeom prst="rect">
                <a:avLst/>
              </a:prstGeom>
              <a:solidFill>
                <a:srgbClr val="C92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24" name="Rectangle 1156"/>
              <p:cNvSpPr>
                <a:spLocks noChangeArrowheads="1"/>
              </p:cNvSpPr>
              <p:nvPr/>
            </p:nvSpPr>
            <p:spPr bwMode="auto">
              <a:xfrm>
                <a:off x="2034" y="1984"/>
                <a:ext cx="34" cy="5"/>
              </a:xfrm>
              <a:prstGeom prst="rect">
                <a:avLst/>
              </a:prstGeom>
              <a:solidFill>
                <a:srgbClr val="C723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25" name="Rectangle 1157"/>
              <p:cNvSpPr>
                <a:spLocks noChangeArrowheads="1"/>
              </p:cNvSpPr>
              <p:nvPr/>
            </p:nvSpPr>
            <p:spPr bwMode="auto">
              <a:xfrm>
                <a:off x="2034" y="1989"/>
                <a:ext cx="34" cy="5"/>
              </a:xfrm>
              <a:prstGeom prst="rect">
                <a:avLst/>
              </a:prstGeom>
              <a:solidFill>
                <a:srgbClr val="C52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26" name="Rectangle 1158"/>
              <p:cNvSpPr>
                <a:spLocks noChangeArrowheads="1"/>
              </p:cNvSpPr>
              <p:nvPr/>
            </p:nvSpPr>
            <p:spPr bwMode="auto">
              <a:xfrm>
                <a:off x="2034" y="1996"/>
                <a:ext cx="34" cy="7"/>
              </a:xfrm>
              <a:prstGeom prst="rect">
                <a:avLst/>
              </a:prstGeom>
              <a:solidFill>
                <a:srgbClr val="C324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27" name="Rectangle 1159"/>
              <p:cNvSpPr>
                <a:spLocks noChangeArrowheads="1"/>
              </p:cNvSpPr>
              <p:nvPr/>
            </p:nvSpPr>
            <p:spPr bwMode="auto">
              <a:xfrm>
                <a:off x="2034" y="2003"/>
                <a:ext cx="34" cy="6"/>
              </a:xfrm>
              <a:prstGeom prst="rect">
                <a:avLst/>
              </a:prstGeom>
              <a:solidFill>
                <a:srgbClr val="C12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28" name="Rectangle 1160"/>
              <p:cNvSpPr>
                <a:spLocks noChangeArrowheads="1"/>
              </p:cNvSpPr>
              <p:nvPr/>
            </p:nvSpPr>
            <p:spPr bwMode="auto">
              <a:xfrm>
                <a:off x="2034" y="2009"/>
                <a:ext cx="34" cy="6"/>
              </a:xfrm>
              <a:prstGeom prst="rect">
                <a:avLst/>
              </a:prstGeom>
              <a:solidFill>
                <a:srgbClr val="BF2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29" name="Rectangle 1161"/>
              <p:cNvSpPr>
                <a:spLocks noChangeArrowheads="1"/>
              </p:cNvSpPr>
              <p:nvPr/>
            </p:nvSpPr>
            <p:spPr bwMode="auto">
              <a:xfrm>
                <a:off x="2034" y="2015"/>
                <a:ext cx="34" cy="3"/>
              </a:xfrm>
              <a:prstGeom prst="rect">
                <a:avLst/>
              </a:prstGeom>
              <a:solidFill>
                <a:srgbClr val="BD2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30" name="Rectangle 1162"/>
              <p:cNvSpPr>
                <a:spLocks noChangeArrowheads="1"/>
              </p:cNvSpPr>
              <p:nvPr/>
            </p:nvSpPr>
            <p:spPr bwMode="auto">
              <a:xfrm>
                <a:off x="2034" y="2018"/>
                <a:ext cx="34" cy="7"/>
              </a:xfrm>
              <a:prstGeom prst="rect">
                <a:avLst/>
              </a:prstGeom>
              <a:solidFill>
                <a:srgbClr val="BB25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31" name="Rectangle 1163"/>
              <p:cNvSpPr>
                <a:spLocks noChangeArrowheads="1"/>
              </p:cNvSpPr>
              <p:nvPr/>
            </p:nvSpPr>
            <p:spPr bwMode="auto">
              <a:xfrm>
                <a:off x="2034" y="2026"/>
                <a:ext cx="34" cy="4"/>
              </a:xfrm>
              <a:prstGeom prst="rect">
                <a:avLst/>
              </a:prstGeom>
              <a:solidFill>
                <a:srgbClr val="B92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32" name="Rectangle 1164"/>
              <p:cNvSpPr>
                <a:spLocks noChangeArrowheads="1"/>
              </p:cNvSpPr>
              <p:nvPr/>
            </p:nvSpPr>
            <p:spPr bwMode="auto">
              <a:xfrm>
                <a:off x="2034" y="2030"/>
                <a:ext cx="34" cy="5"/>
              </a:xfrm>
              <a:prstGeom prst="rect">
                <a:avLst/>
              </a:prstGeom>
              <a:solidFill>
                <a:srgbClr val="B82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33" name="Rectangle 1165"/>
              <p:cNvSpPr>
                <a:spLocks noChangeArrowheads="1"/>
              </p:cNvSpPr>
              <p:nvPr/>
            </p:nvSpPr>
            <p:spPr bwMode="auto">
              <a:xfrm>
                <a:off x="2034" y="2035"/>
                <a:ext cx="34" cy="6"/>
              </a:xfrm>
              <a:prstGeom prst="rect">
                <a:avLst/>
              </a:prstGeom>
              <a:solidFill>
                <a:srgbClr val="B627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34" name="Rectangle 1166"/>
              <p:cNvSpPr>
                <a:spLocks noChangeArrowheads="1"/>
              </p:cNvSpPr>
              <p:nvPr/>
            </p:nvSpPr>
            <p:spPr bwMode="auto">
              <a:xfrm>
                <a:off x="2034" y="2041"/>
                <a:ext cx="34" cy="6"/>
              </a:xfrm>
              <a:prstGeom prst="rect">
                <a:avLst/>
              </a:prstGeom>
              <a:solidFill>
                <a:srgbClr val="B427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35" name="Rectangle 1167"/>
              <p:cNvSpPr>
                <a:spLocks noChangeArrowheads="1"/>
              </p:cNvSpPr>
              <p:nvPr/>
            </p:nvSpPr>
            <p:spPr bwMode="auto">
              <a:xfrm>
                <a:off x="2034" y="2047"/>
                <a:ext cx="34" cy="4"/>
              </a:xfrm>
              <a:prstGeom prst="rect">
                <a:avLst/>
              </a:prstGeom>
              <a:solidFill>
                <a:srgbClr val="B228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36" name="Rectangle 1168"/>
              <p:cNvSpPr>
                <a:spLocks noChangeArrowheads="1"/>
              </p:cNvSpPr>
              <p:nvPr/>
            </p:nvSpPr>
            <p:spPr bwMode="auto">
              <a:xfrm>
                <a:off x="2034" y="2051"/>
                <a:ext cx="34" cy="6"/>
              </a:xfrm>
              <a:prstGeom prst="rect">
                <a:avLst/>
              </a:prstGeom>
              <a:solidFill>
                <a:srgbClr val="B02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37" name="Rectangle 1169"/>
              <p:cNvSpPr>
                <a:spLocks noChangeArrowheads="1"/>
              </p:cNvSpPr>
              <p:nvPr/>
            </p:nvSpPr>
            <p:spPr bwMode="auto">
              <a:xfrm>
                <a:off x="2034" y="2057"/>
                <a:ext cx="34" cy="4"/>
              </a:xfrm>
              <a:prstGeom prst="rect">
                <a:avLst/>
              </a:prstGeom>
              <a:solidFill>
                <a:srgbClr val="AE2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38" name="Rectangle 1170"/>
              <p:cNvSpPr>
                <a:spLocks noChangeArrowheads="1"/>
              </p:cNvSpPr>
              <p:nvPr/>
            </p:nvSpPr>
            <p:spPr bwMode="auto">
              <a:xfrm>
                <a:off x="2034" y="2063"/>
                <a:ext cx="34" cy="7"/>
              </a:xfrm>
              <a:prstGeom prst="rect">
                <a:avLst/>
              </a:prstGeom>
              <a:solidFill>
                <a:srgbClr val="AC2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39" name="Rectangle 1171"/>
              <p:cNvSpPr>
                <a:spLocks noChangeArrowheads="1"/>
              </p:cNvSpPr>
              <p:nvPr/>
            </p:nvSpPr>
            <p:spPr bwMode="auto">
              <a:xfrm>
                <a:off x="2034" y="2070"/>
                <a:ext cx="34" cy="4"/>
              </a:xfrm>
              <a:prstGeom prst="rect">
                <a:avLst/>
              </a:prstGeom>
              <a:solidFill>
                <a:srgbClr val="AA29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40" name="Rectangle 1172"/>
              <p:cNvSpPr>
                <a:spLocks noChangeArrowheads="1"/>
              </p:cNvSpPr>
              <p:nvPr/>
            </p:nvSpPr>
            <p:spPr bwMode="auto">
              <a:xfrm>
                <a:off x="2034" y="2074"/>
                <a:ext cx="34" cy="5"/>
              </a:xfrm>
              <a:prstGeom prst="rect">
                <a:avLst/>
              </a:prstGeom>
              <a:solidFill>
                <a:srgbClr val="A829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41" name="Rectangle 1173"/>
              <p:cNvSpPr>
                <a:spLocks noChangeArrowheads="1"/>
              </p:cNvSpPr>
              <p:nvPr/>
            </p:nvSpPr>
            <p:spPr bwMode="auto">
              <a:xfrm>
                <a:off x="2034" y="2079"/>
                <a:ext cx="34" cy="7"/>
              </a:xfrm>
              <a:prstGeom prst="rect">
                <a:avLst/>
              </a:prstGeom>
              <a:solidFill>
                <a:srgbClr val="A62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42" name="Rectangle 1174"/>
              <p:cNvSpPr>
                <a:spLocks noChangeArrowheads="1"/>
              </p:cNvSpPr>
              <p:nvPr/>
            </p:nvSpPr>
            <p:spPr bwMode="auto">
              <a:xfrm>
                <a:off x="2034" y="2086"/>
                <a:ext cx="34" cy="5"/>
              </a:xfrm>
              <a:prstGeom prst="rect">
                <a:avLst/>
              </a:prstGeom>
              <a:solidFill>
                <a:srgbClr val="A42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43" name="Rectangle 1175"/>
              <p:cNvSpPr>
                <a:spLocks noChangeArrowheads="1"/>
              </p:cNvSpPr>
              <p:nvPr/>
            </p:nvSpPr>
            <p:spPr bwMode="auto">
              <a:xfrm>
                <a:off x="2034" y="2091"/>
                <a:ext cx="34" cy="3"/>
              </a:xfrm>
              <a:prstGeom prst="rect">
                <a:avLst/>
              </a:prstGeom>
              <a:solidFill>
                <a:srgbClr val="A22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44" name="Rectangle 1176"/>
              <p:cNvSpPr>
                <a:spLocks noChangeArrowheads="1"/>
              </p:cNvSpPr>
              <p:nvPr/>
            </p:nvSpPr>
            <p:spPr bwMode="auto">
              <a:xfrm>
                <a:off x="2034" y="2094"/>
                <a:ext cx="34" cy="5"/>
              </a:xfrm>
              <a:prstGeom prst="rect">
                <a:avLst/>
              </a:prstGeom>
              <a:solidFill>
                <a:srgbClr val="A02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45" name="Rectangle 1177"/>
              <p:cNvSpPr>
                <a:spLocks noChangeArrowheads="1"/>
              </p:cNvSpPr>
              <p:nvPr/>
            </p:nvSpPr>
            <p:spPr bwMode="auto">
              <a:xfrm>
                <a:off x="2034" y="2101"/>
                <a:ext cx="34" cy="5"/>
              </a:xfrm>
              <a:prstGeom prst="rect">
                <a:avLst/>
              </a:prstGeom>
              <a:solidFill>
                <a:srgbClr val="9E2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46" name="Rectangle 1178"/>
              <p:cNvSpPr>
                <a:spLocks noChangeArrowheads="1"/>
              </p:cNvSpPr>
              <p:nvPr/>
            </p:nvSpPr>
            <p:spPr bwMode="auto">
              <a:xfrm>
                <a:off x="2034" y="2106"/>
                <a:ext cx="34" cy="4"/>
              </a:xfrm>
              <a:prstGeom prst="rect">
                <a:avLst/>
              </a:prstGeom>
              <a:solidFill>
                <a:srgbClr val="9C2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47" name="Rectangle 1179"/>
              <p:cNvSpPr>
                <a:spLocks noChangeArrowheads="1"/>
              </p:cNvSpPr>
              <p:nvPr/>
            </p:nvSpPr>
            <p:spPr bwMode="auto">
              <a:xfrm>
                <a:off x="2034" y="2110"/>
                <a:ext cx="34" cy="7"/>
              </a:xfrm>
              <a:prstGeom prst="rect">
                <a:avLst/>
              </a:prstGeom>
              <a:solidFill>
                <a:srgbClr val="9A2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48" name="Rectangle 1180"/>
              <p:cNvSpPr>
                <a:spLocks noChangeArrowheads="1"/>
              </p:cNvSpPr>
              <p:nvPr/>
            </p:nvSpPr>
            <p:spPr bwMode="auto">
              <a:xfrm>
                <a:off x="2034" y="2117"/>
                <a:ext cx="34" cy="6"/>
              </a:xfrm>
              <a:prstGeom prst="rect">
                <a:avLst/>
              </a:prstGeom>
              <a:solidFill>
                <a:srgbClr val="982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49" name="Rectangle 1181"/>
              <p:cNvSpPr>
                <a:spLocks noChangeArrowheads="1"/>
              </p:cNvSpPr>
              <p:nvPr/>
            </p:nvSpPr>
            <p:spPr bwMode="auto">
              <a:xfrm>
                <a:off x="2034" y="2123"/>
                <a:ext cx="34" cy="4"/>
              </a:xfrm>
              <a:prstGeom prst="rect">
                <a:avLst/>
              </a:prstGeom>
              <a:solidFill>
                <a:srgbClr val="962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50" name="Rectangle 1182"/>
              <p:cNvSpPr>
                <a:spLocks noChangeArrowheads="1"/>
              </p:cNvSpPr>
              <p:nvPr/>
            </p:nvSpPr>
            <p:spPr bwMode="auto">
              <a:xfrm>
                <a:off x="2034" y="2127"/>
                <a:ext cx="34" cy="4"/>
              </a:xfrm>
              <a:prstGeom prst="rect">
                <a:avLst/>
              </a:prstGeom>
              <a:solidFill>
                <a:srgbClr val="942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51" name="Rectangle 1183"/>
              <p:cNvSpPr>
                <a:spLocks noChangeArrowheads="1"/>
              </p:cNvSpPr>
              <p:nvPr/>
            </p:nvSpPr>
            <p:spPr bwMode="auto">
              <a:xfrm>
                <a:off x="2034" y="2133"/>
                <a:ext cx="34" cy="5"/>
              </a:xfrm>
              <a:prstGeom prst="rect">
                <a:avLst/>
              </a:prstGeom>
              <a:solidFill>
                <a:srgbClr val="922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52" name="Rectangle 1184"/>
              <p:cNvSpPr>
                <a:spLocks noChangeArrowheads="1"/>
              </p:cNvSpPr>
              <p:nvPr/>
            </p:nvSpPr>
            <p:spPr bwMode="auto">
              <a:xfrm>
                <a:off x="2034" y="2138"/>
                <a:ext cx="34" cy="5"/>
              </a:xfrm>
              <a:prstGeom prst="rect">
                <a:avLst/>
              </a:prstGeom>
              <a:solidFill>
                <a:srgbClr val="902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53" name="Rectangle 1185"/>
              <p:cNvSpPr>
                <a:spLocks noChangeArrowheads="1"/>
              </p:cNvSpPr>
              <p:nvPr/>
            </p:nvSpPr>
            <p:spPr bwMode="auto">
              <a:xfrm>
                <a:off x="2034" y="2143"/>
                <a:ext cx="34" cy="5"/>
              </a:xfrm>
              <a:prstGeom prst="rect">
                <a:avLst/>
              </a:prstGeom>
              <a:solidFill>
                <a:srgbClr val="8E2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54" name="Rectangle 1186"/>
              <p:cNvSpPr>
                <a:spLocks noChangeArrowheads="1"/>
              </p:cNvSpPr>
              <p:nvPr/>
            </p:nvSpPr>
            <p:spPr bwMode="auto">
              <a:xfrm>
                <a:off x="2034" y="2148"/>
                <a:ext cx="34" cy="4"/>
              </a:xfrm>
              <a:prstGeom prst="rect">
                <a:avLst/>
              </a:prstGeom>
              <a:solidFill>
                <a:srgbClr val="8C2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55" name="Rectangle 1187"/>
              <p:cNvSpPr>
                <a:spLocks noChangeArrowheads="1"/>
              </p:cNvSpPr>
              <p:nvPr/>
            </p:nvSpPr>
            <p:spPr bwMode="auto">
              <a:xfrm>
                <a:off x="2034" y="2152"/>
                <a:ext cx="34" cy="7"/>
              </a:xfrm>
              <a:prstGeom prst="rect">
                <a:avLst/>
              </a:prstGeom>
              <a:solidFill>
                <a:srgbClr val="8A2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56" name="Rectangle 1188"/>
              <p:cNvSpPr>
                <a:spLocks noChangeArrowheads="1"/>
              </p:cNvSpPr>
              <p:nvPr/>
            </p:nvSpPr>
            <p:spPr bwMode="auto">
              <a:xfrm>
                <a:off x="2034" y="2159"/>
                <a:ext cx="34" cy="6"/>
              </a:xfrm>
              <a:prstGeom prst="rect">
                <a:avLst/>
              </a:prstGeom>
              <a:solidFill>
                <a:srgbClr val="882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57" name="Rectangle 1189"/>
              <p:cNvSpPr>
                <a:spLocks noChangeArrowheads="1"/>
              </p:cNvSpPr>
              <p:nvPr/>
            </p:nvSpPr>
            <p:spPr bwMode="auto">
              <a:xfrm>
                <a:off x="2034" y="2165"/>
                <a:ext cx="34" cy="1"/>
              </a:xfrm>
              <a:prstGeom prst="rect">
                <a:avLst/>
              </a:prstGeom>
              <a:solidFill>
                <a:srgbClr val="862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58" name="Rectangle 1190"/>
              <p:cNvSpPr>
                <a:spLocks noChangeArrowheads="1"/>
              </p:cNvSpPr>
              <p:nvPr/>
            </p:nvSpPr>
            <p:spPr bwMode="auto">
              <a:xfrm>
                <a:off x="2034" y="2168"/>
                <a:ext cx="34" cy="6"/>
              </a:xfrm>
              <a:prstGeom prst="rect">
                <a:avLst/>
              </a:prstGeom>
              <a:solidFill>
                <a:srgbClr val="842D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59" name="Rectangle 1191"/>
              <p:cNvSpPr>
                <a:spLocks noChangeArrowheads="1"/>
              </p:cNvSpPr>
              <p:nvPr/>
            </p:nvSpPr>
            <p:spPr bwMode="auto">
              <a:xfrm>
                <a:off x="2034" y="2174"/>
                <a:ext cx="34" cy="6"/>
              </a:xfrm>
              <a:prstGeom prst="rect">
                <a:avLst/>
              </a:prstGeom>
              <a:solidFill>
                <a:srgbClr val="822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60" name="Rectangle 1192"/>
              <p:cNvSpPr>
                <a:spLocks noChangeArrowheads="1"/>
              </p:cNvSpPr>
              <p:nvPr/>
            </p:nvSpPr>
            <p:spPr bwMode="auto">
              <a:xfrm>
                <a:off x="2034" y="2180"/>
                <a:ext cx="34" cy="5"/>
              </a:xfrm>
              <a:prstGeom prst="rect">
                <a:avLst/>
              </a:prstGeom>
              <a:solidFill>
                <a:srgbClr val="802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61" name="Rectangle 1193"/>
              <p:cNvSpPr>
                <a:spLocks noChangeArrowheads="1"/>
              </p:cNvSpPr>
              <p:nvPr/>
            </p:nvSpPr>
            <p:spPr bwMode="auto">
              <a:xfrm>
                <a:off x="2034" y="2185"/>
                <a:ext cx="34" cy="5"/>
              </a:xfrm>
              <a:prstGeom prst="rect">
                <a:avLst/>
              </a:prstGeom>
              <a:solidFill>
                <a:srgbClr val="7E2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62" name="Rectangle 1194"/>
              <p:cNvSpPr>
                <a:spLocks noChangeArrowheads="1"/>
              </p:cNvSpPr>
              <p:nvPr/>
            </p:nvSpPr>
            <p:spPr bwMode="auto">
              <a:xfrm>
                <a:off x="2034" y="2190"/>
                <a:ext cx="34" cy="5"/>
              </a:xfrm>
              <a:prstGeom prst="rect">
                <a:avLst/>
              </a:prstGeom>
              <a:solidFill>
                <a:srgbClr val="7C2E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63" name="Rectangle 1195"/>
              <p:cNvSpPr>
                <a:spLocks noChangeArrowheads="1"/>
              </p:cNvSpPr>
              <p:nvPr/>
            </p:nvSpPr>
            <p:spPr bwMode="auto">
              <a:xfrm>
                <a:off x="2034" y="2195"/>
                <a:ext cx="34" cy="5"/>
              </a:xfrm>
              <a:prstGeom prst="rect">
                <a:avLst/>
              </a:prstGeom>
              <a:solidFill>
                <a:srgbClr val="7A2E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64" name="Rectangle 1196"/>
              <p:cNvSpPr>
                <a:spLocks noChangeArrowheads="1"/>
              </p:cNvSpPr>
              <p:nvPr/>
            </p:nvSpPr>
            <p:spPr bwMode="auto">
              <a:xfrm>
                <a:off x="2034" y="2200"/>
                <a:ext cx="34" cy="4"/>
              </a:xfrm>
              <a:prstGeom prst="rect">
                <a:avLst/>
              </a:prstGeom>
              <a:solidFill>
                <a:srgbClr val="782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65" name="Rectangle 1197"/>
              <p:cNvSpPr>
                <a:spLocks noChangeArrowheads="1"/>
              </p:cNvSpPr>
              <p:nvPr/>
            </p:nvSpPr>
            <p:spPr bwMode="auto">
              <a:xfrm>
                <a:off x="2034" y="2206"/>
                <a:ext cx="34" cy="5"/>
              </a:xfrm>
              <a:prstGeom prst="rect">
                <a:avLst/>
              </a:prstGeom>
              <a:solidFill>
                <a:srgbClr val="762F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66" name="Rectangle 1198"/>
              <p:cNvSpPr>
                <a:spLocks noChangeArrowheads="1"/>
              </p:cNvSpPr>
              <p:nvPr/>
            </p:nvSpPr>
            <p:spPr bwMode="auto">
              <a:xfrm>
                <a:off x="2034" y="2211"/>
                <a:ext cx="34" cy="5"/>
              </a:xfrm>
              <a:prstGeom prst="rect">
                <a:avLst/>
              </a:prstGeom>
              <a:solidFill>
                <a:srgbClr val="742F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67" name="Rectangle 1199"/>
              <p:cNvSpPr>
                <a:spLocks noChangeArrowheads="1"/>
              </p:cNvSpPr>
              <p:nvPr/>
            </p:nvSpPr>
            <p:spPr bwMode="auto">
              <a:xfrm>
                <a:off x="2034" y="2216"/>
                <a:ext cx="34" cy="6"/>
              </a:xfrm>
              <a:prstGeom prst="rect">
                <a:avLst/>
              </a:prstGeom>
              <a:solidFill>
                <a:srgbClr val="722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68" name="Rectangle 1200"/>
              <p:cNvSpPr>
                <a:spLocks noChangeArrowheads="1"/>
              </p:cNvSpPr>
              <p:nvPr/>
            </p:nvSpPr>
            <p:spPr bwMode="auto">
              <a:xfrm>
                <a:off x="2034" y="2222"/>
                <a:ext cx="34" cy="6"/>
              </a:xfrm>
              <a:prstGeom prst="rect">
                <a:avLst/>
              </a:prstGeom>
              <a:solidFill>
                <a:srgbClr val="703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69" name="Rectangle 1201"/>
              <p:cNvSpPr>
                <a:spLocks noChangeArrowheads="1"/>
              </p:cNvSpPr>
              <p:nvPr/>
            </p:nvSpPr>
            <p:spPr bwMode="auto">
              <a:xfrm>
                <a:off x="2034" y="2228"/>
                <a:ext cx="34" cy="4"/>
              </a:xfrm>
              <a:prstGeom prst="rect">
                <a:avLst/>
              </a:prstGeom>
              <a:solidFill>
                <a:srgbClr val="6E3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70" name="Rectangle 1202"/>
              <p:cNvSpPr>
                <a:spLocks noChangeArrowheads="1"/>
              </p:cNvSpPr>
              <p:nvPr/>
            </p:nvSpPr>
            <p:spPr bwMode="auto">
              <a:xfrm>
                <a:off x="2034" y="2232"/>
                <a:ext cx="34" cy="5"/>
              </a:xfrm>
              <a:prstGeom prst="rect">
                <a:avLst/>
              </a:prstGeom>
              <a:solidFill>
                <a:srgbClr val="6C3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71" name="Rectangle 1203"/>
              <p:cNvSpPr>
                <a:spLocks noChangeArrowheads="1"/>
              </p:cNvSpPr>
              <p:nvPr/>
            </p:nvSpPr>
            <p:spPr bwMode="auto">
              <a:xfrm>
                <a:off x="2034" y="2237"/>
                <a:ext cx="34" cy="5"/>
              </a:xfrm>
              <a:prstGeom prst="rect">
                <a:avLst/>
              </a:prstGeom>
              <a:solidFill>
                <a:srgbClr val="6A3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72" name="Rectangle 1204"/>
              <p:cNvSpPr>
                <a:spLocks noChangeArrowheads="1"/>
              </p:cNvSpPr>
              <p:nvPr/>
            </p:nvSpPr>
            <p:spPr bwMode="auto">
              <a:xfrm>
                <a:off x="2034" y="2244"/>
                <a:ext cx="34" cy="6"/>
              </a:xfrm>
              <a:prstGeom prst="rect">
                <a:avLst/>
              </a:prstGeom>
              <a:solidFill>
                <a:srgbClr val="6830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73" name="Rectangle 1205"/>
              <p:cNvSpPr>
                <a:spLocks noChangeArrowheads="1"/>
              </p:cNvSpPr>
              <p:nvPr/>
            </p:nvSpPr>
            <p:spPr bwMode="auto">
              <a:xfrm>
                <a:off x="2034" y="2250"/>
                <a:ext cx="34" cy="7"/>
              </a:xfrm>
              <a:prstGeom prst="rect">
                <a:avLst/>
              </a:prstGeom>
              <a:solidFill>
                <a:srgbClr val="663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74" name="Rectangle 1206"/>
              <p:cNvSpPr>
                <a:spLocks noChangeArrowheads="1"/>
              </p:cNvSpPr>
              <p:nvPr/>
            </p:nvSpPr>
            <p:spPr bwMode="auto">
              <a:xfrm>
                <a:off x="2034" y="2257"/>
                <a:ext cx="34" cy="3"/>
              </a:xfrm>
              <a:prstGeom prst="rect">
                <a:avLst/>
              </a:prstGeom>
              <a:solidFill>
                <a:srgbClr val="643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75" name="Rectangle 1207"/>
              <p:cNvSpPr>
                <a:spLocks noChangeArrowheads="1"/>
              </p:cNvSpPr>
              <p:nvPr/>
            </p:nvSpPr>
            <p:spPr bwMode="auto">
              <a:xfrm>
                <a:off x="2034" y="2260"/>
                <a:ext cx="34" cy="6"/>
              </a:xfrm>
              <a:prstGeom prst="rect">
                <a:avLst/>
              </a:prstGeom>
              <a:solidFill>
                <a:srgbClr val="623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76" name="Rectangle 1208"/>
              <p:cNvSpPr>
                <a:spLocks noChangeArrowheads="1"/>
              </p:cNvSpPr>
              <p:nvPr/>
            </p:nvSpPr>
            <p:spPr bwMode="auto">
              <a:xfrm>
                <a:off x="2034" y="2266"/>
                <a:ext cx="34" cy="7"/>
              </a:xfrm>
              <a:prstGeom prst="rect">
                <a:avLst/>
              </a:prstGeom>
              <a:solidFill>
                <a:srgbClr val="603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77" name="Rectangle 1209"/>
              <p:cNvSpPr>
                <a:spLocks noChangeArrowheads="1"/>
              </p:cNvSpPr>
              <p:nvPr/>
            </p:nvSpPr>
            <p:spPr bwMode="auto">
              <a:xfrm>
                <a:off x="2034" y="2274"/>
                <a:ext cx="34" cy="4"/>
              </a:xfrm>
              <a:prstGeom prst="rect">
                <a:avLst/>
              </a:prstGeom>
              <a:solidFill>
                <a:srgbClr val="5E3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78" name="Rectangle 1210"/>
              <p:cNvSpPr>
                <a:spLocks noChangeArrowheads="1"/>
              </p:cNvSpPr>
              <p:nvPr/>
            </p:nvSpPr>
            <p:spPr bwMode="auto">
              <a:xfrm>
                <a:off x="2034" y="2278"/>
                <a:ext cx="34" cy="7"/>
              </a:xfrm>
              <a:prstGeom prst="rect">
                <a:avLst/>
              </a:prstGeom>
              <a:solidFill>
                <a:srgbClr val="5C3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79" name="Rectangle 1211"/>
              <p:cNvSpPr>
                <a:spLocks noChangeArrowheads="1"/>
              </p:cNvSpPr>
              <p:nvPr/>
            </p:nvSpPr>
            <p:spPr bwMode="auto">
              <a:xfrm>
                <a:off x="2034" y="2285"/>
                <a:ext cx="34" cy="3"/>
              </a:xfrm>
              <a:prstGeom prst="rect">
                <a:avLst/>
              </a:prstGeom>
              <a:solidFill>
                <a:srgbClr val="5A3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80" name="Rectangle 1212"/>
              <p:cNvSpPr>
                <a:spLocks noChangeArrowheads="1"/>
              </p:cNvSpPr>
              <p:nvPr/>
            </p:nvSpPr>
            <p:spPr bwMode="auto">
              <a:xfrm>
                <a:off x="2034" y="2288"/>
                <a:ext cx="34" cy="6"/>
              </a:xfrm>
              <a:prstGeom prst="rect">
                <a:avLst/>
              </a:prstGeom>
              <a:solidFill>
                <a:srgbClr val="583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81" name="Rectangle 1213"/>
              <p:cNvSpPr>
                <a:spLocks noChangeArrowheads="1"/>
              </p:cNvSpPr>
              <p:nvPr/>
            </p:nvSpPr>
            <p:spPr bwMode="auto">
              <a:xfrm>
                <a:off x="2034" y="2294"/>
                <a:ext cx="34" cy="8"/>
              </a:xfrm>
              <a:prstGeom prst="rect">
                <a:avLst/>
              </a:prstGeom>
              <a:solidFill>
                <a:srgbClr val="563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82" name="Rectangle 1214"/>
              <p:cNvSpPr>
                <a:spLocks noChangeArrowheads="1"/>
              </p:cNvSpPr>
              <p:nvPr/>
            </p:nvSpPr>
            <p:spPr bwMode="auto">
              <a:xfrm>
                <a:off x="2034" y="2302"/>
                <a:ext cx="34" cy="5"/>
              </a:xfrm>
              <a:prstGeom prst="rect">
                <a:avLst/>
              </a:prstGeom>
              <a:solidFill>
                <a:srgbClr val="543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83" name="Rectangle 1215"/>
              <p:cNvSpPr>
                <a:spLocks noChangeArrowheads="1"/>
              </p:cNvSpPr>
              <p:nvPr/>
            </p:nvSpPr>
            <p:spPr bwMode="auto">
              <a:xfrm>
                <a:off x="2034" y="2307"/>
                <a:ext cx="34" cy="5"/>
              </a:xfrm>
              <a:prstGeom prst="rect">
                <a:avLst/>
              </a:prstGeom>
              <a:solidFill>
                <a:srgbClr val="523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84" name="Rectangle 1216"/>
              <p:cNvSpPr>
                <a:spLocks noChangeArrowheads="1"/>
              </p:cNvSpPr>
              <p:nvPr/>
            </p:nvSpPr>
            <p:spPr bwMode="auto">
              <a:xfrm>
                <a:off x="2034" y="2314"/>
                <a:ext cx="34" cy="6"/>
              </a:xfrm>
              <a:prstGeom prst="rect">
                <a:avLst/>
              </a:prstGeom>
              <a:solidFill>
                <a:srgbClr val="503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85" name="Rectangle 1217"/>
              <p:cNvSpPr>
                <a:spLocks noChangeArrowheads="1"/>
              </p:cNvSpPr>
              <p:nvPr/>
            </p:nvSpPr>
            <p:spPr bwMode="auto">
              <a:xfrm>
                <a:off x="2034" y="2320"/>
                <a:ext cx="34" cy="6"/>
              </a:xfrm>
              <a:prstGeom prst="rect">
                <a:avLst/>
              </a:prstGeom>
              <a:solidFill>
                <a:srgbClr val="4E3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86" name="Rectangle 1218"/>
              <p:cNvSpPr>
                <a:spLocks noChangeArrowheads="1"/>
              </p:cNvSpPr>
              <p:nvPr/>
            </p:nvSpPr>
            <p:spPr bwMode="auto">
              <a:xfrm>
                <a:off x="2034" y="2326"/>
                <a:ext cx="34" cy="7"/>
              </a:xfrm>
              <a:prstGeom prst="rect">
                <a:avLst/>
              </a:prstGeom>
              <a:solidFill>
                <a:srgbClr val="4C3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87" name="Rectangle 1219"/>
              <p:cNvSpPr>
                <a:spLocks noChangeArrowheads="1"/>
              </p:cNvSpPr>
              <p:nvPr/>
            </p:nvSpPr>
            <p:spPr bwMode="auto">
              <a:xfrm>
                <a:off x="2034" y="2333"/>
                <a:ext cx="34" cy="5"/>
              </a:xfrm>
              <a:prstGeom prst="rect">
                <a:avLst/>
              </a:prstGeom>
              <a:solidFill>
                <a:srgbClr val="4A3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88" name="Rectangle 1220"/>
              <p:cNvSpPr>
                <a:spLocks noChangeArrowheads="1"/>
              </p:cNvSpPr>
              <p:nvPr/>
            </p:nvSpPr>
            <p:spPr bwMode="auto">
              <a:xfrm>
                <a:off x="2034" y="2338"/>
                <a:ext cx="34" cy="6"/>
              </a:xfrm>
              <a:prstGeom prst="rect">
                <a:avLst/>
              </a:prstGeom>
              <a:solidFill>
                <a:srgbClr val="483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89" name="Rectangle 1221"/>
              <p:cNvSpPr>
                <a:spLocks noChangeArrowheads="1"/>
              </p:cNvSpPr>
              <p:nvPr/>
            </p:nvSpPr>
            <p:spPr bwMode="auto">
              <a:xfrm>
                <a:off x="2034" y="2346"/>
                <a:ext cx="34" cy="10"/>
              </a:xfrm>
              <a:prstGeom prst="rect">
                <a:avLst/>
              </a:prstGeom>
              <a:solidFill>
                <a:srgbClr val="463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90" name="Rectangle 1222"/>
              <p:cNvSpPr>
                <a:spLocks noChangeArrowheads="1"/>
              </p:cNvSpPr>
              <p:nvPr/>
            </p:nvSpPr>
            <p:spPr bwMode="auto">
              <a:xfrm>
                <a:off x="2034" y="2356"/>
                <a:ext cx="34" cy="5"/>
              </a:xfrm>
              <a:prstGeom prst="rect">
                <a:avLst/>
              </a:prstGeom>
              <a:solidFill>
                <a:srgbClr val="443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91" name="Rectangle 1223"/>
              <p:cNvSpPr>
                <a:spLocks noChangeArrowheads="1"/>
              </p:cNvSpPr>
              <p:nvPr/>
            </p:nvSpPr>
            <p:spPr bwMode="auto">
              <a:xfrm>
                <a:off x="2034" y="2361"/>
                <a:ext cx="34" cy="6"/>
              </a:xfrm>
              <a:prstGeom prst="rect">
                <a:avLst/>
              </a:prstGeom>
              <a:solidFill>
                <a:srgbClr val="423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92" name="Rectangle 1224"/>
              <p:cNvSpPr>
                <a:spLocks noChangeArrowheads="1"/>
              </p:cNvSpPr>
              <p:nvPr/>
            </p:nvSpPr>
            <p:spPr bwMode="auto">
              <a:xfrm>
                <a:off x="2034" y="2367"/>
                <a:ext cx="34" cy="7"/>
              </a:xfrm>
              <a:prstGeom prst="rect">
                <a:avLst/>
              </a:prstGeom>
              <a:solidFill>
                <a:srgbClr val="403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93" name="Rectangle 1225"/>
              <p:cNvSpPr>
                <a:spLocks noChangeArrowheads="1"/>
              </p:cNvSpPr>
              <p:nvPr/>
            </p:nvSpPr>
            <p:spPr bwMode="auto">
              <a:xfrm>
                <a:off x="2034" y="2374"/>
                <a:ext cx="34" cy="7"/>
              </a:xfrm>
              <a:prstGeom prst="rect">
                <a:avLst/>
              </a:prstGeom>
              <a:solidFill>
                <a:srgbClr val="3E3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94" name="Rectangle 1226"/>
              <p:cNvSpPr>
                <a:spLocks noChangeArrowheads="1"/>
              </p:cNvSpPr>
              <p:nvPr/>
            </p:nvSpPr>
            <p:spPr bwMode="auto">
              <a:xfrm>
                <a:off x="2034" y="2383"/>
                <a:ext cx="34" cy="7"/>
              </a:xfrm>
              <a:prstGeom prst="rect">
                <a:avLst/>
              </a:prstGeom>
              <a:solidFill>
                <a:srgbClr val="3C3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95" name="Rectangle 1227"/>
              <p:cNvSpPr>
                <a:spLocks noChangeArrowheads="1"/>
              </p:cNvSpPr>
              <p:nvPr/>
            </p:nvSpPr>
            <p:spPr bwMode="auto">
              <a:xfrm>
                <a:off x="2034" y="2390"/>
                <a:ext cx="34" cy="10"/>
              </a:xfrm>
              <a:prstGeom prst="rect">
                <a:avLst/>
              </a:prstGeom>
              <a:solidFill>
                <a:srgbClr val="3A3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96" name="Rectangle 1228"/>
              <p:cNvSpPr>
                <a:spLocks noChangeArrowheads="1"/>
              </p:cNvSpPr>
              <p:nvPr/>
            </p:nvSpPr>
            <p:spPr bwMode="auto">
              <a:xfrm>
                <a:off x="2034" y="2400"/>
                <a:ext cx="34" cy="6"/>
              </a:xfrm>
              <a:prstGeom prst="rect">
                <a:avLst/>
              </a:prstGeom>
              <a:solidFill>
                <a:srgbClr val="383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97" name="Rectangle 1229"/>
              <p:cNvSpPr>
                <a:spLocks noChangeArrowheads="1"/>
              </p:cNvSpPr>
              <p:nvPr/>
            </p:nvSpPr>
            <p:spPr bwMode="auto">
              <a:xfrm>
                <a:off x="2034" y="2406"/>
                <a:ext cx="34" cy="8"/>
              </a:xfrm>
              <a:prstGeom prst="rect">
                <a:avLst/>
              </a:prstGeom>
              <a:solidFill>
                <a:srgbClr val="36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398" name="Rectangle 1230"/>
              <p:cNvSpPr>
                <a:spLocks noChangeArrowheads="1"/>
              </p:cNvSpPr>
              <p:nvPr/>
            </p:nvSpPr>
            <p:spPr bwMode="auto">
              <a:xfrm>
                <a:off x="2034" y="2414"/>
                <a:ext cx="34" cy="7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670" name="Group 1231"/>
            <p:cNvGrpSpPr>
              <a:grpSpLocks/>
            </p:cNvGrpSpPr>
            <p:nvPr/>
          </p:nvGrpSpPr>
          <p:grpSpPr bwMode="auto">
            <a:xfrm>
              <a:off x="1172" y="1700"/>
              <a:ext cx="1760" cy="1357"/>
              <a:chOff x="1457" y="1762"/>
              <a:chExt cx="1819" cy="1300"/>
            </a:xfrm>
          </p:grpSpPr>
          <p:sp>
            <p:nvSpPr>
              <p:cNvPr id="520400" name="Rectangle 1232"/>
              <p:cNvSpPr>
                <a:spLocks noChangeArrowheads="1"/>
              </p:cNvSpPr>
              <p:nvPr/>
            </p:nvSpPr>
            <p:spPr bwMode="auto">
              <a:xfrm>
                <a:off x="2025" y="1765"/>
                <a:ext cx="33" cy="755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01" name="Rectangle 1233"/>
              <p:cNvSpPr>
                <a:spLocks noChangeArrowheads="1"/>
              </p:cNvSpPr>
              <p:nvPr/>
            </p:nvSpPr>
            <p:spPr bwMode="auto">
              <a:xfrm>
                <a:off x="1731" y="1769"/>
                <a:ext cx="33" cy="2"/>
              </a:xfrm>
              <a:prstGeom prst="rect">
                <a:avLst/>
              </a:prstGeom>
              <a:solidFill>
                <a:srgbClr val="FF0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02" name="Rectangle 1234"/>
              <p:cNvSpPr>
                <a:spLocks noChangeArrowheads="1"/>
              </p:cNvSpPr>
              <p:nvPr/>
            </p:nvSpPr>
            <p:spPr bwMode="auto">
              <a:xfrm>
                <a:off x="1731" y="1771"/>
                <a:ext cx="33" cy="1"/>
              </a:xfrm>
              <a:prstGeom prst="rect">
                <a:avLst/>
              </a:prstGeom>
              <a:solidFill>
                <a:srgbClr val="FF000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03" name="Rectangle 1235"/>
              <p:cNvSpPr>
                <a:spLocks noChangeArrowheads="1"/>
              </p:cNvSpPr>
              <p:nvPr/>
            </p:nvSpPr>
            <p:spPr bwMode="auto">
              <a:xfrm>
                <a:off x="1731" y="1771"/>
                <a:ext cx="33" cy="1"/>
              </a:xfrm>
              <a:prstGeom prst="rect">
                <a:avLst/>
              </a:prstGeom>
              <a:solidFill>
                <a:srgbClr val="FF000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04" name="Rectangle 1236"/>
              <p:cNvSpPr>
                <a:spLocks noChangeArrowheads="1"/>
              </p:cNvSpPr>
              <p:nvPr/>
            </p:nvSpPr>
            <p:spPr bwMode="auto">
              <a:xfrm>
                <a:off x="1731" y="1772"/>
                <a:ext cx="33" cy="6"/>
              </a:xfrm>
              <a:prstGeom prst="rect">
                <a:avLst/>
              </a:prstGeom>
              <a:solidFill>
                <a:srgbClr val="FF00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05" name="Rectangle 1237"/>
              <p:cNvSpPr>
                <a:spLocks noChangeArrowheads="1"/>
              </p:cNvSpPr>
              <p:nvPr/>
            </p:nvSpPr>
            <p:spPr bwMode="auto">
              <a:xfrm>
                <a:off x="1731" y="1776"/>
                <a:ext cx="33" cy="2"/>
              </a:xfrm>
              <a:prstGeom prst="rect">
                <a:avLst/>
              </a:prstGeom>
              <a:solidFill>
                <a:srgbClr val="FF00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06" name="Rectangle 1238"/>
              <p:cNvSpPr>
                <a:spLocks noChangeArrowheads="1"/>
              </p:cNvSpPr>
              <p:nvPr/>
            </p:nvSpPr>
            <p:spPr bwMode="auto">
              <a:xfrm>
                <a:off x="1731" y="1778"/>
                <a:ext cx="33" cy="4"/>
              </a:xfrm>
              <a:prstGeom prst="rect">
                <a:avLst/>
              </a:prstGeom>
              <a:solidFill>
                <a:srgbClr val="FF00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07" name="Rectangle 1239"/>
              <p:cNvSpPr>
                <a:spLocks noChangeArrowheads="1"/>
              </p:cNvSpPr>
              <p:nvPr/>
            </p:nvSpPr>
            <p:spPr bwMode="auto">
              <a:xfrm>
                <a:off x="1731" y="1782"/>
                <a:ext cx="33" cy="2"/>
              </a:xfrm>
              <a:prstGeom prst="rect">
                <a:avLst/>
              </a:prstGeom>
              <a:solidFill>
                <a:srgbClr val="FF00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08" name="Rectangle 1240"/>
              <p:cNvSpPr>
                <a:spLocks noChangeArrowheads="1"/>
              </p:cNvSpPr>
              <p:nvPr/>
            </p:nvSpPr>
            <p:spPr bwMode="auto">
              <a:xfrm>
                <a:off x="1731" y="1784"/>
                <a:ext cx="33" cy="2"/>
              </a:xfrm>
              <a:prstGeom prst="rect">
                <a:avLst/>
              </a:prstGeom>
              <a:solidFill>
                <a:srgbClr val="FE001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09" name="Rectangle 1241"/>
              <p:cNvSpPr>
                <a:spLocks noChangeArrowheads="1"/>
              </p:cNvSpPr>
              <p:nvPr/>
            </p:nvSpPr>
            <p:spPr bwMode="auto">
              <a:xfrm>
                <a:off x="1731" y="1786"/>
                <a:ext cx="33" cy="5"/>
              </a:xfrm>
              <a:prstGeom prst="rect">
                <a:avLst/>
              </a:prstGeom>
              <a:solidFill>
                <a:srgbClr val="FE00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10" name="Rectangle 1242"/>
              <p:cNvSpPr>
                <a:spLocks noChangeArrowheads="1"/>
              </p:cNvSpPr>
              <p:nvPr/>
            </p:nvSpPr>
            <p:spPr bwMode="auto">
              <a:xfrm>
                <a:off x="1731" y="1791"/>
                <a:ext cx="33" cy="3"/>
              </a:xfrm>
              <a:prstGeom prst="rect">
                <a:avLst/>
              </a:prstGeom>
              <a:solidFill>
                <a:srgbClr val="FE001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11" name="Rectangle 1243"/>
              <p:cNvSpPr>
                <a:spLocks noChangeArrowheads="1"/>
              </p:cNvSpPr>
              <p:nvPr/>
            </p:nvSpPr>
            <p:spPr bwMode="auto">
              <a:xfrm>
                <a:off x="1731" y="1794"/>
                <a:ext cx="33" cy="9"/>
              </a:xfrm>
              <a:prstGeom prst="rect">
                <a:avLst/>
              </a:prstGeom>
              <a:solidFill>
                <a:srgbClr val="FE00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12" name="Rectangle 1244"/>
              <p:cNvSpPr>
                <a:spLocks noChangeArrowheads="1"/>
              </p:cNvSpPr>
              <p:nvPr/>
            </p:nvSpPr>
            <p:spPr bwMode="auto">
              <a:xfrm>
                <a:off x="1731" y="1801"/>
                <a:ext cx="33" cy="4"/>
              </a:xfrm>
              <a:prstGeom prst="rect">
                <a:avLst/>
              </a:prstGeom>
              <a:solidFill>
                <a:srgbClr val="FE00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13" name="Rectangle 1245"/>
              <p:cNvSpPr>
                <a:spLocks noChangeArrowheads="1"/>
              </p:cNvSpPr>
              <p:nvPr/>
            </p:nvSpPr>
            <p:spPr bwMode="auto">
              <a:xfrm>
                <a:off x="1731" y="1805"/>
                <a:ext cx="33" cy="3"/>
              </a:xfrm>
              <a:prstGeom prst="rect">
                <a:avLst/>
              </a:prstGeom>
              <a:solidFill>
                <a:srgbClr val="FE00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14" name="Rectangle 1246"/>
              <p:cNvSpPr>
                <a:spLocks noChangeArrowheads="1"/>
              </p:cNvSpPr>
              <p:nvPr/>
            </p:nvSpPr>
            <p:spPr bwMode="auto">
              <a:xfrm>
                <a:off x="1731" y="1808"/>
                <a:ext cx="33" cy="6"/>
              </a:xfrm>
              <a:prstGeom prst="rect">
                <a:avLst/>
              </a:prstGeom>
              <a:solidFill>
                <a:srgbClr val="FD0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15" name="Rectangle 1247"/>
              <p:cNvSpPr>
                <a:spLocks noChangeArrowheads="1"/>
              </p:cNvSpPr>
              <p:nvPr/>
            </p:nvSpPr>
            <p:spPr bwMode="auto">
              <a:xfrm>
                <a:off x="1731" y="1814"/>
                <a:ext cx="33" cy="1"/>
              </a:xfrm>
              <a:prstGeom prst="rect">
                <a:avLst/>
              </a:prstGeom>
              <a:solidFill>
                <a:srgbClr val="FD02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16" name="Rectangle 1248"/>
              <p:cNvSpPr>
                <a:spLocks noChangeArrowheads="1"/>
              </p:cNvSpPr>
              <p:nvPr/>
            </p:nvSpPr>
            <p:spPr bwMode="auto">
              <a:xfrm>
                <a:off x="1731" y="1815"/>
                <a:ext cx="33" cy="1"/>
              </a:xfrm>
              <a:prstGeom prst="rect">
                <a:avLst/>
              </a:prstGeom>
              <a:solidFill>
                <a:srgbClr val="FD04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17" name="Rectangle 1249"/>
              <p:cNvSpPr>
                <a:spLocks noChangeArrowheads="1"/>
              </p:cNvSpPr>
              <p:nvPr/>
            </p:nvSpPr>
            <p:spPr bwMode="auto">
              <a:xfrm>
                <a:off x="1731" y="1816"/>
                <a:ext cx="33" cy="1"/>
              </a:xfrm>
              <a:prstGeom prst="rect">
                <a:avLst/>
              </a:prstGeom>
              <a:solidFill>
                <a:srgbClr val="FD07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18" name="Rectangle 1250"/>
              <p:cNvSpPr>
                <a:spLocks noChangeArrowheads="1"/>
              </p:cNvSpPr>
              <p:nvPr/>
            </p:nvSpPr>
            <p:spPr bwMode="auto">
              <a:xfrm>
                <a:off x="1731" y="1816"/>
                <a:ext cx="33" cy="3"/>
              </a:xfrm>
              <a:prstGeom prst="rect">
                <a:avLst/>
              </a:prstGeom>
              <a:solidFill>
                <a:srgbClr val="FD0A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19" name="Rectangle 1251"/>
              <p:cNvSpPr>
                <a:spLocks noChangeArrowheads="1"/>
              </p:cNvSpPr>
              <p:nvPr/>
            </p:nvSpPr>
            <p:spPr bwMode="auto">
              <a:xfrm>
                <a:off x="1731" y="1819"/>
                <a:ext cx="33" cy="7"/>
              </a:xfrm>
              <a:prstGeom prst="rect">
                <a:avLst/>
              </a:prstGeom>
              <a:solidFill>
                <a:srgbClr val="FD0B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20" name="Rectangle 1252"/>
              <p:cNvSpPr>
                <a:spLocks noChangeArrowheads="1"/>
              </p:cNvSpPr>
              <p:nvPr/>
            </p:nvSpPr>
            <p:spPr bwMode="auto">
              <a:xfrm>
                <a:off x="1731" y="1824"/>
                <a:ext cx="33" cy="5"/>
              </a:xfrm>
              <a:prstGeom prst="rect">
                <a:avLst/>
              </a:prstGeom>
              <a:solidFill>
                <a:srgbClr val="FC0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21" name="Rectangle 1253"/>
              <p:cNvSpPr>
                <a:spLocks noChangeArrowheads="1"/>
              </p:cNvSpPr>
              <p:nvPr/>
            </p:nvSpPr>
            <p:spPr bwMode="auto">
              <a:xfrm>
                <a:off x="1731" y="1829"/>
                <a:ext cx="33" cy="4"/>
              </a:xfrm>
              <a:prstGeom prst="rect">
                <a:avLst/>
              </a:prstGeom>
              <a:solidFill>
                <a:srgbClr val="FC0B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22" name="Rectangle 1254"/>
              <p:cNvSpPr>
                <a:spLocks noChangeArrowheads="1"/>
              </p:cNvSpPr>
              <p:nvPr/>
            </p:nvSpPr>
            <p:spPr bwMode="auto">
              <a:xfrm>
                <a:off x="1731" y="1833"/>
                <a:ext cx="33" cy="6"/>
              </a:xfrm>
              <a:prstGeom prst="rect">
                <a:avLst/>
              </a:prstGeom>
              <a:solidFill>
                <a:srgbClr val="FC0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23" name="Rectangle 1255"/>
              <p:cNvSpPr>
                <a:spLocks noChangeArrowheads="1"/>
              </p:cNvSpPr>
              <p:nvPr/>
            </p:nvSpPr>
            <p:spPr bwMode="auto">
              <a:xfrm>
                <a:off x="1731" y="1839"/>
                <a:ext cx="33" cy="8"/>
              </a:xfrm>
              <a:prstGeom prst="rect">
                <a:avLst/>
              </a:prstGeom>
              <a:solidFill>
                <a:srgbClr val="FC0B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24" name="Rectangle 1256"/>
              <p:cNvSpPr>
                <a:spLocks noChangeArrowheads="1"/>
              </p:cNvSpPr>
              <p:nvPr/>
            </p:nvSpPr>
            <p:spPr bwMode="auto">
              <a:xfrm>
                <a:off x="1731" y="1845"/>
                <a:ext cx="33" cy="6"/>
              </a:xfrm>
              <a:prstGeom prst="rect">
                <a:avLst/>
              </a:prstGeom>
              <a:solidFill>
                <a:srgbClr val="FB0B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25" name="Rectangle 1257"/>
              <p:cNvSpPr>
                <a:spLocks noChangeArrowheads="1"/>
              </p:cNvSpPr>
              <p:nvPr/>
            </p:nvSpPr>
            <p:spPr bwMode="auto">
              <a:xfrm>
                <a:off x="1731" y="1851"/>
                <a:ext cx="33" cy="6"/>
              </a:xfrm>
              <a:prstGeom prst="rect">
                <a:avLst/>
              </a:prstGeom>
              <a:solidFill>
                <a:srgbClr val="FB0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26" name="Rectangle 1258"/>
              <p:cNvSpPr>
                <a:spLocks noChangeArrowheads="1"/>
              </p:cNvSpPr>
              <p:nvPr/>
            </p:nvSpPr>
            <p:spPr bwMode="auto">
              <a:xfrm>
                <a:off x="1731" y="1857"/>
                <a:ext cx="33" cy="4"/>
              </a:xfrm>
              <a:prstGeom prst="rect">
                <a:avLst/>
              </a:prstGeom>
              <a:solidFill>
                <a:srgbClr val="FA0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27" name="Rectangle 1259"/>
              <p:cNvSpPr>
                <a:spLocks noChangeArrowheads="1"/>
              </p:cNvSpPr>
              <p:nvPr/>
            </p:nvSpPr>
            <p:spPr bwMode="auto">
              <a:xfrm>
                <a:off x="1731" y="1861"/>
                <a:ext cx="33" cy="9"/>
              </a:xfrm>
              <a:prstGeom prst="rect">
                <a:avLst/>
              </a:prstGeom>
              <a:solidFill>
                <a:srgbClr val="FA0B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28" name="Rectangle 1260"/>
              <p:cNvSpPr>
                <a:spLocks noChangeArrowheads="1"/>
              </p:cNvSpPr>
              <p:nvPr/>
            </p:nvSpPr>
            <p:spPr bwMode="auto">
              <a:xfrm>
                <a:off x="1731" y="1868"/>
                <a:ext cx="33" cy="3"/>
              </a:xfrm>
              <a:prstGeom prst="rect">
                <a:avLst/>
              </a:prstGeom>
              <a:solidFill>
                <a:srgbClr val="F90B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29" name="Rectangle 1261"/>
              <p:cNvSpPr>
                <a:spLocks noChangeArrowheads="1"/>
              </p:cNvSpPr>
              <p:nvPr/>
            </p:nvSpPr>
            <p:spPr bwMode="auto">
              <a:xfrm>
                <a:off x="1731" y="1871"/>
                <a:ext cx="33" cy="2"/>
              </a:xfrm>
              <a:prstGeom prst="rect">
                <a:avLst/>
              </a:prstGeom>
              <a:solidFill>
                <a:srgbClr val="F90D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30" name="Rectangle 1262"/>
              <p:cNvSpPr>
                <a:spLocks noChangeArrowheads="1"/>
              </p:cNvSpPr>
              <p:nvPr/>
            </p:nvSpPr>
            <p:spPr bwMode="auto">
              <a:xfrm>
                <a:off x="1731" y="1873"/>
                <a:ext cx="33" cy="5"/>
              </a:xfrm>
              <a:prstGeom prst="rect">
                <a:avLst/>
              </a:prstGeom>
              <a:solidFill>
                <a:srgbClr val="F90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31" name="Rectangle 1263"/>
              <p:cNvSpPr>
                <a:spLocks noChangeArrowheads="1"/>
              </p:cNvSpPr>
              <p:nvPr/>
            </p:nvSpPr>
            <p:spPr bwMode="auto">
              <a:xfrm>
                <a:off x="1731" y="1878"/>
                <a:ext cx="33" cy="7"/>
              </a:xfrm>
              <a:prstGeom prst="rect">
                <a:avLst/>
              </a:prstGeom>
              <a:solidFill>
                <a:srgbClr val="F80F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32" name="Rectangle 1264"/>
              <p:cNvSpPr>
                <a:spLocks noChangeArrowheads="1"/>
              </p:cNvSpPr>
              <p:nvPr/>
            </p:nvSpPr>
            <p:spPr bwMode="auto">
              <a:xfrm>
                <a:off x="1731" y="1885"/>
                <a:ext cx="33" cy="7"/>
              </a:xfrm>
              <a:prstGeom prst="rect">
                <a:avLst/>
              </a:prstGeom>
              <a:solidFill>
                <a:srgbClr val="F80F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33" name="Rectangle 1265"/>
              <p:cNvSpPr>
                <a:spLocks noChangeArrowheads="1"/>
              </p:cNvSpPr>
              <p:nvPr/>
            </p:nvSpPr>
            <p:spPr bwMode="auto">
              <a:xfrm>
                <a:off x="1731" y="1890"/>
                <a:ext cx="33" cy="5"/>
              </a:xfrm>
              <a:prstGeom prst="rect">
                <a:avLst/>
              </a:prstGeom>
              <a:solidFill>
                <a:srgbClr val="F70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34" name="Rectangle 1266"/>
              <p:cNvSpPr>
                <a:spLocks noChangeArrowheads="1"/>
              </p:cNvSpPr>
              <p:nvPr/>
            </p:nvSpPr>
            <p:spPr bwMode="auto">
              <a:xfrm>
                <a:off x="1731" y="1895"/>
                <a:ext cx="33" cy="6"/>
              </a:xfrm>
              <a:prstGeom prst="rect">
                <a:avLst/>
              </a:prstGeom>
              <a:solidFill>
                <a:srgbClr val="F70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35" name="Rectangle 1267"/>
              <p:cNvSpPr>
                <a:spLocks noChangeArrowheads="1"/>
              </p:cNvSpPr>
              <p:nvPr/>
            </p:nvSpPr>
            <p:spPr bwMode="auto">
              <a:xfrm>
                <a:off x="1731" y="1901"/>
                <a:ext cx="33" cy="6"/>
              </a:xfrm>
              <a:prstGeom prst="rect">
                <a:avLst/>
              </a:prstGeom>
              <a:solidFill>
                <a:srgbClr val="F60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36" name="Rectangle 1268"/>
              <p:cNvSpPr>
                <a:spLocks noChangeArrowheads="1"/>
              </p:cNvSpPr>
              <p:nvPr/>
            </p:nvSpPr>
            <p:spPr bwMode="auto">
              <a:xfrm>
                <a:off x="1731" y="1907"/>
                <a:ext cx="33" cy="3"/>
              </a:xfrm>
              <a:prstGeom prst="rect">
                <a:avLst/>
              </a:prstGeom>
              <a:solidFill>
                <a:srgbClr val="F50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37" name="Rectangle 1269"/>
              <p:cNvSpPr>
                <a:spLocks noChangeArrowheads="1"/>
              </p:cNvSpPr>
              <p:nvPr/>
            </p:nvSpPr>
            <p:spPr bwMode="auto">
              <a:xfrm>
                <a:off x="1731" y="1910"/>
                <a:ext cx="33" cy="8"/>
              </a:xfrm>
              <a:prstGeom prst="rect">
                <a:avLst/>
              </a:prstGeom>
              <a:solidFill>
                <a:srgbClr val="F51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38" name="Rectangle 1270"/>
              <p:cNvSpPr>
                <a:spLocks noChangeArrowheads="1"/>
              </p:cNvSpPr>
              <p:nvPr/>
            </p:nvSpPr>
            <p:spPr bwMode="auto">
              <a:xfrm>
                <a:off x="1731" y="1916"/>
                <a:ext cx="33" cy="5"/>
              </a:xfrm>
              <a:prstGeom prst="rect">
                <a:avLst/>
              </a:prstGeom>
              <a:solidFill>
                <a:srgbClr val="F41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39" name="Rectangle 1271"/>
              <p:cNvSpPr>
                <a:spLocks noChangeArrowheads="1"/>
              </p:cNvSpPr>
              <p:nvPr/>
            </p:nvSpPr>
            <p:spPr bwMode="auto">
              <a:xfrm>
                <a:off x="1731" y="1921"/>
                <a:ext cx="33" cy="7"/>
              </a:xfrm>
              <a:prstGeom prst="rect">
                <a:avLst/>
              </a:prstGeom>
              <a:solidFill>
                <a:srgbClr val="F31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40" name="Rectangle 1272"/>
              <p:cNvSpPr>
                <a:spLocks noChangeArrowheads="1"/>
              </p:cNvSpPr>
              <p:nvPr/>
            </p:nvSpPr>
            <p:spPr bwMode="auto">
              <a:xfrm>
                <a:off x="1731" y="1928"/>
                <a:ext cx="33" cy="5"/>
              </a:xfrm>
              <a:prstGeom prst="rect">
                <a:avLst/>
              </a:prstGeom>
              <a:solidFill>
                <a:srgbClr val="F3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41" name="Rectangle 1273"/>
              <p:cNvSpPr>
                <a:spLocks noChangeArrowheads="1"/>
              </p:cNvSpPr>
              <p:nvPr/>
            </p:nvSpPr>
            <p:spPr bwMode="auto">
              <a:xfrm>
                <a:off x="1731" y="1933"/>
                <a:ext cx="33" cy="6"/>
              </a:xfrm>
              <a:prstGeom prst="rect">
                <a:avLst/>
              </a:prstGeom>
              <a:solidFill>
                <a:srgbClr val="F21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42" name="Rectangle 1274"/>
              <p:cNvSpPr>
                <a:spLocks noChangeArrowheads="1"/>
              </p:cNvSpPr>
              <p:nvPr/>
            </p:nvSpPr>
            <p:spPr bwMode="auto">
              <a:xfrm>
                <a:off x="1731" y="1937"/>
                <a:ext cx="33" cy="3"/>
              </a:xfrm>
              <a:prstGeom prst="rect">
                <a:avLst/>
              </a:prstGeom>
              <a:solidFill>
                <a:srgbClr val="F21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43" name="Rectangle 1275"/>
              <p:cNvSpPr>
                <a:spLocks noChangeArrowheads="1"/>
              </p:cNvSpPr>
              <p:nvPr/>
            </p:nvSpPr>
            <p:spPr bwMode="auto">
              <a:xfrm>
                <a:off x="1731" y="1940"/>
                <a:ext cx="33" cy="5"/>
              </a:xfrm>
              <a:prstGeom prst="rect">
                <a:avLst/>
              </a:prstGeom>
              <a:solidFill>
                <a:srgbClr val="F114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44" name="Rectangle 1276"/>
              <p:cNvSpPr>
                <a:spLocks noChangeArrowheads="1"/>
              </p:cNvSpPr>
              <p:nvPr/>
            </p:nvSpPr>
            <p:spPr bwMode="auto">
              <a:xfrm>
                <a:off x="1731" y="1945"/>
                <a:ext cx="33" cy="6"/>
              </a:xfrm>
              <a:prstGeom prst="rect">
                <a:avLst/>
              </a:prstGeom>
              <a:solidFill>
                <a:srgbClr val="F015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45" name="Rectangle 1277"/>
              <p:cNvSpPr>
                <a:spLocks noChangeArrowheads="1"/>
              </p:cNvSpPr>
              <p:nvPr/>
            </p:nvSpPr>
            <p:spPr bwMode="auto">
              <a:xfrm>
                <a:off x="1731" y="1951"/>
                <a:ext cx="33" cy="8"/>
              </a:xfrm>
              <a:prstGeom prst="rect">
                <a:avLst/>
              </a:prstGeom>
              <a:solidFill>
                <a:srgbClr val="EF15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46" name="Rectangle 1278"/>
              <p:cNvSpPr>
                <a:spLocks noChangeArrowheads="1"/>
              </p:cNvSpPr>
              <p:nvPr/>
            </p:nvSpPr>
            <p:spPr bwMode="auto">
              <a:xfrm>
                <a:off x="1731" y="1957"/>
                <a:ext cx="33" cy="6"/>
              </a:xfrm>
              <a:prstGeom prst="rect">
                <a:avLst/>
              </a:prstGeom>
              <a:solidFill>
                <a:srgbClr val="EE1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47" name="Rectangle 1279"/>
              <p:cNvSpPr>
                <a:spLocks noChangeArrowheads="1"/>
              </p:cNvSpPr>
              <p:nvPr/>
            </p:nvSpPr>
            <p:spPr bwMode="auto">
              <a:xfrm>
                <a:off x="1731" y="1963"/>
                <a:ext cx="33" cy="3"/>
              </a:xfrm>
              <a:prstGeom prst="rect">
                <a:avLst/>
              </a:prstGeom>
              <a:solidFill>
                <a:srgbClr val="ED1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48" name="Rectangle 1280"/>
              <p:cNvSpPr>
                <a:spLocks noChangeArrowheads="1"/>
              </p:cNvSpPr>
              <p:nvPr/>
            </p:nvSpPr>
            <p:spPr bwMode="auto">
              <a:xfrm>
                <a:off x="1731" y="1966"/>
                <a:ext cx="33" cy="6"/>
              </a:xfrm>
              <a:prstGeom prst="rect">
                <a:avLst/>
              </a:prstGeom>
              <a:solidFill>
                <a:srgbClr val="ED1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49" name="Rectangle 1281"/>
              <p:cNvSpPr>
                <a:spLocks noChangeArrowheads="1"/>
              </p:cNvSpPr>
              <p:nvPr/>
            </p:nvSpPr>
            <p:spPr bwMode="auto">
              <a:xfrm>
                <a:off x="1731" y="1972"/>
                <a:ext cx="33" cy="4"/>
              </a:xfrm>
              <a:prstGeom prst="rect">
                <a:avLst/>
              </a:prstGeom>
              <a:solidFill>
                <a:srgbClr val="EC1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50" name="Rectangle 1282"/>
              <p:cNvSpPr>
                <a:spLocks noChangeArrowheads="1"/>
              </p:cNvSpPr>
              <p:nvPr/>
            </p:nvSpPr>
            <p:spPr bwMode="auto">
              <a:xfrm>
                <a:off x="1731" y="1976"/>
                <a:ext cx="33" cy="8"/>
              </a:xfrm>
              <a:prstGeom prst="rect">
                <a:avLst/>
              </a:prstGeom>
              <a:solidFill>
                <a:srgbClr val="EB1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51" name="Rectangle 1283"/>
              <p:cNvSpPr>
                <a:spLocks noChangeArrowheads="1"/>
              </p:cNvSpPr>
              <p:nvPr/>
            </p:nvSpPr>
            <p:spPr bwMode="auto">
              <a:xfrm>
                <a:off x="1731" y="1982"/>
                <a:ext cx="33" cy="5"/>
              </a:xfrm>
              <a:prstGeom prst="rect">
                <a:avLst/>
              </a:prstGeom>
              <a:solidFill>
                <a:srgbClr val="EA1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52" name="Rectangle 1284"/>
              <p:cNvSpPr>
                <a:spLocks noChangeArrowheads="1"/>
              </p:cNvSpPr>
              <p:nvPr/>
            </p:nvSpPr>
            <p:spPr bwMode="auto">
              <a:xfrm>
                <a:off x="1731" y="1987"/>
                <a:ext cx="33" cy="3"/>
              </a:xfrm>
              <a:prstGeom prst="rect">
                <a:avLst/>
              </a:prstGeom>
              <a:solidFill>
                <a:srgbClr val="E917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53" name="Rectangle 1285"/>
              <p:cNvSpPr>
                <a:spLocks noChangeArrowheads="1"/>
              </p:cNvSpPr>
              <p:nvPr/>
            </p:nvSpPr>
            <p:spPr bwMode="auto">
              <a:xfrm>
                <a:off x="1731" y="1990"/>
                <a:ext cx="33" cy="5"/>
              </a:xfrm>
              <a:prstGeom prst="rect">
                <a:avLst/>
              </a:prstGeom>
              <a:solidFill>
                <a:srgbClr val="E91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54" name="Rectangle 1286"/>
              <p:cNvSpPr>
                <a:spLocks noChangeArrowheads="1"/>
              </p:cNvSpPr>
              <p:nvPr/>
            </p:nvSpPr>
            <p:spPr bwMode="auto">
              <a:xfrm>
                <a:off x="1731" y="1995"/>
                <a:ext cx="33" cy="6"/>
              </a:xfrm>
              <a:prstGeom prst="rect">
                <a:avLst/>
              </a:prstGeom>
              <a:solidFill>
                <a:srgbClr val="E719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55" name="Rectangle 1287"/>
              <p:cNvSpPr>
                <a:spLocks noChangeArrowheads="1"/>
              </p:cNvSpPr>
              <p:nvPr/>
            </p:nvSpPr>
            <p:spPr bwMode="auto">
              <a:xfrm>
                <a:off x="1731" y="2001"/>
                <a:ext cx="33" cy="8"/>
              </a:xfrm>
              <a:prstGeom prst="rect">
                <a:avLst/>
              </a:prstGeom>
              <a:solidFill>
                <a:srgbClr val="E619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56" name="Rectangle 1288"/>
              <p:cNvSpPr>
                <a:spLocks noChangeArrowheads="1"/>
              </p:cNvSpPr>
              <p:nvPr/>
            </p:nvSpPr>
            <p:spPr bwMode="auto">
              <a:xfrm>
                <a:off x="1731" y="2007"/>
                <a:ext cx="33" cy="7"/>
              </a:xfrm>
              <a:prstGeom prst="rect">
                <a:avLst/>
              </a:prstGeom>
              <a:solidFill>
                <a:srgbClr val="E5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57" name="Rectangle 1289"/>
              <p:cNvSpPr>
                <a:spLocks noChangeArrowheads="1"/>
              </p:cNvSpPr>
              <p:nvPr/>
            </p:nvSpPr>
            <p:spPr bwMode="auto">
              <a:xfrm>
                <a:off x="1731" y="2014"/>
                <a:ext cx="33" cy="5"/>
              </a:xfrm>
              <a:prstGeom prst="rect">
                <a:avLst/>
              </a:prstGeom>
              <a:solidFill>
                <a:srgbClr val="E41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58" name="Rectangle 1290"/>
              <p:cNvSpPr>
                <a:spLocks noChangeArrowheads="1"/>
              </p:cNvSpPr>
              <p:nvPr/>
            </p:nvSpPr>
            <p:spPr bwMode="auto">
              <a:xfrm>
                <a:off x="1731" y="2019"/>
                <a:ext cx="33" cy="3"/>
              </a:xfrm>
              <a:prstGeom prst="rect">
                <a:avLst/>
              </a:prstGeom>
              <a:solidFill>
                <a:srgbClr val="E31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59" name="Rectangle 1291"/>
              <p:cNvSpPr>
                <a:spLocks noChangeArrowheads="1"/>
              </p:cNvSpPr>
              <p:nvPr/>
            </p:nvSpPr>
            <p:spPr bwMode="auto">
              <a:xfrm>
                <a:off x="1731" y="2022"/>
                <a:ext cx="33" cy="9"/>
              </a:xfrm>
              <a:prstGeom prst="rect">
                <a:avLst/>
              </a:prstGeom>
              <a:solidFill>
                <a:srgbClr val="E11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60" name="Rectangle 1292"/>
              <p:cNvSpPr>
                <a:spLocks noChangeArrowheads="1"/>
              </p:cNvSpPr>
              <p:nvPr/>
            </p:nvSpPr>
            <p:spPr bwMode="auto">
              <a:xfrm>
                <a:off x="1731" y="2029"/>
                <a:ext cx="33" cy="5"/>
              </a:xfrm>
              <a:prstGeom prst="rect">
                <a:avLst/>
              </a:prstGeom>
              <a:solidFill>
                <a:srgbClr val="E01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61" name="Rectangle 1293"/>
              <p:cNvSpPr>
                <a:spLocks noChangeArrowheads="1"/>
              </p:cNvSpPr>
              <p:nvPr/>
            </p:nvSpPr>
            <p:spPr bwMode="auto">
              <a:xfrm>
                <a:off x="1731" y="2034"/>
                <a:ext cx="33" cy="6"/>
              </a:xfrm>
              <a:prstGeom prst="rect">
                <a:avLst/>
              </a:prstGeom>
              <a:solidFill>
                <a:srgbClr val="DF1C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62" name="Rectangle 1294"/>
              <p:cNvSpPr>
                <a:spLocks noChangeArrowheads="1"/>
              </p:cNvSpPr>
              <p:nvPr/>
            </p:nvSpPr>
            <p:spPr bwMode="auto">
              <a:xfrm>
                <a:off x="1731" y="2040"/>
                <a:ext cx="33" cy="5"/>
              </a:xfrm>
              <a:prstGeom prst="rect">
                <a:avLst/>
              </a:prstGeom>
              <a:solidFill>
                <a:srgbClr val="DD1C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63" name="Rectangle 1295"/>
              <p:cNvSpPr>
                <a:spLocks noChangeArrowheads="1"/>
              </p:cNvSpPr>
              <p:nvPr/>
            </p:nvSpPr>
            <p:spPr bwMode="auto">
              <a:xfrm>
                <a:off x="1731" y="2045"/>
                <a:ext cx="33" cy="8"/>
              </a:xfrm>
              <a:prstGeom prst="rect">
                <a:avLst/>
              </a:prstGeom>
              <a:solidFill>
                <a:srgbClr val="DC1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64" name="Rectangle 1296"/>
              <p:cNvSpPr>
                <a:spLocks noChangeArrowheads="1"/>
              </p:cNvSpPr>
              <p:nvPr/>
            </p:nvSpPr>
            <p:spPr bwMode="auto">
              <a:xfrm>
                <a:off x="1731" y="2051"/>
                <a:ext cx="33" cy="7"/>
              </a:xfrm>
              <a:prstGeom prst="rect">
                <a:avLst/>
              </a:prstGeom>
              <a:solidFill>
                <a:srgbClr val="DA1E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65" name="Rectangle 1297"/>
              <p:cNvSpPr>
                <a:spLocks noChangeArrowheads="1"/>
              </p:cNvSpPr>
              <p:nvPr/>
            </p:nvSpPr>
            <p:spPr bwMode="auto">
              <a:xfrm>
                <a:off x="1731" y="2058"/>
                <a:ext cx="33" cy="6"/>
              </a:xfrm>
              <a:prstGeom prst="rect">
                <a:avLst/>
              </a:prstGeom>
              <a:solidFill>
                <a:srgbClr val="D91E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66" name="Rectangle 1298"/>
              <p:cNvSpPr>
                <a:spLocks noChangeArrowheads="1"/>
              </p:cNvSpPr>
              <p:nvPr/>
            </p:nvSpPr>
            <p:spPr bwMode="auto">
              <a:xfrm>
                <a:off x="1731" y="2064"/>
                <a:ext cx="33" cy="5"/>
              </a:xfrm>
              <a:prstGeom prst="rect">
                <a:avLst/>
              </a:prstGeom>
              <a:solidFill>
                <a:srgbClr val="D71F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67" name="Rectangle 1299"/>
              <p:cNvSpPr>
                <a:spLocks noChangeArrowheads="1"/>
              </p:cNvSpPr>
              <p:nvPr/>
            </p:nvSpPr>
            <p:spPr bwMode="auto">
              <a:xfrm>
                <a:off x="1731" y="2069"/>
                <a:ext cx="33" cy="8"/>
              </a:xfrm>
              <a:prstGeom prst="rect">
                <a:avLst/>
              </a:prstGeom>
              <a:solidFill>
                <a:srgbClr val="D51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68" name="Rectangle 1300"/>
              <p:cNvSpPr>
                <a:spLocks noChangeArrowheads="1"/>
              </p:cNvSpPr>
              <p:nvPr/>
            </p:nvSpPr>
            <p:spPr bwMode="auto">
              <a:xfrm>
                <a:off x="1731" y="2075"/>
                <a:ext cx="33" cy="6"/>
              </a:xfrm>
              <a:prstGeom prst="rect">
                <a:avLst/>
              </a:prstGeom>
              <a:solidFill>
                <a:srgbClr val="D41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69" name="Rectangle 1301"/>
              <p:cNvSpPr>
                <a:spLocks noChangeArrowheads="1"/>
              </p:cNvSpPr>
              <p:nvPr/>
            </p:nvSpPr>
            <p:spPr bwMode="auto">
              <a:xfrm>
                <a:off x="1731" y="2081"/>
                <a:ext cx="33" cy="6"/>
              </a:xfrm>
              <a:prstGeom prst="rect">
                <a:avLst/>
              </a:prstGeom>
              <a:solidFill>
                <a:srgbClr val="D22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70" name="Rectangle 1302"/>
              <p:cNvSpPr>
                <a:spLocks noChangeArrowheads="1"/>
              </p:cNvSpPr>
              <p:nvPr/>
            </p:nvSpPr>
            <p:spPr bwMode="auto">
              <a:xfrm>
                <a:off x="1731" y="2087"/>
                <a:ext cx="33" cy="8"/>
              </a:xfrm>
              <a:prstGeom prst="rect">
                <a:avLst/>
              </a:prstGeom>
              <a:solidFill>
                <a:srgbClr val="D02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71" name="Rectangle 1303"/>
              <p:cNvSpPr>
                <a:spLocks noChangeArrowheads="1"/>
              </p:cNvSpPr>
              <p:nvPr/>
            </p:nvSpPr>
            <p:spPr bwMode="auto">
              <a:xfrm>
                <a:off x="1731" y="2093"/>
                <a:ext cx="33" cy="4"/>
              </a:xfrm>
              <a:prstGeom prst="rect">
                <a:avLst/>
              </a:prstGeom>
              <a:solidFill>
                <a:srgbClr val="CE20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72" name="Rectangle 1304"/>
              <p:cNvSpPr>
                <a:spLocks noChangeArrowheads="1"/>
              </p:cNvSpPr>
              <p:nvPr/>
            </p:nvSpPr>
            <p:spPr bwMode="auto">
              <a:xfrm>
                <a:off x="1731" y="2097"/>
                <a:ext cx="33" cy="5"/>
              </a:xfrm>
              <a:prstGeom prst="rect">
                <a:avLst/>
              </a:prstGeom>
              <a:solidFill>
                <a:srgbClr val="CD2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73" name="Rectangle 1305"/>
              <p:cNvSpPr>
                <a:spLocks noChangeArrowheads="1"/>
              </p:cNvSpPr>
              <p:nvPr/>
            </p:nvSpPr>
            <p:spPr bwMode="auto">
              <a:xfrm>
                <a:off x="1731" y="2102"/>
                <a:ext cx="33" cy="4"/>
              </a:xfrm>
              <a:prstGeom prst="rect">
                <a:avLst/>
              </a:prstGeom>
              <a:solidFill>
                <a:srgbClr val="CC2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74" name="Rectangle 1306"/>
              <p:cNvSpPr>
                <a:spLocks noChangeArrowheads="1"/>
              </p:cNvSpPr>
              <p:nvPr/>
            </p:nvSpPr>
            <p:spPr bwMode="auto">
              <a:xfrm>
                <a:off x="1731" y="2106"/>
                <a:ext cx="33" cy="5"/>
              </a:xfrm>
              <a:prstGeom prst="rect">
                <a:avLst/>
              </a:prstGeom>
              <a:solidFill>
                <a:srgbClr val="CA2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75" name="Rectangle 1307"/>
              <p:cNvSpPr>
                <a:spLocks noChangeArrowheads="1"/>
              </p:cNvSpPr>
              <p:nvPr/>
            </p:nvSpPr>
            <p:spPr bwMode="auto">
              <a:xfrm>
                <a:off x="1731" y="2111"/>
                <a:ext cx="33" cy="8"/>
              </a:xfrm>
              <a:prstGeom prst="rect">
                <a:avLst/>
              </a:prstGeom>
              <a:solidFill>
                <a:srgbClr val="C92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76" name="Rectangle 1308"/>
              <p:cNvSpPr>
                <a:spLocks noChangeArrowheads="1"/>
              </p:cNvSpPr>
              <p:nvPr/>
            </p:nvSpPr>
            <p:spPr bwMode="auto">
              <a:xfrm>
                <a:off x="1731" y="2117"/>
                <a:ext cx="33" cy="5"/>
              </a:xfrm>
              <a:prstGeom prst="rect">
                <a:avLst/>
              </a:prstGeom>
              <a:solidFill>
                <a:srgbClr val="C723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77" name="Rectangle 1309"/>
              <p:cNvSpPr>
                <a:spLocks noChangeArrowheads="1"/>
              </p:cNvSpPr>
              <p:nvPr/>
            </p:nvSpPr>
            <p:spPr bwMode="auto">
              <a:xfrm>
                <a:off x="1731" y="2122"/>
                <a:ext cx="33" cy="6"/>
              </a:xfrm>
              <a:prstGeom prst="rect">
                <a:avLst/>
              </a:prstGeom>
              <a:solidFill>
                <a:srgbClr val="C52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78" name="Rectangle 1310"/>
              <p:cNvSpPr>
                <a:spLocks noChangeArrowheads="1"/>
              </p:cNvSpPr>
              <p:nvPr/>
            </p:nvSpPr>
            <p:spPr bwMode="auto">
              <a:xfrm>
                <a:off x="1731" y="2128"/>
                <a:ext cx="33" cy="6"/>
              </a:xfrm>
              <a:prstGeom prst="rect">
                <a:avLst/>
              </a:prstGeom>
              <a:solidFill>
                <a:srgbClr val="C324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79" name="Rectangle 1311"/>
              <p:cNvSpPr>
                <a:spLocks noChangeArrowheads="1"/>
              </p:cNvSpPr>
              <p:nvPr/>
            </p:nvSpPr>
            <p:spPr bwMode="auto">
              <a:xfrm>
                <a:off x="1731" y="2134"/>
                <a:ext cx="33" cy="8"/>
              </a:xfrm>
              <a:prstGeom prst="rect">
                <a:avLst/>
              </a:prstGeom>
              <a:solidFill>
                <a:srgbClr val="C12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80" name="Rectangle 1312"/>
              <p:cNvSpPr>
                <a:spLocks noChangeArrowheads="1"/>
              </p:cNvSpPr>
              <p:nvPr/>
            </p:nvSpPr>
            <p:spPr bwMode="auto">
              <a:xfrm>
                <a:off x="1731" y="2140"/>
                <a:ext cx="33" cy="6"/>
              </a:xfrm>
              <a:prstGeom prst="rect">
                <a:avLst/>
              </a:prstGeom>
              <a:solidFill>
                <a:srgbClr val="BF2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81" name="Rectangle 1313"/>
              <p:cNvSpPr>
                <a:spLocks noChangeArrowheads="1"/>
              </p:cNvSpPr>
              <p:nvPr/>
            </p:nvSpPr>
            <p:spPr bwMode="auto">
              <a:xfrm>
                <a:off x="1731" y="2146"/>
                <a:ext cx="33" cy="3"/>
              </a:xfrm>
              <a:prstGeom prst="rect">
                <a:avLst/>
              </a:prstGeom>
              <a:solidFill>
                <a:srgbClr val="BD2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82" name="Rectangle 1314"/>
              <p:cNvSpPr>
                <a:spLocks noChangeArrowheads="1"/>
              </p:cNvSpPr>
              <p:nvPr/>
            </p:nvSpPr>
            <p:spPr bwMode="auto">
              <a:xfrm>
                <a:off x="1731" y="2149"/>
                <a:ext cx="33" cy="6"/>
              </a:xfrm>
              <a:prstGeom prst="rect">
                <a:avLst/>
              </a:prstGeom>
              <a:solidFill>
                <a:srgbClr val="BB25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83" name="Rectangle 1315"/>
              <p:cNvSpPr>
                <a:spLocks noChangeArrowheads="1"/>
              </p:cNvSpPr>
              <p:nvPr/>
            </p:nvSpPr>
            <p:spPr bwMode="auto">
              <a:xfrm>
                <a:off x="1731" y="2155"/>
                <a:ext cx="33" cy="4"/>
              </a:xfrm>
              <a:prstGeom prst="rect">
                <a:avLst/>
              </a:prstGeom>
              <a:solidFill>
                <a:srgbClr val="B92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84" name="Rectangle 1316"/>
              <p:cNvSpPr>
                <a:spLocks noChangeArrowheads="1"/>
              </p:cNvSpPr>
              <p:nvPr/>
            </p:nvSpPr>
            <p:spPr bwMode="auto">
              <a:xfrm>
                <a:off x="1731" y="2159"/>
                <a:ext cx="33" cy="7"/>
              </a:xfrm>
              <a:prstGeom prst="rect">
                <a:avLst/>
              </a:prstGeom>
              <a:solidFill>
                <a:srgbClr val="B82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85" name="Rectangle 1317"/>
              <p:cNvSpPr>
                <a:spLocks noChangeArrowheads="1"/>
              </p:cNvSpPr>
              <p:nvPr/>
            </p:nvSpPr>
            <p:spPr bwMode="auto">
              <a:xfrm>
                <a:off x="1731" y="2164"/>
                <a:ext cx="33" cy="5"/>
              </a:xfrm>
              <a:prstGeom prst="rect">
                <a:avLst/>
              </a:prstGeom>
              <a:solidFill>
                <a:srgbClr val="B627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86" name="Rectangle 1318"/>
              <p:cNvSpPr>
                <a:spLocks noChangeArrowheads="1"/>
              </p:cNvSpPr>
              <p:nvPr/>
            </p:nvSpPr>
            <p:spPr bwMode="auto">
              <a:xfrm>
                <a:off x="1731" y="2169"/>
                <a:ext cx="33" cy="6"/>
              </a:xfrm>
              <a:prstGeom prst="rect">
                <a:avLst/>
              </a:prstGeom>
              <a:solidFill>
                <a:srgbClr val="B427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87" name="Rectangle 1319"/>
              <p:cNvSpPr>
                <a:spLocks noChangeArrowheads="1"/>
              </p:cNvSpPr>
              <p:nvPr/>
            </p:nvSpPr>
            <p:spPr bwMode="auto">
              <a:xfrm>
                <a:off x="1731" y="2175"/>
                <a:ext cx="33" cy="4"/>
              </a:xfrm>
              <a:prstGeom prst="rect">
                <a:avLst/>
              </a:prstGeom>
              <a:solidFill>
                <a:srgbClr val="B228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88" name="Rectangle 1320"/>
              <p:cNvSpPr>
                <a:spLocks noChangeArrowheads="1"/>
              </p:cNvSpPr>
              <p:nvPr/>
            </p:nvSpPr>
            <p:spPr bwMode="auto">
              <a:xfrm>
                <a:off x="1731" y="2179"/>
                <a:ext cx="33" cy="8"/>
              </a:xfrm>
              <a:prstGeom prst="rect">
                <a:avLst/>
              </a:prstGeom>
              <a:solidFill>
                <a:srgbClr val="B02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89" name="Rectangle 1321"/>
              <p:cNvSpPr>
                <a:spLocks noChangeArrowheads="1"/>
              </p:cNvSpPr>
              <p:nvPr/>
            </p:nvSpPr>
            <p:spPr bwMode="auto">
              <a:xfrm>
                <a:off x="1731" y="2185"/>
                <a:ext cx="33" cy="6"/>
              </a:xfrm>
              <a:prstGeom prst="rect">
                <a:avLst/>
              </a:prstGeom>
              <a:solidFill>
                <a:srgbClr val="AE2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90" name="Rectangle 1322"/>
              <p:cNvSpPr>
                <a:spLocks noChangeArrowheads="1"/>
              </p:cNvSpPr>
              <p:nvPr/>
            </p:nvSpPr>
            <p:spPr bwMode="auto">
              <a:xfrm>
                <a:off x="1731" y="2191"/>
                <a:ext cx="33" cy="5"/>
              </a:xfrm>
              <a:prstGeom prst="rect">
                <a:avLst/>
              </a:prstGeom>
              <a:solidFill>
                <a:srgbClr val="AC2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91" name="Rectangle 1323"/>
              <p:cNvSpPr>
                <a:spLocks noChangeArrowheads="1"/>
              </p:cNvSpPr>
              <p:nvPr/>
            </p:nvSpPr>
            <p:spPr bwMode="auto">
              <a:xfrm>
                <a:off x="1731" y="2196"/>
                <a:ext cx="33" cy="4"/>
              </a:xfrm>
              <a:prstGeom prst="rect">
                <a:avLst/>
              </a:prstGeom>
              <a:solidFill>
                <a:srgbClr val="AA29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92" name="Rectangle 1324"/>
              <p:cNvSpPr>
                <a:spLocks noChangeArrowheads="1"/>
              </p:cNvSpPr>
              <p:nvPr/>
            </p:nvSpPr>
            <p:spPr bwMode="auto">
              <a:xfrm>
                <a:off x="1731" y="2200"/>
                <a:ext cx="33" cy="5"/>
              </a:xfrm>
              <a:prstGeom prst="rect">
                <a:avLst/>
              </a:prstGeom>
              <a:solidFill>
                <a:srgbClr val="A829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93" name="Rectangle 1325"/>
              <p:cNvSpPr>
                <a:spLocks noChangeArrowheads="1"/>
              </p:cNvSpPr>
              <p:nvPr/>
            </p:nvSpPr>
            <p:spPr bwMode="auto">
              <a:xfrm>
                <a:off x="1731" y="2205"/>
                <a:ext cx="33" cy="8"/>
              </a:xfrm>
              <a:prstGeom prst="rect">
                <a:avLst/>
              </a:prstGeom>
              <a:solidFill>
                <a:srgbClr val="A62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94" name="Rectangle 1326"/>
              <p:cNvSpPr>
                <a:spLocks noChangeArrowheads="1"/>
              </p:cNvSpPr>
              <p:nvPr/>
            </p:nvSpPr>
            <p:spPr bwMode="auto">
              <a:xfrm>
                <a:off x="1731" y="2211"/>
                <a:ext cx="33" cy="5"/>
              </a:xfrm>
              <a:prstGeom prst="rect">
                <a:avLst/>
              </a:prstGeom>
              <a:solidFill>
                <a:srgbClr val="A42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95" name="Rectangle 1327"/>
              <p:cNvSpPr>
                <a:spLocks noChangeArrowheads="1"/>
              </p:cNvSpPr>
              <p:nvPr/>
            </p:nvSpPr>
            <p:spPr bwMode="auto">
              <a:xfrm>
                <a:off x="1731" y="2216"/>
                <a:ext cx="33" cy="4"/>
              </a:xfrm>
              <a:prstGeom prst="rect">
                <a:avLst/>
              </a:prstGeom>
              <a:solidFill>
                <a:srgbClr val="A22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96" name="Rectangle 1328"/>
              <p:cNvSpPr>
                <a:spLocks noChangeArrowheads="1"/>
              </p:cNvSpPr>
              <p:nvPr/>
            </p:nvSpPr>
            <p:spPr bwMode="auto">
              <a:xfrm>
                <a:off x="1731" y="2220"/>
                <a:ext cx="33" cy="6"/>
              </a:xfrm>
              <a:prstGeom prst="rect">
                <a:avLst/>
              </a:prstGeom>
              <a:solidFill>
                <a:srgbClr val="A02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97" name="Rectangle 1329"/>
              <p:cNvSpPr>
                <a:spLocks noChangeArrowheads="1"/>
              </p:cNvSpPr>
              <p:nvPr/>
            </p:nvSpPr>
            <p:spPr bwMode="auto">
              <a:xfrm>
                <a:off x="1731" y="2226"/>
                <a:ext cx="33" cy="7"/>
              </a:xfrm>
              <a:prstGeom prst="rect">
                <a:avLst/>
              </a:prstGeom>
              <a:solidFill>
                <a:srgbClr val="9E2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98" name="Rectangle 1330"/>
              <p:cNvSpPr>
                <a:spLocks noChangeArrowheads="1"/>
              </p:cNvSpPr>
              <p:nvPr/>
            </p:nvSpPr>
            <p:spPr bwMode="auto">
              <a:xfrm>
                <a:off x="1731" y="2231"/>
                <a:ext cx="33" cy="4"/>
              </a:xfrm>
              <a:prstGeom prst="rect">
                <a:avLst/>
              </a:prstGeom>
              <a:solidFill>
                <a:srgbClr val="9C2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499" name="Rectangle 1331"/>
              <p:cNvSpPr>
                <a:spLocks noChangeArrowheads="1"/>
              </p:cNvSpPr>
              <p:nvPr/>
            </p:nvSpPr>
            <p:spPr bwMode="auto">
              <a:xfrm>
                <a:off x="1731" y="2235"/>
                <a:ext cx="33" cy="6"/>
              </a:xfrm>
              <a:prstGeom prst="rect">
                <a:avLst/>
              </a:prstGeom>
              <a:solidFill>
                <a:srgbClr val="9A2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00" name="Rectangle 1332"/>
              <p:cNvSpPr>
                <a:spLocks noChangeArrowheads="1"/>
              </p:cNvSpPr>
              <p:nvPr/>
            </p:nvSpPr>
            <p:spPr bwMode="auto">
              <a:xfrm>
                <a:off x="1731" y="2241"/>
                <a:ext cx="33" cy="5"/>
              </a:xfrm>
              <a:prstGeom prst="rect">
                <a:avLst/>
              </a:prstGeom>
              <a:solidFill>
                <a:srgbClr val="982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01" name="Rectangle 1333"/>
              <p:cNvSpPr>
                <a:spLocks noChangeArrowheads="1"/>
              </p:cNvSpPr>
              <p:nvPr/>
            </p:nvSpPr>
            <p:spPr bwMode="auto">
              <a:xfrm>
                <a:off x="1731" y="2246"/>
                <a:ext cx="33" cy="3"/>
              </a:xfrm>
              <a:prstGeom prst="rect">
                <a:avLst/>
              </a:prstGeom>
              <a:solidFill>
                <a:srgbClr val="962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02" name="Rectangle 1334"/>
              <p:cNvSpPr>
                <a:spLocks noChangeArrowheads="1"/>
              </p:cNvSpPr>
              <p:nvPr/>
            </p:nvSpPr>
            <p:spPr bwMode="auto">
              <a:xfrm>
                <a:off x="1731" y="2249"/>
                <a:ext cx="33" cy="8"/>
              </a:xfrm>
              <a:prstGeom prst="rect">
                <a:avLst/>
              </a:prstGeom>
              <a:solidFill>
                <a:srgbClr val="942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03" name="Rectangle 1335"/>
              <p:cNvSpPr>
                <a:spLocks noChangeArrowheads="1"/>
              </p:cNvSpPr>
              <p:nvPr/>
            </p:nvSpPr>
            <p:spPr bwMode="auto">
              <a:xfrm>
                <a:off x="1731" y="2255"/>
                <a:ext cx="33" cy="5"/>
              </a:xfrm>
              <a:prstGeom prst="rect">
                <a:avLst/>
              </a:prstGeom>
              <a:solidFill>
                <a:srgbClr val="922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04" name="Rectangle 1336"/>
              <p:cNvSpPr>
                <a:spLocks noChangeArrowheads="1"/>
              </p:cNvSpPr>
              <p:nvPr/>
            </p:nvSpPr>
            <p:spPr bwMode="auto">
              <a:xfrm>
                <a:off x="1731" y="2260"/>
                <a:ext cx="33" cy="4"/>
              </a:xfrm>
              <a:prstGeom prst="rect">
                <a:avLst/>
              </a:prstGeom>
              <a:solidFill>
                <a:srgbClr val="902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05" name="Rectangle 1337"/>
              <p:cNvSpPr>
                <a:spLocks noChangeArrowheads="1"/>
              </p:cNvSpPr>
              <p:nvPr/>
            </p:nvSpPr>
            <p:spPr bwMode="auto">
              <a:xfrm>
                <a:off x="1731" y="2264"/>
                <a:ext cx="33" cy="6"/>
              </a:xfrm>
              <a:prstGeom prst="rect">
                <a:avLst/>
              </a:prstGeom>
              <a:solidFill>
                <a:srgbClr val="8E2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06" name="Rectangle 1338"/>
              <p:cNvSpPr>
                <a:spLocks noChangeArrowheads="1"/>
              </p:cNvSpPr>
              <p:nvPr/>
            </p:nvSpPr>
            <p:spPr bwMode="auto">
              <a:xfrm>
                <a:off x="1731" y="2270"/>
                <a:ext cx="33" cy="4"/>
              </a:xfrm>
              <a:prstGeom prst="rect">
                <a:avLst/>
              </a:prstGeom>
              <a:solidFill>
                <a:srgbClr val="8C2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07" name="Rectangle 1339"/>
              <p:cNvSpPr>
                <a:spLocks noChangeArrowheads="1"/>
              </p:cNvSpPr>
              <p:nvPr/>
            </p:nvSpPr>
            <p:spPr bwMode="auto">
              <a:xfrm>
                <a:off x="1731" y="2274"/>
                <a:ext cx="33" cy="7"/>
              </a:xfrm>
              <a:prstGeom prst="rect">
                <a:avLst/>
              </a:prstGeom>
              <a:solidFill>
                <a:srgbClr val="8A2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08" name="Rectangle 1340"/>
              <p:cNvSpPr>
                <a:spLocks noChangeArrowheads="1"/>
              </p:cNvSpPr>
              <p:nvPr/>
            </p:nvSpPr>
            <p:spPr bwMode="auto">
              <a:xfrm>
                <a:off x="1731" y="2279"/>
                <a:ext cx="33" cy="6"/>
              </a:xfrm>
              <a:prstGeom prst="rect">
                <a:avLst/>
              </a:prstGeom>
              <a:solidFill>
                <a:srgbClr val="882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09" name="Rectangle 1341"/>
              <p:cNvSpPr>
                <a:spLocks noChangeArrowheads="1"/>
              </p:cNvSpPr>
              <p:nvPr/>
            </p:nvSpPr>
            <p:spPr bwMode="auto">
              <a:xfrm>
                <a:off x="1731" y="2285"/>
                <a:ext cx="33" cy="3"/>
              </a:xfrm>
              <a:prstGeom prst="rect">
                <a:avLst/>
              </a:prstGeom>
              <a:solidFill>
                <a:srgbClr val="862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10" name="Rectangle 1342"/>
              <p:cNvSpPr>
                <a:spLocks noChangeArrowheads="1"/>
              </p:cNvSpPr>
              <p:nvPr/>
            </p:nvSpPr>
            <p:spPr bwMode="auto">
              <a:xfrm>
                <a:off x="1731" y="2288"/>
                <a:ext cx="33" cy="5"/>
              </a:xfrm>
              <a:prstGeom prst="rect">
                <a:avLst/>
              </a:prstGeom>
              <a:solidFill>
                <a:srgbClr val="842D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11" name="Rectangle 1343"/>
              <p:cNvSpPr>
                <a:spLocks noChangeArrowheads="1"/>
              </p:cNvSpPr>
              <p:nvPr/>
            </p:nvSpPr>
            <p:spPr bwMode="auto">
              <a:xfrm>
                <a:off x="1731" y="2293"/>
                <a:ext cx="33" cy="8"/>
              </a:xfrm>
              <a:prstGeom prst="rect">
                <a:avLst/>
              </a:prstGeom>
              <a:solidFill>
                <a:srgbClr val="822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12" name="Rectangle 1344"/>
              <p:cNvSpPr>
                <a:spLocks noChangeArrowheads="1"/>
              </p:cNvSpPr>
              <p:nvPr/>
            </p:nvSpPr>
            <p:spPr bwMode="auto">
              <a:xfrm>
                <a:off x="1731" y="2299"/>
                <a:ext cx="33" cy="4"/>
              </a:xfrm>
              <a:prstGeom prst="rect">
                <a:avLst/>
              </a:prstGeom>
              <a:solidFill>
                <a:srgbClr val="802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13" name="Rectangle 1345"/>
              <p:cNvSpPr>
                <a:spLocks noChangeArrowheads="1"/>
              </p:cNvSpPr>
              <p:nvPr/>
            </p:nvSpPr>
            <p:spPr bwMode="auto">
              <a:xfrm>
                <a:off x="1731" y="2303"/>
                <a:ext cx="33" cy="5"/>
              </a:xfrm>
              <a:prstGeom prst="rect">
                <a:avLst/>
              </a:prstGeom>
              <a:solidFill>
                <a:srgbClr val="7E2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14" name="Rectangle 1346"/>
              <p:cNvSpPr>
                <a:spLocks noChangeArrowheads="1"/>
              </p:cNvSpPr>
              <p:nvPr/>
            </p:nvSpPr>
            <p:spPr bwMode="auto">
              <a:xfrm>
                <a:off x="1731" y="2308"/>
                <a:ext cx="33" cy="6"/>
              </a:xfrm>
              <a:prstGeom prst="rect">
                <a:avLst/>
              </a:prstGeom>
              <a:solidFill>
                <a:srgbClr val="7C2E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15" name="Rectangle 1347"/>
              <p:cNvSpPr>
                <a:spLocks noChangeArrowheads="1"/>
              </p:cNvSpPr>
              <p:nvPr/>
            </p:nvSpPr>
            <p:spPr bwMode="auto">
              <a:xfrm>
                <a:off x="1731" y="2314"/>
                <a:ext cx="33" cy="3"/>
              </a:xfrm>
              <a:prstGeom prst="rect">
                <a:avLst/>
              </a:prstGeom>
              <a:solidFill>
                <a:srgbClr val="7A2E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16" name="Rectangle 1348"/>
              <p:cNvSpPr>
                <a:spLocks noChangeArrowheads="1"/>
              </p:cNvSpPr>
              <p:nvPr/>
            </p:nvSpPr>
            <p:spPr bwMode="auto">
              <a:xfrm>
                <a:off x="1731" y="2317"/>
                <a:ext cx="33" cy="8"/>
              </a:xfrm>
              <a:prstGeom prst="rect">
                <a:avLst/>
              </a:prstGeom>
              <a:solidFill>
                <a:srgbClr val="782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17" name="Rectangle 1349"/>
              <p:cNvSpPr>
                <a:spLocks noChangeArrowheads="1"/>
              </p:cNvSpPr>
              <p:nvPr/>
            </p:nvSpPr>
            <p:spPr bwMode="auto">
              <a:xfrm>
                <a:off x="1731" y="2323"/>
                <a:ext cx="33" cy="5"/>
              </a:xfrm>
              <a:prstGeom prst="rect">
                <a:avLst/>
              </a:prstGeom>
              <a:solidFill>
                <a:srgbClr val="762F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18" name="Rectangle 1350"/>
              <p:cNvSpPr>
                <a:spLocks noChangeArrowheads="1"/>
              </p:cNvSpPr>
              <p:nvPr/>
            </p:nvSpPr>
            <p:spPr bwMode="auto">
              <a:xfrm>
                <a:off x="1731" y="2328"/>
                <a:ext cx="33" cy="4"/>
              </a:xfrm>
              <a:prstGeom prst="rect">
                <a:avLst/>
              </a:prstGeom>
              <a:solidFill>
                <a:srgbClr val="742F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19" name="Rectangle 1351"/>
              <p:cNvSpPr>
                <a:spLocks noChangeArrowheads="1"/>
              </p:cNvSpPr>
              <p:nvPr/>
            </p:nvSpPr>
            <p:spPr bwMode="auto">
              <a:xfrm>
                <a:off x="1731" y="2332"/>
                <a:ext cx="33" cy="6"/>
              </a:xfrm>
              <a:prstGeom prst="rect">
                <a:avLst/>
              </a:prstGeom>
              <a:solidFill>
                <a:srgbClr val="722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20" name="Rectangle 1352"/>
              <p:cNvSpPr>
                <a:spLocks noChangeArrowheads="1"/>
              </p:cNvSpPr>
              <p:nvPr/>
            </p:nvSpPr>
            <p:spPr bwMode="auto">
              <a:xfrm>
                <a:off x="1731" y="2338"/>
                <a:ext cx="33" cy="8"/>
              </a:xfrm>
              <a:prstGeom prst="rect">
                <a:avLst/>
              </a:prstGeom>
              <a:solidFill>
                <a:srgbClr val="703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21" name="Rectangle 1353"/>
              <p:cNvSpPr>
                <a:spLocks noChangeArrowheads="1"/>
              </p:cNvSpPr>
              <p:nvPr/>
            </p:nvSpPr>
            <p:spPr bwMode="auto">
              <a:xfrm>
                <a:off x="1731" y="2344"/>
                <a:ext cx="33" cy="3"/>
              </a:xfrm>
              <a:prstGeom prst="rect">
                <a:avLst/>
              </a:prstGeom>
              <a:solidFill>
                <a:srgbClr val="6E3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22" name="Rectangle 1354"/>
              <p:cNvSpPr>
                <a:spLocks noChangeArrowheads="1"/>
              </p:cNvSpPr>
              <p:nvPr/>
            </p:nvSpPr>
            <p:spPr bwMode="auto">
              <a:xfrm>
                <a:off x="1731" y="2347"/>
                <a:ext cx="33" cy="6"/>
              </a:xfrm>
              <a:prstGeom prst="rect">
                <a:avLst/>
              </a:prstGeom>
              <a:solidFill>
                <a:srgbClr val="6C3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23" name="Rectangle 1355"/>
              <p:cNvSpPr>
                <a:spLocks noChangeArrowheads="1"/>
              </p:cNvSpPr>
              <p:nvPr/>
            </p:nvSpPr>
            <p:spPr bwMode="auto">
              <a:xfrm>
                <a:off x="1731" y="2353"/>
                <a:ext cx="33" cy="6"/>
              </a:xfrm>
              <a:prstGeom prst="rect">
                <a:avLst/>
              </a:prstGeom>
              <a:solidFill>
                <a:srgbClr val="6A3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24" name="Rectangle 1356"/>
              <p:cNvSpPr>
                <a:spLocks noChangeArrowheads="1"/>
              </p:cNvSpPr>
              <p:nvPr/>
            </p:nvSpPr>
            <p:spPr bwMode="auto">
              <a:xfrm>
                <a:off x="1731" y="2359"/>
                <a:ext cx="33" cy="6"/>
              </a:xfrm>
              <a:prstGeom prst="rect">
                <a:avLst/>
              </a:prstGeom>
              <a:solidFill>
                <a:srgbClr val="6830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25" name="Rectangle 1357"/>
              <p:cNvSpPr>
                <a:spLocks noChangeArrowheads="1"/>
              </p:cNvSpPr>
              <p:nvPr/>
            </p:nvSpPr>
            <p:spPr bwMode="auto">
              <a:xfrm>
                <a:off x="1731" y="2365"/>
                <a:ext cx="33" cy="7"/>
              </a:xfrm>
              <a:prstGeom prst="rect">
                <a:avLst/>
              </a:prstGeom>
              <a:solidFill>
                <a:srgbClr val="663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26" name="Rectangle 1358"/>
              <p:cNvSpPr>
                <a:spLocks noChangeArrowheads="1"/>
              </p:cNvSpPr>
              <p:nvPr/>
            </p:nvSpPr>
            <p:spPr bwMode="auto">
              <a:xfrm>
                <a:off x="1731" y="2370"/>
                <a:ext cx="33" cy="3"/>
              </a:xfrm>
              <a:prstGeom prst="rect">
                <a:avLst/>
              </a:prstGeom>
              <a:solidFill>
                <a:srgbClr val="643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27" name="Rectangle 1359"/>
              <p:cNvSpPr>
                <a:spLocks noChangeArrowheads="1"/>
              </p:cNvSpPr>
              <p:nvPr/>
            </p:nvSpPr>
            <p:spPr bwMode="auto">
              <a:xfrm>
                <a:off x="1731" y="2373"/>
                <a:ext cx="33" cy="6"/>
              </a:xfrm>
              <a:prstGeom prst="rect">
                <a:avLst/>
              </a:prstGeom>
              <a:solidFill>
                <a:srgbClr val="623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28" name="Rectangle 1360"/>
              <p:cNvSpPr>
                <a:spLocks noChangeArrowheads="1"/>
              </p:cNvSpPr>
              <p:nvPr/>
            </p:nvSpPr>
            <p:spPr bwMode="auto">
              <a:xfrm>
                <a:off x="1731" y="2379"/>
                <a:ext cx="33" cy="6"/>
              </a:xfrm>
              <a:prstGeom prst="rect">
                <a:avLst/>
              </a:prstGeom>
              <a:solidFill>
                <a:srgbClr val="603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29" name="Rectangle 1361"/>
              <p:cNvSpPr>
                <a:spLocks noChangeArrowheads="1"/>
              </p:cNvSpPr>
              <p:nvPr/>
            </p:nvSpPr>
            <p:spPr bwMode="auto">
              <a:xfrm>
                <a:off x="1731" y="2385"/>
                <a:ext cx="33" cy="7"/>
              </a:xfrm>
              <a:prstGeom prst="rect">
                <a:avLst/>
              </a:prstGeom>
              <a:solidFill>
                <a:srgbClr val="5E3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30" name="Rectangle 1362"/>
              <p:cNvSpPr>
                <a:spLocks noChangeArrowheads="1"/>
              </p:cNvSpPr>
              <p:nvPr/>
            </p:nvSpPr>
            <p:spPr bwMode="auto">
              <a:xfrm>
                <a:off x="1731" y="2390"/>
                <a:ext cx="33" cy="6"/>
              </a:xfrm>
              <a:prstGeom prst="rect">
                <a:avLst/>
              </a:prstGeom>
              <a:solidFill>
                <a:srgbClr val="5C3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31" name="Rectangle 1363"/>
              <p:cNvSpPr>
                <a:spLocks noChangeArrowheads="1"/>
              </p:cNvSpPr>
              <p:nvPr/>
            </p:nvSpPr>
            <p:spPr bwMode="auto">
              <a:xfrm>
                <a:off x="1731" y="2396"/>
                <a:ext cx="33" cy="4"/>
              </a:xfrm>
              <a:prstGeom prst="rect">
                <a:avLst/>
              </a:prstGeom>
              <a:solidFill>
                <a:srgbClr val="5A3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32" name="Rectangle 1364"/>
              <p:cNvSpPr>
                <a:spLocks noChangeArrowheads="1"/>
              </p:cNvSpPr>
              <p:nvPr/>
            </p:nvSpPr>
            <p:spPr bwMode="auto">
              <a:xfrm>
                <a:off x="1731" y="2400"/>
                <a:ext cx="33" cy="6"/>
              </a:xfrm>
              <a:prstGeom prst="rect">
                <a:avLst/>
              </a:prstGeom>
              <a:solidFill>
                <a:srgbClr val="583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33" name="Rectangle 1365"/>
              <p:cNvSpPr>
                <a:spLocks noChangeArrowheads="1"/>
              </p:cNvSpPr>
              <p:nvPr/>
            </p:nvSpPr>
            <p:spPr bwMode="auto">
              <a:xfrm>
                <a:off x="1731" y="2406"/>
                <a:ext cx="33" cy="8"/>
              </a:xfrm>
              <a:prstGeom prst="rect">
                <a:avLst/>
              </a:prstGeom>
              <a:solidFill>
                <a:srgbClr val="563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34" name="Rectangle 1366"/>
              <p:cNvSpPr>
                <a:spLocks noChangeArrowheads="1"/>
              </p:cNvSpPr>
              <p:nvPr/>
            </p:nvSpPr>
            <p:spPr bwMode="auto">
              <a:xfrm>
                <a:off x="1731" y="2412"/>
                <a:ext cx="33" cy="5"/>
              </a:xfrm>
              <a:prstGeom prst="rect">
                <a:avLst/>
              </a:prstGeom>
              <a:solidFill>
                <a:srgbClr val="543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35" name="Rectangle 1367"/>
              <p:cNvSpPr>
                <a:spLocks noChangeArrowheads="1"/>
              </p:cNvSpPr>
              <p:nvPr/>
            </p:nvSpPr>
            <p:spPr bwMode="auto">
              <a:xfrm>
                <a:off x="1731" y="2417"/>
                <a:ext cx="33" cy="6"/>
              </a:xfrm>
              <a:prstGeom prst="rect">
                <a:avLst/>
              </a:prstGeom>
              <a:solidFill>
                <a:srgbClr val="523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36" name="Rectangle 1368"/>
              <p:cNvSpPr>
                <a:spLocks noChangeArrowheads="1"/>
              </p:cNvSpPr>
              <p:nvPr/>
            </p:nvSpPr>
            <p:spPr bwMode="auto">
              <a:xfrm>
                <a:off x="1731" y="2423"/>
                <a:ext cx="33" cy="6"/>
              </a:xfrm>
              <a:prstGeom prst="rect">
                <a:avLst/>
              </a:prstGeom>
              <a:solidFill>
                <a:srgbClr val="503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37" name="Rectangle 1369"/>
              <p:cNvSpPr>
                <a:spLocks noChangeArrowheads="1"/>
              </p:cNvSpPr>
              <p:nvPr/>
            </p:nvSpPr>
            <p:spPr bwMode="auto">
              <a:xfrm>
                <a:off x="1731" y="2429"/>
                <a:ext cx="33" cy="8"/>
              </a:xfrm>
              <a:prstGeom prst="rect">
                <a:avLst/>
              </a:prstGeom>
              <a:solidFill>
                <a:srgbClr val="4E3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38" name="Rectangle 1370"/>
              <p:cNvSpPr>
                <a:spLocks noChangeArrowheads="1"/>
              </p:cNvSpPr>
              <p:nvPr/>
            </p:nvSpPr>
            <p:spPr bwMode="auto">
              <a:xfrm>
                <a:off x="1731" y="2435"/>
                <a:ext cx="33" cy="6"/>
              </a:xfrm>
              <a:prstGeom prst="rect">
                <a:avLst/>
              </a:prstGeom>
              <a:solidFill>
                <a:srgbClr val="4C3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39" name="Rectangle 1371"/>
              <p:cNvSpPr>
                <a:spLocks noChangeArrowheads="1"/>
              </p:cNvSpPr>
              <p:nvPr/>
            </p:nvSpPr>
            <p:spPr bwMode="auto">
              <a:xfrm>
                <a:off x="1731" y="2441"/>
                <a:ext cx="33" cy="6"/>
              </a:xfrm>
              <a:prstGeom prst="rect">
                <a:avLst/>
              </a:prstGeom>
              <a:solidFill>
                <a:srgbClr val="4A3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40" name="Rectangle 1372"/>
              <p:cNvSpPr>
                <a:spLocks noChangeArrowheads="1"/>
              </p:cNvSpPr>
              <p:nvPr/>
            </p:nvSpPr>
            <p:spPr bwMode="auto">
              <a:xfrm>
                <a:off x="1731" y="2447"/>
                <a:ext cx="33" cy="6"/>
              </a:xfrm>
              <a:prstGeom prst="rect">
                <a:avLst/>
              </a:prstGeom>
              <a:solidFill>
                <a:srgbClr val="483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41" name="Rectangle 1373"/>
              <p:cNvSpPr>
                <a:spLocks noChangeArrowheads="1"/>
              </p:cNvSpPr>
              <p:nvPr/>
            </p:nvSpPr>
            <p:spPr bwMode="auto">
              <a:xfrm>
                <a:off x="1731" y="2453"/>
                <a:ext cx="33" cy="11"/>
              </a:xfrm>
              <a:prstGeom prst="rect">
                <a:avLst/>
              </a:prstGeom>
              <a:solidFill>
                <a:srgbClr val="463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42" name="Rectangle 1374"/>
              <p:cNvSpPr>
                <a:spLocks noChangeArrowheads="1"/>
              </p:cNvSpPr>
              <p:nvPr/>
            </p:nvSpPr>
            <p:spPr bwMode="auto">
              <a:xfrm>
                <a:off x="1731" y="2462"/>
                <a:ext cx="33" cy="6"/>
              </a:xfrm>
              <a:prstGeom prst="rect">
                <a:avLst/>
              </a:prstGeom>
              <a:solidFill>
                <a:srgbClr val="443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43" name="Rectangle 1375"/>
              <p:cNvSpPr>
                <a:spLocks noChangeArrowheads="1"/>
              </p:cNvSpPr>
              <p:nvPr/>
            </p:nvSpPr>
            <p:spPr bwMode="auto">
              <a:xfrm>
                <a:off x="1731" y="2468"/>
                <a:ext cx="33" cy="5"/>
              </a:xfrm>
              <a:prstGeom prst="rect">
                <a:avLst/>
              </a:prstGeom>
              <a:solidFill>
                <a:srgbClr val="423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44" name="Rectangle 1376"/>
              <p:cNvSpPr>
                <a:spLocks noChangeArrowheads="1"/>
              </p:cNvSpPr>
              <p:nvPr/>
            </p:nvSpPr>
            <p:spPr bwMode="auto">
              <a:xfrm>
                <a:off x="1731" y="2473"/>
                <a:ext cx="33" cy="6"/>
              </a:xfrm>
              <a:prstGeom prst="rect">
                <a:avLst/>
              </a:prstGeom>
              <a:solidFill>
                <a:srgbClr val="403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45" name="Rectangle 1377"/>
              <p:cNvSpPr>
                <a:spLocks noChangeArrowheads="1"/>
              </p:cNvSpPr>
              <p:nvPr/>
            </p:nvSpPr>
            <p:spPr bwMode="auto">
              <a:xfrm>
                <a:off x="1731" y="2479"/>
                <a:ext cx="33" cy="11"/>
              </a:xfrm>
              <a:prstGeom prst="rect">
                <a:avLst/>
              </a:prstGeom>
              <a:solidFill>
                <a:srgbClr val="3E3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46" name="Rectangle 1378"/>
              <p:cNvSpPr>
                <a:spLocks noChangeArrowheads="1"/>
              </p:cNvSpPr>
              <p:nvPr/>
            </p:nvSpPr>
            <p:spPr bwMode="auto">
              <a:xfrm>
                <a:off x="1731" y="2489"/>
                <a:ext cx="33" cy="5"/>
              </a:xfrm>
              <a:prstGeom prst="rect">
                <a:avLst/>
              </a:prstGeom>
              <a:solidFill>
                <a:srgbClr val="3C3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47" name="Rectangle 1379"/>
              <p:cNvSpPr>
                <a:spLocks noChangeArrowheads="1"/>
              </p:cNvSpPr>
              <p:nvPr/>
            </p:nvSpPr>
            <p:spPr bwMode="auto">
              <a:xfrm>
                <a:off x="1731" y="2494"/>
                <a:ext cx="33" cy="9"/>
              </a:xfrm>
              <a:prstGeom prst="rect">
                <a:avLst/>
              </a:prstGeom>
              <a:solidFill>
                <a:srgbClr val="3A3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48" name="Rectangle 1380"/>
              <p:cNvSpPr>
                <a:spLocks noChangeArrowheads="1"/>
              </p:cNvSpPr>
              <p:nvPr/>
            </p:nvSpPr>
            <p:spPr bwMode="auto">
              <a:xfrm>
                <a:off x="1731" y="2503"/>
                <a:ext cx="33" cy="8"/>
              </a:xfrm>
              <a:prstGeom prst="rect">
                <a:avLst/>
              </a:prstGeom>
              <a:solidFill>
                <a:srgbClr val="383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49" name="Rectangle 1381"/>
              <p:cNvSpPr>
                <a:spLocks noChangeArrowheads="1"/>
              </p:cNvSpPr>
              <p:nvPr/>
            </p:nvSpPr>
            <p:spPr bwMode="auto">
              <a:xfrm>
                <a:off x="1731" y="2509"/>
                <a:ext cx="33" cy="9"/>
              </a:xfrm>
              <a:prstGeom prst="rect">
                <a:avLst/>
              </a:prstGeom>
              <a:solidFill>
                <a:srgbClr val="36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50" name="Rectangle 1382"/>
              <p:cNvSpPr>
                <a:spLocks noChangeArrowheads="1"/>
              </p:cNvSpPr>
              <p:nvPr/>
            </p:nvSpPr>
            <p:spPr bwMode="auto">
              <a:xfrm>
                <a:off x="1731" y="2518"/>
                <a:ext cx="33" cy="7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51" name="Rectangle 1383"/>
              <p:cNvSpPr>
                <a:spLocks noChangeArrowheads="1"/>
              </p:cNvSpPr>
              <p:nvPr/>
            </p:nvSpPr>
            <p:spPr bwMode="auto">
              <a:xfrm>
                <a:off x="1732" y="1770"/>
                <a:ext cx="32" cy="756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52" name="Rectangle 1384"/>
              <p:cNvSpPr>
                <a:spLocks noChangeArrowheads="1"/>
              </p:cNvSpPr>
              <p:nvPr/>
            </p:nvSpPr>
            <p:spPr bwMode="auto">
              <a:xfrm>
                <a:off x="2714" y="2005"/>
                <a:ext cx="291" cy="353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53" name="Rectangle 1385"/>
              <p:cNvSpPr>
                <a:spLocks noChangeArrowheads="1"/>
              </p:cNvSpPr>
              <p:nvPr/>
            </p:nvSpPr>
            <p:spPr bwMode="auto">
              <a:xfrm>
                <a:off x="2714" y="2005"/>
                <a:ext cx="291" cy="35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54" name="Rectangle 1386"/>
              <p:cNvSpPr>
                <a:spLocks noChangeArrowheads="1"/>
              </p:cNvSpPr>
              <p:nvPr/>
            </p:nvSpPr>
            <p:spPr bwMode="auto">
              <a:xfrm>
                <a:off x="3157" y="2357"/>
                <a:ext cx="119" cy="70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55" name="Rectangle 1387"/>
              <p:cNvSpPr>
                <a:spLocks noChangeArrowheads="1"/>
              </p:cNvSpPr>
              <p:nvPr/>
            </p:nvSpPr>
            <p:spPr bwMode="auto">
              <a:xfrm>
                <a:off x="3157" y="2357"/>
                <a:ext cx="119" cy="70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56" name="Rectangle 1388"/>
              <p:cNvSpPr>
                <a:spLocks noChangeArrowheads="1"/>
              </p:cNvSpPr>
              <p:nvPr/>
            </p:nvSpPr>
            <p:spPr bwMode="auto">
              <a:xfrm>
                <a:off x="1457" y="1762"/>
                <a:ext cx="33" cy="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57" name="Rectangle 1389"/>
              <p:cNvSpPr>
                <a:spLocks noChangeArrowheads="1"/>
              </p:cNvSpPr>
              <p:nvPr/>
            </p:nvSpPr>
            <p:spPr bwMode="auto">
              <a:xfrm>
                <a:off x="1457" y="1763"/>
                <a:ext cx="33" cy="1"/>
              </a:xfrm>
              <a:prstGeom prst="rect">
                <a:avLst/>
              </a:prstGeom>
              <a:solidFill>
                <a:srgbClr val="FF00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58" name="Rectangle 1390"/>
              <p:cNvSpPr>
                <a:spLocks noChangeArrowheads="1"/>
              </p:cNvSpPr>
              <p:nvPr/>
            </p:nvSpPr>
            <p:spPr bwMode="auto">
              <a:xfrm>
                <a:off x="1457" y="1763"/>
                <a:ext cx="33" cy="1"/>
              </a:xfrm>
              <a:prstGeom prst="rect">
                <a:avLst/>
              </a:prstGeom>
              <a:solidFill>
                <a:srgbClr val="FF000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59" name="Rectangle 1391"/>
              <p:cNvSpPr>
                <a:spLocks noChangeArrowheads="1"/>
              </p:cNvSpPr>
              <p:nvPr/>
            </p:nvSpPr>
            <p:spPr bwMode="auto">
              <a:xfrm>
                <a:off x="1457" y="1764"/>
                <a:ext cx="33" cy="1"/>
              </a:xfrm>
              <a:prstGeom prst="rect">
                <a:avLst/>
              </a:prstGeom>
              <a:solidFill>
                <a:srgbClr val="FF00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60" name="Rectangle 1392"/>
              <p:cNvSpPr>
                <a:spLocks noChangeArrowheads="1"/>
              </p:cNvSpPr>
              <p:nvPr/>
            </p:nvSpPr>
            <p:spPr bwMode="auto">
              <a:xfrm>
                <a:off x="1457" y="1765"/>
                <a:ext cx="33" cy="4"/>
              </a:xfrm>
              <a:prstGeom prst="rect">
                <a:avLst/>
              </a:prstGeom>
              <a:solidFill>
                <a:srgbClr val="FF000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61" name="Rectangle 1393"/>
              <p:cNvSpPr>
                <a:spLocks noChangeArrowheads="1"/>
              </p:cNvSpPr>
              <p:nvPr/>
            </p:nvSpPr>
            <p:spPr bwMode="auto">
              <a:xfrm>
                <a:off x="1457" y="1769"/>
                <a:ext cx="33" cy="2"/>
              </a:xfrm>
              <a:prstGeom prst="rect">
                <a:avLst/>
              </a:prstGeom>
              <a:solidFill>
                <a:srgbClr val="FF000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62" name="Rectangle 1394"/>
              <p:cNvSpPr>
                <a:spLocks noChangeArrowheads="1"/>
              </p:cNvSpPr>
              <p:nvPr/>
            </p:nvSpPr>
            <p:spPr bwMode="auto">
              <a:xfrm>
                <a:off x="1457" y="1771"/>
                <a:ext cx="33" cy="7"/>
              </a:xfrm>
              <a:prstGeom prst="rect">
                <a:avLst/>
              </a:prstGeom>
              <a:solidFill>
                <a:srgbClr val="FF000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63" name="Rectangle 1395"/>
              <p:cNvSpPr>
                <a:spLocks noChangeArrowheads="1"/>
              </p:cNvSpPr>
              <p:nvPr/>
            </p:nvSpPr>
            <p:spPr bwMode="auto">
              <a:xfrm>
                <a:off x="1457" y="1776"/>
                <a:ext cx="33" cy="1"/>
              </a:xfrm>
              <a:prstGeom prst="rect">
                <a:avLst/>
              </a:prstGeom>
              <a:solidFill>
                <a:srgbClr val="FE00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64" name="Rectangle 1396"/>
              <p:cNvSpPr>
                <a:spLocks noChangeArrowheads="1"/>
              </p:cNvSpPr>
              <p:nvPr/>
            </p:nvSpPr>
            <p:spPr bwMode="auto">
              <a:xfrm>
                <a:off x="1457" y="1777"/>
                <a:ext cx="33" cy="2"/>
              </a:xfrm>
              <a:prstGeom prst="rect">
                <a:avLst/>
              </a:prstGeom>
              <a:solidFill>
                <a:srgbClr val="FE00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65" name="Rectangle 1397"/>
              <p:cNvSpPr>
                <a:spLocks noChangeArrowheads="1"/>
              </p:cNvSpPr>
              <p:nvPr/>
            </p:nvSpPr>
            <p:spPr bwMode="auto">
              <a:xfrm>
                <a:off x="1457" y="1779"/>
                <a:ext cx="33" cy="6"/>
              </a:xfrm>
              <a:prstGeom prst="rect">
                <a:avLst/>
              </a:prstGeom>
              <a:solidFill>
                <a:srgbClr val="FE00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66" name="Rectangle 1398"/>
              <p:cNvSpPr>
                <a:spLocks noChangeArrowheads="1"/>
              </p:cNvSpPr>
              <p:nvPr/>
            </p:nvSpPr>
            <p:spPr bwMode="auto">
              <a:xfrm>
                <a:off x="1457" y="1785"/>
                <a:ext cx="33" cy="3"/>
              </a:xfrm>
              <a:prstGeom prst="rect">
                <a:avLst/>
              </a:prstGeom>
              <a:solidFill>
                <a:srgbClr val="FE00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67" name="Rectangle 1399"/>
              <p:cNvSpPr>
                <a:spLocks noChangeArrowheads="1"/>
              </p:cNvSpPr>
              <p:nvPr/>
            </p:nvSpPr>
            <p:spPr bwMode="auto">
              <a:xfrm>
                <a:off x="1457" y="1788"/>
                <a:ext cx="33" cy="7"/>
              </a:xfrm>
              <a:prstGeom prst="rect">
                <a:avLst/>
              </a:prstGeom>
              <a:solidFill>
                <a:srgbClr val="FE00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68" name="Rectangle 1400"/>
              <p:cNvSpPr>
                <a:spLocks noChangeArrowheads="1"/>
              </p:cNvSpPr>
              <p:nvPr/>
            </p:nvSpPr>
            <p:spPr bwMode="auto">
              <a:xfrm>
                <a:off x="1457" y="1795"/>
                <a:ext cx="33" cy="5"/>
              </a:xfrm>
              <a:prstGeom prst="rect">
                <a:avLst/>
              </a:prstGeom>
              <a:solidFill>
                <a:srgbClr val="FE00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69" name="Rectangle 1401"/>
              <p:cNvSpPr>
                <a:spLocks noChangeArrowheads="1"/>
              </p:cNvSpPr>
              <p:nvPr/>
            </p:nvSpPr>
            <p:spPr bwMode="auto">
              <a:xfrm>
                <a:off x="1457" y="1798"/>
                <a:ext cx="33" cy="4"/>
              </a:xfrm>
              <a:prstGeom prst="rect">
                <a:avLst/>
              </a:prstGeom>
              <a:solidFill>
                <a:srgbClr val="FE00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70" name="Rectangle 1402"/>
              <p:cNvSpPr>
                <a:spLocks noChangeArrowheads="1"/>
              </p:cNvSpPr>
              <p:nvPr/>
            </p:nvSpPr>
            <p:spPr bwMode="auto">
              <a:xfrm>
                <a:off x="1457" y="1802"/>
                <a:ext cx="33" cy="5"/>
              </a:xfrm>
              <a:prstGeom prst="rect">
                <a:avLst/>
              </a:prstGeom>
              <a:solidFill>
                <a:srgbClr val="FD00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71" name="Rectangle 1403"/>
              <p:cNvSpPr>
                <a:spLocks noChangeArrowheads="1"/>
              </p:cNvSpPr>
              <p:nvPr/>
            </p:nvSpPr>
            <p:spPr bwMode="auto">
              <a:xfrm>
                <a:off x="1457" y="1807"/>
                <a:ext cx="33" cy="1"/>
              </a:xfrm>
              <a:prstGeom prst="rect">
                <a:avLst/>
              </a:prstGeom>
              <a:solidFill>
                <a:srgbClr val="FD03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72" name="Rectangle 1404"/>
              <p:cNvSpPr>
                <a:spLocks noChangeArrowheads="1"/>
              </p:cNvSpPr>
              <p:nvPr/>
            </p:nvSpPr>
            <p:spPr bwMode="auto">
              <a:xfrm>
                <a:off x="1457" y="1808"/>
                <a:ext cx="33" cy="1"/>
              </a:xfrm>
              <a:prstGeom prst="rect">
                <a:avLst/>
              </a:prstGeom>
              <a:solidFill>
                <a:srgbClr val="FD05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73" name="Rectangle 1405"/>
              <p:cNvSpPr>
                <a:spLocks noChangeArrowheads="1"/>
              </p:cNvSpPr>
              <p:nvPr/>
            </p:nvSpPr>
            <p:spPr bwMode="auto">
              <a:xfrm>
                <a:off x="1457" y="1808"/>
                <a:ext cx="33" cy="1"/>
              </a:xfrm>
              <a:prstGeom prst="rect">
                <a:avLst/>
              </a:prstGeom>
              <a:solidFill>
                <a:srgbClr val="FD08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74" name="Rectangle 1406"/>
              <p:cNvSpPr>
                <a:spLocks noChangeArrowheads="1"/>
              </p:cNvSpPr>
              <p:nvPr/>
            </p:nvSpPr>
            <p:spPr bwMode="auto">
              <a:xfrm>
                <a:off x="1457" y="1809"/>
                <a:ext cx="33" cy="3"/>
              </a:xfrm>
              <a:prstGeom prst="rect">
                <a:avLst/>
              </a:prstGeom>
              <a:solidFill>
                <a:srgbClr val="FD0B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75" name="Rectangle 1407"/>
              <p:cNvSpPr>
                <a:spLocks noChangeArrowheads="1"/>
              </p:cNvSpPr>
              <p:nvPr/>
            </p:nvSpPr>
            <p:spPr bwMode="auto">
              <a:xfrm>
                <a:off x="1457" y="1812"/>
                <a:ext cx="33" cy="5"/>
              </a:xfrm>
              <a:prstGeom prst="rect">
                <a:avLst/>
              </a:prstGeom>
              <a:solidFill>
                <a:srgbClr val="FD0B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76" name="Rectangle 1408"/>
              <p:cNvSpPr>
                <a:spLocks noChangeArrowheads="1"/>
              </p:cNvSpPr>
              <p:nvPr/>
            </p:nvSpPr>
            <p:spPr bwMode="auto">
              <a:xfrm>
                <a:off x="1457" y="1817"/>
                <a:ext cx="33" cy="7"/>
              </a:xfrm>
              <a:prstGeom prst="rect">
                <a:avLst/>
              </a:prstGeom>
              <a:solidFill>
                <a:srgbClr val="FC0B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77" name="Rectangle 1409"/>
              <p:cNvSpPr>
                <a:spLocks noChangeArrowheads="1"/>
              </p:cNvSpPr>
              <p:nvPr/>
            </p:nvSpPr>
            <p:spPr bwMode="auto">
              <a:xfrm>
                <a:off x="1457" y="1822"/>
                <a:ext cx="33" cy="4"/>
              </a:xfrm>
              <a:prstGeom prst="rect">
                <a:avLst/>
              </a:prstGeom>
              <a:solidFill>
                <a:srgbClr val="FC0B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78" name="Rectangle 1410"/>
              <p:cNvSpPr>
                <a:spLocks noChangeArrowheads="1"/>
              </p:cNvSpPr>
              <p:nvPr/>
            </p:nvSpPr>
            <p:spPr bwMode="auto">
              <a:xfrm>
                <a:off x="1457" y="1826"/>
                <a:ext cx="33" cy="6"/>
              </a:xfrm>
              <a:prstGeom prst="rect">
                <a:avLst/>
              </a:prstGeom>
              <a:solidFill>
                <a:srgbClr val="FC0B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79" name="Rectangle 1411"/>
              <p:cNvSpPr>
                <a:spLocks noChangeArrowheads="1"/>
              </p:cNvSpPr>
              <p:nvPr/>
            </p:nvSpPr>
            <p:spPr bwMode="auto">
              <a:xfrm>
                <a:off x="1457" y="1832"/>
                <a:ext cx="33" cy="5"/>
              </a:xfrm>
              <a:prstGeom prst="rect">
                <a:avLst/>
              </a:prstGeom>
              <a:solidFill>
                <a:srgbClr val="FB0B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80" name="Rectangle 1412"/>
              <p:cNvSpPr>
                <a:spLocks noChangeArrowheads="1"/>
              </p:cNvSpPr>
              <p:nvPr/>
            </p:nvSpPr>
            <p:spPr bwMode="auto">
              <a:xfrm>
                <a:off x="1457" y="1837"/>
                <a:ext cx="33" cy="8"/>
              </a:xfrm>
              <a:prstGeom prst="rect">
                <a:avLst/>
              </a:prstGeom>
              <a:solidFill>
                <a:srgbClr val="FB0B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81" name="Rectangle 1413"/>
              <p:cNvSpPr>
                <a:spLocks noChangeArrowheads="1"/>
              </p:cNvSpPr>
              <p:nvPr/>
            </p:nvSpPr>
            <p:spPr bwMode="auto">
              <a:xfrm>
                <a:off x="1457" y="1843"/>
                <a:ext cx="33" cy="6"/>
              </a:xfrm>
              <a:prstGeom prst="rect">
                <a:avLst/>
              </a:prstGeom>
              <a:solidFill>
                <a:srgbClr val="FB0B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82" name="Rectangle 1414"/>
              <p:cNvSpPr>
                <a:spLocks noChangeArrowheads="1"/>
              </p:cNvSpPr>
              <p:nvPr/>
            </p:nvSpPr>
            <p:spPr bwMode="auto">
              <a:xfrm>
                <a:off x="1457" y="1849"/>
                <a:ext cx="33" cy="4"/>
              </a:xfrm>
              <a:prstGeom prst="rect">
                <a:avLst/>
              </a:prstGeom>
              <a:solidFill>
                <a:srgbClr val="FA0B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83" name="Rectangle 1415"/>
              <p:cNvSpPr>
                <a:spLocks noChangeArrowheads="1"/>
              </p:cNvSpPr>
              <p:nvPr/>
            </p:nvSpPr>
            <p:spPr bwMode="auto">
              <a:xfrm>
                <a:off x="1457" y="1853"/>
                <a:ext cx="33" cy="8"/>
              </a:xfrm>
              <a:prstGeom prst="rect">
                <a:avLst/>
              </a:prstGeom>
              <a:solidFill>
                <a:srgbClr val="FA0B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84" name="Rectangle 1416"/>
              <p:cNvSpPr>
                <a:spLocks noChangeArrowheads="1"/>
              </p:cNvSpPr>
              <p:nvPr/>
            </p:nvSpPr>
            <p:spPr bwMode="auto">
              <a:xfrm>
                <a:off x="1457" y="1861"/>
                <a:ext cx="33" cy="2"/>
              </a:xfrm>
              <a:prstGeom prst="rect">
                <a:avLst/>
              </a:prstGeom>
              <a:solidFill>
                <a:srgbClr val="F90B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85" name="Rectangle 1417"/>
              <p:cNvSpPr>
                <a:spLocks noChangeArrowheads="1"/>
              </p:cNvSpPr>
              <p:nvPr/>
            </p:nvSpPr>
            <p:spPr bwMode="auto">
              <a:xfrm>
                <a:off x="1457" y="1863"/>
                <a:ext cx="33" cy="4"/>
              </a:xfrm>
              <a:prstGeom prst="rect">
                <a:avLst/>
              </a:prstGeom>
              <a:solidFill>
                <a:srgbClr val="F90D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86" name="Rectangle 1418"/>
              <p:cNvSpPr>
                <a:spLocks noChangeArrowheads="1"/>
              </p:cNvSpPr>
              <p:nvPr/>
            </p:nvSpPr>
            <p:spPr bwMode="auto">
              <a:xfrm>
                <a:off x="1457" y="1865"/>
                <a:ext cx="33" cy="6"/>
              </a:xfrm>
              <a:prstGeom prst="rect">
                <a:avLst/>
              </a:prstGeom>
              <a:solidFill>
                <a:srgbClr val="F90F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87" name="Rectangle 1419"/>
              <p:cNvSpPr>
                <a:spLocks noChangeArrowheads="1"/>
              </p:cNvSpPr>
              <p:nvPr/>
            </p:nvSpPr>
            <p:spPr bwMode="auto">
              <a:xfrm>
                <a:off x="1457" y="1871"/>
                <a:ext cx="33" cy="6"/>
              </a:xfrm>
              <a:prstGeom prst="rect">
                <a:avLst/>
              </a:prstGeom>
              <a:solidFill>
                <a:srgbClr val="F80F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88" name="Rectangle 1420"/>
              <p:cNvSpPr>
                <a:spLocks noChangeArrowheads="1"/>
              </p:cNvSpPr>
              <p:nvPr/>
            </p:nvSpPr>
            <p:spPr bwMode="auto">
              <a:xfrm>
                <a:off x="1457" y="1877"/>
                <a:ext cx="33" cy="5"/>
              </a:xfrm>
              <a:prstGeom prst="rect">
                <a:avLst/>
              </a:prstGeom>
              <a:solidFill>
                <a:srgbClr val="F80F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89" name="Rectangle 1421"/>
              <p:cNvSpPr>
                <a:spLocks noChangeArrowheads="1"/>
              </p:cNvSpPr>
              <p:nvPr/>
            </p:nvSpPr>
            <p:spPr bwMode="auto">
              <a:xfrm>
                <a:off x="1457" y="1882"/>
                <a:ext cx="33" cy="5"/>
              </a:xfrm>
              <a:prstGeom prst="rect">
                <a:avLst/>
              </a:prstGeom>
              <a:solidFill>
                <a:srgbClr val="F70F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90" name="Rectangle 1422"/>
              <p:cNvSpPr>
                <a:spLocks noChangeArrowheads="1"/>
              </p:cNvSpPr>
              <p:nvPr/>
            </p:nvSpPr>
            <p:spPr bwMode="auto">
              <a:xfrm>
                <a:off x="1457" y="1887"/>
                <a:ext cx="33" cy="9"/>
              </a:xfrm>
              <a:prstGeom prst="rect">
                <a:avLst/>
              </a:prstGeom>
              <a:solidFill>
                <a:srgbClr val="F70F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91" name="Rectangle 1423"/>
              <p:cNvSpPr>
                <a:spLocks noChangeArrowheads="1"/>
              </p:cNvSpPr>
              <p:nvPr/>
            </p:nvSpPr>
            <p:spPr bwMode="auto">
              <a:xfrm>
                <a:off x="1457" y="1894"/>
                <a:ext cx="33" cy="6"/>
              </a:xfrm>
              <a:prstGeom prst="rect">
                <a:avLst/>
              </a:prstGeom>
              <a:solidFill>
                <a:srgbClr val="F60F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92" name="Rectangle 1424"/>
              <p:cNvSpPr>
                <a:spLocks noChangeArrowheads="1"/>
              </p:cNvSpPr>
              <p:nvPr/>
            </p:nvSpPr>
            <p:spPr bwMode="auto">
              <a:xfrm>
                <a:off x="1457" y="1900"/>
                <a:ext cx="33" cy="3"/>
              </a:xfrm>
              <a:prstGeom prst="rect">
                <a:avLst/>
              </a:prstGeom>
              <a:solidFill>
                <a:srgbClr val="F50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93" name="Rectangle 1425"/>
              <p:cNvSpPr>
                <a:spLocks noChangeArrowheads="1"/>
              </p:cNvSpPr>
              <p:nvPr/>
            </p:nvSpPr>
            <p:spPr bwMode="auto">
              <a:xfrm>
                <a:off x="1457" y="1903"/>
                <a:ext cx="33" cy="5"/>
              </a:xfrm>
              <a:prstGeom prst="rect">
                <a:avLst/>
              </a:prstGeom>
              <a:solidFill>
                <a:srgbClr val="F511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94" name="Rectangle 1426"/>
              <p:cNvSpPr>
                <a:spLocks noChangeArrowheads="1"/>
              </p:cNvSpPr>
              <p:nvPr/>
            </p:nvSpPr>
            <p:spPr bwMode="auto">
              <a:xfrm>
                <a:off x="1457" y="1908"/>
                <a:ext cx="33" cy="8"/>
              </a:xfrm>
              <a:prstGeom prst="rect">
                <a:avLst/>
              </a:prstGeom>
              <a:solidFill>
                <a:srgbClr val="F412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95" name="Rectangle 1427"/>
              <p:cNvSpPr>
                <a:spLocks noChangeArrowheads="1"/>
              </p:cNvSpPr>
              <p:nvPr/>
            </p:nvSpPr>
            <p:spPr bwMode="auto">
              <a:xfrm>
                <a:off x="1457" y="1914"/>
                <a:ext cx="33" cy="6"/>
              </a:xfrm>
              <a:prstGeom prst="rect">
                <a:avLst/>
              </a:prstGeom>
              <a:solidFill>
                <a:srgbClr val="F3124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96" name="Rectangle 1428"/>
              <p:cNvSpPr>
                <a:spLocks noChangeArrowheads="1"/>
              </p:cNvSpPr>
              <p:nvPr/>
            </p:nvSpPr>
            <p:spPr bwMode="auto">
              <a:xfrm>
                <a:off x="1457" y="1920"/>
                <a:ext cx="33" cy="5"/>
              </a:xfrm>
              <a:prstGeom prst="rect">
                <a:avLst/>
              </a:prstGeom>
              <a:solidFill>
                <a:srgbClr val="F312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97" name="Rectangle 1429"/>
              <p:cNvSpPr>
                <a:spLocks noChangeArrowheads="1"/>
              </p:cNvSpPr>
              <p:nvPr/>
            </p:nvSpPr>
            <p:spPr bwMode="auto">
              <a:xfrm>
                <a:off x="1457" y="1925"/>
                <a:ext cx="33" cy="4"/>
              </a:xfrm>
              <a:prstGeom prst="rect">
                <a:avLst/>
              </a:prstGeom>
              <a:solidFill>
                <a:srgbClr val="F21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98" name="Rectangle 1430"/>
              <p:cNvSpPr>
                <a:spLocks noChangeArrowheads="1"/>
              </p:cNvSpPr>
              <p:nvPr/>
            </p:nvSpPr>
            <p:spPr bwMode="auto">
              <a:xfrm>
                <a:off x="1457" y="1929"/>
                <a:ext cx="33" cy="3"/>
              </a:xfrm>
              <a:prstGeom prst="rect">
                <a:avLst/>
              </a:prstGeom>
              <a:solidFill>
                <a:srgbClr val="F21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599" name="Rectangle 1431"/>
              <p:cNvSpPr>
                <a:spLocks noChangeArrowheads="1"/>
              </p:cNvSpPr>
              <p:nvPr/>
            </p:nvSpPr>
            <p:spPr bwMode="auto">
              <a:xfrm>
                <a:off x="1457" y="1932"/>
                <a:ext cx="33" cy="8"/>
              </a:xfrm>
              <a:prstGeom prst="rect">
                <a:avLst/>
              </a:prstGeom>
              <a:solidFill>
                <a:srgbClr val="F114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</p:grpSp>
        <p:grpSp>
          <p:nvGrpSpPr>
            <p:cNvPr id="8671" name="Group 1432"/>
            <p:cNvGrpSpPr>
              <a:grpSpLocks/>
            </p:cNvGrpSpPr>
            <p:nvPr/>
          </p:nvGrpSpPr>
          <p:grpSpPr bwMode="auto">
            <a:xfrm>
              <a:off x="1172" y="1328"/>
              <a:ext cx="4066" cy="2231"/>
              <a:chOff x="1457" y="1406"/>
              <a:chExt cx="4204" cy="2137"/>
            </a:xfrm>
          </p:grpSpPr>
          <p:sp>
            <p:nvSpPr>
              <p:cNvPr id="520601" name="Rectangle 1433"/>
              <p:cNvSpPr>
                <a:spLocks noChangeArrowheads="1"/>
              </p:cNvSpPr>
              <p:nvPr/>
            </p:nvSpPr>
            <p:spPr bwMode="auto">
              <a:xfrm>
                <a:off x="1457" y="1938"/>
                <a:ext cx="33" cy="8"/>
              </a:xfrm>
              <a:prstGeom prst="rect">
                <a:avLst/>
              </a:prstGeom>
              <a:solidFill>
                <a:srgbClr val="F015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02" name="Rectangle 1434"/>
              <p:cNvSpPr>
                <a:spLocks noChangeArrowheads="1"/>
              </p:cNvSpPr>
              <p:nvPr/>
            </p:nvSpPr>
            <p:spPr bwMode="auto">
              <a:xfrm>
                <a:off x="1457" y="1944"/>
                <a:ext cx="33" cy="6"/>
              </a:xfrm>
              <a:prstGeom prst="rect">
                <a:avLst/>
              </a:prstGeom>
              <a:solidFill>
                <a:srgbClr val="EF15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03" name="Rectangle 1435"/>
              <p:cNvSpPr>
                <a:spLocks noChangeArrowheads="1"/>
              </p:cNvSpPr>
              <p:nvPr/>
            </p:nvSpPr>
            <p:spPr bwMode="auto">
              <a:xfrm>
                <a:off x="1457" y="1950"/>
                <a:ext cx="33" cy="6"/>
              </a:xfrm>
              <a:prstGeom prst="rect">
                <a:avLst/>
              </a:prstGeom>
              <a:solidFill>
                <a:srgbClr val="EE15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04" name="Rectangle 1436"/>
              <p:cNvSpPr>
                <a:spLocks noChangeArrowheads="1"/>
              </p:cNvSpPr>
              <p:nvPr/>
            </p:nvSpPr>
            <p:spPr bwMode="auto">
              <a:xfrm>
                <a:off x="1457" y="1956"/>
                <a:ext cx="33" cy="3"/>
              </a:xfrm>
              <a:prstGeom prst="rect">
                <a:avLst/>
              </a:prstGeom>
              <a:solidFill>
                <a:srgbClr val="ED15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05" name="Rectangle 1437"/>
              <p:cNvSpPr>
                <a:spLocks noChangeArrowheads="1"/>
              </p:cNvSpPr>
              <p:nvPr/>
            </p:nvSpPr>
            <p:spPr bwMode="auto">
              <a:xfrm>
                <a:off x="1457" y="1959"/>
                <a:ext cx="33" cy="7"/>
              </a:xfrm>
              <a:prstGeom prst="rect">
                <a:avLst/>
              </a:prstGeom>
              <a:solidFill>
                <a:srgbClr val="ED17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06" name="Rectangle 1438"/>
              <p:cNvSpPr>
                <a:spLocks noChangeArrowheads="1"/>
              </p:cNvSpPr>
              <p:nvPr/>
            </p:nvSpPr>
            <p:spPr bwMode="auto">
              <a:xfrm>
                <a:off x="1457" y="1964"/>
                <a:ext cx="33" cy="4"/>
              </a:xfrm>
              <a:prstGeom prst="rect">
                <a:avLst/>
              </a:prstGeom>
              <a:solidFill>
                <a:srgbClr val="EC17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07" name="Rectangle 1439"/>
              <p:cNvSpPr>
                <a:spLocks noChangeArrowheads="1"/>
              </p:cNvSpPr>
              <p:nvPr/>
            </p:nvSpPr>
            <p:spPr bwMode="auto">
              <a:xfrm>
                <a:off x="1457" y="1968"/>
                <a:ext cx="33" cy="6"/>
              </a:xfrm>
              <a:prstGeom prst="rect">
                <a:avLst/>
              </a:prstGeom>
              <a:solidFill>
                <a:srgbClr val="EB17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08" name="Rectangle 1440"/>
              <p:cNvSpPr>
                <a:spLocks noChangeArrowheads="1"/>
              </p:cNvSpPr>
              <p:nvPr/>
            </p:nvSpPr>
            <p:spPr bwMode="auto">
              <a:xfrm>
                <a:off x="1457" y="1974"/>
                <a:ext cx="33" cy="6"/>
              </a:xfrm>
              <a:prstGeom prst="rect">
                <a:avLst/>
              </a:prstGeom>
              <a:solidFill>
                <a:srgbClr val="EA17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09" name="Rectangle 1441"/>
              <p:cNvSpPr>
                <a:spLocks noChangeArrowheads="1"/>
              </p:cNvSpPr>
              <p:nvPr/>
            </p:nvSpPr>
            <p:spPr bwMode="auto">
              <a:xfrm>
                <a:off x="1457" y="1980"/>
                <a:ext cx="33" cy="3"/>
              </a:xfrm>
              <a:prstGeom prst="rect">
                <a:avLst/>
              </a:prstGeom>
              <a:solidFill>
                <a:srgbClr val="E9175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10" name="Rectangle 1442"/>
              <p:cNvSpPr>
                <a:spLocks noChangeArrowheads="1"/>
              </p:cNvSpPr>
              <p:nvPr/>
            </p:nvSpPr>
            <p:spPr bwMode="auto">
              <a:xfrm>
                <a:off x="1457" y="1983"/>
                <a:ext cx="33" cy="7"/>
              </a:xfrm>
              <a:prstGeom prst="rect">
                <a:avLst/>
              </a:prstGeom>
              <a:solidFill>
                <a:srgbClr val="E91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11" name="Rectangle 1443"/>
              <p:cNvSpPr>
                <a:spLocks noChangeArrowheads="1"/>
              </p:cNvSpPr>
              <p:nvPr/>
            </p:nvSpPr>
            <p:spPr bwMode="auto">
              <a:xfrm>
                <a:off x="1457" y="1988"/>
                <a:ext cx="33" cy="6"/>
              </a:xfrm>
              <a:prstGeom prst="rect">
                <a:avLst/>
              </a:prstGeom>
              <a:solidFill>
                <a:srgbClr val="E719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12" name="Rectangle 1444"/>
              <p:cNvSpPr>
                <a:spLocks noChangeArrowheads="1"/>
              </p:cNvSpPr>
              <p:nvPr/>
            </p:nvSpPr>
            <p:spPr bwMode="auto">
              <a:xfrm>
                <a:off x="1457" y="1994"/>
                <a:ext cx="33" cy="6"/>
              </a:xfrm>
              <a:prstGeom prst="rect">
                <a:avLst/>
              </a:prstGeom>
              <a:solidFill>
                <a:srgbClr val="E619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13" name="Rectangle 1445"/>
              <p:cNvSpPr>
                <a:spLocks noChangeArrowheads="1"/>
              </p:cNvSpPr>
              <p:nvPr/>
            </p:nvSpPr>
            <p:spPr bwMode="auto">
              <a:xfrm>
                <a:off x="1457" y="2000"/>
                <a:ext cx="33" cy="6"/>
              </a:xfrm>
              <a:prstGeom prst="rect">
                <a:avLst/>
              </a:prstGeom>
              <a:solidFill>
                <a:srgbClr val="E51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14" name="Rectangle 1446"/>
              <p:cNvSpPr>
                <a:spLocks noChangeArrowheads="1"/>
              </p:cNvSpPr>
              <p:nvPr/>
            </p:nvSpPr>
            <p:spPr bwMode="auto">
              <a:xfrm>
                <a:off x="1457" y="2006"/>
                <a:ext cx="33" cy="7"/>
              </a:xfrm>
              <a:prstGeom prst="rect">
                <a:avLst/>
              </a:prstGeom>
              <a:solidFill>
                <a:srgbClr val="E41A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15" name="Rectangle 1447"/>
              <p:cNvSpPr>
                <a:spLocks noChangeArrowheads="1"/>
              </p:cNvSpPr>
              <p:nvPr/>
            </p:nvSpPr>
            <p:spPr bwMode="auto">
              <a:xfrm>
                <a:off x="1457" y="2011"/>
                <a:ext cx="33" cy="3"/>
              </a:xfrm>
              <a:prstGeom prst="rect">
                <a:avLst/>
              </a:prstGeom>
              <a:solidFill>
                <a:srgbClr val="E31A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16" name="Rectangle 1448"/>
              <p:cNvSpPr>
                <a:spLocks noChangeArrowheads="1"/>
              </p:cNvSpPr>
              <p:nvPr/>
            </p:nvSpPr>
            <p:spPr bwMode="auto">
              <a:xfrm>
                <a:off x="1457" y="2014"/>
                <a:ext cx="33" cy="8"/>
              </a:xfrm>
              <a:prstGeom prst="rect">
                <a:avLst/>
              </a:prstGeom>
              <a:solidFill>
                <a:srgbClr val="E11A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17" name="Rectangle 1449"/>
              <p:cNvSpPr>
                <a:spLocks noChangeArrowheads="1"/>
              </p:cNvSpPr>
              <p:nvPr/>
            </p:nvSpPr>
            <p:spPr bwMode="auto">
              <a:xfrm>
                <a:off x="1457" y="2022"/>
                <a:ext cx="33" cy="5"/>
              </a:xfrm>
              <a:prstGeom prst="rect">
                <a:avLst/>
              </a:prstGeom>
              <a:solidFill>
                <a:srgbClr val="E01C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18" name="Rectangle 1450"/>
              <p:cNvSpPr>
                <a:spLocks noChangeArrowheads="1"/>
              </p:cNvSpPr>
              <p:nvPr/>
            </p:nvSpPr>
            <p:spPr bwMode="auto">
              <a:xfrm>
                <a:off x="1457" y="2027"/>
                <a:ext cx="33" cy="7"/>
              </a:xfrm>
              <a:prstGeom prst="rect">
                <a:avLst/>
              </a:prstGeom>
              <a:solidFill>
                <a:srgbClr val="DF1C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19" name="Rectangle 1451"/>
              <p:cNvSpPr>
                <a:spLocks noChangeArrowheads="1"/>
              </p:cNvSpPr>
              <p:nvPr/>
            </p:nvSpPr>
            <p:spPr bwMode="auto">
              <a:xfrm>
                <a:off x="1457" y="2032"/>
                <a:ext cx="33" cy="6"/>
              </a:xfrm>
              <a:prstGeom prst="rect">
                <a:avLst/>
              </a:prstGeom>
              <a:solidFill>
                <a:srgbClr val="DD1C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20" name="Rectangle 1452"/>
              <p:cNvSpPr>
                <a:spLocks noChangeArrowheads="1"/>
              </p:cNvSpPr>
              <p:nvPr/>
            </p:nvSpPr>
            <p:spPr bwMode="auto">
              <a:xfrm>
                <a:off x="1457" y="2038"/>
                <a:ext cx="33" cy="6"/>
              </a:xfrm>
              <a:prstGeom prst="rect">
                <a:avLst/>
              </a:prstGeom>
              <a:solidFill>
                <a:srgbClr val="DC1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21" name="Rectangle 1453"/>
              <p:cNvSpPr>
                <a:spLocks noChangeArrowheads="1"/>
              </p:cNvSpPr>
              <p:nvPr/>
            </p:nvSpPr>
            <p:spPr bwMode="auto">
              <a:xfrm>
                <a:off x="1457" y="2044"/>
                <a:ext cx="33" cy="6"/>
              </a:xfrm>
              <a:prstGeom prst="rect">
                <a:avLst/>
              </a:prstGeom>
              <a:solidFill>
                <a:srgbClr val="DA1E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22" name="Rectangle 1454"/>
              <p:cNvSpPr>
                <a:spLocks noChangeArrowheads="1"/>
              </p:cNvSpPr>
              <p:nvPr/>
            </p:nvSpPr>
            <p:spPr bwMode="auto">
              <a:xfrm>
                <a:off x="1457" y="2050"/>
                <a:ext cx="33" cy="8"/>
              </a:xfrm>
              <a:prstGeom prst="rect">
                <a:avLst/>
              </a:prstGeom>
              <a:solidFill>
                <a:srgbClr val="D91E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23" name="Rectangle 1455"/>
              <p:cNvSpPr>
                <a:spLocks noChangeArrowheads="1"/>
              </p:cNvSpPr>
              <p:nvPr/>
            </p:nvSpPr>
            <p:spPr bwMode="auto">
              <a:xfrm>
                <a:off x="1457" y="2056"/>
                <a:ext cx="33" cy="5"/>
              </a:xfrm>
              <a:prstGeom prst="rect">
                <a:avLst/>
              </a:prstGeom>
              <a:solidFill>
                <a:srgbClr val="D71F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24" name="Rectangle 1456"/>
              <p:cNvSpPr>
                <a:spLocks noChangeArrowheads="1"/>
              </p:cNvSpPr>
              <p:nvPr/>
            </p:nvSpPr>
            <p:spPr bwMode="auto">
              <a:xfrm>
                <a:off x="1457" y="2061"/>
                <a:ext cx="33" cy="7"/>
              </a:xfrm>
              <a:prstGeom prst="rect">
                <a:avLst/>
              </a:prstGeom>
              <a:solidFill>
                <a:srgbClr val="D51F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25" name="Rectangle 1457"/>
              <p:cNvSpPr>
                <a:spLocks noChangeArrowheads="1"/>
              </p:cNvSpPr>
              <p:nvPr/>
            </p:nvSpPr>
            <p:spPr bwMode="auto">
              <a:xfrm>
                <a:off x="1457" y="2068"/>
                <a:ext cx="33" cy="6"/>
              </a:xfrm>
              <a:prstGeom prst="rect">
                <a:avLst/>
              </a:prstGeom>
              <a:solidFill>
                <a:srgbClr val="D41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26" name="Rectangle 1458"/>
              <p:cNvSpPr>
                <a:spLocks noChangeArrowheads="1"/>
              </p:cNvSpPr>
              <p:nvPr/>
            </p:nvSpPr>
            <p:spPr bwMode="auto">
              <a:xfrm>
                <a:off x="1457" y="2074"/>
                <a:ext cx="33" cy="8"/>
              </a:xfrm>
              <a:prstGeom prst="rect">
                <a:avLst/>
              </a:prstGeom>
              <a:solidFill>
                <a:srgbClr val="D22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27" name="Rectangle 1459"/>
              <p:cNvSpPr>
                <a:spLocks noChangeArrowheads="1"/>
              </p:cNvSpPr>
              <p:nvPr/>
            </p:nvSpPr>
            <p:spPr bwMode="auto">
              <a:xfrm>
                <a:off x="1457" y="2080"/>
                <a:ext cx="33" cy="5"/>
              </a:xfrm>
              <a:prstGeom prst="rect">
                <a:avLst/>
              </a:prstGeom>
              <a:solidFill>
                <a:srgbClr val="D020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28" name="Rectangle 1460"/>
              <p:cNvSpPr>
                <a:spLocks noChangeArrowheads="1"/>
              </p:cNvSpPr>
              <p:nvPr/>
            </p:nvSpPr>
            <p:spPr bwMode="auto">
              <a:xfrm>
                <a:off x="1457" y="2085"/>
                <a:ext cx="33" cy="4"/>
              </a:xfrm>
              <a:prstGeom prst="rect">
                <a:avLst/>
              </a:prstGeom>
              <a:solidFill>
                <a:srgbClr val="CE208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29" name="Rectangle 1461"/>
              <p:cNvSpPr>
                <a:spLocks noChangeArrowheads="1"/>
              </p:cNvSpPr>
              <p:nvPr/>
            </p:nvSpPr>
            <p:spPr bwMode="auto">
              <a:xfrm>
                <a:off x="1457" y="2089"/>
                <a:ext cx="33" cy="5"/>
              </a:xfrm>
              <a:prstGeom prst="rect">
                <a:avLst/>
              </a:prstGeom>
              <a:solidFill>
                <a:srgbClr val="CD22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30" name="Rectangle 1462"/>
              <p:cNvSpPr>
                <a:spLocks noChangeArrowheads="1"/>
              </p:cNvSpPr>
              <p:nvPr/>
            </p:nvSpPr>
            <p:spPr bwMode="auto">
              <a:xfrm>
                <a:off x="1457" y="2094"/>
                <a:ext cx="33" cy="4"/>
              </a:xfrm>
              <a:prstGeom prst="rect">
                <a:avLst/>
              </a:prstGeom>
              <a:solidFill>
                <a:srgbClr val="CC22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31" name="Rectangle 1463"/>
              <p:cNvSpPr>
                <a:spLocks noChangeArrowheads="1"/>
              </p:cNvSpPr>
              <p:nvPr/>
            </p:nvSpPr>
            <p:spPr bwMode="auto">
              <a:xfrm>
                <a:off x="1457" y="2098"/>
                <a:ext cx="33" cy="7"/>
              </a:xfrm>
              <a:prstGeom prst="rect">
                <a:avLst/>
              </a:prstGeom>
              <a:solidFill>
                <a:srgbClr val="CA22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32" name="Rectangle 1464"/>
              <p:cNvSpPr>
                <a:spLocks noChangeArrowheads="1"/>
              </p:cNvSpPr>
              <p:nvPr/>
            </p:nvSpPr>
            <p:spPr bwMode="auto">
              <a:xfrm>
                <a:off x="1457" y="2103"/>
                <a:ext cx="33" cy="6"/>
              </a:xfrm>
              <a:prstGeom prst="rect">
                <a:avLst/>
              </a:prstGeom>
              <a:solidFill>
                <a:srgbClr val="C923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33" name="Rectangle 1465"/>
              <p:cNvSpPr>
                <a:spLocks noChangeArrowheads="1"/>
              </p:cNvSpPr>
              <p:nvPr/>
            </p:nvSpPr>
            <p:spPr bwMode="auto">
              <a:xfrm>
                <a:off x="1457" y="2109"/>
                <a:ext cx="33" cy="6"/>
              </a:xfrm>
              <a:prstGeom prst="rect">
                <a:avLst/>
              </a:prstGeom>
              <a:solidFill>
                <a:srgbClr val="C723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34" name="Rectangle 1466"/>
              <p:cNvSpPr>
                <a:spLocks noChangeArrowheads="1"/>
              </p:cNvSpPr>
              <p:nvPr/>
            </p:nvSpPr>
            <p:spPr bwMode="auto">
              <a:xfrm>
                <a:off x="1457" y="2115"/>
                <a:ext cx="33" cy="6"/>
              </a:xfrm>
              <a:prstGeom prst="rect">
                <a:avLst/>
              </a:prstGeom>
              <a:solidFill>
                <a:srgbClr val="C523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35" name="Rectangle 1467"/>
              <p:cNvSpPr>
                <a:spLocks noChangeArrowheads="1"/>
              </p:cNvSpPr>
              <p:nvPr/>
            </p:nvSpPr>
            <p:spPr bwMode="auto">
              <a:xfrm>
                <a:off x="1457" y="2121"/>
                <a:ext cx="33" cy="8"/>
              </a:xfrm>
              <a:prstGeom prst="rect">
                <a:avLst/>
              </a:prstGeom>
              <a:solidFill>
                <a:srgbClr val="C324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36" name="Rectangle 1468"/>
              <p:cNvSpPr>
                <a:spLocks noChangeArrowheads="1"/>
              </p:cNvSpPr>
              <p:nvPr/>
            </p:nvSpPr>
            <p:spPr bwMode="auto">
              <a:xfrm>
                <a:off x="1457" y="2127"/>
                <a:ext cx="33" cy="6"/>
              </a:xfrm>
              <a:prstGeom prst="rect">
                <a:avLst/>
              </a:prstGeom>
              <a:solidFill>
                <a:srgbClr val="C124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37" name="Rectangle 1469"/>
              <p:cNvSpPr>
                <a:spLocks noChangeArrowheads="1"/>
              </p:cNvSpPr>
              <p:nvPr/>
            </p:nvSpPr>
            <p:spPr bwMode="auto">
              <a:xfrm>
                <a:off x="1457" y="2133"/>
                <a:ext cx="33" cy="5"/>
              </a:xfrm>
              <a:prstGeom prst="rect">
                <a:avLst/>
              </a:prstGeom>
              <a:solidFill>
                <a:srgbClr val="BF2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38" name="Rectangle 1470"/>
              <p:cNvSpPr>
                <a:spLocks noChangeArrowheads="1"/>
              </p:cNvSpPr>
              <p:nvPr/>
            </p:nvSpPr>
            <p:spPr bwMode="auto">
              <a:xfrm>
                <a:off x="1457" y="2138"/>
                <a:ext cx="33" cy="3"/>
              </a:xfrm>
              <a:prstGeom prst="rect">
                <a:avLst/>
              </a:prstGeom>
              <a:solidFill>
                <a:srgbClr val="BD25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39" name="Rectangle 1471"/>
              <p:cNvSpPr>
                <a:spLocks noChangeArrowheads="1"/>
              </p:cNvSpPr>
              <p:nvPr/>
            </p:nvSpPr>
            <p:spPr bwMode="auto">
              <a:xfrm>
                <a:off x="1457" y="2141"/>
                <a:ext cx="33" cy="8"/>
              </a:xfrm>
              <a:prstGeom prst="rect">
                <a:avLst/>
              </a:prstGeom>
              <a:solidFill>
                <a:srgbClr val="BB25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40" name="Rectangle 1472"/>
              <p:cNvSpPr>
                <a:spLocks noChangeArrowheads="1"/>
              </p:cNvSpPr>
              <p:nvPr/>
            </p:nvSpPr>
            <p:spPr bwMode="auto">
              <a:xfrm>
                <a:off x="1457" y="2147"/>
                <a:ext cx="33" cy="4"/>
              </a:xfrm>
              <a:prstGeom prst="rect">
                <a:avLst/>
              </a:prstGeom>
              <a:solidFill>
                <a:srgbClr val="B925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41" name="Rectangle 1473"/>
              <p:cNvSpPr>
                <a:spLocks noChangeArrowheads="1"/>
              </p:cNvSpPr>
              <p:nvPr/>
            </p:nvSpPr>
            <p:spPr bwMode="auto">
              <a:xfrm>
                <a:off x="1457" y="2151"/>
                <a:ext cx="33" cy="5"/>
              </a:xfrm>
              <a:prstGeom prst="rect">
                <a:avLst/>
              </a:prstGeom>
              <a:solidFill>
                <a:srgbClr val="B827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42" name="Rectangle 1474"/>
              <p:cNvSpPr>
                <a:spLocks noChangeArrowheads="1"/>
              </p:cNvSpPr>
              <p:nvPr/>
            </p:nvSpPr>
            <p:spPr bwMode="auto">
              <a:xfrm>
                <a:off x="1457" y="2156"/>
                <a:ext cx="33" cy="6"/>
              </a:xfrm>
              <a:prstGeom prst="rect">
                <a:avLst/>
              </a:prstGeom>
              <a:solidFill>
                <a:srgbClr val="B627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43" name="Rectangle 1475"/>
              <p:cNvSpPr>
                <a:spLocks noChangeArrowheads="1"/>
              </p:cNvSpPr>
              <p:nvPr/>
            </p:nvSpPr>
            <p:spPr bwMode="auto">
              <a:xfrm>
                <a:off x="1457" y="2162"/>
                <a:ext cx="33" cy="8"/>
              </a:xfrm>
              <a:prstGeom prst="rect">
                <a:avLst/>
              </a:prstGeom>
              <a:solidFill>
                <a:srgbClr val="B427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44" name="Rectangle 1476"/>
              <p:cNvSpPr>
                <a:spLocks noChangeArrowheads="1"/>
              </p:cNvSpPr>
              <p:nvPr/>
            </p:nvSpPr>
            <p:spPr bwMode="auto">
              <a:xfrm>
                <a:off x="1457" y="2168"/>
                <a:ext cx="33" cy="4"/>
              </a:xfrm>
              <a:prstGeom prst="rect">
                <a:avLst/>
              </a:prstGeom>
              <a:solidFill>
                <a:srgbClr val="B228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45" name="Rectangle 1477"/>
              <p:cNvSpPr>
                <a:spLocks noChangeArrowheads="1"/>
              </p:cNvSpPr>
              <p:nvPr/>
            </p:nvSpPr>
            <p:spPr bwMode="auto">
              <a:xfrm>
                <a:off x="1457" y="2172"/>
                <a:ext cx="33" cy="5"/>
              </a:xfrm>
              <a:prstGeom prst="rect">
                <a:avLst/>
              </a:prstGeom>
              <a:solidFill>
                <a:srgbClr val="B028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46" name="Rectangle 1478"/>
              <p:cNvSpPr>
                <a:spLocks noChangeArrowheads="1"/>
              </p:cNvSpPr>
              <p:nvPr/>
            </p:nvSpPr>
            <p:spPr bwMode="auto">
              <a:xfrm>
                <a:off x="1457" y="2177"/>
                <a:ext cx="33" cy="6"/>
              </a:xfrm>
              <a:prstGeom prst="rect">
                <a:avLst/>
              </a:prstGeom>
              <a:solidFill>
                <a:srgbClr val="AE2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47" name="Rectangle 1479"/>
              <p:cNvSpPr>
                <a:spLocks noChangeArrowheads="1"/>
              </p:cNvSpPr>
              <p:nvPr/>
            </p:nvSpPr>
            <p:spPr bwMode="auto">
              <a:xfrm>
                <a:off x="1457" y="2183"/>
                <a:ext cx="33" cy="5"/>
              </a:xfrm>
              <a:prstGeom prst="rect">
                <a:avLst/>
              </a:prstGeom>
              <a:solidFill>
                <a:srgbClr val="AC2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48" name="Rectangle 1480"/>
              <p:cNvSpPr>
                <a:spLocks noChangeArrowheads="1"/>
              </p:cNvSpPr>
              <p:nvPr/>
            </p:nvSpPr>
            <p:spPr bwMode="auto">
              <a:xfrm>
                <a:off x="1457" y="2188"/>
                <a:ext cx="33" cy="7"/>
              </a:xfrm>
              <a:prstGeom prst="rect">
                <a:avLst/>
              </a:prstGeom>
              <a:solidFill>
                <a:srgbClr val="AA29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49" name="Rectangle 1481"/>
              <p:cNvSpPr>
                <a:spLocks noChangeArrowheads="1"/>
              </p:cNvSpPr>
              <p:nvPr/>
            </p:nvSpPr>
            <p:spPr bwMode="auto">
              <a:xfrm>
                <a:off x="1457" y="2193"/>
                <a:ext cx="33" cy="5"/>
              </a:xfrm>
              <a:prstGeom prst="rect">
                <a:avLst/>
              </a:prstGeom>
              <a:solidFill>
                <a:srgbClr val="A829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50" name="Rectangle 1482"/>
              <p:cNvSpPr>
                <a:spLocks noChangeArrowheads="1"/>
              </p:cNvSpPr>
              <p:nvPr/>
            </p:nvSpPr>
            <p:spPr bwMode="auto">
              <a:xfrm>
                <a:off x="1457" y="2198"/>
                <a:ext cx="33" cy="6"/>
              </a:xfrm>
              <a:prstGeom prst="rect">
                <a:avLst/>
              </a:prstGeom>
              <a:solidFill>
                <a:srgbClr val="A62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51" name="Rectangle 1483"/>
              <p:cNvSpPr>
                <a:spLocks noChangeArrowheads="1"/>
              </p:cNvSpPr>
              <p:nvPr/>
            </p:nvSpPr>
            <p:spPr bwMode="auto">
              <a:xfrm>
                <a:off x="1457" y="2204"/>
                <a:ext cx="33" cy="5"/>
              </a:xfrm>
              <a:prstGeom prst="rect">
                <a:avLst/>
              </a:prstGeom>
              <a:solidFill>
                <a:srgbClr val="A42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52" name="Rectangle 1484"/>
              <p:cNvSpPr>
                <a:spLocks noChangeArrowheads="1"/>
              </p:cNvSpPr>
              <p:nvPr/>
            </p:nvSpPr>
            <p:spPr bwMode="auto">
              <a:xfrm>
                <a:off x="1457" y="2209"/>
                <a:ext cx="33" cy="3"/>
              </a:xfrm>
              <a:prstGeom prst="rect">
                <a:avLst/>
              </a:prstGeom>
              <a:solidFill>
                <a:srgbClr val="A22A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53" name="Rectangle 1485"/>
              <p:cNvSpPr>
                <a:spLocks noChangeArrowheads="1"/>
              </p:cNvSpPr>
              <p:nvPr/>
            </p:nvSpPr>
            <p:spPr bwMode="auto">
              <a:xfrm>
                <a:off x="1457" y="2212"/>
                <a:ext cx="33" cy="8"/>
              </a:xfrm>
              <a:prstGeom prst="rect">
                <a:avLst/>
              </a:prstGeom>
              <a:solidFill>
                <a:srgbClr val="A02B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54" name="Rectangle 1486"/>
              <p:cNvSpPr>
                <a:spLocks noChangeArrowheads="1"/>
              </p:cNvSpPr>
              <p:nvPr/>
            </p:nvSpPr>
            <p:spPr bwMode="auto">
              <a:xfrm>
                <a:off x="1457" y="2218"/>
                <a:ext cx="33" cy="5"/>
              </a:xfrm>
              <a:prstGeom prst="rect">
                <a:avLst/>
              </a:prstGeom>
              <a:solidFill>
                <a:srgbClr val="9E2B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55" name="Rectangle 1487"/>
              <p:cNvSpPr>
                <a:spLocks noChangeArrowheads="1"/>
              </p:cNvSpPr>
              <p:nvPr/>
            </p:nvSpPr>
            <p:spPr bwMode="auto">
              <a:xfrm>
                <a:off x="1457" y="2223"/>
                <a:ext cx="33" cy="4"/>
              </a:xfrm>
              <a:prstGeom prst="rect">
                <a:avLst/>
              </a:prstGeom>
              <a:solidFill>
                <a:srgbClr val="9C2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56" name="Rectangle 1488"/>
              <p:cNvSpPr>
                <a:spLocks noChangeArrowheads="1"/>
              </p:cNvSpPr>
              <p:nvPr/>
            </p:nvSpPr>
            <p:spPr bwMode="auto">
              <a:xfrm>
                <a:off x="1457" y="2227"/>
                <a:ext cx="33" cy="6"/>
              </a:xfrm>
              <a:prstGeom prst="rect">
                <a:avLst/>
              </a:prstGeom>
              <a:solidFill>
                <a:srgbClr val="9A2B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57" name="Rectangle 1489"/>
              <p:cNvSpPr>
                <a:spLocks noChangeArrowheads="1"/>
              </p:cNvSpPr>
              <p:nvPr/>
            </p:nvSpPr>
            <p:spPr bwMode="auto">
              <a:xfrm>
                <a:off x="1457" y="2233"/>
                <a:ext cx="33" cy="7"/>
              </a:xfrm>
              <a:prstGeom prst="rect">
                <a:avLst/>
              </a:prstGeom>
              <a:solidFill>
                <a:srgbClr val="982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58" name="Rectangle 1490"/>
              <p:cNvSpPr>
                <a:spLocks noChangeArrowheads="1"/>
              </p:cNvSpPr>
              <p:nvPr/>
            </p:nvSpPr>
            <p:spPr bwMode="auto">
              <a:xfrm>
                <a:off x="1457" y="2238"/>
                <a:ext cx="33" cy="4"/>
              </a:xfrm>
              <a:prstGeom prst="rect">
                <a:avLst/>
              </a:prstGeom>
              <a:solidFill>
                <a:srgbClr val="962C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59" name="Rectangle 1491"/>
              <p:cNvSpPr>
                <a:spLocks noChangeArrowheads="1"/>
              </p:cNvSpPr>
              <p:nvPr/>
            </p:nvSpPr>
            <p:spPr bwMode="auto">
              <a:xfrm>
                <a:off x="1457" y="2242"/>
                <a:ext cx="33" cy="6"/>
              </a:xfrm>
              <a:prstGeom prst="rect">
                <a:avLst/>
              </a:prstGeom>
              <a:solidFill>
                <a:srgbClr val="942C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60" name="Rectangle 1492"/>
              <p:cNvSpPr>
                <a:spLocks noChangeArrowheads="1"/>
              </p:cNvSpPr>
              <p:nvPr/>
            </p:nvSpPr>
            <p:spPr bwMode="auto">
              <a:xfrm>
                <a:off x="1457" y="2248"/>
                <a:ext cx="33" cy="5"/>
              </a:xfrm>
              <a:prstGeom prst="rect">
                <a:avLst/>
              </a:prstGeom>
              <a:solidFill>
                <a:srgbClr val="922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61" name="Rectangle 1493"/>
              <p:cNvSpPr>
                <a:spLocks noChangeArrowheads="1"/>
              </p:cNvSpPr>
              <p:nvPr/>
            </p:nvSpPr>
            <p:spPr bwMode="auto">
              <a:xfrm>
                <a:off x="1457" y="2253"/>
                <a:ext cx="33" cy="4"/>
              </a:xfrm>
              <a:prstGeom prst="rect">
                <a:avLst/>
              </a:prstGeom>
              <a:solidFill>
                <a:srgbClr val="902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62" name="Rectangle 1494"/>
              <p:cNvSpPr>
                <a:spLocks noChangeArrowheads="1"/>
              </p:cNvSpPr>
              <p:nvPr/>
            </p:nvSpPr>
            <p:spPr bwMode="auto">
              <a:xfrm>
                <a:off x="1457" y="2257"/>
                <a:ext cx="33" cy="7"/>
              </a:xfrm>
              <a:prstGeom prst="rect">
                <a:avLst/>
              </a:prstGeom>
              <a:solidFill>
                <a:srgbClr val="8E2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63" name="Rectangle 1495"/>
              <p:cNvSpPr>
                <a:spLocks noChangeArrowheads="1"/>
              </p:cNvSpPr>
              <p:nvPr/>
            </p:nvSpPr>
            <p:spPr bwMode="auto">
              <a:xfrm>
                <a:off x="1457" y="2262"/>
                <a:ext cx="33" cy="4"/>
              </a:xfrm>
              <a:prstGeom prst="rect">
                <a:avLst/>
              </a:prstGeom>
              <a:solidFill>
                <a:srgbClr val="8C2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64" name="Rectangle 1496"/>
              <p:cNvSpPr>
                <a:spLocks noChangeArrowheads="1"/>
              </p:cNvSpPr>
              <p:nvPr/>
            </p:nvSpPr>
            <p:spPr bwMode="auto">
              <a:xfrm>
                <a:off x="1457" y="2266"/>
                <a:ext cx="33" cy="5"/>
              </a:xfrm>
              <a:prstGeom prst="rect">
                <a:avLst/>
              </a:prstGeom>
              <a:solidFill>
                <a:srgbClr val="8A2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65" name="Rectangle 1497"/>
              <p:cNvSpPr>
                <a:spLocks noChangeArrowheads="1"/>
              </p:cNvSpPr>
              <p:nvPr/>
            </p:nvSpPr>
            <p:spPr bwMode="auto">
              <a:xfrm>
                <a:off x="1457" y="2271"/>
                <a:ext cx="33" cy="7"/>
              </a:xfrm>
              <a:prstGeom prst="rect">
                <a:avLst/>
              </a:prstGeom>
              <a:solidFill>
                <a:srgbClr val="882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66" name="Rectangle 1498"/>
              <p:cNvSpPr>
                <a:spLocks noChangeArrowheads="1"/>
              </p:cNvSpPr>
              <p:nvPr/>
            </p:nvSpPr>
            <p:spPr bwMode="auto">
              <a:xfrm>
                <a:off x="1457" y="2278"/>
                <a:ext cx="33" cy="3"/>
              </a:xfrm>
              <a:prstGeom prst="rect">
                <a:avLst/>
              </a:prstGeom>
              <a:solidFill>
                <a:srgbClr val="862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67" name="Rectangle 1499"/>
              <p:cNvSpPr>
                <a:spLocks noChangeArrowheads="1"/>
              </p:cNvSpPr>
              <p:nvPr/>
            </p:nvSpPr>
            <p:spPr bwMode="auto">
              <a:xfrm>
                <a:off x="1457" y="2281"/>
                <a:ext cx="33" cy="7"/>
              </a:xfrm>
              <a:prstGeom prst="rect">
                <a:avLst/>
              </a:prstGeom>
              <a:solidFill>
                <a:srgbClr val="842D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68" name="Rectangle 1500"/>
              <p:cNvSpPr>
                <a:spLocks noChangeArrowheads="1"/>
              </p:cNvSpPr>
              <p:nvPr/>
            </p:nvSpPr>
            <p:spPr bwMode="auto">
              <a:xfrm>
                <a:off x="1457" y="2286"/>
                <a:ext cx="33" cy="6"/>
              </a:xfrm>
              <a:prstGeom prst="rect">
                <a:avLst/>
              </a:prstGeom>
              <a:solidFill>
                <a:srgbClr val="822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69" name="Rectangle 1501"/>
              <p:cNvSpPr>
                <a:spLocks noChangeArrowheads="1"/>
              </p:cNvSpPr>
              <p:nvPr/>
            </p:nvSpPr>
            <p:spPr bwMode="auto">
              <a:xfrm>
                <a:off x="1457" y="2292"/>
                <a:ext cx="33" cy="4"/>
              </a:xfrm>
              <a:prstGeom prst="rect">
                <a:avLst/>
              </a:prstGeom>
              <a:solidFill>
                <a:srgbClr val="802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70" name="Rectangle 1502"/>
              <p:cNvSpPr>
                <a:spLocks noChangeArrowheads="1"/>
              </p:cNvSpPr>
              <p:nvPr/>
            </p:nvSpPr>
            <p:spPr bwMode="auto">
              <a:xfrm>
                <a:off x="1457" y="2296"/>
                <a:ext cx="33" cy="5"/>
              </a:xfrm>
              <a:prstGeom prst="rect">
                <a:avLst/>
              </a:prstGeom>
              <a:solidFill>
                <a:srgbClr val="7E2E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71" name="Rectangle 1503"/>
              <p:cNvSpPr>
                <a:spLocks noChangeArrowheads="1"/>
              </p:cNvSpPr>
              <p:nvPr/>
            </p:nvSpPr>
            <p:spPr bwMode="auto">
              <a:xfrm>
                <a:off x="1457" y="2301"/>
                <a:ext cx="33" cy="7"/>
              </a:xfrm>
              <a:prstGeom prst="rect">
                <a:avLst/>
              </a:prstGeom>
              <a:solidFill>
                <a:srgbClr val="7C2E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72" name="Rectangle 1504"/>
              <p:cNvSpPr>
                <a:spLocks noChangeArrowheads="1"/>
              </p:cNvSpPr>
              <p:nvPr/>
            </p:nvSpPr>
            <p:spPr bwMode="auto">
              <a:xfrm>
                <a:off x="1457" y="2306"/>
                <a:ext cx="33" cy="3"/>
              </a:xfrm>
              <a:prstGeom prst="rect">
                <a:avLst/>
              </a:prstGeom>
              <a:solidFill>
                <a:srgbClr val="7A2E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73" name="Rectangle 1505"/>
              <p:cNvSpPr>
                <a:spLocks noChangeArrowheads="1"/>
              </p:cNvSpPr>
              <p:nvPr/>
            </p:nvSpPr>
            <p:spPr bwMode="auto">
              <a:xfrm>
                <a:off x="1457" y="2309"/>
                <a:ext cx="33" cy="6"/>
              </a:xfrm>
              <a:prstGeom prst="rect">
                <a:avLst/>
              </a:prstGeom>
              <a:solidFill>
                <a:srgbClr val="782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74" name="Rectangle 1506"/>
              <p:cNvSpPr>
                <a:spLocks noChangeArrowheads="1"/>
              </p:cNvSpPr>
              <p:nvPr/>
            </p:nvSpPr>
            <p:spPr bwMode="auto">
              <a:xfrm>
                <a:off x="1457" y="2315"/>
                <a:ext cx="33" cy="6"/>
              </a:xfrm>
              <a:prstGeom prst="rect">
                <a:avLst/>
              </a:prstGeom>
              <a:solidFill>
                <a:srgbClr val="762F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75" name="Rectangle 1507"/>
              <p:cNvSpPr>
                <a:spLocks noChangeArrowheads="1"/>
              </p:cNvSpPr>
              <p:nvPr/>
            </p:nvSpPr>
            <p:spPr bwMode="auto">
              <a:xfrm>
                <a:off x="1457" y="2321"/>
                <a:ext cx="33" cy="4"/>
              </a:xfrm>
              <a:prstGeom prst="rect">
                <a:avLst/>
              </a:prstGeom>
              <a:solidFill>
                <a:srgbClr val="742F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76" name="Rectangle 1508"/>
              <p:cNvSpPr>
                <a:spLocks noChangeArrowheads="1"/>
              </p:cNvSpPr>
              <p:nvPr/>
            </p:nvSpPr>
            <p:spPr bwMode="auto">
              <a:xfrm>
                <a:off x="1457" y="2325"/>
                <a:ext cx="33" cy="7"/>
              </a:xfrm>
              <a:prstGeom prst="rect">
                <a:avLst/>
              </a:prstGeom>
              <a:solidFill>
                <a:srgbClr val="722F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77" name="Rectangle 1509"/>
              <p:cNvSpPr>
                <a:spLocks noChangeArrowheads="1"/>
              </p:cNvSpPr>
              <p:nvPr/>
            </p:nvSpPr>
            <p:spPr bwMode="auto">
              <a:xfrm>
                <a:off x="1457" y="2330"/>
                <a:ext cx="33" cy="6"/>
              </a:xfrm>
              <a:prstGeom prst="rect">
                <a:avLst/>
              </a:prstGeom>
              <a:solidFill>
                <a:srgbClr val="703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78" name="Rectangle 1510"/>
              <p:cNvSpPr>
                <a:spLocks noChangeArrowheads="1"/>
              </p:cNvSpPr>
              <p:nvPr/>
            </p:nvSpPr>
            <p:spPr bwMode="auto">
              <a:xfrm>
                <a:off x="1457" y="2336"/>
                <a:ext cx="33" cy="4"/>
              </a:xfrm>
              <a:prstGeom prst="rect">
                <a:avLst/>
              </a:prstGeom>
              <a:solidFill>
                <a:srgbClr val="6E3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79" name="Rectangle 1511"/>
              <p:cNvSpPr>
                <a:spLocks noChangeArrowheads="1"/>
              </p:cNvSpPr>
              <p:nvPr/>
            </p:nvSpPr>
            <p:spPr bwMode="auto">
              <a:xfrm>
                <a:off x="1457" y="2340"/>
                <a:ext cx="33" cy="5"/>
              </a:xfrm>
              <a:prstGeom prst="rect">
                <a:avLst/>
              </a:prstGeom>
              <a:solidFill>
                <a:srgbClr val="6C3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80" name="Rectangle 1512"/>
              <p:cNvSpPr>
                <a:spLocks noChangeArrowheads="1"/>
              </p:cNvSpPr>
              <p:nvPr/>
            </p:nvSpPr>
            <p:spPr bwMode="auto">
              <a:xfrm>
                <a:off x="1457" y="2345"/>
                <a:ext cx="33" cy="8"/>
              </a:xfrm>
              <a:prstGeom prst="rect">
                <a:avLst/>
              </a:prstGeom>
              <a:solidFill>
                <a:srgbClr val="6A3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81" name="Rectangle 1513"/>
              <p:cNvSpPr>
                <a:spLocks noChangeArrowheads="1"/>
              </p:cNvSpPr>
              <p:nvPr/>
            </p:nvSpPr>
            <p:spPr bwMode="auto">
              <a:xfrm>
                <a:off x="1457" y="2351"/>
                <a:ext cx="33" cy="6"/>
              </a:xfrm>
              <a:prstGeom prst="rect">
                <a:avLst/>
              </a:prstGeom>
              <a:solidFill>
                <a:srgbClr val="6830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82" name="Rectangle 1514"/>
              <p:cNvSpPr>
                <a:spLocks noChangeArrowheads="1"/>
              </p:cNvSpPr>
              <p:nvPr/>
            </p:nvSpPr>
            <p:spPr bwMode="auto">
              <a:xfrm>
                <a:off x="1457" y="2357"/>
                <a:ext cx="33" cy="5"/>
              </a:xfrm>
              <a:prstGeom prst="rect">
                <a:avLst/>
              </a:prstGeom>
              <a:solidFill>
                <a:srgbClr val="663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83" name="Rectangle 1515"/>
              <p:cNvSpPr>
                <a:spLocks noChangeArrowheads="1"/>
              </p:cNvSpPr>
              <p:nvPr/>
            </p:nvSpPr>
            <p:spPr bwMode="auto">
              <a:xfrm>
                <a:off x="1457" y="2362"/>
                <a:ext cx="33" cy="4"/>
              </a:xfrm>
              <a:prstGeom prst="rect">
                <a:avLst/>
              </a:prstGeom>
              <a:solidFill>
                <a:srgbClr val="6431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84" name="Rectangle 1516"/>
              <p:cNvSpPr>
                <a:spLocks noChangeArrowheads="1"/>
              </p:cNvSpPr>
              <p:nvPr/>
            </p:nvSpPr>
            <p:spPr bwMode="auto">
              <a:xfrm>
                <a:off x="1457" y="2366"/>
                <a:ext cx="33" cy="6"/>
              </a:xfrm>
              <a:prstGeom prst="rect">
                <a:avLst/>
              </a:prstGeom>
              <a:solidFill>
                <a:srgbClr val="623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85" name="Rectangle 1517"/>
              <p:cNvSpPr>
                <a:spLocks noChangeArrowheads="1"/>
              </p:cNvSpPr>
              <p:nvPr/>
            </p:nvSpPr>
            <p:spPr bwMode="auto">
              <a:xfrm>
                <a:off x="1457" y="2372"/>
                <a:ext cx="33" cy="8"/>
              </a:xfrm>
              <a:prstGeom prst="rect">
                <a:avLst/>
              </a:prstGeom>
              <a:solidFill>
                <a:srgbClr val="603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86" name="Rectangle 1518"/>
              <p:cNvSpPr>
                <a:spLocks noChangeArrowheads="1"/>
              </p:cNvSpPr>
              <p:nvPr/>
            </p:nvSpPr>
            <p:spPr bwMode="auto">
              <a:xfrm>
                <a:off x="1457" y="2378"/>
                <a:ext cx="33" cy="5"/>
              </a:xfrm>
              <a:prstGeom prst="rect">
                <a:avLst/>
              </a:prstGeom>
              <a:solidFill>
                <a:srgbClr val="5E3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87" name="Rectangle 1519"/>
              <p:cNvSpPr>
                <a:spLocks noChangeArrowheads="1"/>
              </p:cNvSpPr>
              <p:nvPr/>
            </p:nvSpPr>
            <p:spPr bwMode="auto">
              <a:xfrm>
                <a:off x="1457" y="2383"/>
                <a:ext cx="33" cy="5"/>
              </a:xfrm>
              <a:prstGeom prst="rect">
                <a:avLst/>
              </a:prstGeom>
              <a:solidFill>
                <a:srgbClr val="5C31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88" name="Rectangle 1520"/>
              <p:cNvSpPr>
                <a:spLocks noChangeArrowheads="1"/>
              </p:cNvSpPr>
              <p:nvPr/>
            </p:nvSpPr>
            <p:spPr bwMode="auto">
              <a:xfrm>
                <a:off x="1457" y="2388"/>
                <a:ext cx="33" cy="4"/>
              </a:xfrm>
              <a:prstGeom prst="rect">
                <a:avLst/>
              </a:prstGeom>
              <a:solidFill>
                <a:srgbClr val="5A31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89" name="Rectangle 1521"/>
              <p:cNvSpPr>
                <a:spLocks noChangeArrowheads="1"/>
              </p:cNvSpPr>
              <p:nvPr/>
            </p:nvSpPr>
            <p:spPr bwMode="auto">
              <a:xfrm>
                <a:off x="1457" y="2392"/>
                <a:ext cx="33" cy="8"/>
              </a:xfrm>
              <a:prstGeom prst="rect">
                <a:avLst/>
              </a:prstGeom>
              <a:solidFill>
                <a:srgbClr val="5832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90" name="Rectangle 1522"/>
              <p:cNvSpPr>
                <a:spLocks noChangeArrowheads="1"/>
              </p:cNvSpPr>
              <p:nvPr/>
            </p:nvSpPr>
            <p:spPr bwMode="auto">
              <a:xfrm>
                <a:off x="1457" y="2398"/>
                <a:ext cx="33" cy="6"/>
              </a:xfrm>
              <a:prstGeom prst="rect">
                <a:avLst/>
              </a:prstGeom>
              <a:solidFill>
                <a:srgbClr val="563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91" name="Rectangle 1523"/>
              <p:cNvSpPr>
                <a:spLocks noChangeArrowheads="1"/>
              </p:cNvSpPr>
              <p:nvPr/>
            </p:nvSpPr>
            <p:spPr bwMode="auto">
              <a:xfrm>
                <a:off x="1457" y="2404"/>
                <a:ext cx="33" cy="6"/>
              </a:xfrm>
              <a:prstGeom prst="rect">
                <a:avLst/>
              </a:prstGeom>
              <a:solidFill>
                <a:srgbClr val="543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92" name="Rectangle 1524"/>
              <p:cNvSpPr>
                <a:spLocks noChangeArrowheads="1"/>
              </p:cNvSpPr>
              <p:nvPr/>
            </p:nvSpPr>
            <p:spPr bwMode="auto">
              <a:xfrm>
                <a:off x="1457" y="2410"/>
                <a:ext cx="33" cy="6"/>
              </a:xfrm>
              <a:prstGeom prst="rect">
                <a:avLst/>
              </a:prstGeom>
              <a:solidFill>
                <a:srgbClr val="523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93" name="Rectangle 1525"/>
              <p:cNvSpPr>
                <a:spLocks noChangeArrowheads="1"/>
              </p:cNvSpPr>
              <p:nvPr/>
            </p:nvSpPr>
            <p:spPr bwMode="auto">
              <a:xfrm>
                <a:off x="1457" y="2416"/>
                <a:ext cx="33" cy="8"/>
              </a:xfrm>
              <a:prstGeom prst="rect">
                <a:avLst/>
              </a:prstGeom>
              <a:solidFill>
                <a:srgbClr val="5032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94" name="Rectangle 1526"/>
              <p:cNvSpPr>
                <a:spLocks noChangeArrowheads="1"/>
              </p:cNvSpPr>
              <p:nvPr/>
            </p:nvSpPr>
            <p:spPr bwMode="auto">
              <a:xfrm>
                <a:off x="1457" y="2422"/>
                <a:ext cx="33" cy="6"/>
              </a:xfrm>
              <a:prstGeom prst="rect">
                <a:avLst/>
              </a:prstGeom>
              <a:solidFill>
                <a:srgbClr val="4E3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95" name="Rectangle 1527"/>
              <p:cNvSpPr>
                <a:spLocks noChangeArrowheads="1"/>
              </p:cNvSpPr>
              <p:nvPr/>
            </p:nvSpPr>
            <p:spPr bwMode="auto">
              <a:xfrm>
                <a:off x="1457" y="2428"/>
                <a:ext cx="33" cy="5"/>
              </a:xfrm>
              <a:prstGeom prst="rect">
                <a:avLst/>
              </a:prstGeom>
              <a:solidFill>
                <a:srgbClr val="4C3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96" name="Rectangle 1528"/>
              <p:cNvSpPr>
                <a:spLocks noChangeArrowheads="1"/>
              </p:cNvSpPr>
              <p:nvPr/>
            </p:nvSpPr>
            <p:spPr bwMode="auto">
              <a:xfrm>
                <a:off x="1457" y="2433"/>
                <a:ext cx="33" cy="6"/>
              </a:xfrm>
              <a:prstGeom prst="rect">
                <a:avLst/>
              </a:prstGeom>
              <a:solidFill>
                <a:srgbClr val="4A3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97" name="Rectangle 1529"/>
              <p:cNvSpPr>
                <a:spLocks noChangeArrowheads="1"/>
              </p:cNvSpPr>
              <p:nvPr/>
            </p:nvSpPr>
            <p:spPr bwMode="auto">
              <a:xfrm>
                <a:off x="1457" y="2439"/>
                <a:ext cx="33" cy="8"/>
              </a:xfrm>
              <a:prstGeom prst="rect">
                <a:avLst/>
              </a:prstGeom>
              <a:solidFill>
                <a:srgbClr val="483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98" name="Rectangle 1530"/>
              <p:cNvSpPr>
                <a:spLocks noChangeArrowheads="1"/>
              </p:cNvSpPr>
              <p:nvPr/>
            </p:nvSpPr>
            <p:spPr bwMode="auto">
              <a:xfrm>
                <a:off x="1457" y="2445"/>
                <a:ext cx="33" cy="9"/>
              </a:xfrm>
              <a:prstGeom prst="rect">
                <a:avLst/>
              </a:prstGeom>
              <a:solidFill>
                <a:srgbClr val="463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699" name="Rectangle 1531"/>
              <p:cNvSpPr>
                <a:spLocks noChangeArrowheads="1"/>
              </p:cNvSpPr>
              <p:nvPr/>
            </p:nvSpPr>
            <p:spPr bwMode="auto">
              <a:xfrm>
                <a:off x="1457" y="2454"/>
                <a:ext cx="33" cy="6"/>
              </a:xfrm>
              <a:prstGeom prst="rect">
                <a:avLst/>
              </a:prstGeom>
              <a:solidFill>
                <a:srgbClr val="443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00" name="Rectangle 1532"/>
              <p:cNvSpPr>
                <a:spLocks noChangeArrowheads="1"/>
              </p:cNvSpPr>
              <p:nvPr/>
            </p:nvSpPr>
            <p:spPr bwMode="auto">
              <a:xfrm>
                <a:off x="1457" y="2460"/>
                <a:ext cx="33" cy="8"/>
              </a:xfrm>
              <a:prstGeom prst="rect">
                <a:avLst/>
              </a:prstGeom>
              <a:solidFill>
                <a:srgbClr val="423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01" name="Rectangle 1533"/>
              <p:cNvSpPr>
                <a:spLocks noChangeArrowheads="1"/>
              </p:cNvSpPr>
              <p:nvPr/>
            </p:nvSpPr>
            <p:spPr bwMode="auto">
              <a:xfrm>
                <a:off x="1457" y="2466"/>
                <a:ext cx="33" cy="6"/>
              </a:xfrm>
              <a:prstGeom prst="rect">
                <a:avLst/>
              </a:prstGeom>
              <a:solidFill>
                <a:srgbClr val="403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02" name="Rectangle 1534"/>
              <p:cNvSpPr>
                <a:spLocks noChangeArrowheads="1"/>
              </p:cNvSpPr>
              <p:nvPr/>
            </p:nvSpPr>
            <p:spPr bwMode="auto">
              <a:xfrm>
                <a:off x="1457" y="2472"/>
                <a:ext cx="33" cy="9"/>
              </a:xfrm>
              <a:prstGeom prst="rect">
                <a:avLst/>
              </a:prstGeom>
              <a:solidFill>
                <a:srgbClr val="3E32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03" name="Rectangle 1535"/>
              <p:cNvSpPr>
                <a:spLocks noChangeArrowheads="1"/>
              </p:cNvSpPr>
              <p:nvPr/>
            </p:nvSpPr>
            <p:spPr bwMode="auto">
              <a:xfrm>
                <a:off x="1457" y="2481"/>
                <a:ext cx="33" cy="7"/>
              </a:xfrm>
              <a:prstGeom prst="rect">
                <a:avLst/>
              </a:prstGeom>
              <a:solidFill>
                <a:srgbClr val="3C3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04" name="Rectangle 1536"/>
              <p:cNvSpPr>
                <a:spLocks noChangeArrowheads="1"/>
              </p:cNvSpPr>
              <p:nvPr/>
            </p:nvSpPr>
            <p:spPr bwMode="auto">
              <a:xfrm>
                <a:off x="1457" y="2486"/>
                <a:ext cx="33" cy="10"/>
              </a:xfrm>
              <a:prstGeom prst="rect">
                <a:avLst/>
              </a:prstGeom>
              <a:solidFill>
                <a:srgbClr val="3A3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05" name="Rectangle 1537"/>
              <p:cNvSpPr>
                <a:spLocks noChangeArrowheads="1"/>
              </p:cNvSpPr>
              <p:nvPr/>
            </p:nvSpPr>
            <p:spPr bwMode="auto">
              <a:xfrm>
                <a:off x="1457" y="2496"/>
                <a:ext cx="33" cy="6"/>
              </a:xfrm>
              <a:prstGeom prst="rect">
                <a:avLst/>
              </a:prstGeom>
              <a:solidFill>
                <a:srgbClr val="383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06" name="Rectangle 1538"/>
              <p:cNvSpPr>
                <a:spLocks noChangeArrowheads="1"/>
              </p:cNvSpPr>
              <p:nvPr/>
            </p:nvSpPr>
            <p:spPr bwMode="auto">
              <a:xfrm>
                <a:off x="1457" y="2502"/>
                <a:ext cx="33" cy="10"/>
              </a:xfrm>
              <a:prstGeom prst="rect">
                <a:avLst/>
              </a:prstGeom>
              <a:solidFill>
                <a:srgbClr val="36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07" name="Rectangle 1539"/>
              <p:cNvSpPr>
                <a:spLocks noChangeArrowheads="1"/>
              </p:cNvSpPr>
              <p:nvPr/>
            </p:nvSpPr>
            <p:spPr bwMode="auto">
              <a:xfrm>
                <a:off x="1457" y="2510"/>
                <a:ext cx="33" cy="8"/>
              </a:xfrm>
              <a:prstGeom prst="rect">
                <a:avLst/>
              </a:prstGeom>
              <a:solidFill>
                <a:srgbClr val="3333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08" name="Rectangle 1540"/>
              <p:cNvSpPr>
                <a:spLocks noChangeArrowheads="1"/>
              </p:cNvSpPr>
              <p:nvPr/>
            </p:nvSpPr>
            <p:spPr bwMode="auto">
              <a:xfrm>
                <a:off x="1457" y="1763"/>
                <a:ext cx="33" cy="755"/>
              </a:xfrm>
              <a:prstGeom prst="rect">
                <a:avLst/>
              </a:prstGeom>
              <a:noFill/>
              <a:ln w="79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09" name="Freeform 1541"/>
              <p:cNvSpPr>
                <a:spLocks/>
              </p:cNvSpPr>
              <p:nvPr/>
            </p:nvSpPr>
            <p:spPr bwMode="auto">
              <a:xfrm>
                <a:off x="1672" y="2315"/>
                <a:ext cx="161" cy="252"/>
              </a:xfrm>
              <a:custGeom>
                <a:avLst/>
                <a:gdLst>
                  <a:gd name="T0" fmla="*/ 319 w 322"/>
                  <a:gd name="T1" fmla="*/ 75 h 505"/>
                  <a:gd name="T2" fmla="*/ 311 w 322"/>
                  <a:gd name="T3" fmla="*/ 61 h 505"/>
                  <a:gd name="T4" fmla="*/ 299 w 322"/>
                  <a:gd name="T5" fmla="*/ 46 h 505"/>
                  <a:gd name="T6" fmla="*/ 283 w 322"/>
                  <a:gd name="T7" fmla="*/ 32 h 505"/>
                  <a:gd name="T8" fmla="*/ 262 w 322"/>
                  <a:gd name="T9" fmla="*/ 20 h 505"/>
                  <a:gd name="T10" fmla="*/ 234 w 322"/>
                  <a:gd name="T11" fmla="*/ 12 h 505"/>
                  <a:gd name="T12" fmla="*/ 207 w 322"/>
                  <a:gd name="T13" fmla="*/ 6 h 505"/>
                  <a:gd name="T14" fmla="*/ 176 w 322"/>
                  <a:gd name="T15" fmla="*/ 1 h 505"/>
                  <a:gd name="T16" fmla="*/ 145 w 322"/>
                  <a:gd name="T17" fmla="*/ 1 h 505"/>
                  <a:gd name="T18" fmla="*/ 115 w 322"/>
                  <a:gd name="T19" fmla="*/ 6 h 505"/>
                  <a:gd name="T20" fmla="*/ 87 w 322"/>
                  <a:gd name="T21" fmla="*/ 12 h 505"/>
                  <a:gd name="T22" fmla="*/ 59 w 322"/>
                  <a:gd name="T23" fmla="*/ 20 h 505"/>
                  <a:gd name="T24" fmla="*/ 36 w 322"/>
                  <a:gd name="T25" fmla="*/ 32 h 505"/>
                  <a:gd name="T26" fmla="*/ 23 w 322"/>
                  <a:gd name="T27" fmla="*/ 46 h 505"/>
                  <a:gd name="T28" fmla="*/ 10 w 322"/>
                  <a:gd name="T29" fmla="*/ 61 h 505"/>
                  <a:gd name="T30" fmla="*/ 3 w 322"/>
                  <a:gd name="T31" fmla="*/ 75 h 505"/>
                  <a:gd name="T32" fmla="*/ 0 w 322"/>
                  <a:gd name="T33" fmla="*/ 505 h 505"/>
                  <a:gd name="T34" fmla="*/ 6 w 322"/>
                  <a:gd name="T35" fmla="*/ 489 h 505"/>
                  <a:gd name="T36" fmla="*/ 16 w 322"/>
                  <a:gd name="T37" fmla="*/ 474 h 505"/>
                  <a:gd name="T38" fmla="*/ 29 w 322"/>
                  <a:gd name="T39" fmla="*/ 460 h 505"/>
                  <a:gd name="T40" fmla="*/ 46 w 322"/>
                  <a:gd name="T41" fmla="*/ 445 h 505"/>
                  <a:gd name="T42" fmla="*/ 73 w 322"/>
                  <a:gd name="T43" fmla="*/ 437 h 505"/>
                  <a:gd name="T44" fmla="*/ 101 w 322"/>
                  <a:gd name="T45" fmla="*/ 429 h 505"/>
                  <a:gd name="T46" fmla="*/ 130 w 322"/>
                  <a:gd name="T47" fmla="*/ 424 h 505"/>
                  <a:gd name="T48" fmla="*/ 161 w 322"/>
                  <a:gd name="T49" fmla="*/ 421 h 505"/>
                  <a:gd name="T50" fmla="*/ 191 w 322"/>
                  <a:gd name="T51" fmla="*/ 424 h 505"/>
                  <a:gd name="T52" fmla="*/ 220 w 322"/>
                  <a:gd name="T53" fmla="*/ 429 h 505"/>
                  <a:gd name="T54" fmla="*/ 248 w 322"/>
                  <a:gd name="T55" fmla="*/ 437 h 505"/>
                  <a:gd name="T56" fmla="*/ 274 w 322"/>
                  <a:gd name="T57" fmla="*/ 445 h 505"/>
                  <a:gd name="T58" fmla="*/ 291 w 322"/>
                  <a:gd name="T59" fmla="*/ 460 h 505"/>
                  <a:gd name="T60" fmla="*/ 305 w 322"/>
                  <a:gd name="T61" fmla="*/ 474 h 505"/>
                  <a:gd name="T62" fmla="*/ 316 w 322"/>
                  <a:gd name="T63" fmla="*/ 489 h 505"/>
                  <a:gd name="T64" fmla="*/ 322 w 322"/>
                  <a:gd name="T65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2" h="505">
                    <a:moveTo>
                      <a:pt x="322" y="84"/>
                    </a:moveTo>
                    <a:lnTo>
                      <a:pt x="319" y="75"/>
                    </a:lnTo>
                    <a:lnTo>
                      <a:pt x="316" y="68"/>
                    </a:lnTo>
                    <a:lnTo>
                      <a:pt x="311" y="61"/>
                    </a:lnTo>
                    <a:lnTo>
                      <a:pt x="305" y="54"/>
                    </a:lnTo>
                    <a:lnTo>
                      <a:pt x="299" y="46"/>
                    </a:lnTo>
                    <a:lnTo>
                      <a:pt x="291" y="39"/>
                    </a:lnTo>
                    <a:lnTo>
                      <a:pt x="283" y="32"/>
                    </a:lnTo>
                    <a:lnTo>
                      <a:pt x="274" y="26"/>
                    </a:lnTo>
                    <a:lnTo>
                      <a:pt x="262" y="20"/>
                    </a:lnTo>
                    <a:lnTo>
                      <a:pt x="248" y="16"/>
                    </a:lnTo>
                    <a:lnTo>
                      <a:pt x="234" y="12"/>
                    </a:lnTo>
                    <a:lnTo>
                      <a:pt x="220" y="9"/>
                    </a:lnTo>
                    <a:lnTo>
                      <a:pt x="207" y="6"/>
                    </a:lnTo>
                    <a:lnTo>
                      <a:pt x="191" y="3"/>
                    </a:lnTo>
                    <a:lnTo>
                      <a:pt x="176" y="1"/>
                    </a:lnTo>
                    <a:lnTo>
                      <a:pt x="161" y="0"/>
                    </a:lnTo>
                    <a:lnTo>
                      <a:pt x="145" y="1"/>
                    </a:lnTo>
                    <a:lnTo>
                      <a:pt x="130" y="3"/>
                    </a:lnTo>
                    <a:lnTo>
                      <a:pt x="115" y="6"/>
                    </a:lnTo>
                    <a:lnTo>
                      <a:pt x="101" y="9"/>
                    </a:lnTo>
                    <a:lnTo>
                      <a:pt x="87" y="12"/>
                    </a:lnTo>
                    <a:lnTo>
                      <a:pt x="73" y="16"/>
                    </a:lnTo>
                    <a:lnTo>
                      <a:pt x="59" y="20"/>
                    </a:lnTo>
                    <a:lnTo>
                      <a:pt x="46" y="26"/>
                    </a:lnTo>
                    <a:lnTo>
                      <a:pt x="36" y="32"/>
                    </a:lnTo>
                    <a:lnTo>
                      <a:pt x="29" y="39"/>
                    </a:lnTo>
                    <a:lnTo>
                      <a:pt x="23" y="46"/>
                    </a:lnTo>
                    <a:lnTo>
                      <a:pt x="16" y="54"/>
                    </a:lnTo>
                    <a:lnTo>
                      <a:pt x="10" y="61"/>
                    </a:lnTo>
                    <a:lnTo>
                      <a:pt x="6" y="68"/>
                    </a:lnTo>
                    <a:lnTo>
                      <a:pt x="3" y="75"/>
                    </a:lnTo>
                    <a:lnTo>
                      <a:pt x="0" y="84"/>
                    </a:lnTo>
                    <a:lnTo>
                      <a:pt x="0" y="505"/>
                    </a:lnTo>
                    <a:lnTo>
                      <a:pt x="3" y="496"/>
                    </a:lnTo>
                    <a:lnTo>
                      <a:pt x="6" y="489"/>
                    </a:lnTo>
                    <a:lnTo>
                      <a:pt x="10" y="482"/>
                    </a:lnTo>
                    <a:lnTo>
                      <a:pt x="16" y="474"/>
                    </a:lnTo>
                    <a:lnTo>
                      <a:pt x="23" y="467"/>
                    </a:lnTo>
                    <a:lnTo>
                      <a:pt x="29" y="460"/>
                    </a:lnTo>
                    <a:lnTo>
                      <a:pt x="36" y="453"/>
                    </a:lnTo>
                    <a:lnTo>
                      <a:pt x="46" y="445"/>
                    </a:lnTo>
                    <a:lnTo>
                      <a:pt x="59" y="441"/>
                    </a:lnTo>
                    <a:lnTo>
                      <a:pt x="73" y="437"/>
                    </a:lnTo>
                    <a:lnTo>
                      <a:pt x="87" y="432"/>
                    </a:lnTo>
                    <a:lnTo>
                      <a:pt x="101" y="429"/>
                    </a:lnTo>
                    <a:lnTo>
                      <a:pt x="115" y="425"/>
                    </a:lnTo>
                    <a:lnTo>
                      <a:pt x="130" y="424"/>
                    </a:lnTo>
                    <a:lnTo>
                      <a:pt x="145" y="422"/>
                    </a:lnTo>
                    <a:lnTo>
                      <a:pt x="161" y="421"/>
                    </a:lnTo>
                    <a:lnTo>
                      <a:pt x="176" y="422"/>
                    </a:lnTo>
                    <a:lnTo>
                      <a:pt x="191" y="424"/>
                    </a:lnTo>
                    <a:lnTo>
                      <a:pt x="207" y="425"/>
                    </a:lnTo>
                    <a:lnTo>
                      <a:pt x="220" y="429"/>
                    </a:lnTo>
                    <a:lnTo>
                      <a:pt x="234" y="432"/>
                    </a:lnTo>
                    <a:lnTo>
                      <a:pt x="248" y="437"/>
                    </a:lnTo>
                    <a:lnTo>
                      <a:pt x="262" y="441"/>
                    </a:lnTo>
                    <a:lnTo>
                      <a:pt x="274" y="445"/>
                    </a:lnTo>
                    <a:lnTo>
                      <a:pt x="283" y="453"/>
                    </a:lnTo>
                    <a:lnTo>
                      <a:pt x="291" y="460"/>
                    </a:lnTo>
                    <a:lnTo>
                      <a:pt x="299" y="467"/>
                    </a:lnTo>
                    <a:lnTo>
                      <a:pt x="305" y="474"/>
                    </a:lnTo>
                    <a:lnTo>
                      <a:pt x="311" y="482"/>
                    </a:lnTo>
                    <a:lnTo>
                      <a:pt x="316" y="489"/>
                    </a:lnTo>
                    <a:lnTo>
                      <a:pt x="319" y="496"/>
                    </a:lnTo>
                    <a:lnTo>
                      <a:pt x="322" y="505"/>
                    </a:lnTo>
                    <a:lnTo>
                      <a:pt x="322" y="8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10" name="Freeform 1542"/>
              <p:cNvSpPr>
                <a:spLocks/>
              </p:cNvSpPr>
              <p:nvPr/>
            </p:nvSpPr>
            <p:spPr bwMode="auto">
              <a:xfrm>
                <a:off x="1672" y="2315"/>
                <a:ext cx="161" cy="252"/>
              </a:xfrm>
              <a:custGeom>
                <a:avLst/>
                <a:gdLst>
                  <a:gd name="T0" fmla="*/ 319 w 322"/>
                  <a:gd name="T1" fmla="*/ 75 h 505"/>
                  <a:gd name="T2" fmla="*/ 311 w 322"/>
                  <a:gd name="T3" fmla="*/ 61 h 505"/>
                  <a:gd name="T4" fmla="*/ 299 w 322"/>
                  <a:gd name="T5" fmla="*/ 46 h 505"/>
                  <a:gd name="T6" fmla="*/ 283 w 322"/>
                  <a:gd name="T7" fmla="*/ 32 h 505"/>
                  <a:gd name="T8" fmla="*/ 262 w 322"/>
                  <a:gd name="T9" fmla="*/ 20 h 505"/>
                  <a:gd name="T10" fmla="*/ 234 w 322"/>
                  <a:gd name="T11" fmla="*/ 12 h 505"/>
                  <a:gd name="T12" fmla="*/ 207 w 322"/>
                  <a:gd name="T13" fmla="*/ 6 h 505"/>
                  <a:gd name="T14" fmla="*/ 176 w 322"/>
                  <a:gd name="T15" fmla="*/ 1 h 505"/>
                  <a:gd name="T16" fmla="*/ 145 w 322"/>
                  <a:gd name="T17" fmla="*/ 1 h 505"/>
                  <a:gd name="T18" fmla="*/ 115 w 322"/>
                  <a:gd name="T19" fmla="*/ 6 h 505"/>
                  <a:gd name="T20" fmla="*/ 87 w 322"/>
                  <a:gd name="T21" fmla="*/ 12 h 505"/>
                  <a:gd name="T22" fmla="*/ 59 w 322"/>
                  <a:gd name="T23" fmla="*/ 20 h 505"/>
                  <a:gd name="T24" fmla="*/ 36 w 322"/>
                  <a:gd name="T25" fmla="*/ 32 h 505"/>
                  <a:gd name="T26" fmla="*/ 23 w 322"/>
                  <a:gd name="T27" fmla="*/ 46 h 505"/>
                  <a:gd name="T28" fmla="*/ 10 w 322"/>
                  <a:gd name="T29" fmla="*/ 61 h 505"/>
                  <a:gd name="T30" fmla="*/ 3 w 322"/>
                  <a:gd name="T31" fmla="*/ 75 h 505"/>
                  <a:gd name="T32" fmla="*/ 0 w 322"/>
                  <a:gd name="T33" fmla="*/ 505 h 505"/>
                  <a:gd name="T34" fmla="*/ 6 w 322"/>
                  <a:gd name="T35" fmla="*/ 489 h 505"/>
                  <a:gd name="T36" fmla="*/ 16 w 322"/>
                  <a:gd name="T37" fmla="*/ 474 h 505"/>
                  <a:gd name="T38" fmla="*/ 29 w 322"/>
                  <a:gd name="T39" fmla="*/ 460 h 505"/>
                  <a:gd name="T40" fmla="*/ 46 w 322"/>
                  <a:gd name="T41" fmla="*/ 445 h 505"/>
                  <a:gd name="T42" fmla="*/ 73 w 322"/>
                  <a:gd name="T43" fmla="*/ 437 h 505"/>
                  <a:gd name="T44" fmla="*/ 101 w 322"/>
                  <a:gd name="T45" fmla="*/ 429 h 505"/>
                  <a:gd name="T46" fmla="*/ 130 w 322"/>
                  <a:gd name="T47" fmla="*/ 424 h 505"/>
                  <a:gd name="T48" fmla="*/ 161 w 322"/>
                  <a:gd name="T49" fmla="*/ 421 h 505"/>
                  <a:gd name="T50" fmla="*/ 191 w 322"/>
                  <a:gd name="T51" fmla="*/ 424 h 505"/>
                  <a:gd name="T52" fmla="*/ 220 w 322"/>
                  <a:gd name="T53" fmla="*/ 429 h 505"/>
                  <a:gd name="T54" fmla="*/ 248 w 322"/>
                  <a:gd name="T55" fmla="*/ 437 h 505"/>
                  <a:gd name="T56" fmla="*/ 274 w 322"/>
                  <a:gd name="T57" fmla="*/ 445 h 505"/>
                  <a:gd name="T58" fmla="*/ 291 w 322"/>
                  <a:gd name="T59" fmla="*/ 460 h 505"/>
                  <a:gd name="T60" fmla="*/ 305 w 322"/>
                  <a:gd name="T61" fmla="*/ 474 h 505"/>
                  <a:gd name="T62" fmla="*/ 316 w 322"/>
                  <a:gd name="T63" fmla="*/ 489 h 505"/>
                  <a:gd name="T64" fmla="*/ 322 w 322"/>
                  <a:gd name="T65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2" h="505">
                    <a:moveTo>
                      <a:pt x="322" y="84"/>
                    </a:moveTo>
                    <a:lnTo>
                      <a:pt x="319" y="75"/>
                    </a:lnTo>
                    <a:lnTo>
                      <a:pt x="316" y="68"/>
                    </a:lnTo>
                    <a:lnTo>
                      <a:pt x="311" y="61"/>
                    </a:lnTo>
                    <a:lnTo>
                      <a:pt x="305" y="54"/>
                    </a:lnTo>
                    <a:lnTo>
                      <a:pt x="299" y="46"/>
                    </a:lnTo>
                    <a:lnTo>
                      <a:pt x="291" y="39"/>
                    </a:lnTo>
                    <a:lnTo>
                      <a:pt x="283" y="32"/>
                    </a:lnTo>
                    <a:lnTo>
                      <a:pt x="274" y="26"/>
                    </a:lnTo>
                    <a:lnTo>
                      <a:pt x="262" y="20"/>
                    </a:lnTo>
                    <a:lnTo>
                      <a:pt x="248" y="16"/>
                    </a:lnTo>
                    <a:lnTo>
                      <a:pt x="234" y="12"/>
                    </a:lnTo>
                    <a:lnTo>
                      <a:pt x="220" y="9"/>
                    </a:lnTo>
                    <a:lnTo>
                      <a:pt x="207" y="6"/>
                    </a:lnTo>
                    <a:lnTo>
                      <a:pt x="191" y="3"/>
                    </a:lnTo>
                    <a:lnTo>
                      <a:pt x="176" y="1"/>
                    </a:lnTo>
                    <a:lnTo>
                      <a:pt x="161" y="0"/>
                    </a:lnTo>
                    <a:lnTo>
                      <a:pt x="145" y="1"/>
                    </a:lnTo>
                    <a:lnTo>
                      <a:pt x="130" y="3"/>
                    </a:lnTo>
                    <a:lnTo>
                      <a:pt x="115" y="6"/>
                    </a:lnTo>
                    <a:lnTo>
                      <a:pt x="101" y="9"/>
                    </a:lnTo>
                    <a:lnTo>
                      <a:pt x="87" y="12"/>
                    </a:lnTo>
                    <a:lnTo>
                      <a:pt x="73" y="16"/>
                    </a:lnTo>
                    <a:lnTo>
                      <a:pt x="59" y="20"/>
                    </a:lnTo>
                    <a:lnTo>
                      <a:pt x="46" y="26"/>
                    </a:lnTo>
                    <a:lnTo>
                      <a:pt x="36" y="32"/>
                    </a:lnTo>
                    <a:lnTo>
                      <a:pt x="29" y="39"/>
                    </a:lnTo>
                    <a:lnTo>
                      <a:pt x="23" y="46"/>
                    </a:lnTo>
                    <a:lnTo>
                      <a:pt x="16" y="54"/>
                    </a:lnTo>
                    <a:lnTo>
                      <a:pt x="10" y="61"/>
                    </a:lnTo>
                    <a:lnTo>
                      <a:pt x="6" y="68"/>
                    </a:lnTo>
                    <a:lnTo>
                      <a:pt x="3" y="75"/>
                    </a:lnTo>
                    <a:lnTo>
                      <a:pt x="0" y="84"/>
                    </a:lnTo>
                    <a:lnTo>
                      <a:pt x="0" y="505"/>
                    </a:lnTo>
                    <a:lnTo>
                      <a:pt x="3" y="496"/>
                    </a:lnTo>
                    <a:lnTo>
                      <a:pt x="6" y="489"/>
                    </a:lnTo>
                    <a:lnTo>
                      <a:pt x="10" y="482"/>
                    </a:lnTo>
                    <a:lnTo>
                      <a:pt x="16" y="474"/>
                    </a:lnTo>
                    <a:lnTo>
                      <a:pt x="23" y="467"/>
                    </a:lnTo>
                    <a:lnTo>
                      <a:pt x="29" y="460"/>
                    </a:lnTo>
                    <a:lnTo>
                      <a:pt x="36" y="453"/>
                    </a:lnTo>
                    <a:lnTo>
                      <a:pt x="46" y="445"/>
                    </a:lnTo>
                    <a:lnTo>
                      <a:pt x="59" y="441"/>
                    </a:lnTo>
                    <a:lnTo>
                      <a:pt x="73" y="437"/>
                    </a:lnTo>
                    <a:lnTo>
                      <a:pt x="87" y="432"/>
                    </a:lnTo>
                    <a:lnTo>
                      <a:pt x="101" y="429"/>
                    </a:lnTo>
                    <a:lnTo>
                      <a:pt x="115" y="425"/>
                    </a:lnTo>
                    <a:lnTo>
                      <a:pt x="130" y="424"/>
                    </a:lnTo>
                    <a:lnTo>
                      <a:pt x="145" y="422"/>
                    </a:lnTo>
                    <a:lnTo>
                      <a:pt x="161" y="421"/>
                    </a:lnTo>
                    <a:lnTo>
                      <a:pt x="176" y="422"/>
                    </a:lnTo>
                    <a:lnTo>
                      <a:pt x="191" y="424"/>
                    </a:lnTo>
                    <a:lnTo>
                      <a:pt x="207" y="425"/>
                    </a:lnTo>
                    <a:lnTo>
                      <a:pt x="220" y="429"/>
                    </a:lnTo>
                    <a:lnTo>
                      <a:pt x="234" y="432"/>
                    </a:lnTo>
                    <a:lnTo>
                      <a:pt x="248" y="437"/>
                    </a:lnTo>
                    <a:lnTo>
                      <a:pt x="262" y="441"/>
                    </a:lnTo>
                    <a:lnTo>
                      <a:pt x="274" y="445"/>
                    </a:lnTo>
                    <a:lnTo>
                      <a:pt x="283" y="453"/>
                    </a:lnTo>
                    <a:lnTo>
                      <a:pt x="291" y="460"/>
                    </a:lnTo>
                    <a:lnTo>
                      <a:pt x="299" y="467"/>
                    </a:lnTo>
                    <a:lnTo>
                      <a:pt x="305" y="474"/>
                    </a:lnTo>
                    <a:lnTo>
                      <a:pt x="311" y="482"/>
                    </a:lnTo>
                    <a:lnTo>
                      <a:pt x="316" y="489"/>
                    </a:lnTo>
                    <a:lnTo>
                      <a:pt x="319" y="496"/>
                    </a:lnTo>
                    <a:lnTo>
                      <a:pt x="322" y="505"/>
                    </a:lnTo>
                    <a:lnTo>
                      <a:pt x="322" y="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11" name="Freeform 1543"/>
              <p:cNvSpPr>
                <a:spLocks/>
              </p:cNvSpPr>
              <p:nvPr/>
            </p:nvSpPr>
            <p:spPr bwMode="auto">
              <a:xfrm>
                <a:off x="1672" y="2040"/>
                <a:ext cx="161" cy="253"/>
              </a:xfrm>
              <a:custGeom>
                <a:avLst/>
                <a:gdLst>
                  <a:gd name="T0" fmla="*/ 319 w 322"/>
                  <a:gd name="T1" fmla="*/ 76 h 507"/>
                  <a:gd name="T2" fmla="*/ 311 w 322"/>
                  <a:gd name="T3" fmla="*/ 61 h 507"/>
                  <a:gd name="T4" fmla="*/ 299 w 322"/>
                  <a:gd name="T5" fmla="*/ 47 h 507"/>
                  <a:gd name="T6" fmla="*/ 283 w 322"/>
                  <a:gd name="T7" fmla="*/ 32 h 507"/>
                  <a:gd name="T8" fmla="*/ 262 w 322"/>
                  <a:gd name="T9" fmla="*/ 21 h 507"/>
                  <a:gd name="T10" fmla="*/ 234 w 322"/>
                  <a:gd name="T11" fmla="*/ 12 h 507"/>
                  <a:gd name="T12" fmla="*/ 207 w 322"/>
                  <a:gd name="T13" fmla="*/ 5 h 507"/>
                  <a:gd name="T14" fmla="*/ 176 w 322"/>
                  <a:gd name="T15" fmla="*/ 0 h 507"/>
                  <a:gd name="T16" fmla="*/ 145 w 322"/>
                  <a:gd name="T17" fmla="*/ 0 h 507"/>
                  <a:gd name="T18" fmla="*/ 115 w 322"/>
                  <a:gd name="T19" fmla="*/ 5 h 507"/>
                  <a:gd name="T20" fmla="*/ 87 w 322"/>
                  <a:gd name="T21" fmla="*/ 12 h 507"/>
                  <a:gd name="T22" fmla="*/ 59 w 322"/>
                  <a:gd name="T23" fmla="*/ 21 h 507"/>
                  <a:gd name="T24" fmla="*/ 36 w 322"/>
                  <a:gd name="T25" fmla="*/ 32 h 507"/>
                  <a:gd name="T26" fmla="*/ 23 w 322"/>
                  <a:gd name="T27" fmla="*/ 47 h 507"/>
                  <a:gd name="T28" fmla="*/ 10 w 322"/>
                  <a:gd name="T29" fmla="*/ 61 h 507"/>
                  <a:gd name="T30" fmla="*/ 3 w 322"/>
                  <a:gd name="T31" fmla="*/ 76 h 507"/>
                  <a:gd name="T32" fmla="*/ 0 w 322"/>
                  <a:gd name="T33" fmla="*/ 507 h 507"/>
                  <a:gd name="T34" fmla="*/ 6 w 322"/>
                  <a:gd name="T35" fmla="*/ 491 h 507"/>
                  <a:gd name="T36" fmla="*/ 16 w 322"/>
                  <a:gd name="T37" fmla="*/ 476 h 507"/>
                  <a:gd name="T38" fmla="*/ 29 w 322"/>
                  <a:gd name="T39" fmla="*/ 462 h 507"/>
                  <a:gd name="T40" fmla="*/ 46 w 322"/>
                  <a:gd name="T41" fmla="*/ 447 h 507"/>
                  <a:gd name="T42" fmla="*/ 73 w 322"/>
                  <a:gd name="T43" fmla="*/ 438 h 507"/>
                  <a:gd name="T44" fmla="*/ 101 w 322"/>
                  <a:gd name="T45" fmla="*/ 430 h 507"/>
                  <a:gd name="T46" fmla="*/ 130 w 322"/>
                  <a:gd name="T47" fmla="*/ 424 h 507"/>
                  <a:gd name="T48" fmla="*/ 161 w 322"/>
                  <a:gd name="T49" fmla="*/ 422 h 507"/>
                  <a:gd name="T50" fmla="*/ 191 w 322"/>
                  <a:gd name="T51" fmla="*/ 424 h 507"/>
                  <a:gd name="T52" fmla="*/ 220 w 322"/>
                  <a:gd name="T53" fmla="*/ 430 h 507"/>
                  <a:gd name="T54" fmla="*/ 248 w 322"/>
                  <a:gd name="T55" fmla="*/ 438 h 507"/>
                  <a:gd name="T56" fmla="*/ 274 w 322"/>
                  <a:gd name="T57" fmla="*/ 447 h 507"/>
                  <a:gd name="T58" fmla="*/ 291 w 322"/>
                  <a:gd name="T59" fmla="*/ 462 h 507"/>
                  <a:gd name="T60" fmla="*/ 305 w 322"/>
                  <a:gd name="T61" fmla="*/ 476 h 507"/>
                  <a:gd name="T62" fmla="*/ 316 w 322"/>
                  <a:gd name="T63" fmla="*/ 491 h 507"/>
                  <a:gd name="T64" fmla="*/ 322 w 322"/>
                  <a:gd name="T65" fmla="*/ 50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2" h="507">
                    <a:moveTo>
                      <a:pt x="322" y="84"/>
                    </a:moveTo>
                    <a:lnTo>
                      <a:pt x="319" y="76"/>
                    </a:lnTo>
                    <a:lnTo>
                      <a:pt x="316" y="69"/>
                    </a:lnTo>
                    <a:lnTo>
                      <a:pt x="311" y="61"/>
                    </a:lnTo>
                    <a:lnTo>
                      <a:pt x="305" y="54"/>
                    </a:lnTo>
                    <a:lnTo>
                      <a:pt x="299" y="47"/>
                    </a:lnTo>
                    <a:lnTo>
                      <a:pt x="291" y="40"/>
                    </a:lnTo>
                    <a:lnTo>
                      <a:pt x="283" y="32"/>
                    </a:lnTo>
                    <a:lnTo>
                      <a:pt x="274" y="25"/>
                    </a:lnTo>
                    <a:lnTo>
                      <a:pt x="262" y="21"/>
                    </a:lnTo>
                    <a:lnTo>
                      <a:pt x="248" y="16"/>
                    </a:lnTo>
                    <a:lnTo>
                      <a:pt x="234" y="12"/>
                    </a:lnTo>
                    <a:lnTo>
                      <a:pt x="220" y="8"/>
                    </a:lnTo>
                    <a:lnTo>
                      <a:pt x="207" y="5"/>
                    </a:lnTo>
                    <a:lnTo>
                      <a:pt x="191" y="3"/>
                    </a:lnTo>
                    <a:lnTo>
                      <a:pt x="176" y="0"/>
                    </a:lnTo>
                    <a:lnTo>
                      <a:pt x="161" y="0"/>
                    </a:lnTo>
                    <a:lnTo>
                      <a:pt x="145" y="0"/>
                    </a:lnTo>
                    <a:lnTo>
                      <a:pt x="130" y="3"/>
                    </a:lnTo>
                    <a:lnTo>
                      <a:pt x="115" y="5"/>
                    </a:lnTo>
                    <a:lnTo>
                      <a:pt x="101" y="8"/>
                    </a:lnTo>
                    <a:lnTo>
                      <a:pt x="87" y="12"/>
                    </a:lnTo>
                    <a:lnTo>
                      <a:pt x="73" y="16"/>
                    </a:lnTo>
                    <a:lnTo>
                      <a:pt x="59" y="21"/>
                    </a:lnTo>
                    <a:lnTo>
                      <a:pt x="46" y="25"/>
                    </a:lnTo>
                    <a:lnTo>
                      <a:pt x="36" y="32"/>
                    </a:lnTo>
                    <a:lnTo>
                      <a:pt x="29" y="40"/>
                    </a:lnTo>
                    <a:lnTo>
                      <a:pt x="23" y="47"/>
                    </a:lnTo>
                    <a:lnTo>
                      <a:pt x="16" y="54"/>
                    </a:lnTo>
                    <a:lnTo>
                      <a:pt x="10" y="61"/>
                    </a:lnTo>
                    <a:lnTo>
                      <a:pt x="6" y="69"/>
                    </a:lnTo>
                    <a:lnTo>
                      <a:pt x="3" y="76"/>
                    </a:lnTo>
                    <a:lnTo>
                      <a:pt x="0" y="84"/>
                    </a:lnTo>
                    <a:lnTo>
                      <a:pt x="0" y="507"/>
                    </a:lnTo>
                    <a:lnTo>
                      <a:pt x="3" y="498"/>
                    </a:lnTo>
                    <a:lnTo>
                      <a:pt x="6" y="491"/>
                    </a:lnTo>
                    <a:lnTo>
                      <a:pt x="10" y="483"/>
                    </a:lnTo>
                    <a:lnTo>
                      <a:pt x="16" y="476"/>
                    </a:lnTo>
                    <a:lnTo>
                      <a:pt x="23" y="469"/>
                    </a:lnTo>
                    <a:lnTo>
                      <a:pt x="29" y="462"/>
                    </a:lnTo>
                    <a:lnTo>
                      <a:pt x="36" y="454"/>
                    </a:lnTo>
                    <a:lnTo>
                      <a:pt x="46" y="447"/>
                    </a:lnTo>
                    <a:lnTo>
                      <a:pt x="59" y="443"/>
                    </a:lnTo>
                    <a:lnTo>
                      <a:pt x="73" y="438"/>
                    </a:lnTo>
                    <a:lnTo>
                      <a:pt x="87" y="434"/>
                    </a:lnTo>
                    <a:lnTo>
                      <a:pt x="101" y="430"/>
                    </a:lnTo>
                    <a:lnTo>
                      <a:pt x="115" y="427"/>
                    </a:lnTo>
                    <a:lnTo>
                      <a:pt x="130" y="424"/>
                    </a:lnTo>
                    <a:lnTo>
                      <a:pt x="145" y="422"/>
                    </a:lnTo>
                    <a:lnTo>
                      <a:pt x="161" y="422"/>
                    </a:lnTo>
                    <a:lnTo>
                      <a:pt x="176" y="422"/>
                    </a:lnTo>
                    <a:lnTo>
                      <a:pt x="191" y="424"/>
                    </a:lnTo>
                    <a:lnTo>
                      <a:pt x="207" y="427"/>
                    </a:lnTo>
                    <a:lnTo>
                      <a:pt x="220" y="430"/>
                    </a:lnTo>
                    <a:lnTo>
                      <a:pt x="234" y="434"/>
                    </a:lnTo>
                    <a:lnTo>
                      <a:pt x="248" y="438"/>
                    </a:lnTo>
                    <a:lnTo>
                      <a:pt x="262" y="443"/>
                    </a:lnTo>
                    <a:lnTo>
                      <a:pt x="274" y="447"/>
                    </a:lnTo>
                    <a:lnTo>
                      <a:pt x="283" y="454"/>
                    </a:lnTo>
                    <a:lnTo>
                      <a:pt x="291" y="462"/>
                    </a:lnTo>
                    <a:lnTo>
                      <a:pt x="299" y="469"/>
                    </a:lnTo>
                    <a:lnTo>
                      <a:pt x="305" y="476"/>
                    </a:lnTo>
                    <a:lnTo>
                      <a:pt x="311" y="483"/>
                    </a:lnTo>
                    <a:lnTo>
                      <a:pt x="316" y="491"/>
                    </a:lnTo>
                    <a:lnTo>
                      <a:pt x="319" y="498"/>
                    </a:lnTo>
                    <a:lnTo>
                      <a:pt x="322" y="507"/>
                    </a:lnTo>
                    <a:lnTo>
                      <a:pt x="322" y="8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12" name="Freeform 1544"/>
              <p:cNvSpPr>
                <a:spLocks/>
              </p:cNvSpPr>
              <p:nvPr/>
            </p:nvSpPr>
            <p:spPr bwMode="auto">
              <a:xfrm>
                <a:off x="1672" y="2040"/>
                <a:ext cx="161" cy="253"/>
              </a:xfrm>
              <a:custGeom>
                <a:avLst/>
                <a:gdLst>
                  <a:gd name="T0" fmla="*/ 319 w 322"/>
                  <a:gd name="T1" fmla="*/ 76 h 507"/>
                  <a:gd name="T2" fmla="*/ 311 w 322"/>
                  <a:gd name="T3" fmla="*/ 61 h 507"/>
                  <a:gd name="T4" fmla="*/ 299 w 322"/>
                  <a:gd name="T5" fmla="*/ 47 h 507"/>
                  <a:gd name="T6" fmla="*/ 283 w 322"/>
                  <a:gd name="T7" fmla="*/ 32 h 507"/>
                  <a:gd name="T8" fmla="*/ 262 w 322"/>
                  <a:gd name="T9" fmla="*/ 21 h 507"/>
                  <a:gd name="T10" fmla="*/ 234 w 322"/>
                  <a:gd name="T11" fmla="*/ 12 h 507"/>
                  <a:gd name="T12" fmla="*/ 207 w 322"/>
                  <a:gd name="T13" fmla="*/ 5 h 507"/>
                  <a:gd name="T14" fmla="*/ 176 w 322"/>
                  <a:gd name="T15" fmla="*/ 0 h 507"/>
                  <a:gd name="T16" fmla="*/ 145 w 322"/>
                  <a:gd name="T17" fmla="*/ 0 h 507"/>
                  <a:gd name="T18" fmla="*/ 115 w 322"/>
                  <a:gd name="T19" fmla="*/ 5 h 507"/>
                  <a:gd name="T20" fmla="*/ 87 w 322"/>
                  <a:gd name="T21" fmla="*/ 12 h 507"/>
                  <a:gd name="T22" fmla="*/ 59 w 322"/>
                  <a:gd name="T23" fmla="*/ 21 h 507"/>
                  <a:gd name="T24" fmla="*/ 36 w 322"/>
                  <a:gd name="T25" fmla="*/ 32 h 507"/>
                  <a:gd name="T26" fmla="*/ 23 w 322"/>
                  <a:gd name="T27" fmla="*/ 47 h 507"/>
                  <a:gd name="T28" fmla="*/ 10 w 322"/>
                  <a:gd name="T29" fmla="*/ 61 h 507"/>
                  <a:gd name="T30" fmla="*/ 3 w 322"/>
                  <a:gd name="T31" fmla="*/ 76 h 507"/>
                  <a:gd name="T32" fmla="*/ 0 w 322"/>
                  <a:gd name="T33" fmla="*/ 507 h 507"/>
                  <a:gd name="T34" fmla="*/ 6 w 322"/>
                  <a:gd name="T35" fmla="*/ 491 h 507"/>
                  <a:gd name="T36" fmla="*/ 16 w 322"/>
                  <a:gd name="T37" fmla="*/ 476 h 507"/>
                  <a:gd name="T38" fmla="*/ 29 w 322"/>
                  <a:gd name="T39" fmla="*/ 462 h 507"/>
                  <a:gd name="T40" fmla="*/ 46 w 322"/>
                  <a:gd name="T41" fmla="*/ 447 h 507"/>
                  <a:gd name="T42" fmla="*/ 73 w 322"/>
                  <a:gd name="T43" fmla="*/ 438 h 507"/>
                  <a:gd name="T44" fmla="*/ 101 w 322"/>
                  <a:gd name="T45" fmla="*/ 430 h 507"/>
                  <a:gd name="T46" fmla="*/ 130 w 322"/>
                  <a:gd name="T47" fmla="*/ 424 h 507"/>
                  <a:gd name="T48" fmla="*/ 161 w 322"/>
                  <a:gd name="T49" fmla="*/ 422 h 507"/>
                  <a:gd name="T50" fmla="*/ 191 w 322"/>
                  <a:gd name="T51" fmla="*/ 424 h 507"/>
                  <a:gd name="T52" fmla="*/ 220 w 322"/>
                  <a:gd name="T53" fmla="*/ 430 h 507"/>
                  <a:gd name="T54" fmla="*/ 248 w 322"/>
                  <a:gd name="T55" fmla="*/ 438 h 507"/>
                  <a:gd name="T56" fmla="*/ 274 w 322"/>
                  <a:gd name="T57" fmla="*/ 447 h 507"/>
                  <a:gd name="T58" fmla="*/ 291 w 322"/>
                  <a:gd name="T59" fmla="*/ 462 h 507"/>
                  <a:gd name="T60" fmla="*/ 305 w 322"/>
                  <a:gd name="T61" fmla="*/ 476 h 507"/>
                  <a:gd name="T62" fmla="*/ 316 w 322"/>
                  <a:gd name="T63" fmla="*/ 491 h 507"/>
                  <a:gd name="T64" fmla="*/ 322 w 322"/>
                  <a:gd name="T65" fmla="*/ 50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2" h="507">
                    <a:moveTo>
                      <a:pt x="322" y="84"/>
                    </a:moveTo>
                    <a:lnTo>
                      <a:pt x="319" y="76"/>
                    </a:lnTo>
                    <a:lnTo>
                      <a:pt x="316" y="69"/>
                    </a:lnTo>
                    <a:lnTo>
                      <a:pt x="311" y="61"/>
                    </a:lnTo>
                    <a:lnTo>
                      <a:pt x="305" y="54"/>
                    </a:lnTo>
                    <a:lnTo>
                      <a:pt x="299" y="47"/>
                    </a:lnTo>
                    <a:lnTo>
                      <a:pt x="291" y="40"/>
                    </a:lnTo>
                    <a:lnTo>
                      <a:pt x="283" y="32"/>
                    </a:lnTo>
                    <a:lnTo>
                      <a:pt x="274" y="25"/>
                    </a:lnTo>
                    <a:lnTo>
                      <a:pt x="262" y="21"/>
                    </a:lnTo>
                    <a:lnTo>
                      <a:pt x="248" y="16"/>
                    </a:lnTo>
                    <a:lnTo>
                      <a:pt x="234" y="12"/>
                    </a:lnTo>
                    <a:lnTo>
                      <a:pt x="220" y="8"/>
                    </a:lnTo>
                    <a:lnTo>
                      <a:pt x="207" y="5"/>
                    </a:lnTo>
                    <a:lnTo>
                      <a:pt x="191" y="3"/>
                    </a:lnTo>
                    <a:lnTo>
                      <a:pt x="176" y="0"/>
                    </a:lnTo>
                    <a:lnTo>
                      <a:pt x="161" y="0"/>
                    </a:lnTo>
                    <a:lnTo>
                      <a:pt x="145" y="0"/>
                    </a:lnTo>
                    <a:lnTo>
                      <a:pt x="130" y="3"/>
                    </a:lnTo>
                    <a:lnTo>
                      <a:pt x="115" y="5"/>
                    </a:lnTo>
                    <a:lnTo>
                      <a:pt x="101" y="8"/>
                    </a:lnTo>
                    <a:lnTo>
                      <a:pt x="87" y="12"/>
                    </a:lnTo>
                    <a:lnTo>
                      <a:pt x="73" y="16"/>
                    </a:lnTo>
                    <a:lnTo>
                      <a:pt x="59" y="21"/>
                    </a:lnTo>
                    <a:lnTo>
                      <a:pt x="46" y="25"/>
                    </a:lnTo>
                    <a:lnTo>
                      <a:pt x="36" y="32"/>
                    </a:lnTo>
                    <a:lnTo>
                      <a:pt x="29" y="40"/>
                    </a:lnTo>
                    <a:lnTo>
                      <a:pt x="23" y="47"/>
                    </a:lnTo>
                    <a:lnTo>
                      <a:pt x="16" y="54"/>
                    </a:lnTo>
                    <a:lnTo>
                      <a:pt x="10" y="61"/>
                    </a:lnTo>
                    <a:lnTo>
                      <a:pt x="6" y="69"/>
                    </a:lnTo>
                    <a:lnTo>
                      <a:pt x="3" y="76"/>
                    </a:lnTo>
                    <a:lnTo>
                      <a:pt x="0" y="84"/>
                    </a:lnTo>
                    <a:lnTo>
                      <a:pt x="0" y="507"/>
                    </a:lnTo>
                    <a:lnTo>
                      <a:pt x="3" y="498"/>
                    </a:lnTo>
                    <a:lnTo>
                      <a:pt x="6" y="491"/>
                    </a:lnTo>
                    <a:lnTo>
                      <a:pt x="10" y="483"/>
                    </a:lnTo>
                    <a:lnTo>
                      <a:pt x="16" y="476"/>
                    </a:lnTo>
                    <a:lnTo>
                      <a:pt x="23" y="469"/>
                    </a:lnTo>
                    <a:lnTo>
                      <a:pt x="29" y="462"/>
                    </a:lnTo>
                    <a:lnTo>
                      <a:pt x="36" y="454"/>
                    </a:lnTo>
                    <a:lnTo>
                      <a:pt x="46" y="447"/>
                    </a:lnTo>
                    <a:lnTo>
                      <a:pt x="59" y="443"/>
                    </a:lnTo>
                    <a:lnTo>
                      <a:pt x="73" y="438"/>
                    </a:lnTo>
                    <a:lnTo>
                      <a:pt x="87" y="434"/>
                    </a:lnTo>
                    <a:lnTo>
                      <a:pt x="101" y="430"/>
                    </a:lnTo>
                    <a:lnTo>
                      <a:pt x="115" y="427"/>
                    </a:lnTo>
                    <a:lnTo>
                      <a:pt x="130" y="424"/>
                    </a:lnTo>
                    <a:lnTo>
                      <a:pt x="145" y="422"/>
                    </a:lnTo>
                    <a:lnTo>
                      <a:pt x="161" y="422"/>
                    </a:lnTo>
                    <a:lnTo>
                      <a:pt x="176" y="422"/>
                    </a:lnTo>
                    <a:lnTo>
                      <a:pt x="191" y="424"/>
                    </a:lnTo>
                    <a:lnTo>
                      <a:pt x="207" y="427"/>
                    </a:lnTo>
                    <a:lnTo>
                      <a:pt x="220" y="430"/>
                    </a:lnTo>
                    <a:lnTo>
                      <a:pt x="234" y="434"/>
                    </a:lnTo>
                    <a:lnTo>
                      <a:pt x="248" y="438"/>
                    </a:lnTo>
                    <a:lnTo>
                      <a:pt x="262" y="443"/>
                    </a:lnTo>
                    <a:lnTo>
                      <a:pt x="274" y="447"/>
                    </a:lnTo>
                    <a:lnTo>
                      <a:pt x="283" y="454"/>
                    </a:lnTo>
                    <a:lnTo>
                      <a:pt x="291" y="462"/>
                    </a:lnTo>
                    <a:lnTo>
                      <a:pt x="299" y="469"/>
                    </a:lnTo>
                    <a:lnTo>
                      <a:pt x="305" y="476"/>
                    </a:lnTo>
                    <a:lnTo>
                      <a:pt x="311" y="483"/>
                    </a:lnTo>
                    <a:lnTo>
                      <a:pt x="316" y="491"/>
                    </a:lnTo>
                    <a:lnTo>
                      <a:pt x="319" y="498"/>
                    </a:lnTo>
                    <a:lnTo>
                      <a:pt x="322" y="507"/>
                    </a:lnTo>
                    <a:lnTo>
                      <a:pt x="322" y="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13" name="Freeform 1545"/>
              <p:cNvSpPr>
                <a:spLocks/>
              </p:cNvSpPr>
              <p:nvPr/>
            </p:nvSpPr>
            <p:spPr bwMode="auto">
              <a:xfrm>
                <a:off x="1672" y="1758"/>
                <a:ext cx="161" cy="255"/>
              </a:xfrm>
              <a:custGeom>
                <a:avLst/>
                <a:gdLst>
                  <a:gd name="T0" fmla="*/ 319 w 322"/>
                  <a:gd name="T1" fmla="*/ 77 h 504"/>
                  <a:gd name="T2" fmla="*/ 311 w 322"/>
                  <a:gd name="T3" fmla="*/ 61 h 504"/>
                  <a:gd name="T4" fmla="*/ 299 w 322"/>
                  <a:gd name="T5" fmla="*/ 46 h 504"/>
                  <a:gd name="T6" fmla="*/ 283 w 322"/>
                  <a:gd name="T7" fmla="*/ 32 h 504"/>
                  <a:gd name="T8" fmla="*/ 262 w 322"/>
                  <a:gd name="T9" fmla="*/ 20 h 504"/>
                  <a:gd name="T10" fmla="*/ 234 w 322"/>
                  <a:gd name="T11" fmla="*/ 11 h 504"/>
                  <a:gd name="T12" fmla="*/ 207 w 322"/>
                  <a:gd name="T13" fmla="*/ 5 h 504"/>
                  <a:gd name="T14" fmla="*/ 176 w 322"/>
                  <a:gd name="T15" fmla="*/ 1 h 504"/>
                  <a:gd name="T16" fmla="*/ 145 w 322"/>
                  <a:gd name="T17" fmla="*/ 1 h 504"/>
                  <a:gd name="T18" fmla="*/ 115 w 322"/>
                  <a:gd name="T19" fmla="*/ 5 h 504"/>
                  <a:gd name="T20" fmla="*/ 87 w 322"/>
                  <a:gd name="T21" fmla="*/ 11 h 504"/>
                  <a:gd name="T22" fmla="*/ 59 w 322"/>
                  <a:gd name="T23" fmla="*/ 20 h 504"/>
                  <a:gd name="T24" fmla="*/ 36 w 322"/>
                  <a:gd name="T25" fmla="*/ 32 h 504"/>
                  <a:gd name="T26" fmla="*/ 23 w 322"/>
                  <a:gd name="T27" fmla="*/ 46 h 504"/>
                  <a:gd name="T28" fmla="*/ 10 w 322"/>
                  <a:gd name="T29" fmla="*/ 61 h 504"/>
                  <a:gd name="T30" fmla="*/ 3 w 322"/>
                  <a:gd name="T31" fmla="*/ 77 h 504"/>
                  <a:gd name="T32" fmla="*/ 0 w 322"/>
                  <a:gd name="T33" fmla="*/ 504 h 504"/>
                  <a:gd name="T34" fmla="*/ 6 w 322"/>
                  <a:gd name="T35" fmla="*/ 488 h 504"/>
                  <a:gd name="T36" fmla="*/ 16 w 322"/>
                  <a:gd name="T37" fmla="*/ 474 h 504"/>
                  <a:gd name="T38" fmla="*/ 29 w 322"/>
                  <a:gd name="T39" fmla="*/ 461 h 504"/>
                  <a:gd name="T40" fmla="*/ 46 w 322"/>
                  <a:gd name="T41" fmla="*/ 446 h 504"/>
                  <a:gd name="T42" fmla="*/ 73 w 322"/>
                  <a:gd name="T43" fmla="*/ 436 h 504"/>
                  <a:gd name="T44" fmla="*/ 101 w 322"/>
                  <a:gd name="T45" fmla="*/ 429 h 504"/>
                  <a:gd name="T46" fmla="*/ 130 w 322"/>
                  <a:gd name="T47" fmla="*/ 423 h 504"/>
                  <a:gd name="T48" fmla="*/ 161 w 322"/>
                  <a:gd name="T49" fmla="*/ 420 h 504"/>
                  <a:gd name="T50" fmla="*/ 191 w 322"/>
                  <a:gd name="T51" fmla="*/ 423 h 504"/>
                  <a:gd name="T52" fmla="*/ 220 w 322"/>
                  <a:gd name="T53" fmla="*/ 429 h 504"/>
                  <a:gd name="T54" fmla="*/ 248 w 322"/>
                  <a:gd name="T55" fmla="*/ 436 h 504"/>
                  <a:gd name="T56" fmla="*/ 274 w 322"/>
                  <a:gd name="T57" fmla="*/ 446 h 504"/>
                  <a:gd name="T58" fmla="*/ 291 w 322"/>
                  <a:gd name="T59" fmla="*/ 461 h 504"/>
                  <a:gd name="T60" fmla="*/ 305 w 322"/>
                  <a:gd name="T61" fmla="*/ 474 h 504"/>
                  <a:gd name="T62" fmla="*/ 316 w 322"/>
                  <a:gd name="T63" fmla="*/ 488 h 504"/>
                  <a:gd name="T64" fmla="*/ 322 w 322"/>
                  <a:gd name="T65" fmla="*/ 504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2" h="504">
                    <a:moveTo>
                      <a:pt x="322" y="84"/>
                    </a:moveTo>
                    <a:lnTo>
                      <a:pt x="319" y="77"/>
                    </a:lnTo>
                    <a:lnTo>
                      <a:pt x="316" y="68"/>
                    </a:lnTo>
                    <a:lnTo>
                      <a:pt x="311" y="61"/>
                    </a:lnTo>
                    <a:lnTo>
                      <a:pt x="305" y="53"/>
                    </a:lnTo>
                    <a:lnTo>
                      <a:pt x="299" y="46"/>
                    </a:lnTo>
                    <a:lnTo>
                      <a:pt x="291" y="39"/>
                    </a:lnTo>
                    <a:lnTo>
                      <a:pt x="283" y="32"/>
                    </a:lnTo>
                    <a:lnTo>
                      <a:pt x="274" y="26"/>
                    </a:lnTo>
                    <a:lnTo>
                      <a:pt x="262" y="20"/>
                    </a:lnTo>
                    <a:lnTo>
                      <a:pt x="248" y="16"/>
                    </a:lnTo>
                    <a:lnTo>
                      <a:pt x="234" y="11"/>
                    </a:lnTo>
                    <a:lnTo>
                      <a:pt x="220" y="8"/>
                    </a:lnTo>
                    <a:lnTo>
                      <a:pt x="207" y="5"/>
                    </a:lnTo>
                    <a:lnTo>
                      <a:pt x="191" y="3"/>
                    </a:lnTo>
                    <a:lnTo>
                      <a:pt x="176" y="1"/>
                    </a:lnTo>
                    <a:lnTo>
                      <a:pt x="161" y="0"/>
                    </a:lnTo>
                    <a:lnTo>
                      <a:pt x="145" y="1"/>
                    </a:lnTo>
                    <a:lnTo>
                      <a:pt x="130" y="3"/>
                    </a:lnTo>
                    <a:lnTo>
                      <a:pt x="115" y="5"/>
                    </a:lnTo>
                    <a:lnTo>
                      <a:pt x="101" y="8"/>
                    </a:lnTo>
                    <a:lnTo>
                      <a:pt x="87" y="11"/>
                    </a:lnTo>
                    <a:lnTo>
                      <a:pt x="73" y="16"/>
                    </a:lnTo>
                    <a:lnTo>
                      <a:pt x="59" y="20"/>
                    </a:lnTo>
                    <a:lnTo>
                      <a:pt x="46" y="26"/>
                    </a:lnTo>
                    <a:lnTo>
                      <a:pt x="36" y="32"/>
                    </a:lnTo>
                    <a:lnTo>
                      <a:pt x="29" y="39"/>
                    </a:lnTo>
                    <a:lnTo>
                      <a:pt x="23" y="46"/>
                    </a:lnTo>
                    <a:lnTo>
                      <a:pt x="16" y="53"/>
                    </a:lnTo>
                    <a:lnTo>
                      <a:pt x="10" y="61"/>
                    </a:lnTo>
                    <a:lnTo>
                      <a:pt x="6" y="68"/>
                    </a:lnTo>
                    <a:lnTo>
                      <a:pt x="3" y="77"/>
                    </a:lnTo>
                    <a:lnTo>
                      <a:pt x="0" y="84"/>
                    </a:lnTo>
                    <a:lnTo>
                      <a:pt x="0" y="504"/>
                    </a:lnTo>
                    <a:lnTo>
                      <a:pt x="3" y="497"/>
                    </a:lnTo>
                    <a:lnTo>
                      <a:pt x="6" y="488"/>
                    </a:lnTo>
                    <a:lnTo>
                      <a:pt x="10" y="481"/>
                    </a:lnTo>
                    <a:lnTo>
                      <a:pt x="16" y="474"/>
                    </a:lnTo>
                    <a:lnTo>
                      <a:pt x="23" y="467"/>
                    </a:lnTo>
                    <a:lnTo>
                      <a:pt x="29" y="461"/>
                    </a:lnTo>
                    <a:lnTo>
                      <a:pt x="36" y="454"/>
                    </a:lnTo>
                    <a:lnTo>
                      <a:pt x="46" y="446"/>
                    </a:lnTo>
                    <a:lnTo>
                      <a:pt x="59" y="441"/>
                    </a:lnTo>
                    <a:lnTo>
                      <a:pt x="73" y="436"/>
                    </a:lnTo>
                    <a:lnTo>
                      <a:pt x="87" y="432"/>
                    </a:lnTo>
                    <a:lnTo>
                      <a:pt x="101" y="429"/>
                    </a:lnTo>
                    <a:lnTo>
                      <a:pt x="115" y="426"/>
                    </a:lnTo>
                    <a:lnTo>
                      <a:pt x="130" y="423"/>
                    </a:lnTo>
                    <a:lnTo>
                      <a:pt x="145" y="422"/>
                    </a:lnTo>
                    <a:lnTo>
                      <a:pt x="161" y="420"/>
                    </a:lnTo>
                    <a:lnTo>
                      <a:pt x="176" y="422"/>
                    </a:lnTo>
                    <a:lnTo>
                      <a:pt x="191" y="423"/>
                    </a:lnTo>
                    <a:lnTo>
                      <a:pt x="207" y="426"/>
                    </a:lnTo>
                    <a:lnTo>
                      <a:pt x="220" y="429"/>
                    </a:lnTo>
                    <a:lnTo>
                      <a:pt x="234" y="432"/>
                    </a:lnTo>
                    <a:lnTo>
                      <a:pt x="248" y="436"/>
                    </a:lnTo>
                    <a:lnTo>
                      <a:pt x="262" y="441"/>
                    </a:lnTo>
                    <a:lnTo>
                      <a:pt x="274" y="446"/>
                    </a:lnTo>
                    <a:lnTo>
                      <a:pt x="283" y="454"/>
                    </a:lnTo>
                    <a:lnTo>
                      <a:pt x="291" y="461"/>
                    </a:lnTo>
                    <a:lnTo>
                      <a:pt x="299" y="467"/>
                    </a:lnTo>
                    <a:lnTo>
                      <a:pt x="305" y="474"/>
                    </a:lnTo>
                    <a:lnTo>
                      <a:pt x="311" y="481"/>
                    </a:lnTo>
                    <a:lnTo>
                      <a:pt x="316" y="488"/>
                    </a:lnTo>
                    <a:lnTo>
                      <a:pt x="319" y="497"/>
                    </a:lnTo>
                    <a:lnTo>
                      <a:pt x="322" y="504"/>
                    </a:lnTo>
                    <a:lnTo>
                      <a:pt x="322" y="8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14" name="Freeform 1546"/>
              <p:cNvSpPr>
                <a:spLocks/>
              </p:cNvSpPr>
              <p:nvPr/>
            </p:nvSpPr>
            <p:spPr bwMode="auto">
              <a:xfrm>
                <a:off x="1672" y="1758"/>
                <a:ext cx="161" cy="255"/>
              </a:xfrm>
              <a:custGeom>
                <a:avLst/>
                <a:gdLst>
                  <a:gd name="T0" fmla="*/ 319 w 322"/>
                  <a:gd name="T1" fmla="*/ 77 h 504"/>
                  <a:gd name="T2" fmla="*/ 311 w 322"/>
                  <a:gd name="T3" fmla="*/ 61 h 504"/>
                  <a:gd name="T4" fmla="*/ 299 w 322"/>
                  <a:gd name="T5" fmla="*/ 46 h 504"/>
                  <a:gd name="T6" fmla="*/ 283 w 322"/>
                  <a:gd name="T7" fmla="*/ 32 h 504"/>
                  <a:gd name="T8" fmla="*/ 262 w 322"/>
                  <a:gd name="T9" fmla="*/ 20 h 504"/>
                  <a:gd name="T10" fmla="*/ 234 w 322"/>
                  <a:gd name="T11" fmla="*/ 11 h 504"/>
                  <a:gd name="T12" fmla="*/ 207 w 322"/>
                  <a:gd name="T13" fmla="*/ 5 h 504"/>
                  <a:gd name="T14" fmla="*/ 176 w 322"/>
                  <a:gd name="T15" fmla="*/ 1 h 504"/>
                  <a:gd name="T16" fmla="*/ 145 w 322"/>
                  <a:gd name="T17" fmla="*/ 1 h 504"/>
                  <a:gd name="T18" fmla="*/ 115 w 322"/>
                  <a:gd name="T19" fmla="*/ 5 h 504"/>
                  <a:gd name="T20" fmla="*/ 87 w 322"/>
                  <a:gd name="T21" fmla="*/ 11 h 504"/>
                  <a:gd name="T22" fmla="*/ 59 w 322"/>
                  <a:gd name="T23" fmla="*/ 20 h 504"/>
                  <a:gd name="T24" fmla="*/ 36 w 322"/>
                  <a:gd name="T25" fmla="*/ 32 h 504"/>
                  <a:gd name="T26" fmla="*/ 23 w 322"/>
                  <a:gd name="T27" fmla="*/ 46 h 504"/>
                  <a:gd name="T28" fmla="*/ 10 w 322"/>
                  <a:gd name="T29" fmla="*/ 61 h 504"/>
                  <a:gd name="T30" fmla="*/ 3 w 322"/>
                  <a:gd name="T31" fmla="*/ 77 h 504"/>
                  <a:gd name="T32" fmla="*/ 0 w 322"/>
                  <a:gd name="T33" fmla="*/ 504 h 504"/>
                  <a:gd name="T34" fmla="*/ 6 w 322"/>
                  <a:gd name="T35" fmla="*/ 488 h 504"/>
                  <a:gd name="T36" fmla="*/ 16 w 322"/>
                  <a:gd name="T37" fmla="*/ 474 h 504"/>
                  <a:gd name="T38" fmla="*/ 29 w 322"/>
                  <a:gd name="T39" fmla="*/ 461 h 504"/>
                  <a:gd name="T40" fmla="*/ 46 w 322"/>
                  <a:gd name="T41" fmla="*/ 446 h 504"/>
                  <a:gd name="T42" fmla="*/ 73 w 322"/>
                  <a:gd name="T43" fmla="*/ 436 h 504"/>
                  <a:gd name="T44" fmla="*/ 101 w 322"/>
                  <a:gd name="T45" fmla="*/ 429 h 504"/>
                  <a:gd name="T46" fmla="*/ 130 w 322"/>
                  <a:gd name="T47" fmla="*/ 423 h 504"/>
                  <a:gd name="T48" fmla="*/ 161 w 322"/>
                  <a:gd name="T49" fmla="*/ 420 h 504"/>
                  <a:gd name="T50" fmla="*/ 191 w 322"/>
                  <a:gd name="T51" fmla="*/ 423 h 504"/>
                  <a:gd name="T52" fmla="*/ 220 w 322"/>
                  <a:gd name="T53" fmla="*/ 429 h 504"/>
                  <a:gd name="T54" fmla="*/ 248 w 322"/>
                  <a:gd name="T55" fmla="*/ 436 h 504"/>
                  <a:gd name="T56" fmla="*/ 274 w 322"/>
                  <a:gd name="T57" fmla="*/ 446 h 504"/>
                  <a:gd name="T58" fmla="*/ 291 w 322"/>
                  <a:gd name="T59" fmla="*/ 461 h 504"/>
                  <a:gd name="T60" fmla="*/ 305 w 322"/>
                  <a:gd name="T61" fmla="*/ 474 h 504"/>
                  <a:gd name="T62" fmla="*/ 316 w 322"/>
                  <a:gd name="T63" fmla="*/ 488 h 504"/>
                  <a:gd name="T64" fmla="*/ 322 w 322"/>
                  <a:gd name="T65" fmla="*/ 504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2" h="504">
                    <a:moveTo>
                      <a:pt x="322" y="84"/>
                    </a:moveTo>
                    <a:lnTo>
                      <a:pt x="319" y="77"/>
                    </a:lnTo>
                    <a:lnTo>
                      <a:pt x="316" y="68"/>
                    </a:lnTo>
                    <a:lnTo>
                      <a:pt x="311" y="61"/>
                    </a:lnTo>
                    <a:lnTo>
                      <a:pt x="305" y="53"/>
                    </a:lnTo>
                    <a:lnTo>
                      <a:pt x="299" y="46"/>
                    </a:lnTo>
                    <a:lnTo>
                      <a:pt x="291" y="39"/>
                    </a:lnTo>
                    <a:lnTo>
                      <a:pt x="283" y="32"/>
                    </a:lnTo>
                    <a:lnTo>
                      <a:pt x="274" y="26"/>
                    </a:lnTo>
                    <a:lnTo>
                      <a:pt x="262" y="20"/>
                    </a:lnTo>
                    <a:lnTo>
                      <a:pt x="248" y="16"/>
                    </a:lnTo>
                    <a:lnTo>
                      <a:pt x="234" y="11"/>
                    </a:lnTo>
                    <a:lnTo>
                      <a:pt x="220" y="8"/>
                    </a:lnTo>
                    <a:lnTo>
                      <a:pt x="207" y="5"/>
                    </a:lnTo>
                    <a:lnTo>
                      <a:pt x="191" y="3"/>
                    </a:lnTo>
                    <a:lnTo>
                      <a:pt x="176" y="1"/>
                    </a:lnTo>
                    <a:lnTo>
                      <a:pt x="161" y="0"/>
                    </a:lnTo>
                    <a:lnTo>
                      <a:pt x="145" y="1"/>
                    </a:lnTo>
                    <a:lnTo>
                      <a:pt x="130" y="3"/>
                    </a:lnTo>
                    <a:lnTo>
                      <a:pt x="115" y="5"/>
                    </a:lnTo>
                    <a:lnTo>
                      <a:pt x="101" y="8"/>
                    </a:lnTo>
                    <a:lnTo>
                      <a:pt x="87" y="11"/>
                    </a:lnTo>
                    <a:lnTo>
                      <a:pt x="73" y="16"/>
                    </a:lnTo>
                    <a:lnTo>
                      <a:pt x="59" y="20"/>
                    </a:lnTo>
                    <a:lnTo>
                      <a:pt x="46" y="26"/>
                    </a:lnTo>
                    <a:lnTo>
                      <a:pt x="36" y="32"/>
                    </a:lnTo>
                    <a:lnTo>
                      <a:pt x="29" y="39"/>
                    </a:lnTo>
                    <a:lnTo>
                      <a:pt x="23" y="46"/>
                    </a:lnTo>
                    <a:lnTo>
                      <a:pt x="16" y="53"/>
                    </a:lnTo>
                    <a:lnTo>
                      <a:pt x="10" y="61"/>
                    </a:lnTo>
                    <a:lnTo>
                      <a:pt x="6" y="68"/>
                    </a:lnTo>
                    <a:lnTo>
                      <a:pt x="3" y="77"/>
                    </a:lnTo>
                    <a:lnTo>
                      <a:pt x="0" y="84"/>
                    </a:lnTo>
                    <a:lnTo>
                      <a:pt x="0" y="504"/>
                    </a:lnTo>
                    <a:lnTo>
                      <a:pt x="3" y="497"/>
                    </a:lnTo>
                    <a:lnTo>
                      <a:pt x="6" y="488"/>
                    </a:lnTo>
                    <a:lnTo>
                      <a:pt x="10" y="481"/>
                    </a:lnTo>
                    <a:lnTo>
                      <a:pt x="16" y="474"/>
                    </a:lnTo>
                    <a:lnTo>
                      <a:pt x="23" y="467"/>
                    </a:lnTo>
                    <a:lnTo>
                      <a:pt x="29" y="461"/>
                    </a:lnTo>
                    <a:lnTo>
                      <a:pt x="36" y="454"/>
                    </a:lnTo>
                    <a:lnTo>
                      <a:pt x="46" y="446"/>
                    </a:lnTo>
                    <a:lnTo>
                      <a:pt x="59" y="441"/>
                    </a:lnTo>
                    <a:lnTo>
                      <a:pt x="73" y="436"/>
                    </a:lnTo>
                    <a:lnTo>
                      <a:pt x="87" y="432"/>
                    </a:lnTo>
                    <a:lnTo>
                      <a:pt x="101" y="429"/>
                    </a:lnTo>
                    <a:lnTo>
                      <a:pt x="115" y="426"/>
                    </a:lnTo>
                    <a:lnTo>
                      <a:pt x="130" y="423"/>
                    </a:lnTo>
                    <a:lnTo>
                      <a:pt x="145" y="422"/>
                    </a:lnTo>
                    <a:lnTo>
                      <a:pt x="161" y="420"/>
                    </a:lnTo>
                    <a:lnTo>
                      <a:pt x="176" y="422"/>
                    </a:lnTo>
                    <a:lnTo>
                      <a:pt x="191" y="423"/>
                    </a:lnTo>
                    <a:lnTo>
                      <a:pt x="207" y="426"/>
                    </a:lnTo>
                    <a:lnTo>
                      <a:pt x="220" y="429"/>
                    </a:lnTo>
                    <a:lnTo>
                      <a:pt x="234" y="432"/>
                    </a:lnTo>
                    <a:lnTo>
                      <a:pt x="248" y="436"/>
                    </a:lnTo>
                    <a:lnTo>
                      <a:pt x="262" y="441"/>
                    </a:lnTo>
                    <a:lnTo>
                      <a:pt x="274" y="446"/>
                    </a:lnTo>
                    <a:lnTo>
                      <a:pt x="283" y="454"/>
                    </a:lnTo>
                    <a:lnTo>
                      <a:pt x="291" y="461"/>
                    </a:lnTo>
                    <a:lnTo>
                      <a:pt x="299" y="467"/>
                    </a:lnTo>
                    <a:lnTo>
                      <a:pt x="305" y="474"/>
                    </a:lnTo>
                    <a:lnTo>
                      <a:pt x="311" y="481"/>
                    </a:lnTo>
                    <a:lnTo>
                      <a:pt x="316" y="488"/>
                    </a:lnTo>
                    <a:lnTo>
                      <a:pt x="319" y="497"/>
                    </a:lnTo>
                    <a:lnTo>
                      <a:pt x="322" y="504"/>
                    </a:lnTo>
                    <a:lnTo>
                      <a:pt x="322" y="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15" name="Freeform 1547"/>
              <p:cNvSpPr>
                <a:spLocks/>
              </p:cNvSpPr>
              <p:nvPr/>
            </p:nvSpPr>
            <p:spPr bwMode="auto">
              <a:xfrm>
                <a:off x="1672" y="2315"/>
                <a:ext cx="161" cy="252"/>
              </a:xfrm>
              <a:custGeom>
                <a:avLst/>
                <a:gdLst>
                  <a:gd name="T0" fmla="*/ 319 w 322"/>
                  <a:gd name="T1" fmla="*/ 75 h 505"/>
                  <a:gd name="T2" fmla="*/ 311 w 322"/>
                  <a:gd name="T3" fmla="*/ 61 h 505"/>
                  <a:gd name="T4" fmla="*/ 299 w 322"/>
                  <a:gd name="T5" fmla="*/ 46 h 505"/>
                  <a:gd name="T6" fmla="*/ 283 w 322"/>
                  <a:gd name="T7" fmla="*/ 32 h 505"/>
                  <a:gd name="T8" fmla="*/ 262 w 322"/>
                  <a:gd name="T9" fmla="*/ 20 h 505"/>
                  <a:gd name="T10" fmla="*/ 234 w 322"/>
                  <a:gd name="T11" fmla="*/ 12 h 505"/>
                  <a:gd name="T12" fmla="*/ 207 w 322"/>
                  <a:gd name="T13" fmla="*/ 6 h 505"/>
                  <a:gd name="T14" fmla="*/ 176 w 322"/>
                  <a:gd name="T15" fmla="*/ 1 h 505"/>
                  <a:gd name="T16" fmla="*/ 145 w 322"/>
                  <a:gd name="T17" fmla="*/ 1 h 505"/>
                  <a:gd name="T18" fmla="*/ 115 w 322"/>
                  <a:gd name="T19" fmla="*/ 6 h 505"/>
                  <a:gd name="T20" fmla="*/ 87 w 322"/>
                  <a:gd name="T21" fmla="*/ 12 h 505"/>
                  <a:gd name="T22" fmla="*/ 59 w 322"/>
                  <a:gd name="T23" fmla="*/ 20 h 505"/>
                  <a:gd name="T24" fmla="*/ 36 w 322"/>
                  <a:gd name="T25" fmla="*/ 32 h 505"/>
                  <a:gd name="T26" fmla="*/ 23 w 322"/>
                  <a:gd name="T27" fmla="*/ 46 h 505"/>
                  <a:gd name="T28" fmla="*/ 10 w 322"/>
                  <a:gd name="T29" fmla="*/ 61 h 505"/>
                  <a:gd name="T30" fmla="*/ 3 w 322"/>
                  <a:gd name="T31" fmla="*/ 75 h 505"/>
                  <a:gd name="T32" fmla="*/ 0 w 322"/>
                  <a:gd name="T33" fmla="*/ 505 h 505"/>
                  <a:gd name="T34" fmla="*/ 6 w 322"/>
                  <a:gd name="T35" fmla="*/ 489 h 505"/>
                  <a:gd name="T36" fmla="*/ 16 w 322"/>
                  <a:gd name="T37" fmla="*/ 474 h 505"/>
                  <a:gd name="T38" fmla="*/ 29 w 322"/>
                  <a:gd name="T39" fmla="*/ 460 h 505"/>
                  <a:gd name="T40" fmla="*/ 46 w 322"/>
                  <a:gd name="T41" fmla="*/ 445 h 505"/>
                  <a:gd name="T42" fmla="*/ 73 w 322"/>
                  <a:gd name="T43" fmla="*/ 437 h 505"/>
                  <a:gd name="T44" fmla="*/ 101 w 322"/>
                  <a:gd name="T45" fmla="*/ 429 h 505"/>
                  <a:gd name="T46" fmla="*/ 130 w 322"/>
                  <a:gd name="T47" fmla="*/ 424 h 505"/>
                  <a:gd name="T48" fmla="*/ 161 w 322"/>
                  <a:gd name="T49" fmla="*/ 421 h 505"/>
                  <a:gd name="T50" fmla="*/ 191 w 322"/>
                  <a:gd name="T51" fmla="*/ 424 h 505"/>
                  <a:gd name="T52" fmla="*/ 220 w 322"/>
                  <a:gd name="T53" fmla="*/ 429 h 505"/>
                  <a:gd name="T54" fmla="*/ 248 w 322"/>
                  <a:gd name="T55" fmla="*/ 437 h 505"/>
                  <a:gd name="T56" fmla="*/ 274 w 322"/>
                  <a:gd name="T57" fmla="*/ 445 h 505"/>
                  <a:gd name="T58" fmla="*/ 291 w 322"/>
                  <a:gd name="T59" fmla="*/ 460 h 505"/>
                  <a:gd name="T60" fmla="*/ 305 w 322"/>
                  <a:gd name="T61" fmla="*/ 474 h 505"/>
                  <a:gd name="T62" fmla="*/ 316 w 322"/>
                  <a:gd name="T63" fmla="*/ 489 h 505"/>
                  <a:gd name="T64" fmla="*/ 322 w 322"/>
                  <a:gd name="T65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2" h="505">
                    <a:moveTo>
                      <a:pt x="322" y="84"/>
                    </a:moveTo>
                    <a:lnTo>
                      <a:pt x="319" y="75"/>
                    </a:lnTo>
                    <a:lnTo>
                      <a:pt x="316" y="68"/>
                    </a:lnTo>
                    <a:lnTo>
                      <a:pt x="311" y="61"/>
                    </a:lnTo>
                    <a:lnTo>
                      <a:pt x="305" y="54"/>
                    </a:lnTo>
                    <a:lnTo>
                      <a:pt x="299" y="46"/>
                    </a:lnTo>
                    <a:lnTo>
                      <a:pt x="291" y="39"/>
                    </a:lnTo>
                    <a:lnTo>
                      <a:pt x="283" y="32"/>
                    </a:lnTo>
                    <a:lnTo>
                      <a:pt x="274" y="26"/>
                    </a:lnTo>
                    <a:lnTo>
                      <a:pt x="262" y="20"/>
                    </a:lnTo>
                    <a:lnTo>
                      <a:pt x="248" y="16"/>
                    </a:lnTo>
                    <a:lnTo>
                      <a:pt x="234" y="12"/>
                    </a:lnTo>
                    <a:lnTo>
                      <a:pt x="220" y="9"/>
                    </a:lnTo>
                    <a:lnTo>
                      <a:pt x="207" y="6"/>
                    </a:lnTo>
                    <a:lnTo>
                      <a:pt x="191" y="3"/>
                    </a:lnTo>
                    <a:lnTo>
                      <a:pt x="176" y="1"/>
                    </a:lnTo>
                    <a:lnTo>
                      <a:pt x="161" y="0"/>
                    </a:lnTo>
                    <a:lnTo>
                      <a:pt x="145" y="1"/>
                    </a:lnTo>
                    <a:lnTo>
                      <a:pt x="130" y="3"/>
                    </a:lnTo>
                    <a:lnTo>
                      <a:pt x="115" y="6"/>
                    </a:lnTo>
                    <a:lnTo>
                      <a:pt x="101" y="9"/>
                    </a:lnTo>
                    <a:lnTo>
                      <a:pt x="87" y="12"/>
                    </a:lnTo>
                    <a:lnTo>
                      <a:pt x="73" y="16"/>
                    </a:lnTo>
                    <a:lnTo>
                      <a:pt x="59" y="20"/>
                    </a:lnTo>
                    <a:lnTo>
                      <a:pt x="46" y="26"/>
                    </a:lnTo>
                    <a:lnTo>
                      <a:pt x="36" y="32"/>
                    </a:lnTo>
                    <a:lnTo>
                      <a:pt x="29" y="39"/>
                    </a:lnTo>
                    <a:lnTo>
                      <a:pt x="23" y="46"/>
                    </a:lnTo>
                    <a:lnTo>
                      <a:pt x="16" y="54"/>
                    </a:lnTo>
                    <a:lnTo>
                      <a:pt x="10" y="61"/>
                    </a:lnTo>
                    <a:lnTo>
                      <a:pt x="6" y="68"/>
                    </a:lnTo>
                    <a:lnTo>
                      <a:pt x="3" y="75"/>
                    </a:lnTo>
                    <a:lnTo>
                      <a:pt x="0" y="84"/>
                    </a:lnTo>
                    <a:lnTo>
                      <a:pt x="0" y="505"/>
                    </a:lnTo>
                    <a:lnTo>
                      <a:pt x="3" y="496"/>
                    </a:lnTo>
                    <a:lnTo>
                      <a:pt x="6" y="489"/>
                    </a:lnTo>
                    <a:lnTo>
                      <a:pt x="10" y="482"/>
                    </a:lnTo>
                    <a:lnTo>
                      <a:pt x="16" y="474"/>
                    </a:lnTo>
                    <a:lnTo>
                      <a:pt x="23" y="467"/>
                    </a:lnTo>
                    <a:lnTo>
                      <a:pt x="29" y="460"/>
                    </a:lnTo>
                    <a:lnTo>
                      <a:pt x="36" y="453"/>
                    </a:lnTo>
                    <a:lnTo>
                      <a:pt x="46" y="445"/>
                    </a:lnTo>
                    <a:lnTo>
                      <a:pt x="59" y="441"/>
                    </a:lnTo>
                    <a:lnTo>
                      <a:pt x="73" y="437"/>
                    </a:lnTo>
                    <a:lnTo>
                      <a:pt x="87" y="432"/>
                    </a:lnTo>
                    <a:lnTo>
                      <a:pt x="101" y="429"/>
                    </a:lnTo>
                    <a:lnTo>
                      <a:pt x="115" y="425"/>
                    </a:lnTo>
                    <a:lnTo>
                      <a:pt x="130" y="424"/>
                    </a:lnTo>
                    <a:lnTo>
                      <a:pt x="145" y="422"/>
                    </a:lnTo>
                    <a:lnTo>
                      <a:pt x="161" y="421"/>
                    </a:lnTo>
                    <a:lnTo>
                      <a:pt x="176" y="422"/>
                    </a:lnTo>
                    <a:lnTo>
                      <a:pt x="191" y="424"/>
                    </a:lnTo>
                    <a:lnTo>
                      <a:pt x="207" y="425"/>
                    </a:lnTo>
                    <a:lnTo>
                      <a:pt x="220" y="429"/>
                    </a:lnTo>
                    <a:lnTo>
                      <a:pt x="234" y="432"/>
                    </a:lnTo>
                    <a:lnTo>
                      <a:pt x="248" y="437"/>
                    </a:lnTo>
                    <a:lnTo>
                      <a:pt x="262" y="441"/>
                    </a:lnTo>
                    <a:lnTo>
                      <a:pt x="274" y="445"/>
                    </a:lnTo>
                    <a:lnTo>
                      <a:pt x="283" y="453"/>
                    </a:lnTo>
                    <a:lnTo>
                      <a:pt x="291" y="460"/>
                    </a:lnTo>
                    <a:lnTo>
                      <a:pt x="299" y="467"/>
                    </a:lnTo>
                    <a:lnTo>
                      <a:pt x="305" y="474"/>
                    </a:lnTo>
                    <a:lnTo>
                      <a:pt x="311" y="482"/>
                    </a:lnTo>
                    <a:lnTo>
                      <a:pt x="316" y="489"/>
                    </a:lnTo>
                    <a:lnTo>
                      <a:pt x="319" y="496"/>
                    </a:lnTo>
                    <a:lnTo>
                      <a:pt x="322" y="505"/>
                    </a:lnTo>
                    <a:lnTo>
                      <a:pt x="322" y="8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16" name="Freeform 1548"/>
              <p:cNvSpPr>
                <a:spLocks/>
              </p:cNvSpPr>
              <p:nvPr/>
            </p:nvSpPr>
            <p:spPr bwMode="auto">
              <a:xfrm>
                <a:off x="1672" y="2315"/>
                <a:ext cx="161" cy="252"/>
              </a:xfrm>
              <a:custGeom>
                <a:avLst/>
                <a:gdLst>
                  <a:gd name="T0" fmla="*/ 319 w 322"/>
                  <a:gd name="T1" fmla="*/ 75 h 505"/>
                  <a:gd name="T2" fmla="*/ 311 w 322"/>
                  <a:gd name="T3" fmla="*/ 61 h 505"/>
                  <a:gd name="T4" fmla="*/ 299 w 322"/>
                  <a:gd name="T5" fmla="*/ 46 h 505"/>
                  <a:gd name="T6" fmla="*/ 283 w 322"/>
                  <a:gd name="T7" fmla="*/ 32 h 505"/>
                  <a:gd name="T8" fmla="*/ 262 w 322"/>
                  <a:gd name="T9" fmla="*/ 20 h 505"/>
                  <a:gd name="T10" fmla="*/ 234 w 322"/>
                  <a:gd name="T11" fmla="*/ 12 h 505"/>
                  <a:gd name="T12" fmla="*/ 207 w 322"/>
                  <a:gd name="T13" fmla="*/ 6 h 505"/>
                  <a:gd name="T14" fmla="*/ 176 w 322"/>
                  <a:gd name="T15" fmla="*/ 1 h 505"/>
                  <a:gd name="T16" fmla="*/ 145 w 322"/>
                  <a:gd name="T17" fmla="*/ 1 h 505"/>
                  <a:gd name="T18" fmla="*/ 115 w 322"/>
                  <a:gd name="T19" fmla="*/ 6 h 505"/>
                  <a:gd name="T20" fmla="*/ 87 w 322"/>
                  <a:gd name="T21" fmla="*/ 12 h 505"/>
                  <a:gd name="T22" fmla="*/ 59 w 322"/>
                  <a:gd name="T23" fmla="*/ 20 h 505"/>
                  <a:gd name="T24" fmla="*/ 36 w 322"/>
                  <a:gd name="T25" fmla="*/ 32 h 505"/>
                  <a:gd name="T26" fmla="*/ 23 w 322"/>
                  <a:gd name="T27" fmla="*/ 46 h 505"/>
                  <a:gd name="T28" fmla="*/ 10 w 322"/>
                  <a:gd name="T29" fmla="*/ 61 h 505"/>
                  <a:gd name="T30" fmla="*/ 3 w 322"/>
                  <a:gd name="T31" fmla="*/ 75 h 505"/>
                  <a:gd name="T32" fmla="*/ 0 w 322"/>
                  <a:gd name="T33" fmla="*/ 505 h 505"/>
                  <a:gd name="T34" fmla="*/ 6 w 322"/>
                  <a:gd name="T35" fmla="*/ 489 h 505"/>
                  <a:gd name="T36" fmla="*/ 16 w 322"/>
                  <a:gd name="T37" fmla="*/ 474 h 505"/>
                  <a:gd name="T38" fmla="*/ 29 w 322"/>
                  <a:gd name="T39" fmla="*/ 460 h 505"/>
                  <a:gd name="T40" fmla="*/ 46 w 322"/>
                  <a:gd name="T41" fmla="*/ 445 h 505"/>
                  <a:gd name="T42" fmla="*/ 73 w 322"/>
                  <a:gd name="T43" fmla="*/ 437 h 505"/>
                  <a:gd name="T44" fmla="*/ 101 w 322"/>
                  <a:gd name="T45" fmla="*/ 429 h 505"/>
                  <a:gd name="T46" fmla="*/ 130 w 322"/>
                  <a:gd name="T47" fmla="*/ 424 h 505"/>
                  <a:gd name="T48" fmla="*/ 161 w 322"/>
                  <a:gd name="T49" fmla="*/ 421 h 505"/>
                  <a:gd name="T50" fmla="*/ 191 w 322"/>
                  <a:gd name="T51" fmla="*/ 424 h 505"/>
                  <a:gd name="T52" fmla="*/ 220 w 322"/>
                  <a:gd name="T53" fmla="*/ 429 h 505"/>
                  <a:gd name="T54" fmla="*/ 248 w 322"/>
                  <a:gd name="T55" fmla="*/ 437 h 505"/>
                  <a:gd name="T56" fmla="*/ 274 w 322"/>
                  <a:gd name="T57" fmla="*/ 445 h 505"/>
                  <a:gd name="T58" fmla="*/ 291 w 322"/>
                  <a:gd name="T59" fmla="*/ 460 h 505"/>
                  <a:gd name="T60" fmla="*/ 305 w 322"/>
                  <a:gd name="T61" fmla="*/ 474 h 505"/>
                  <a:gd name="T62" fmla="*/ 316 w 322"/>
                  <a:gd name="T63" fmla="*/ 489 h 505"/>
                  <a:gd name="T64" fmla="*/ 322 w 322"/>
                  <a:gd name="T65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2" h="505">
                    <a:moveTo>
                      <a:pt x="322" y="84"/>
                    </a:moveTo>
                    <a:lnTo>
                      <a:pt x="319" y="75"/>
                    </a:lnTo>
                    <a:lnTo>
                      <a:pt x="316" y="68"/>
                    </a:lnTo>
                    <a:lnTo>
                      <a:pt x="311" y="61"/>
                    </a:lnTo>
                    <a:lnTo>
                      <a:pt x="305" y="54"/>
                    </a:lnTo>
                    <a:lnTo>
                      <a:pt x="299" y="46"/>
                    </a:lnTo>
                    <a:lnTo>
                      <a:pt x="291" y="39"/>
                    </a:lnTo>
                    <a:lnTo>
                      <a:pt x="283" y="32"/>
                    </a:lnTo>
                    <a:lnTo>
                      <a:pt x="274" y="26"/>
                    </a:lnTo>
                    <a:lnTo>
                      <a:pt x="262" y="20"/>
                    </a:lnTo>
                    <a:lnTo>
                      <a:pt x="248" y="16"/>
                    </a:lnTo>
                    <a:lnTo>
                      <a:pt x="234" y="12"/>
                    </a:lnTo>
                    <a:lnTo>
                      <a:pt x="220" y="9"/>
                    </a:lnTo>
                    <a:lnTo>
                      <a:pt x="207" y="6"/>
                    </a:lnTo>
                    <a:lnTo>
                      <a:pt x="191" y="3"/>
                    </a:lnTo>
                    <a:lnTo>
                      <a:pt x="176" y="1"/>
                    </a:lnTo>
                    <a:lnTo>
                      <a:pt x="161" y="0"/>
                    </a:lnTo>
                    <a:lnTo>
                      <a:pt x="145" y="1"/>
                    </a:lnTo>
                    <a:lnTo>
                      <a:pt x="130" y="3"/>
                    </a:lnTo>
                    <a:lnTo>
                      <a:pt x="115" y="6"/>
                    </a:lnTo>
                    <a:lnTo>
                      <a:pt x="101" y="9"/>
                    </a:lnTo>
                    <a:lnTo>
                      <a:pt x="87" y="12"/>
                    </a:lnTo>
                    <a:lnTo>
                      <a:pt x="73" y="16"/>
                    </a:lnTo>
                    <a:lnTo>
                      <a:pt x="59" y="20"/>
                    </a:lnTo>
                    <a:lnTo>
                      <a:pt x="46" y="26"/>
                    </a:lnTo>
                    <a:lnTo>
                      <a:pt x="36" y="32"/>
                    </a:lnTo>
                    <a:lnTo>
                      <a:pt x="29" y="39"/>
                    </a:lnTo>
                    <a:lnTo>
                      <a:pt x="23" y="46"/>
                    </a:lnTo>
                    <a:lnTo>
                      <a:pt x="16" y="54"/>
                    </a:lnTo>
                    <a:lnTo>
                      <a:pt x="10" y="61"/>
                    </a:lnTo>
                    <a:lnTo>
                      <a:pt x="6" y="68"/>
                    </a:lnTo>
                    <a:lnTo>
                      <a:pt x="3" y="75"/>
                    </a:lnTo>
                    <a:lnTo>
                      <a:pt x="0" y="84"/>
                    </a:lnTo>
                    <a:lnTo>
                      <a:pt x="0" y="505"/>
                    </a:lnTo>
                    <a:lnTo>
                      <a:pt x="3" y="496"/>
                    </a:lnTo>
                    <a:lnTo>
                      <a:pt x="6" y="489"/>
                    </a:lnTo>
                    <a:lnTo>
                      <a:pt x="10" y="482"/>
                    </a:lnTo>
                    <a:lnTo>
                      <a:pt x="16" y="474"/>
                    </a:lnTo>
                    <a:lnTo>
                      <a:pt x="23" y="467"/>
                    </a:lnTo>
                    <a:lnTo>
                      <a:pt x="29" y="460"/>
                    </a:lnTo>
                    <a:lnTo>
                      <a:pt x="36" y="453"/>
                    </a:lnTo>
                    <a:lnTo>
                      <a:pt x="46" y="445"/>
                    </a:lnTo>
                    <a:lnTo>
                      <a:pt x="59" y="441"/>
                    </a:lnTo>
                    <a:lnTo>
                      <a:pt x="73" y="437"/>
                    </a:lnTo>
                    <a:lnTo>
                      <a:pt x="87" y="432"/>
                    </a:lnTo>
                    <a:lnTo>
                      <a:pt x="101" y="429"/>
                    </a:lnTo>
                    <a:lnTo>
                      <a:pt x="115" y="425"/>
                    </a:lnTo>
                    <a:lnTo>
                      <a:pt x="130" y="424"/>
                    </a:lnTo>
                    <a:lnTo>
                      <a:pt x="145" y="422"/>
                    </a:lnTo>
                    <a:lnTo>
                      <a:pt x="161" y="421"/>
                    </a:lnTo>
                    <a:lnTo>
                      <a:pt x="176" y="422"/>
                    </a:lnTo>
                    <a:lnTo>
                      <a:pt x="191" y="424"/>
                    </a:lnTo>
                    <a:lnTo>
                      <a:pt x="207" y="425"/>
                    </a:lnTo>
                    <a:lnTo>
                      <a:pt x="220" y="429"/>
                    </a:lnTo>
                    <a:lnTo>
                      <a:pt x="234" y="432"/>
                    </a:lnTo>
                    <a:lnTo>
                      <a:pt x="248" y="437"/>
                    </a:lnTo>
                    <a:lnTo>
                      <a:pt x="262" y="441"/>
                    </a:lnTo>
                    <a:lnTo>
                      <a:pt x="274" y="445"/>
                    </a:lnTo>
                    <a:lnTo>
                      <a:pt x="283" y="453"/>
                    </a:lnTo>
                    <a:lnTo>
                      <a:pt x="291" y="460"/>
                    </a:lnTo>
                    <a:lnTo>
                      <a:pt x="299" y="467"/>
                    </a:lnTo>
                    <a:lnTo>
                      <a:pt x="305" y="474"/>
                    </a:lnTo>
                    <a:lnTo>
                      <a:pt x="311" y="482"/>
                    </a:lnTo>
                    <a:lnTo>
                      <a:pt x="316" y="489"/>
                    </a:lnTo>
                    <a:lnTo>
                      <a:pt x="319" y="496"/>
                    </a:lnTo>
                    <a:lnTo>
                      <a:pt x="322" y="505"/>
                    </a:lnTo>
                    <a:lnTo>
                      <a:pt x="322" y="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17" name="Freeform 1549"/>
              <p:cNvSpPr>
                <a:spLocks/>
              </p:cNvSpPr>
              <p:nvPr/>
            </p:nvSpPr>
            <p:spPr bwMode="auto">
              <a:xfrm>
                <a:off x="1672" y="2040"/>
                <a:ext cx="161" cy="253"/>
              </a:xfrm>
              <a:custGeom>
                <a:avLst/>
                <a:gdLst>
                  <a:gd name="T0" fmla="*/ 319 w 322"/>
                  <a:gd name="T1" fmla="*/ 76 h 507"/>
                  <a:gd name="T2" fmla="*/ 311 w 322"/>
                  <a:gd name="T3" fmla="*/ 61 h 507"/>
                  <a:gd name="T4" fmla="*/ 299 w 322"/>
                  <a:gd name="T5" fmla="*/ 47 h 507"/>
                  <a:gd name="T6" fmla="*/ 283 w 322"/>
                  <a:gd name="T7" fmla="*/ 32 h 507"/>
                  <a:gd name="T8" fmla="*/ 262 w 322"/>
                  <a:gd name="T9" fmla="*/ 21 h 507"/>
                  <a:gd name="T10" fmla="*/ 234 w 322"/>
                  <a:gd name="T11" fmla="*/ 12 h 507"/>
                  <a:gd name="T12" fmla="*/ 207 w 322"/>
                  <a:gd name="T13" fmla="*/ 5 h 507"/>
                  <a:gd name="T14" fmla="*/ 176 w 322"/>
                  <a:gd name="T15" fmla="*/ 0 h 507"/>
                  <a:gd name="T16" fmla="*/ 145 w 322"/>
                  <a:gd name="T17" fmla="*/ 0 h 507"/>
                  <a:gd name="T18" fmla="*/ 115 w 322"/>
                  <a:gd name="T19" fmla="*/ 5 h 507"/>
                  <a:gd name="T20" fmla="*/ 87 w 322"/>
                  <a:gd name="T21" fmla="*/ 12 h 507"/>
                  <a:gd name="T22" fmla="*/ 59 w 322"/>
                  <a:gd name="T23" fmla="*/ 21 h 507"/>
                  <a:gd name="T24" fmla="*/ 36 w 322"/>
                  <a:gd name="T25" fmla="*/ 32 h 507"/>
                  <a:gd name="T26" fmla="*/ 23 w 322"/>
                  <a:gd name="T27" fmla="*/ 47 h 507"/>
                  <a:gd name="T28" fmla="*/ 10 w 322"/>
                  <a:gd name="T29" fmla="*/ 61 h 507"/>
                  <a:gd name="T30" fmla="*/ 3 w 322"/>
                  <a:gd name="T31" fmla="*/ 76 h 507"/>
                  <a:gd name="T32" fmla="*/ 0 w 322"/>
                  <a:gd name="T33" fmla="*/ 507 h 507"/>
                  <a:gd name="T34" fmla="*/ 6 w 322"/>
                  <a:gd name="T35" fmla="*/ 491 h 507"/>
                  <a:gd name="T36" fmla="*/ 16 w 322"/>
                  <a:gd name="T37" fmla="*/ 476 h 507"/>
                  <a:gd name="T38" fmla="*/ 29 w 322"/>
                  <a:gd name="T39" fmla="*/ 462 h 507"/>
                  <a:gd name="T40" fmla="*/ 46 w 322"/>
                  <a:gd name="T41" fmla="*/ 447 h 507"/>
                  <a:gd name="T42" fmla="*/ 73 w 322"/>
                  <a:gd name="T43" fmla="*/ 438 h 507"/>
                  <a:gd name="T44" fmla="*/ 101 w 322"/>
                  <a:gd name="T45" fmla="*/ 430 h 507"/>
                  <a:gd name="T46" fmla="*/ 130 w 322"/>
                  <a:gd name="T47" fmla="*/ 424 h 507"/>
                  <a:gd name="T48" fmla="*/ 161 w 322"/>
                  <a:gd name="T49" fmla="*/ 422 h 507"/>
                  <a:gd name="T50" fmla="*/ 191 w 322"/>
                  <a:gd name="T51" fmla="*/ 424 h 507"/>
                  <a:gd name="T52" fmla="*/ 220 w 322"/>
                  <a:gd name="T53" fmla="*/ 430 h 507"/>
                  <a:gd name="T54" fmla="*/ 248 w 322"/>
                  <a:gd name="T55" fmla="*/ 438 h 507"/>
                  <a:gd name="T56" fmla="*/ 274 w 322"/>
                  <a:gd name="T57" fmla="*/ 447 h 507"/>
                  <a:gd name="T58" fmla="*/ 291 w 322"/>
                  <a:gd name="T59" fmla="*/ 462 h 507"/>
                  <a:gd name="T60" fmla="*/ 305 w 322"/>
                  <a:gd name="T61" fmla="*/ 476 h 507"/>
                  <a:gd name="T62" fmla="*/ 316 w 322"/>
                  <a:gd name="T63" fmla="*/ 491 h 507"/>
                  <a:gd name="T64" fmla="*/ 322 w 322"/>
                  <a:gd name="T65" fmla="*/ 50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2" h="507">
                    <a:moveTo>
                      <a:pt x="322" y="84"/>
                    </a:moveTo>
                    <a:lnTo>
                      <a:pt x="319" y="76"/>
                    </a:lnTo>
                    <a:lnTo>
                      <a:pt x="316" y="69"/>
                    </a:lnTo>
                    <a:lnTo>
                      <a:pt x="311" y="61"/>
                    </a:lnTo>
                    <a:lnTo>
                      <a:pt x="305" y="54"/>
                    </a:lnTo>
                    <a:lnTo>
                      <a:pt x="299" y="47"/>
                    </a:lnTo>
                    <a:lnTo>
                      <a:pt x="291" y="40"/>
                    </a:lnTo>
                    <a:lnTo>
                      <a:pt x="283" y="32"/>
                    </a:lnTo>
                    <a:lnTo>
                      <a:pt x="274" y="25"/>
                    </a:lnTo>
                    <a:lnTo>
                      <a:pt x="262" y="21"/>
                    </a:lnTo>
                    <a:lnTo>
                      <a:pt x="248" y="16"/>
                    </a:lnTo>
                    <a:lnTo>
                      <a:pt x="234" y="12"/>
                    </a:lnTo>
                    <a:lnTo>
                      <a:pt x="220" y="8"/>
                    </a:lnTo>
                    <a:lnTo>
                      <a:pt x="207" y="5"/>
                    </a:lnTo>
                    <a:lnTo>
                      <a:pt x="191" y="3"/>
                    </a:lnTo>
                    <a:lnTo>
                      <a:pt x="176" y="0"/>
                    </a:lnTo>
                    <a:lnTo>
                      <a:pt x="161" y="0"/>
                    </a:lnTo>
                    <a:lnTo>
                      <a:pt x="145" y="0"/>
                    </a:lnTo>
                    <a:lnTo>
                      <a:pt x="130" y="3"/>
                    </a:lnTo>
                    <a:lnTo>
                      <a:pt x="115" y="5"/>
                    </a:lnTo>
                    <a:lnTo>
                      <a:pt x="101" y="8"/>
                    </a:lnTo>
                    <a:lnTo>
                      <a:pt x="87" y="12"/>
                    </a:lnTo>
                    <a:lnTo>
                      <a:pt x="73" y="16"/>
                    </a:lnTo>
                    <a:lnTo>
                      <a:pt x="59" y="21"/>
                    </a:lnTo>
                    <a:lnTo>
                      <a:pt x="46" y="25"/>
                    </a:lnTo>
                    <a:lnTo>
                      <a:pt x="36" y="32"/>
                    </a:lnTo>
                    <a:lnTo>
                      <a:pt x="29" y="40"/>
                    </a:lnTo>
                    <a:lnTo>
                      <a:pt x="23" y="47"/>
                    </a:lnTo>
                    <a:lnTo>
                      <a:pt x="16" y="54"/>
                    </a:lnTo>
                    <a:lnTo>
                      <a:pt x="10" y="61"/>
                    </a:lnTo>
                    <a:lnTo>
                      <a:pt x="6" y="69"/>
                    </a:lnTo>
                    <a:lnTo>
                      <a:pt x="3" y="76"/>
                    </a:lnTo>
                    <a:lnTo>
                      <a:pt x="0" y="84"/>
                    </a:lnTo>
                    <a:lnTo>
                      <a:pt x="0" y="507"/>
                    </a:lnTo>
                    <a:lnTo>
                      <a:pt x="3" y="498"/>
                    </a:lnTo>
                    <a:lnTo>
                      <a:pt x="6" y="491"/>
                    </a:lnTo>
                    <a:lnTo>
                      <a:pt x="10" y="483"/>
                    </a:lnTo>
                    <a:lnTo>
                      <a:pt x="16" y="476"/>
                    </a:lnTo>
                    <a:lnTo>
                      <a:pt x="23" y="469"/>
                    </a:lnTo>
                    <a:lnTo>
                      <a:pt x="29" y="462"/>
                    </a:lnTo>
                    <a:lnTo>
                      <a:pt x="36" y="454"/>
                    </a:lnTo>
                    <a:lnTo>
                      <a:pt x="46" y="447"/>
                    </a:lnTo>
                    <a:lnTo>
                      <a:pt x="59" y="443"/>
                    </a:lnTo>
                    <a:lnTo>
                      <a:pt x="73" y="438"/>
                    </a:lnTo>
                    <a:lnTo>
                      <a:pt x="87" y="434"/>
                    </a:lnTo>
                    <a:lnTo>
                      <a:pt x="101" y="430"/>
                    </a:lnTo>
                    <a:lnTo>
                      <a:pt x="115" y="427"/>
                    </a:lnTo>
                    <a:lnTo>
                      <a:pt x="130" y="424"/>
                    </a:lnTo>
                    <a:lnTo>
                      <a:pt x="145" y="422"/>
                    </a:lnTo>
                    <a:lnTo>
                      <a:pt x="161" y="422"/>
                    </a:lnTo>
                    <a:lnTo>
                      <a:pt x="176" y="422"/>
                    </a:lnTo>
                    <a:lnTo>
                      <a:pt x="191" y="424"/>
                    </a:lnTo>
                    <a:lnTo>
                      <a:pt x="207" y="427"/>
                    </a:lnTo>
                    <a:lnTo>
                      <a:pt x="220" y="430"/>
                    </a:lnTo>
                    <a:lnTo>
                      <a:pt x="234" y="434"/>
                    </a:lnTo>
                    <a:lnTo>
                      <a:pt x="248" y="438"/>
                    </a:lnTo>
                    <a:lnTo>
                      <a:pt x="262" y="443"/>
                    </a:lnTo>
                    <a:lnTo>
                      <a:pt x="274" y="447"/>
                    </a:lnTo>
                    <a:lnTo>
                      <a:pt x="283" y="454"/>
                    </a:lnTo>
                    <a:lnTo>
                      <a:pt x="291" y="462"/>
                    </a:lnTo>
                    <a:lnTo>
                      <a:pt x="299" y="469"/>
                    </a:lnTo>
                    <a:lnTo>
                      <a:pt x="305" y="476"/>
                    </a:lnTo>
                    <a:lnTo>
                      <a:pt x="311" y="483"/>
                    </a:lnTo>
                    <a:lnTo>
                      <a:pt x="316" y="491"/>
                    </a:lnTo>
                    <a:lnTo>
                      <a:pt x="319" y="498"/>
                    </a:lnTo>
                    <a:lnTo>
                      <a:pt x="322" y="507"/>
                    </a:lnTo>
                    <a:lnTo>
                      <a:pt x="322" y="8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18" name="Freeform 1550"/>
              <p:cNvSpPr>
                <a:spLocks/>
              </p:cNvSpPr>
              <p:nvPr/>
            </p:nvSpPr>
            <p:spPr bwMode="auto">
              <a:xfrm>
                <a:off x="1672" y="2040"/>
                <a:ext cx="161" cy="253"/>
              </a:xfrm>
              <a:custGeom>
                <a:avLst/>
                <a:gdLst>
                  <a:gd name="T0" fmla="*/ 319 w 322"/>
                  <a:gd name="T1" fmla="*/ 76 h 507"/>
                  <a:gd name="T2" fmla="*/ 311 w 322"/>
                  <a:gd name="T3" fmla="*/ 61 h 507"/>
                  <a:gd name="T4" fmla="*/ 299 w 322"/>
                  <a:gd name="T5" fmla="*/ 47 h 507"/>
                  <a:gd name="T6" fmla="*/ 283 w 322"/>
                  <a:gd name="T7" fmla="*/ 32 h 507"/>
                  <a:gd name="T8" fmla="*/ 262 w 322"/>
                  <a:gd name="T9" fmla="*/ 21 h 507"/>
                  <a:gd name="T10" fmla="*/ 234 w 322"/>
                  <a:gd name="T11" fmla="*/ 12 h 507"/>
                  <a:gd name="T12" fmla="*/ 207 w 322"/>
                  <a:gd name="T13" fmla="*/ 5 h 507"/>
                  <a:gd name="T14" fmla="*/ 176 w 322"/>
                  <a:gd name="T15" fmla="*/ 0 h 507"/>
                  <a:gd name="T16" fmla="*/ 145 w 322"/>
                  <a:gd name="T17" fmla="*/ 0 h 507"/>
                  <a:gd name="T18" fmla="*/ 115 w 322"/>
                  <a:gd name="T19" fmla="*/ 5 h 507"/>
                  <a:gd name="T20" fmla="*/ 87 w 322"/>
                  <a:gd name="T21" fmla="*/ 12 h 507"/>
                  <a:gd name="T22" fmla="*/ 59 w 322"/>
                  <a:gd name="T23" fmla="*/ 21 h 507"/>
                  <a:gd name="T24" fmla="*/ 36 w 322"/>
                  <a:gd name="T25" fmla="*/ 32 h 507"/>
                  <a:gd name="T26" fmla="*/ 23 w 322"/>
                  <a:gd name="T27" fmla="*/ 47 h 507"/>
                  <a:gd name="T28" fmla="*/ 10 w 322"/>
                  <a:gd name="T29" fmla="*/ 61 h 507"/>
                  <a:gd name="T30" fmla="*/ 3 w 322"/>
                  <a:gd name="T31" fmla="*/ 76 h 507"/>
                  <a:gd name="T32" fmla="*/ 0 w 322"/>
                  <a:gd name="T33" fmla="*/ 507 h 507"/>
                  <a:gd name="T34" fmla="*/ 6 w 322"/>
                  <a:gd name="T35" fmla="*/ 491 h 507"/>
                  <a:gd name="T36" fmla="*/ 16 w 322"/>
                  <a:gd name="T37" fmla="*/ 476 h 507"/>
                  <a:gd name="T38" fmla="*/ 29 w 322"/>
                  <a:gd name="T39" fmla="*/ 462 h 507"/>
                  <a:gd name="T40" fmla="*/ 46 w 322"/>
                  <a:gd name="T41" fmla="*/ 447 h 507"/>
                  <a:gd name="T42" fmla="*/ 73 w 322"/>
                  <a:gd name="T43" fmla="*/ 438 h 507"/>
                  <a:gd name="T44" fmla="*/ 101 w 322"/>
                  <a:gd name="T45" fmla="*/ 430 h 507"/>
                  <a:gd name="T46" fmla="*/ 130 w 322"/>
                  <a:gd name="T47" fmla="*/ 424 h 507"/>
                  <a:gd name="T48" fmla="*/ 161 w 322"/>
                  <a:gd name="T49" fmla="*/ 422 h 507"/>
                  <a:gd name="T50" fmla="*/ 191 w 322"/>
                  <a:gd name="T51" fmla="*/ 424 h 507"/>
                  <a:gd name="T52" fmla="*/ 220 w 322"/>
                  <a:gd name="T53" fmla="*/ 430 h 507"/>
                  <a:gd name="T54" fmla="*/ 248 w 322"/>
                  <a:gd name="T55" fmla="*/ 438 h 507"/>
                  <a:gd name="T56" fmla="*/ 274 w 322"/>
                  <a:gd name="T57" fmla="*/ 447 h 507"/>
                  <a:gd name="T58" fmla="*/ 291 w 322"/>
                  <a:gd name="T59" fmla="*/ 462 h 507"/>
                  <a:gd name="T60" fmla="*/ 305 w 322"/>
                  <a:gd name="T61" fmla="*/ 476 h 507"/>
                  <a:gd name="T62" fmla="*/ 316 w 322"/>
                  <a:gd name="T63" fmla="*/ 491 h 507"/>
                  <a:gd name="T64" fmla="*/ 322 w 322"/>
                  <a:gd name="T65" fmla="*/ 50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2" h="507">
                    <a:moveTo>
                      <a:pt x="322" y="84"/>
                    </a:moveTo>
                    <a:lnTo>
                      <a:pt x="319" y="76"/>
                    </a:lnTo>
                    <a:lnTo>
                      <a:pt x="316" y="69"/>
                    </a:lnTo>
                    <a:lnTo>
                      <a:pt x="311" y="61"/>
                    </a:lnTo>
                    <a:lnTo>
                      <a:pt x="305" y="54"/>
                    </a:lnTo>
                    <a:lnTo>
                      <a:pt x="299" y="47"/>
                    </a:lnTo>
                    <a:lnTo>
                      <a:pt x="291" y="40"/>
                    </a:lnTo>
                    <a:lnTo>
                      <a:pt x="283" y="32"/>
                    </a:lnTo>
                    <a:lnTo>
                      <a:pt x="274" y="25"/>
                    </a:lnTo>
                    <a:lnTo>
                      <a:pt x="262" y="21"/>
                    </a:lnTo>
                    <a:lnTo>
                      <a:pt x="248" y="16"/>
                    </a:lnTo>
                    <a:lnTo>
                      <a:pt x="234" y="12"/>
                    </a:lnTo>
                    <a:lnTo>
                      <a:pt x="220" y="8"/>
                    </a:lnTo>
                    <a:lnTo>
                      <a:pt x="207" y="5"/>
                    </a:lnTo>
                    <a:lnTo>
                      <a:pt x="191" y="3"/>
                    </a:lnTo>
                    <a:lnTo>
                      <a:pt x="176" y="0"/>
                    </a:lnTo>
                    <a:lnTo>
                      <a:pt x="161" y="0"/>
                    </a:lnTo>
                    <a:lnTo>
                      <a:pt x="145" y="0"/>
                    </a:lnTo>
                    <a:lnTo>
                      <a:pt x="130" y="3"/>
                    </a:lnTo>
                    <a:lnTo>
                      <a:pt x="115" y="5"/>
                    </a:lnTo>
                    <a:lnTo>
                      <a:pt x="101" y="8"/>
                    </a:lnTo>
                    <a:lnTo>
                      <a:pt x="87" y="12"/>
                    </a:lnTo>
                    <a:lnTo>
                      <a:pt x="73" y="16"/>
                    </a:lnTo>
                    <a:lnTo>
                      <a:pt x="59" y="21"/>
                    </a:lnTo>
                    <a:lnTo>
                      <a:pt x="46" y="25"/>
                    </a:lnTo>
                    <a:lnTo>
                      <a:pt x="36" y="32"/>
                    </a:lnTo>
                    <a:lnTo>
                      <a:pt x="29" y="40"/>
                    </a:lnTo>
                    <a:lnTo>
                      <a:pt x="23" y="47"/>
                    </a:lnTo>
                    <a:lnTo>
                      <a:pt x="16" y="54"/>
                    </a:lnTo>
                    <a:lnTo>
                      <a:pt x="10" y="61"/>
                    </a:lnTo>
                    <a:lnTo>
                      <a:pt x="6" y="69"/>
                    </a:lnTo>
                    <a:lnTo>
                      <a:pt x="3" y="76"/>
                    </a:lnTo>
                    <a:lnTo>
                      <a:pt x="0" y="84"/>
                    </a:lnTo>
                    <a:lnTo>
                      <a:pt x="0" y="507"/>
                    </a:lnTo>
                    <a:lnTo>
                      <a:pt x="3" y="498"/>
                    </a:lnTo>
                    <a:lnTo>
                      <a:pt x="6" y="491"/>
                    </a:lnTo>
                    <a:lnTo>
                      <a:pt x="10" y="483"/>
                    </a:lnTo>
                    <a:lnTo>
                      <a:pt x="16" y="476"/>
                    </a:lnTo>
                    <a:lnTo>
                      <a:pt x="23" y="469"/>
                    </a:lnTo>
                    <a:lnTo>
                      <a:pt x="29" y="462"/>
                    </a:lnTo>
                    <a:lnTo>
                      <a:pt x="36" y="454"/>
                    </a:lnTo>
                    <a:lnTo>
                      <a:pt x="46" y="447"/>
                    </a:lnTo>
                    <a:lnTo>
                      <a:pt x="59" y="443"/>
                    </a:lnTo>
                    <a:lnTo>
                      <a:pt x="73" y="438"/>
                    </a:lnTo>
                    <a:lnTo>
                      <a:pt x="87" y="434"/>
                    </a:lnTo>
                    <a:lnTo>
                      <a:pt x="101" y="430"/>
                    </a:lnTo>
                    <a:lnTo>
                      <a:pt x="115" y="427"/>
                    </a:lnTo>
                    <a:lnTo>
                      <a:pt x="130" y="424"/>
                    </a:lnTo>
                    <a:lnTo>
                      <a:pt x="145" y="422"/>
                    </a:lnTo>
                    <a:lnTo>
                      <a:pt x="161" y="422"/>
                    </a:lnTo>
                    <a:lnTo>
                      <a:pt x="176" y="422"/>
                    </a:lnTo>
                    <a:lnTo>
                      <a:pt x="191" y="424"/>
                    </a:lnTo>
                    <a:lnTo>
                      <a:pt x="207" y="427"/>
                    </a:lnTo>
                    <a:lnTo>
                      <a:pt x="220" y="430"/>
                    </a:lnTo>
                    <a:lnTo>
                      <a:pt x="234" y="434"/>
                    </a:lnTo>
                    <a:lnTo>
                      <a:pt x="248" y="438"/>
                    </a:lnTo>
                    <a:lnTo>
                      <a:pt x="262" y="443"/>
                    </a:lnTo>
                    <a:lnTo>
                      <a:pt x="274" y="447"/>
                    </a:lnTo>
                    <a:lnTo>
                      <a:pt x="283" y="454"/>
                    </a:lnTo>
                    <a:lnTo>
                      <a:pt x="291" y="462"/>
                    </a:lnTo>
                    <a:lnTo>
                      <a:pt x="299" y="469"/>
                    </a:lnTo>
                    <a:lnTo>
                      <a:pt x="305" y="476"/>
                    </a:lnTo>
                    <a:lnTo>
                      <a:pt x="311" y="483"/>
                    </a:lnTo>
                    <a:lnTo>
                      <a:pt x="316" y="491"/>
                    </a:lnTo>
                    <a:lnTo>
                      <a:pt x="319" y="498"/>
                    </a:lnTo>
                    <a:lnTo>
                      <a:pt x="322" y="507"/>
                    </a:lnTo>
                    <a:lnTo>
                      <a:pt x="322" y="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19" name="Freeform 1551"/>
              <p:cNvSpPr>
                <a:spLocks/>
              </p:cNvSpPr>
              <p:nvPr/>
            </p:nvSpPr>
            <p:spPr bwMode="auto">
              <a:xfrm>
                <a:off x="1672" y="1758"/>
                <a:ext cx="161" cy="255"/>
              </a:xfrm>
              <a:custGeom>
                <a:avLst/>
                <a:gdLst>
                  <a:gd name="T0" fmla="*/ 319 w 322"/>
                  <a:gd name="T1" fmla="*/ 77 h 504"/>
                  <a:gd name="T2" fmla="*/ 311 w 322"/>
                  <a:gd name="T3" fmla="*/ 61 h 504"/>
                  <a:gd name="T4" fmla="*/ 299 w 322"/>
                  <a:gd name="T5" fmla="*/ 46 h 504"/>
                  <a:gd name="T6" fmla="*/ 283 w 322"/>
                  <a:gd name="T7" fmla="*/ 32 h 504"/>
                  <a:gd name="T8" fmla="*/ 262 w 322"/>
                  <a:gd name="T9" fmla="*/ 20 h 504"/>
                  <a:gd name="T10" fmla="*/ 234 w 322"/>
                  <a:gd name="T11" fmla="*/ 11 h 504"/>
                  <a:gd name="T12" fmla="*/ 207 w 322"/>
                  <a:gd name="T13" fmla="*/ 5 h 504"/>
                  <a:gd name="T14" fmla="*/ 176 w 322"/>
                  <a:gd name="T15" fmla="*/ 1 h 504"/>
                  <a:gd name="T16" fmla="*/ 145 w 322"/>
                  <a:gd name="T17" fmla="*/ 1 h 504"/>
                  <a:gd name="T18" fmla="*/ 115 w 322"/>
                  <a:gd name="T19" fmla="*/ 5 h 504"/>
                  <a:gd name="T20" fmla="*/ 87 w 322"/>
                  <a:gd name="T21" fmla="*/ 11 h 504"/>
                  <a:gd name="T22" fmla="*/ 59 w 322"/>
                  <a:gd name="T23" fmla="*/ 20 h 504"/>
                  <a:gd name="T24" fmla="*/ 36 w 322"/>
                  <a:gd name="T25" fmla="*/ 32 h 504"/>
                  <a:gd name="T26" fmla="*/ 23 w 322"/>
                  <a:gd name="T27" fmla="*/ 46 h 504"/>
                  <a:gd name="T28" fmla="*/ 10 w 322"/>
                  <a:gd name="T29" fmla="*/ 61 h 504"/>
                  <a:gd name="T30" fmla="*/ 3 w 322"/>
                  <a:gd name="T31" fmla="*/ 77 h 504"/>
                  <a:gd name="T32" fmla="*/ 0 w 322"/>
                  <a:gd name="T33" fmla="*/ 504 h 504"/>
                  <a:gd name="T34" fmla="*/ 6 w 322"/>
                  <a:gd name="T35" fmla="*/ 488 h 504"/>
                  <a:gd name="T36" fmla="*/ 16 w 322"/>
                  <a:gd name="T37" fmla="*/ 474 h 504"/>
                  <a:gd name="T38" fmla="*/ 29 w 322"/>
                  <a:gd name="T39" fmla="*/ 461 h 504"/>
                  <a:gd name="T40" fmla="*/ 46 w 322"/>
                  <a:gd name="T41" fmla="*/ 446 h 504"/>
                  <a:gd name="T42" fmla="*/ 73 w 322"/>
                  <a:gd name="T43" fmla="*/ 436 h 504"/>
                  <a:gd name="T44" fmla="*/ 101 w 322"/>
                  <a:gd name="T45" fmla="*/ 429 h 504"/>
                  <a:gd name="T46" fmla="*/ 130 w 322"/>
                  <a:gd name="T47" fmla="*/ 423 h 504"/>
                  <a:gd name="T48" fmla="*/ 161 w 322"/>
                  <a:gd name="T49" fmla="*/ 420 h 504"/>
                  <a:gd name="T50" fmla="*/ 191 w 322"/>
                  <a:gd name="T51" fmla="*/ 423 h 504"/>
                  <a:gd name="T52" fmla="*/ 220 w 322"/>
                  <a:gd name="T53" fmla="*/ 429 h 504"/>
                  <a:gd name="T54" fmla="*/ 248 w 322"/>
                  <a:gd name="T55" fmla="*/ 436 h 504"/>
                  <a:gd name="T56" fmla="*/ 274 w 322"/>
                  <a:gd name="T57" fmla="*/ 446 h 504"/>
                  <a:gd name="T58" fmla="*/ 291 w 322"/>
                  <a:gd name="T59" fmla="*/ 461 h 504"/>
                  <a:gd name="T60" fmla="*/ 305 w 322"/>
                  <a:gd name="T61" fmla="*/ 474 h 504"/>
                  <a:gd name="T62" fmla="*/ 316 w 322"/>
                  <a:gd name="T63" fmla="*/ 488 h 504"/>
                  <a:gd name="T64" fmla="*/ 322 w 322"/>
                  <a:gd name="T65" fmla="*/ 504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2" h="504">
                    <a:moveTo>
                      <a:pt x="322" y="84"/>
                    </a:moveTo>
                    <a:lnTo>
                      <a:pt x="319" y="77"/>
                    </a:lnTo>
                    <a:lnTo>
                      <a:pt x="316" y="68"/>
                    </a:lnTo>
                    <a:lnTo>
                      <a:pt x="311" y="61"/>
                    </a:lnTo>
                    <a:lnTo>
                      <a:pt x="305" y="53"/>
                    </a:lnTo>
                    <a:lnTo>
                      <a:pt x="299" y="46"/>
                    </a:lnTo>
                    <a:lnTo>
                      <a:pt x="291" y="39"/>
                    </a:lnTo>
                    <a:lnTo>
                      <a:pt x="283" y="32"/>
                    </a:lnTo>
                    <a:lnTo>
                      <a:pt x="274" y="26"/>
                    </a:lnTo>
                    <a:lnTo>
                      <a:pt x="262" y="20"/>
                    </a:lnTo>
                    <a:lnTo>
                      <a:pt x="248" y="16"/>
                    </a:lnTo>
                    <a:lnTo>
                      <a:pt x="234" y="11"/>
                    </a:lnTo>
                    <a:lnTo>
                      <a:pt x="220" y="8"/>
                    </a:lnTo>
                    <a:lnTo>
                      <a:pt x="207" y="5"/>
                    </a:lnTo>
                    <a:lnTo>
                      <a:pt x="191" y="3"/>
                    </a:lnTo>
                    <a:lnTo>
                      <a:pt x="176" y="1"/>
                    </a:lnTo>
                    <a:lnTo>
                      <a:pt x="161" y="0"/>
                    </a:lnTo>
                    <a:lnTo>
                      <a:pt x="145" y="1"/>
                    </a:lnTo>
                    <a:lnTo>
                      <a:pt x="130" y="3"/>
                    </a:lnTo>
                    <a:lnTo>
                      <a:pt x="115" y="5"/>
                    </a:lnTo>
                    <a:lnTo>
                      <a:pt x="101" y="8"/>
                    </a:lnTo>
                    <a:lnTo>
                      <a:pt x="87" y="11"/>
                    </a:lnTo>
                    <a:lnTo>
                      <a:pt x="73" y="16"/>
                    </a:lnTo>
                    <a:lnTo>
                      <a:pt x="59" y="20"/>
                    </a:lnTo>
                    <a:lnTo>
                      <a:pt x="46" y="26"/>
                    </a:lnTo>
                    <a:lnTo>
                      <a:pt x="36" y="32"/>
                    </a:lnTo>
                    <a:lnTo>
                      <a:pt x="29" y="39"/>
                    </a:lnTo>
                    <a:lnTo>
                      <a:pt x="23" y="46"/>
                    </a:lnTo>
                    <a:lnTo>
                      <a:pt x="16" y="53"/>
                    </a:lnTo>
                    <a:lnTo>
                      <a:pt x="10" y="61"/>
                    </a:lnTo>
                    <a:lnTo>
                      <a:pt x="6" y="68"/>
                    </a:lnTo>
                    <a:lnTo>
                      <a:pt x="3" y="77"/>
                    </a:lnTo>
                    <a:lnTo>
                      <a:pt x="0" y="84"/>
                    </a:lnTo>
                    <a:lnTo>
                      <a:pt x="0" y="504"/>
                    </a:lnTo>
                    <a:lnTo>
                      <a:pt x="3" y="497"/>
                    </a:lnTo>
                    <a:lnTo>
                      <a:pt x="6" y="488"/>
                    </a:lnTo>
                    <a:lnTo>
                      <a:pt x="10" y="481"/>
                    </a:lnTo>
                    <a:lnTo>
                      <a:pt x="16" y="474"/>
                    </a:lnTo>
                    <a:lnTo>
                      <a:pt x="23" y="467"/>
                    </a:lnTo>
                    <a:lnTo>
                      <a:pt x="29" y="461"/>
                    </a:lnTo>
                    <a:lnTo>
                      <a:pt x="36" y="454"/>
                    </a:lnTo>
                    <a:lnTo>
                      <a:pt x="46" y="446"/>
                    </a:lnTo>
                    <a:lnTo>
                      <a:pt x="59" y="441"/>
                    </a:lnTo>
                    <a:lnTo>
                      <a:pt x="73" y="436"/>
                    </a:lnTo>
                    <a:lnTo>
                      <a:pt x="87" y="432"/>
                    </a:lnTo>
                    <a:lnTo>
                      <a:pt x="101" y="429"/>
                    </a:lnTo>
                    <a:lnTo>
                      <a:pt x="115" y="426"/>
                    </a:lnTo>
                    <a:lnTo>
                      <a:pt x="130" y="423"/>
                    </a:lnTo>
                    <a:lnTo>
                      <a:pt x="145" y="422"/>
                    </a:lnTo>
                    <a:lnTo>
                      <a:pt x="161" y="420"/>
                    </a:lnTo>
                    <a:lnTo>
                      <a:pt x="176" y="422"/>
                    </a:lnTo>
                    <a:lnTo>
                      <a:pt x="191" y="423"/>
                    </a:lnTo>
                    <a:lnTo>
                      <a:pt x="207" y="426"/>
                    </a:lnTo>
                    <a:lnTo>
                      <a:pt x="220" y="429"/>
                    </a:lnTo>
                    <a:lnTo>
                      <a:pt x="234" y="432"/>
                    </a:lnTo>
                    <a:lnTo>
                      <a:pt x="248" y="436"/>
                    </a:lnTo>
                    <a:lnTo>
                      <a:pt x="262" y="441"/>
                    </a:lnTo>
                    <a:lnTo>
                      <a:pt x="274" y="446"/>
                    </a:lnTo>
                    <a:lnTo>
                      <a:pt x="283" y="454"/>
                    </a:lnTo>
                    <a:lnTo>
                      <a:pt x="291" y="461"/>
                    </a:lnTo>
                    <a:lnTo>
                      <a:pt x="299" y="467"/>
                    </a:lnTo>
                    <a:lnTo>
                      <a:pt x="305" y="474"/>
                    </a:lnTo>
                    <a:lnTo>
                      <a:pt x="311" y="481"/>
                    </a:lnTo>
                    <a:lnTo>
                      <a:pt x="316" y="488"/>
                    </a:lnTo>
                    <a:lnTo>
                      <a:pt x="319" y="497"/>
                    </a:lnTo>
                    <a:lnTo>
                      <a:pt x="322" y="504"/>
                    </a:lnTo>
                    <a:lnTo>
                      <a:pt x="322" y="8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20" name="Freeform 1552"/>
              <p:cNvSpPr>
                <a:spLocks/>
              </p:cNvSpPr>
              <p:nvPr/>
            </p:nvSpPr>
            <p:spPr bwMode="auto">
              <a:xfrm>
                <a:off x="1672" y="1758"/>
                <a:ext cx="161" cy="255"/>
              </a:xfrm>
              <a:custGeom>
                <a:avLst/>
                <a:gdLst>
                  <a:gd name="T0" fmla="*/ 319 w 322"/>
                  <a:gd name="T1" fmla="*/ 77 h 504"/>
                  <a:gd name="T2" fmla="*/ 311 w 322"/>
                  <a:gd name="T3" fmla="*/ 61 h 504"/>
                  <a:gd name="T4" fmla="*/ 299 w 322"/>
                  <a:gd name="T5" fmla="*/ 46 h 504"/>
                  <a:gd name="T6" fmla="*/ 283 w 322"/>
                  <a:gd name="T7" fmla="*/ 32 h 504"/>
                  <a:gd name="T8" fmla="*/ 262 w 322"/>
                  <a:gd name="T9" fmla="*/ 20 h 504"/>
                  <a:gd name="T10" fmla="*/ 234 w 322"/>
                  <a:gd name="T11" fmla="*/ 11 h 504"/>
                  <a:gd name="T12" fmla="*/ 207 w 322"/>
                  <a:gd name="T13" fmla="*/ 5 h 504"/>
                  <a:gd name="T14" fmla="*/ 176 w 322"/>
                  <a:gd name="T15" fmla="*/ 1 h 504"/>
                  <a:gd name="T16" fmla="*/ 145 w 322"/>
                  <a:gd name="T17" fmla="*/ 1 h 504"/>
                  <a:gd name="T18" fmla="*/ 115 w 322"/>
                  <a:gd name="T19" fmla="*/ 5 h 504"/>
                  <a:gd name="T20" fmla="*/ 87 w 322"/>
                  <a:gd name="T21" fmla="*/ 11 h 504"/>
                  <a:gd name="T22" fmla="*/ 59 w 322"/>
                  <a:gd name="T23" fmla="*/ 20 h 504"/>
                  <a:gd name="T24" fmla="*/ 36 w 322"/>
                  <a:gd name="T25" fmla="*/ 32 h 504"/>
                  <a:gd name="T26" fmla="*/ 23 w 322"/>
                  <a:gd name="T27" fmla="*/ 46 h 504"/>
                  <a:gd name="T28" fmla="*/ 10 w 322"/>
                  <a:gd name="T29" fmla="*/ 61 h 504"/>
                  <a:gd name="T30" fmla="*/ 3 w 322"/>
                  <a:gd name="T31" fmla="*/ 77 h 504"/>
                  <a:gd name="T32" fmla="*/ 0 w 322"/>
                  <a:gd name="T33" fmla="*/ 504 h 504"/>
                  <a:gd name="T34" fmla="*/ 6 w 322"/>
                  <a:gd name="T35" fmla="*/ 488 h 504"/>
                  <a:gd name="T36" fmla="*/ 16 w 322"/>
                  <a:gd name="T37" fmla="*/ 474 h 504"/>
                  <a:gd name="T38" fmla="*/ 29 w 322"/>
                  <a:gd name="T39" fmla="*/ 461 h 504"/>
                  <a:gd name="T40" fmla="*/ 46 w 322"/>
                  <a:gd name="T41" fmla="*/ 446 h 504"/>
                  <a:gd name="T42" fmla="*/ 73 w 322"/>
                  <a:gd name="T43" fmla="*/ 436 h 504"/>
                  <a:gd name="T44" fmla="*/ 101 w 322"/>
                  <a:gd name="T45" fmla="*/ 429 h 504"/>
                  <a:gd name="T46" fmla="*/ 130 w 322"/>
                  <a:gd name="T47" fmla="*/ 423 h 504"/>
                  <a:gd name="T48" fmla="*/ 161 w 322"/>
                  <a:gd name="T49" fmla="*/ 420 h 504"/>
                  <a:gd name="T50" fmla="*/ 191 w 322"/>
                  <a:gd name="T51" fmla="*/ 423 h 504"/>
                  <a:gd name="T52" fmla="*/ 220 w 322"/>
                  <a:gd name="T53" fmla="*/ 429 h 504"/>
                  <a:gd name="T54" fmla="*/ 248 w 322"/>
                  <a:gd name="T55" fmla="*/ 436 h 504"/>
                  <a:gd name="T56" fmla="*/ 274 w 322"/>
                  <a:gd name="T57" fmla="*/ 446 h 504"/>
                  <a:gd name="T58" fmla="*/ 291 w 322"/>
                  <a:gd name="T59" fmla="*/ 461 h 504"/>
                  <a:gd name="T60" fmla="*/ 305 w 322"/>
                  <a:gd name="T61" fmla="*/ 474 h 504"/>
                  <a:gd name="T62" fmla="*/ 316 w 322"/>
                  <a:gd name="T63" fmla="*/ 488 h 504"/>
                  <a:gd name="T64" fmla="*/ 322 w 322"/>
                  <a:gd name="T65" fmla="*/ 504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2" h="504">
                    <a:moveTo>
                      <a:pt x="322" y="84"/>
                    </a:moveTo>
                    <a:lnTo>
                      <a:pt x="319" y="77"/>
                    </a:lnTo>
                    <a:lnTo>
                      <a:pt x="316" y="68"/>
                    </a:lnTo>
                    <a:lnTo>
                      <a:pt x="311" y="61"/>
                    </a:lnTo>
                    <a:lnTo>
                      <a:pt x="305" y="53"/>
                    </a:lnTo>
                    <a:lnTo>
                      <a:pt x="299" y="46"/>
                    </a:lnTo>
                    <a:lnTo>
                      <a:pt x="291" y="39"/>
                    </a:lnTo>
                    <a:lnTo>
                      <a:pt x="283" y="32"/>
                    </a:lnTo>
                    <a:lnTo>
                      <a:pt x="274" y="26"/>
                    </a:lnTo>
                    <a:lnTo>
                      <a:pt x="262" y="20"/>
                    </a:lnTo>
                    <a:lnTo>
                      <a:pt x="248" y="16"/>
                    </a:lnTo>
                    <a:lnTo>
                      <a:pt x="234" y="11"/>
                    </a:lnTo>
                    <a:lnTo>
                      <a:pt x="220" y="8"/>
                    </a:lnTo>
                    <a:lnTo>
                      <a:pt x="207" y="5"/>
                    </a:lnTo>
                    <a:lnTo>
                      <a:pt x="191" y="3"/>
                    </a:lnTo>
                    <a:lnTo>
                      <a:pt x="176" y="1"/>
                    </a:lnTo>
                    <a:lnTo>
                      <a:pt x="161" y="0"/>
                    </a:lnTo>
                    <a:lnTo>
                      <a:pt x="145" y="1"/>
                    </a:lnTo>
                    <a:lnTo>
                      <a:pt x="130" y="3"/>
                    </a:lnTo>
                    <a:lnTo>
                      <a:pt x="115" y="5"/>
                    </a:lnTo>
                    <a:lnTo>
                      <a:pt x="101" y="8"/>
                    </a:lnTo>
                    <a:lnTo>
                      <a:pt x="87" y="11"/>
                    </a:lnTo>
                    <a:lnTo>
                      <a:pt x="73" y="16"/>
                    </a:lnTo>
                    <a:lnTo>
                      <a:pt x="59" y="20"/>
                    </a:lnTo>
                    <a:lnTo>
                      <a:pt x="46" y="26"/>
                    </a:lnTo>
                    <a:lnTo>
                      <a:pt x="36" y="32"/>
                    </a:lnTo>
                    <a:lnTo>
                      <a:pt x="29" y="39"/>
                    </a:lnTo>
                    <a:lnTo>
                      <a:pt x="23" y="46"/>
                    </a:lnTo>
                    <a:lnTo>
                      <a:pt x="16" y="53"/>
                    </a:lnTo>
                    <a:lnTo>
                      <a:pt x="10" y="61"/>
                    </a:lnTo>
                    <a:lnTo>
                      <a:pt x="6" y="68"/>
                    </a:lnTo>
                    <a:lnTo>
                      <a:pt x="3" y="77"/>
                    </a:lnTo>
                    <a:lnTo>
                      <a:pt x="0" y="84"/>
                    </a:lnTo>
                    <a:lnTo>
                      <a:pt x="0" y="504"/>
                    </a:lnTo>
                    <a:lnTo>
                      <a:pt x="3" y="497"/>
                    </a:lnTo>
                    <a:lnTo>
                      <a:pt x="6" y="488"/>
                    </a:lnTo>
                    <a:lnTo>
                      <a:pt x="10" y="481"/>
                    </a:lnTo>
                    <a:lnTo>
                      <a:pt x="16" y="474"/>
                    </a:lnTo>
                    <a:lnTo>
                      <a:pt x="23" y="467"/>
                    </a:lnTo>
                    <a:lnTo>
                      <a:pt x="29" y="461"/>
                    </a:lnTo>
                    <a:lnTo>
                      <a:pt x="36" y="454"/>
                    </a:lnTo>
                    <a:lnTo>
                      <a:pt x="46" y="446"/>
                    </a:lnTo>
                    <a:lnTo>
                      <a:pt x="59" y="441"/>
                    </a:lnTo>
                    <a:lnTo>
                      <a:pt x="73" y="436"/>
                    </a:lnTo>
                    <a:lnTo>
                      <a:pt x="87" y="432"/>
                    </a:lnTo>
                    <a:lnTo>
                      <a:pt x="101" y="429"/>
                    </a:lnTo>
                    <a:lnTo>
                      <a:pt x="115" y="426"/>
                    </a:lnTo>
                    <a:lnTo>
                      <a:pt x="130" y="423"/>
                    </a:lnTo>
                    <a:lnTo>
                      <a:pt x="145" y="422"/>
                    </a:lnTo>
                    <a:lnTo>
                      <a:pt x="161" y="420"/>
                    </a:lnTo>
                    <a:lnTo>
                      <a:pt x="176" y="422"/>
                    </a:lnTo>
                    <a:lnTo>
                      <a:pt x="191" y="423"/>
                    </a:lnTo>
                    <a:lnTo>
                      <a:pt x="207" y="426"/>
                    </a:lnTo>
                    <a:lnTo>
                      <a:pt x="220" y="429"/>
                    </a:lnTo>
                    <a:lnTo>
                      <a:pt x="234" y="432"/>
                    </a:lnTo>
                    <a:lnTo>
                      <a:pt x="248" y="436"/>
                    </a:lnTo>
                    <a:lnTo>
                      <a:pt x="262" y="441"/>
                    </a:lnTo>
                    <a:lnTo>
                      <a:pt x="274" y="446"/>
                    </a:lnTo>
                    <a:lnTo>
                      <a:pt x="283" y="454"/>
                    </a:lnTo>
                    <a:lnTo>
                      <a:pt x="291" y="461"/>
                    </a:lnTo>
                    <a:lnTo>
                      <a:pt x="299" y="467"/>
                    </a:lnTo>
                    <a:lnTo>
                      <a:pt x="305" y="474"/>
                    </a:lnTo>
                    <a:lnTo>
                      <a:pt x="311" y="481"/>
                    </a:lnTo>
                    <a:lnTo>
                      <a:pt x="316" y="488"/>
                    </a:lnTo>
                    <a:lnTo>
                      <a:pt x="319" y="497"/>
                    </a:lnTo>
                    <a:lnTo>
                      <a:pt x="322" y="504"/>
                    </a:lnTo>
                    <a:lnTo>
                      <a:pt x="322" y="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21" name="Freeform 1553"/>
              <p:cNvSpPr>
                <a:spLocks/>
              </p:cNvSpPr>
              <p:nvPr/>
            </p:nvSpPr>
            <p:spPr bwMode="auto">
              <a:xfrm>
                <a:off x="1964" y="2313"/>
                <a:ext cx="160" cy="253"/>
              </a:xfrm>
              <a:custGeom>
                <a:avLst/>
                <a:gdLst>
                  <a:gd name="T0" fmla="*/ 316 w 319"/>
                  <a:gd name="T1" fmla="*/ 76 h 506"/>
                  <a:gd name="T2" fmla="*/ 309 w 319"/>
                  <a:gd name="T3" fmla="*/ 61 h 506"/>
                  <a:gd name="T4" fmla="*/ 296 w 319"/>
                  <a:gd name="T5" fmla="*/ 47 h 506"/>
                  <a:gd name="T6" fmla="*/ 281 w 319"/>
                  <a:gd name="T7" fmla="*/ 32 h 506"/>
                  <a:gd name="T8" fmla="*/ 260 w 319"/>
                  <a:gd name="T9" fmla="*/ 20 h 506"/>
                  <a:gd name="T10" fmla="*/ 233 w 319"/>
                  <a:gd name="T11" fmla="*/ 12 h 506"/>
                  <a:gd name="T12" fmla="*/ 204 w 319"/>
                  <a:gd name="T13" fmla="*/ 4 h 506"/>
                  <a:gd name="T14" fmla="*/ 175 w 319"/>
                  <a:gd name="T15" fmla="*/ 2 h 506"/>
                  <a:gd name="T16" fmla="*/ 144 w 319"/>
                  <a:gd name="T17" fmla="*/ 2 h 506"/>
                  <a:gd name="T18" fmla="*/ 114 w 319"/>
                  <a:gd name="T19" fmla="*/ 4 h 506"/>
                  <a:gd name="T20" fmla="*/ 86 w 319"/>
                  <a:gd name="T21" fmla="*/ 12 h 506"/>
                  <a:gd name="T22" fmla="*/ 59 w 319"/>
                  <a:gd name="T23" fmla="*/ 20 h 506"/>
                  <a:gd name="T24" fmla="*/ 37 w 319"/>
                  <a:gd name="T25" fmla="*/ 32 h 506"/>
                  <a:gd name="T26" fmla="*/ 22 w 319"/>
                  <a:gd name="T27" fmla="*/ 47 h 506"/>
                  <a:gd name="T28" fmla="*/ 9 w 319"/>
                  <a:gd name="T29" fmla="*/ 61 h 506"/>
                  <a:gd name="T30" fmla="*/ 2 w 319"/>
                  <a:gd name="T31" fmla="*/ 76 h 506"/>
                  <a:gd name="T32" fmla="*/ 0 w 319"/>
                  <a:gd name="T33" fmla="*/ 506 h 506"/>
                  <a:gd name="T34" fmla="*/ 5 w 319"/>
                  <a:gd name="T35" fmla="*/ 490 h 506"/>
                  <a:gd name="T36" fmla="*/ 16 w 319"/>
                  <a:gd name="T37" fmla="*/ 476 h 506"/>
                  <a:gd name="T38" fmla="*/ 28 w 319"/>
                  <a:gd name="T39" fmla="*/ 461 h 506"/>
                  <a:gd name="T40" fmla="*/ 45 w 319"/>
                  <a:gd name="T41" fmla="*/ 447 h 506"/>
                  <a:gd name="T42" fmla="*/ 72 w 319"/>
                  <a:gd name="T43" fmla="*/ 438 h 506"/>
                  <a:gd name="T44" fmla="*/ 100 w 319"/>
                  <a:gd name="T45" fmla="*/ 429 h 506"/>
                  <a:gd name="T46" fmla="*/ 129 w 319"/>
                  <a:gd name="T47" fmla="*/ 425 h 506"/>
                  <a:gd name="T48" fmla="*/ 160 w 319"/>
                  <a:gd name="T49" fmla="*/ 422 h 506"/>
                  <a:gd name="T50" fmla="*/ 190 w 319"/>
                  <a:gd name="T51" fmla="*/ 425 h 506"/>
                  <a:gd name="T52" fmla="*/ 220 w 319"/>
                  <a:gd name="T53" fmla="*/ 429 h 506"/>
                  <a:gd name="T54" fmla="*/ 247 w 319"/>
                  <a:gd name="T55" fmla="*/ 438 h 506"/>
                  <a:gd name="T56" fmla="*/ 273 w 319"/>
                  <a:gd name="T57" fmla="*/ 447 h 506"/>
                  <a:gd name="T58" fmla="*/ 289 w 319"/>
                  <a:gd name="T59" fmla="*/ 461 h 506"/>
                  <a:gd name="T60" fmla="*/ 303 w 319"/>
                  <a:gd name="T61" fmla="*/ 476 h 506"/>
                  <a:gd name="T62" fmla="*/ 313 w 319"/>
                  <a:gd name="T63" fmla="*/ 490 h 506"/>
                  <a:gd name="T64" fmla="*/ 319 w 319"/>
                  <a:gd name="T65" fmla="*/ 506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9" h="506">
                    <a:moveTo>
                      <a:pt x="319" y="84"/>
                    </a:moveTo>
                    <a:lnTo>
                      <a:pt x="316" y="76"/>
                    </a:lnTo>
                    <a:lnTo>
                      <a:pt x="313" y="68"/>
                    </a:lnTo>
                    <a:lnTo>
                      <a:pt x="309" y="61"/>
                    </a:lnTo>
                    <a:lnTo>
                      <a:pt x="303" y="54"/>
                    </a:lnTo>
                    <a:lnTo>
                      <a:pt x="296" y="47"/>
                    </a:lnTo>
                    <a:lnTo>
                      <a:pt x="289" y="39"/>
                    </a:lnTo>
                    <a:lnTo>
                      <a:pt x="281" y="32"/>
                    </a:lnTo>
                    <a:lnTo>
                      <a:pt x="273" y="26"/>
                    </a:lnTo>
                    <a:lnTo>
                      <a:pt x="260" y="20"/>
                    </a:lnTo>
                    <a:lnTo>
                      <a:pt x="247" y="16"/>
                    </a:lnTo>
                    <a:lnTo>
                      <a:pt x="233" y="12"/>
                    </a:lnTo>
                    <a:lnTo>
                      <a:pt x="220" y="9"/>
                    </a:lnTo>
                    <a:lnTo>
                      <a:pt x="204" y="4"/>
                    </a:lnTo>
                    <a:lnTo>
                      <a:pt x="190" y="3"/>
                    </a:lnTo>
                    <a:lnTo>
                      <a:pt x="175" y="2"/>
                    </a:lnTo>
                    <a:lnTo>
                      <a:pt x="160" y="0"/>
                    </a:lnTo>
                    <a:lnTo>
                      <a:pt x="144" y="2"/>
                    </a:lnTo>
                    <a:lnTo>
                      <a:pt x="129" y="3"/>
                    </a:lnTo>
                    <a:lnTo>
                      <a:pt x="114" y="4"/>
                    </a:lnTo>
                    <a:lnTo>
                      <a:pt x="100" y="9"/>
                    </a:lnTo>
                    <a:lnTo>
                      <a:pt x="86" y="12"/>
                    </a:lnTo>
                    <a:lnTo>
                      <a:pt x="72" y="16"/>
                    </a:lnTo>
                    <a:lnTo>
                      <a:pt x="59" y="20"/>
                    </a:lnTo>
                    <a:lnTo>
                      <a:pt x="45" y="26"/>
                    </a:lnTo>
                    <a:lnTo>
                      <a:pt x="37" y="32"/>
                    </a:lnTo>
                    <a:lnTo>
                      <a:pt x="28" y="39"/>
                    </a:lnTo>
                    <a:lnTo>
                      <a:pt x="22" y="47"/>
                    </a:lnTo>
                    <a:lnTo>
                      <a:pt x="16" y="54"/>
                    </a:lnTo>
                    <a:lnTo>
                      <a:pt x="9" y="61"/>
                    </a:lnTo>
                    <a:lnTo>
                      <a:pt x="5" y="68"/>
                    </a:lnTo>
                    <a:lnTo>
                      <a:pt x="2" y="76"/>
                    </a:lnTo>
                    <a:lnTo>
                      <a:pt x="0" y="84"/>
                    </a:lnTo>
                    <a:lnTo>
                      <a:pt x="0" y="506"/>
                    </a:lnTo>
                    <a:lnTo>
                      <a:pt x="2" y="498"/>
                    </a:lnTo>
                    <a:lnTo>
                      <a:pt x="5" y="490"/>
                    </a:lnTo>
                    <a:lnTo>
                      <a:pt x="9" y="483"/>
                    </a:lnTo>
                    <a:lnTo>
                      <a:pt x="16" y="476"/>
                    </a:lnTo>
                    <a:lnTo>
                      <a:pt x="22" y="469"/>
                    </a:lnTo>
                    <a:lnTo>
                      <a:pt x="28" y="461"/>
                    </a:lnTo>
                    <a:lnTo>
                      <a:pt x="37" y="454"/>
                    </a:lnTo>
                    <a:lnTo>
                      <a:pt x="45" y="447"/>
                    </a:lnTo>
                    <a:lnTo>
                      <a:pt x="59" y="442"/>
                    </a:lnTo>
                    <a:lnTo>
                      <a:pt x="72" y="438"/>
                    </a:lnTo>
                    <a:lnTo>
                      <a:pt x="86" y="434"/>
                    </a:lnTo>
                    <a:lnTo>
                      <a:pt x="100" y="429"/>
                    </a:lnTo>
                    <a:lnTo>
                      <a:pt x="114" y="427"/>
                    </a:lnTo>
                    <a:lnTo>
                      <a:pt x="129" y="425"/>
                    </a:lnTo>
                    <a:lnTo>
                      <a:pt x="144" y="422"/>
                    </a:lnTo>
                    <a:lnTo>
                      <a:pt x="160" y="422"/>
                    </a:lnTo>
                    <a:lnTo>
                      <a:pt x="175" y="422"/>
                    </a:lnTo>
                    <a:lnTo>
                      <a:pt x="190" y="425"/>
                    </a:lnTo>
                    <a:lnTo>
                      <a:pt x="204" y="427"/>
                    </a:lnTo>
                    <a:lnTo>
                      <a:pt x="220" y="429"/>
                    </a:lnTo>
                    <a:lnTo>
                      <a:pt x="233" y="434"/>
                    </a:lnTo>
                    <a:lnTo>
                      <a:pt x="247" y="438"/>
                    </a:lnTo>
                    <a:lnTo>
                      <a:pt x="260" y="442"/>
                    </a:lnTo>
                    <a:lnTo>
                      <a:pt x="273" y="447"/>
                    </a:lnTo>
                    <a:lnTo>
                      <a:pt x="281" y="454"/>
                    </a:lnTo>
                    <a:lnTo>
                      <a:pt x="289" y="461"/>
                    </a:lnTo>
                    <a:lnTo>
                      <a:pt x="296" y="469"/>
                    </a:lnTo>
                    <a:lnTo>
                      <a:pt x="303" y="476"/>
                    </a:lnTo>
                    <a:lnTo>
                      <a:pt x="309" y="483"/>
                    </a:lnTo>
                    <a:lnTo>
                      <a:pt x="313" y="490"/>
                    </a:lnTo>
                    <a:lnTo>
                      <a:pt x="316" y="498"/>
                    </a:lnTo>
                    <a:lnTo>
                      <a:pt x="319" y="506"/>
                    </a:lnTo>
                    <a:lnTo>
                      <a:pt x="319" y="8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22" name="Freeform 1554"/>
              <p:cNvSpPr>
                <a:spLocks/>
              </p:cNvSpPr>
              <p:nvPr/>
            </p:nvSpPr>
            <p:spPr bwMode="auto">
              <a:xfrm>
                <a:off x="1964" y="2313"/>
                <a:ext cx="160" cy="253"/>
              </a:xfrm>
              <a:custGeom>
                <a:avLst/>
                <a:gdLst>
                  <a:gd name="T0" fmla="*/ 316 w 319"/>
                  <a:gd name="T1" fmla="*/ 76 h 506"/>
                  <a:gd name="T2" fmla="*/ 309 w 319"/>
                  <a:gd name="T3" fmla="*/ 61 h 506"/>
                  <a:gd name="T4" fmla="*/ 296 w 319"/>
                  <a:gd name="T5" fmla="*/ 47 h 506"/>
                  <a:gd name="T6" fmla="*/ 281 w 319"/>
                  <a:gd name="T7" fmla="*/ 32 h 506"/>
                  <a:gd name="T8" fmla="*/ 260 w 319"/>
                  <a:gd name="T9" fmla="*/ 20 h 506"/>
                  <a:gd name="T10" fmla="*/ 233 w 319"/>
                  <a:gd name="T11" fmla="*/ 12 h 506"/>
                  <a:gd name="T12" fmla="*/ 204 w 319"/>
                  <a:gd name="T13" fmla="*/ 4 h 506"/>
                  <a:gd name="T14" fmla="*/ 175 w 319"/>
                  <a:gd name="T15" fmla="*/ 2 h 506"/>
                  <a:gd name="T16" fmla="*/ 144 w 319"/>
                  <a:gd name="T17" fmla="*/ 2 h 506"/>
                  <a:gd name="T18" fmla="*/ 114 w 319"/>
                  <a:gd name="T19" fmla="*/ 4 h 506"/>
                  <a:gd name="T20" fmla="*/ 86 w 319"/>
                  <a:gd name="T21" fmla="*/ 12 h 506"/>
                  <a:gd name="T22" fmla="*/ 59 w 319"/>
                  <a:gd name="T23" fmla="*/ 20 h 506"/>
                  <a:gd name="T24" fmla="*/ 37 w 319"/>
                  <a:gd name="T25" fmla="*/ 32 h 506"/>
                  <a:gd name="T26" fmla="*/ 22 w 319"/>
                  <a:gd name="T27" fmla="*/ 47 h 506"/>
                  <a:gd name="T28" fmla="*/ 9 w 319"/>
                  <a:gd name="T29" fmla="*/ 61 h 506"/>
                  <a:gd name="T30" fmla="*/ 2 w 319"/>
                  <a:gd name="T31" fmla="*/ 76 h 506"/>
                  <a:gd name="T32" fmla="*/ 0 w 319"/>
                  <a:gd name="T33" fmla="*/ 506 h 506"/>
                  <a:gd name="T34" fmla="*/ 5 w 319"/>
                  <a:gd name="T35" fmla="*/ 490 h 506"/>
                  <a:gd name="T36" fmla="*/ 16 w 319"/>
                  <a:gd name="T37" fmla="*/ 476 h 506"/>
                  <a:gd name="T38" fmla="*/ 28 w 319"/>
                  <a:gd name="T39" fmla="*/ 461 h 506"/>
                  <a:gd name="T40" fmla="*/ 45 w 319"/>
                  <a:gd name="T41" fmla="*/ 447 h 506"/>
                  <a:gd name="T42" fmla="*/ 72 w 319"/>
                  <a:gd name="T43" fmla="*/ 438 h 506"/>
                  <a:gd name="T44" fmla="*/ 100 w 319"/>
                  <a:gd name="T45" fmla="*/ 429 h 506"/>
                  <a:gd name="T46" fmla="*/ 129 w 319"/>
                  <a:gd name="T47" fmla="*/ 425 h 506"/>
                  <a:gd name="T48" fmla="*/ 160 w 319"/>
                  <a:gd name="T49" fmla="*/ 422 h 506"/>
                  <a:gd name="T50" fmla="*/ 190 w 319"/>
                  <a:gd name="T51" fmla="*/ 425 h 506"/>
                  <a:gd name="T52" fmla="*/ 220 w 319"/>
                  <a:gd name="T53" fmla="*/ 429 h 506"/>
                  <a:gd name="T54" fmla="*/ 247 w 319"/>
                  <a:gd name="T55" fmla="*/ 438 h 506"/>
                  <a:gd name="T56" fmla="*/ 273 w 319"/>
                  <a:gd name="T57" fmla="*/ 447 h 506"/>
                  <a:gd name="T58" fmla="*/ 289 w 319"/>
                  <a:gd name="T59" fmla="*/ 461 h 506"/>
                  <a:gd name="T60" fmla="*/ 303 w 319"/>
                  <a:gd name="T61" fmla="*/ 476 h 506"/>
                  <a:gd name="T62" fmla="*/ 313 w 319"/>
                  <a:gd name="T63" fmla="*/ 490 h 506"/>
                  <a:gd name="T64" fmla="*/ 319 w 319"/>
                  <a:gd name="T65" fmla="*/ 506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9" h="506">
                    <a:moveTo>
                      <a:pt x="319" y="84"/>
                    </a:moveTo>
                    <a:lnTo>
                      <a:pt x="316" y="76"/>
                    </a:lnTo>
                    <a:lnTo>
                      <a:pt x="313" y="68"/>
                    </a:lnTo>
                    <a:lnTo>
                      <a:pt x="309" y="61"/>
                    </a:lnTo>
                    <a:lnTo>
                      <a:pt x="303" y="54"/>
                    </a:lnTo>
                    <a:lnTo>
                      <a:pt x="296" y="47"/>
                    </a:lnTo>
                    <a:lnTo>
                      <a:pt x="289" y="39"/>
                    </a:lnTo>
                    <a:lnTo>
                      <a:pt x="281" y="32"/>
                    </a:lnTo>
                    <a:lnTo>
                      <a:pt x="273" y="26"/>
                    </a:lnTo>
                    <a:lnTo>
                      <a:pt x="260" y="20"/>
                    </a:lnTo>
                    <a:lnTo>
                      <a:pt x="247" y="16"/>
                    </a:lnTo>
                    <a:lnTo>
                      <a:pt x="233" y="12"/>
                    </a:lnTo>
                    <a:lnTo>
                      <a:pt x="220" y="9"/>
                    </a:lnTo>
                    <a:lnTo>
                      <a:pt x="204" y="4"/>
                    </a:lnTo>
                    <a:lnTo>
                      <a:pt x="190" y="3"/>
                    </a:lnTo>
                    <a:lnTo>
                      <a:pt x="175" y="2"/>
                    </a:lnTo>
                    <a:lnTo>
                      <a:pt x="160" y="0"/>
                    </a:lnTo>
                    <a:lnTo>
                      <a:pt x="144" y="2"/>
                    </a:lnTo>
                    <a:lnTo>
                      <a:pt x="129" y="3"/>
                    </a:lnTo>
                    <a:lnTo>
                      <a:pt x="114" y="4"/>
                    </a:lnTo>
                    <a:lnTo>
                      <a:pt x="100" y="9"/>
                    </a:lnTo>
                    <a:lnTo>
                      <a:pt x="86" y="12"/>
                    </a:lnTo>
                    <a:lnTo>
                      <a:pt x="72" y="16"/>
                    </a:lnTo>
                    <a:lnTo>
                      <a:pt x="59" y="20"/>
                    </a:lnTo>
                    <a:lnTo>
                      <a:pt x="45" y="26"/>
                    </a:lnTo>
                    <a:lnTo>
                      <a:pt x="37" y="32"/>
                    </a:lnTo>
                    <a:lnTo>
                      <a:pt x="28" y="39"/>
                    </a:lnTo>
                    <a:lnTo>
                      <a:pt x="22" y="47"/>
                    </a:lnTo>
                    <a:lnTo>
                      <a:pt x="16" y="54"/>
                    </a:lnTo>
                    <a:lnTo>
                      <a:pt x="9" y="61"/>
                    </a:lnTo>
                    <a:lnTo>
                      <a:pt x="5" y="68"/>
                    </a:lnTo>
                    <a:lnTo>
                      <a:pt x="2" y="76"/>
                    </a:lnTo>
                    <a:lnTo>
                      <a:pt x="0" y="84"/>
                    </a:lnTo>
                    <a:lnTo>
                      <a:pt x="0" y="506"/>
                    </a:lnTo>
                    <a:lnTo>
                      <a:pt x="2" y="498"/>
                    </a:lnTo>
                    <a:lnTo>
                      <a:pt x="5" y="490"/>
                    </a:lnTo>
                    <a:lnTo>
                      <a:pt x="9" y="483"/>
                    </a:lnTo>
                    <a:lnTo>
                      <a:pt x="16" y="476"/>
                    </a:lnTo>
                    <a:lnTo>
                      <a:pt x="22" y="469"/>
                    </a:lnTo>
                    <a:lnTo>
                      <a:pt x="28" y="461"/>
                    </a:lnTo>
                    <a:lnTo>
                      <a:pt x="37" y="454"/>
                    </a:lnTo>
                    <a:lnTo>
                      <a:pt x="45" y="447"/>
                    </a:lnTo>
                    <a:lnTo>
                      <a:pt x="59" y="442"/>
                    </a:lnTo>
                    <a:lnTo>
                      <a:pt x="72" y="438"/>
                    </a:lnTo>
                    <a:lnTo>
                      <a:pt x="86" y="434"/>
                    </a:lnTo>
                    <a:lnTo>
                      <a:pt x="100" y="429"/>
                    </a:lnTo>
                    <a:lnTo>
                      <a:pt x="114" y="427"/>
                    </a:lnTo>
                    <a:lnTo>
                      <a:pt x="129" y="425"/>
                    </a:lnTo>
                    <a:lnTo>
                      <a:pt x="144" y="422"/>
                    </a:lnTo>
                    <a:lnTo>
                      <a:pt x="160" y="422"/>
                    </a:lnTo>
                    <a:lnTo>
                      <a:pt x="175" y="422"/>
                    </a:lnTo>
                    <a:lnTo>
                      <a:pt x="190" y="425"/>
                    </a:lnTo>
                    <a:lnTo>
                      <a:pt x="204" y="427"/>
                    </a:lnTo>
                    <a:lnTo>
                      <a:pt x="220" y="429"/>
                    </a:lnTo>
                    <a:lnTo>
                      <a:pt x="233" y="434"/>
                    </a:lnTo>
                    <a:lnTo>
                      <a:pt x="247" y="438"/>
                    </a:lnTo>
                    <a:lnTo>
                      <a:pt x="260" y="442"/>
                    </a:lnTo>
                    <a:lnTo>
                      <a:pt x="273" y="447"/>
                    </a:lnTo>
                    <a:lnTo>
                      <a:pt x="281" y="454"/>
                    </a:lnTo>
                    <a:lnTo>
                      <a:pt x="289" y="461"/>
                    </a:lnTo>
                    <a:lnTo>
                      <a:pt x="296" y="469"/>
                    </a:lnTo>
                    <a:lnTo>
                      <a:pt x="303" y="476"/>
                    </a:lnTo>
                    <a:lnTo>
                      <a:pt x="309" y="483"/>
                    </a:lnTo>
                    <a:lnTo>
                      <a:pt x="313" y="490"/>
                    </a:lnTo>
                    <a:lnTo>
                      <a:pt x="316" y="498"/>
                    </a:lnTo>
                    <a:lnTo>
                      <a:pt x="319" y="506"/>
                    </a:lnTo>
                    <a:lnTo>
                      <a:pt x="319" y="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23" name="Freeform 1555"/>
              <p:cNvSpPr>
                <a:spLocks/>
              </p:cNvSpPr>
              <p:nvPr/>
            </p:nvSpPr>
            <p:spPr bwMode="auto">
              <a:xfrm>
                <a:off x="1964" y="2040"/>
                <a:ext cx="160" cy="253"/>
              </a:xfrm>
              <a:custGeom>
                <a:avLst/>
                <a:gdLst>
                  <a:gd name="T0" fmla="*/ 316 w 319"/>
                  <a:gd name="T1" fmla="*/ 75 h 505"/>
                  <a:gd name="T2" fmla="*/ 309 w 319"/>
                  <a:gd name="T3" fmla="*/ 61 h 505"/>
                  <a:gd name="T4" fmla="*/ 296 w 319"/>
                  <a:gd name="T5" fmla="*/ 46 h 505"/>
                  <a:gd name="T6" fmla="*/ 281 w 319"/>
                  <a:gd name="T7" fmla="*/ 32 h 505"/>
                  <a:gd name="T8" fmla="*/ 260 w 319"/>
                  <a:gd name="T9" fmla="*/ 20 h 505"/>
                  <a:gd name="T10" fmla="*/ 233 w 319"/>
                  <a:gd name="T11" fmla="*/ 11 h 505"/>
                  <a:gd name="T12" fmla="*/ 204 w 319"/>
                  <a:gd name="T13" fmla="*/ 4 h 505"/>
                  <a:gd name="T14" fmla="*/ 175 w 319"/>
                  <a:gd name="T15" fmla="*/ 1 h 505"/>
                  <a:gd name="T16" fmla="*/ 144 w 319"/>
                  <a:gd name="T17" fmla="*/ 1 h 505"/>
                  <a:gd name="T18" fmla="*/ 114 w 319"/>
                  <a:gd name="T19" fmla="*/ 4 h 505"/>
                  <a:gd name="T20" fmla="*/ 86 w 319"/>
                  <a:gd name="T21" fmla="*/ 11 h 505"/>
                  <a:gd name="T22" fmla="*/ 59 w 319"/>
                  <a:gd name="T23" fmla="*/ 20 h 505"/>
                  <a:gd name="T24" fmla="*/ 37 w 319"/>
                  <a:gd name="T25" fmla="*/ 32 h 505"/>
                  <a:gd name="T26" fmla="*/ 22 w 319"/>
                  <a:gd name="T27" fmla="*/ 46 h 505"/>
                  <a:gd name="T28" fmla="*/ 9 w 319"/>
                  <a:gd name="T29" fmla="*/ 61 h 505"/>
                  <a:gd name="T30" fmla="*/ 2 w 319"/>
                  <a:gd name="T31" fmla="*/ 75 h 505"/>
                  <a:gd name="T32" fmla="*/ 0 w 319"/>
                  <a:gd name="T33" fmla="*/ 505 h 505"/>
                  <a:gd name="T34" fmla="*/ 5 w 319"/>
                  <a:gd name="T35" fmla="*/ 489 h 505"/>
                  <a:gd name="T36" fmla="*/ 16 w 319"/>
                  <a:gd name="T37" fmla="*/ 474 h 505"/>
                  <a:gd name="T38" fmla="*/ 28 w 319"/>
                  <a:gd name="T39" fmla="*/ 460 h 505"/>
                  <a:gd name="T40" fmla="*/ 45 w 319"/>
                  <a:gd name="T41" fmla="*/ 445 h 505"/>
                  <a:gd name="T42" fmla="*/ 72 w 319"/>
                  <a:gd name="T43" fmla="*/ 436 h 505"/>
                  <a:gd name="T44" fmla="*/ 100 w 319"/>
                  <a:gd name="T45" fmla="*/ 428 h 505"/>
                  <a:gd name="T46" fmla="*/ 129 w 319"/>
                  <a:gd name="T47" fmla="*/ 423 h 505"/>
                  <a:gd name="T48" fmla="*/ 160 w 319"/>
                  <a:gd name="T49" fmla="*/ 420 h 505"/>
                  <a:gd name="T50" fmla="*/ 190 w 319"/>
                  <a:gd name="T51" fmla="*/ 423 h 505"/>
                  <a:gd name="T52" fmla="*/ 220 w 319"/>
                  <a:gd name="T53" fmla="*/ 428 h 505"/>
                  <a:gd name="T54" fmla="*/ 247 w 319"/>
                  <a:gd name="T55" fmla="*/ 436 h 505"/>
                  <a:gd name="T56" fmla="*/ 273 w 319"/>
                  <a:gd name="T57" fmla="*/ 445 h 505"/>
                  <a:gd name="T58" fmla="*/ 289 w 319"/>
                  <a:gd name="T59" fmla="*/ 460 h 505"/>
                  <a:gd name="T60" fmla="*/ 303 w 319"/>
                  <a:gd name="T61" fmla="*/ 474 h 505"/>
                  <a:gd name="T62" fmla="*/ 313 w 319"/>
                  <a:gd name="T63" fmla="*/ 489 h 505"/>
                  <a:gd name="T64" fmla="*/ 319 w 319"/>
                  <a:gd name="T65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9" h="505">
                    <a:moveTo>
                      <a:pt x="319" y="84"/>
                    </a:moveTo>
                    <a:lnTo>
                      <a:pt x="316" y="75"/>
                    </a:lnTo>
                    <a:lnTo>
                      <a:pt x="313" y="68"/>
                    </a:lnTo>
                    <a:lnTo>
                      <a:pt x="309" y="61"/>
                    </a:lnTo>
                    <a:lnTo>
                      <a:pt x="303" y="53"/>
                    </a:lnTo>
                    <a:lnTo>
                      <a:pt x="296" y="46"/>
                    </a:lnTo>
                    <a:lnTo>
                      <a:pt x="289" y="39"/>
                    </a:lnTo>
                    <a:lnTo>
                      <a:pt x="281" y="32"/>
                    </a:lnTo>
                    <a:lnTo>
                      <a:pt x="273" y="24"/>
                    </a:lnTo>
                    <a:lnTo>
                      <a:pt x="260" y="20"/>
                    </a:lnTo>
                    <a:lnTo>
                      <a:pt x="247" y="16"/>
                    </a:lnTo>
                    <a:lnTo>
                      <a:pt x="233" y="11"/>
                    </a:lnTo>
                    <a:lnTo>
                      <a:pt x="220" y="7"/>
                    </a:lnTo>
                    <a:lnTo>
                      <a:pt x="204" y="4"/>
                    </a:lnTo>
                    <a:lnTo>
                      <a:pt x="190" y="3"/>
                    </a:lnTo>
                    <a:lnTo>
                      <a:pt x="175" y="1"/>
                    </a:lnTo>
                    <a:lnTo>
                      <a:pt x="160" y="0"/>
                    </a:lnTo>
                    <a:lnTo>
                      <a:pt x="144" y="1"/>
                    </a:lnTo>
                    <a:lnTo>
                      <a:pt x="129" y="3"/>
                    </a:lnTo>
                    <a:lnTo>
                      <a:pt x="114" y="4"/>
                    </a:lnTo>
                    <a:lnTo>
                      <a:pt x="100" y="7"/>
                    </a:lnTo>
                    <a:lnTo>
                      <a:pt x="86" y="11"/>
                    </a:lnTo>
                    <a:lnTo>
                      <a:pt x="72" y="16"/>
                    </a:lnTo>
                    <a:lnTo>
                      <a:pt x="59" y="20"/>
                    </a:lnTo>
                    <a:lnTo>
                      <a:pt x="45" y="24"/>
                    </a:lnTo>
                    <a:lnTo>
                      <a:pt x="37" y="32"/>
                    </a:lnTo>
                    <a:lnTo>
                      <a:pt x="28" y="39"/>
                    </a:lnTo>
                    <a:lnTo>
                      <a:pt x="22" y="46"/>
                    </a:lnTo>
                    <a:lnTo>
                      <a:pt x="16" y="53"/>
                    </a:lnTo>
                    <a:lnTo>
                      <a:pt x="9" y="61"/>
                    </a:lnTo>
                    <a:lnTo>
                      <a:pt x="5" y="68"/>
                    </a:lnTo>
                    <a:lnTo>
                      <a:pt x="2" y="75"/>
                    </a:lnTo>
                    <a:lnTo>
                      <a:pt x="0" y="84"/>
                    </a:lnTo>
                    <a:lnTo>
                      <a:pt x="0" y="505"/>
                    </a:lnTo>
                    <a:lnTo>
                      <a:pt x="2" y="496"/>
                    </a:lnTo>
                    <a:lnTo>
                      <a:pt x="5" y="489"/>
                    </a:lnTo>
                    <a:lnTo>
                      <a:pt x="9" y="481"/>
                    </a:lnTo>
                    <a:lnTo>
                      <a:pt x="16" y="474"/>
                    </a:lnTo>
                    <a:lnTo>
                      <a:pt x="22" y="467"/>
                    </a:lnTo>
                    <a:lnTo>
                      <a:pt x="28" y="460"/>
                    </a:lnTo>
                    <a:lnTo>
                      <a:pt x="37" y="452"/>
                    </a:lnTo>
                    <a:lnTo>
                      <a:pt x="45" y="445"/>
                    </a:lnTo>
                    <a:lnTo>
                      <a:pt x="59" y="441"/>
                    </a:lnTo>
                    <a:lnTo>
                      <a:pt x="72" y="436"/>
                    </a:lnTo>
                    <a:lnTo>
                      <a:pt x="86" y="432"/>
                    </a:lnTo>
                    <a:lnTo>
                      <a:pt x="100" y="428"/>
                    </a:lnTo>
                    <a:lnTo>
                      <a:pt x="114" y="425"/>
                    </a:lnTo>
                    <a:lnTo>
                      <a:pt x="129" y="423"/>
                    </a:lnTo>
                    <a:lnTo>
                      <a:pt x="144" y="420"/>
                    </a:lnTo>
                    <a:lnTo>
                      <a:pt x="160" y="420"/>
                    </a:lnTo>
                    <a:lnTo>
                      <a:pt x="175" y="420"/>
                    </a:lnTo>
                    <a:lnTo>
                      <a:pt x="190" y="423"/>
                    </a:lnTo>
                    <a:lnTo>
                      <a:pt x="204" y="425"/>
                    </a:lnTo>
                    <a:lnTo>
                      <a:pt x="220" y="428"/>
                    </a:lnTo>
                    <a:lnTo>
                      <a:pt x="233" y="432"/>
                    </a:lnTo>
                    <a:lnTo>
                      <a:pt x="247" y="436"/>
                    </a:lnTo>
                    <a:lnTo>
                      <a:pt x="260" y="441"/>
                    </a:lnTo>
                    <a:lnTo>
                      <a:pt x="273" y="445"/>
                    </a:lnTo>
                    <a:lnTo>
                      <a:pt x="281" y="452"/>
                    </a:lnTo>
                    <a:lnTo>
                      <a:pt x="289" y="460"/>
                    </a:lnTo>
                    <a:lnTo>
                      <a:pt x="296" y="467"/>
                    </a:lnTo>
                    <a:lnTo>
                      <a:pt x="303" y="474"/>
                    </a:lnTo>
                    <a:lnTo>
                      <a:pt x="309" y="481"/>
                    </a:lnTo>
                    <a:lnTo>
                      <a:pt x="313" y="489"/>
                    </a:lnTo>
                    <a:lnTo>
                      <a:pt x="316" y="496"/>
                    </a:lnTo>
                    <a:lnTo>
                      <a:pt x="319" y="505"/>
                    </a:lnTo>
                    <a:lnTo>
                      <a:pt x="319" y="8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24" name="Freeform 1556"/>
              <p:cNvSpPr>
                <a:spLocks/>
              </p:cNvSpPr>
              <p:nvPr/>
            </p:nvSpPr>
            <p:spPr bwMode="auto">
              <a:xfrm>
                <a:off x="1964" y="2040"/>
                <a:ext cx="160" cy="253"/>
              </a:xfrm>
              <a:custGeom>
                <a:avLst/>
                <a:gdLst>
                  <a:gd name="T0" fmla="*/ 316 w 319"/>
                  <a:gd name="T1" fmla="*/ 75 h 505"/>
                  <a:gd name="T2" fmla="*/ 309 w 319"/>
                  <a:gd name="T3" fmla="*/ 61 h 505"/>
                  <a:gd name="T4" fmla="*/ 296 w 319"/>
                  <a:gd name="T5" fmla="*/ 46 h 505"/>
                  <a:gd name="T6" fmla="*/ 281 w 319"/>
                  <a:gd name="T7" fmla="*/ 32 h 505"/>
                  <a:gd name="T8" fmla="*/ 260 w 319"/>
                  <a:gd name="T9" fmla="*/ 20 h 505"/>
                  <a:gd name="T10" fmla="*/ 233 w 319"/>
                  <a:gd name="T11" fmla="*/ 11 h 505"/>
                  <a:gd name="T12" fmla="*/ 204 w 319"/>
                  <a:gd name="T13" fmla="*/ 4 h 505"/>
                  <a:gd name="T14" fmla="*/ 175 w 319"/>
                  <a:gd name="T15" fmla="*/ 1 h 505"/>
                  <a:gd name="T16" fmla="*/ 144 w 319"/>
                  <a:gd name="T17" fmla="*/ 1 h 505"/>
                  <a:gd name="T18" fmla="*/ 114 w 319"/>
                  <a:gd name="T19" fmla="*/ 4 h 505"/>
                  <a:gd name="T20" fmla="*/ 86 w 319"/>
                  <a:gd name="T21" fmla="*/ 11 h 505"/>
                  <a:gd name="T22" fmla="*/ 59 w 319"/>
                  <a:gd name="T23" fmla="*/ 20 h 505"/>
                  <a:gd name="T24" fmla="*/ 37 w 319"/>
                  <a:gd name="T25" fmla="*/ 32 h 505"/>
                  <a:gd name="T26" fmla="*/ 22 w 319"/>
                  <a:gd name="T27" fmla="*/ 46 h 505"/>
                  <a:gd name="T28" fmla="*/ 9 w 319"/>
                  <a:gd name="T29" fmla="*/ 61 h 505"/>
                  <a:gd name="T30" fmla="*/ 2 w 319"/>
                  <a:gd name="T31" fmla="*/ 75 h 505"/>
                  <a:gd name="T32" fmla="*/ 0 w 319"/>
                  <a:gd name="T33" fmla="*/ 505 h 505"/>
                  <a:gd name="T34" fmla="*/ 5 w 319"/>
                  <a:gd name="T35" fmla="*/ 489 h 505"/>
                  <a:gd name="T36" fmla="*/ 16 w 319"/>
                  <a:gd name="T37" fmla="*/ 474 h 505"/>
                  <a:gd name="T38" fmla="*/ 28 w 319"/>
                  <a:gd name="T39" fmla="*/ 460 h 505"/>
                  <a:gd name="T40" fmla="*/ 45 w 319"/>
                  <a:gd name="T41" fmla="*/ 445 h 505"/>
                  <a:gd name="T42" fmla="*/ 72 w 319"/>
                  <a:gd name="T43" fmla="*/ 436 h 505"/>
                  <a:gd name="T44" fmla="*/ 100 w 319"/>
                  <a:gd name="T45" fmla="*/ 428 h 505"/>
                  <a:gd name="T46" fmla="*/ 129 w 319"/>
                  <a:gd name="T47" fmla="*/ 423 h 505"/>
                  <a:gd name="T48" fmla="*/ 160 w 319"/>
                  <a:gd name="T49" fmla="*/ 420 h 505"/>
                  <a:gd name="T50" fmla="*/ 190 w 319"/>
                  <a:gd name="T51" fmla="*/ 423 h 505"/>
                  <a:gd name="T52" fmla="*/ 220 w 319"/>
                  <a:gd name="T53" fmla="*/ 428 h 505"/>
                  <a:gd name="T54" fmla="*/ 247 w 319"/>
                  <a:gd name="T55" fmla="*/ 436 h 505"/>
                  <a:gd name="T56" fmla="*/ 273 w 319"/>
                  <a:gd name="T57" fmla="*/ 445 h 505"/>
                  <a:gd name="T58" fmla="*/ 289 w 319"/>
                  <a:gd name="T59" fmla="*/ 460 h 505"/>
                  <a:gd name="T60" fmla="*/ 303 w 319"/>
                  <a:gd name="T61" fmla="*/ 474 h 505"/>
                  <a:gd name="T62" fmla="*/ 313 w 319"/>
                  <a:gd name="T63" fmla="*/ 489 h 505"/>
                  <a:gd name="T64" fmla="*/ 319 w 319"/>
                  <a:gd name="T65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9" h="505">
                    <a:moveTo>
                      <a:pt x="319" y="84"/>
                    </a:moveTo>
                    <a:lnTo>
                      <a:pt x="316" y="75"/>
                    </a:lnTo>
                    <a:lnTo>
                      <a:pt x="313" y="68"/>
                    </a:lnTo>
                    <a:lnTo>
                      <a:pt x="309" y="61"/>
                    </a:lnTo>
                    <a:lnTo>
                      <a:pt x="303" y="53"/>
                    </a:lnTo>
                    <a:lnTo>
                      <a:pt x="296" y="46"/>
                    </a:lnTo>
                    <a:lnTo>
                      <a:pt x="289" y="39"/>
                    </a:lnTo>
                    <a:lnTo>
                      <a:pt x="281" y="32"/>
                    </a:lnTo>
                    <a:lnTo>
                      <a:pt x="273" y="24"/>
                    </a:lnTo>
                    <a:lnTo>
                      <a:pt x="260" y="20"/>
                    </a:lnTo>
                    <a:lnTo>
                      <a:pt x="247" y="16"/>
                    </a:lnTo>
                    <a:lnTo>
                      <a:pt x="233" y="11"/>
                    </a:lnTo>
                    <a:lnTo>
                      <a:pt x="220" y="7"/>
                    </a:lnTo>
                    <a:lnTo>
                      <a:pt x="204" y="4"/>
                    </a:lnTo>
                    <a:lnTo>
                      <a:pt x="190" y="3"/>
                    </a:lnTo>
                    <a:lnTo>
                      <a:pt x="175" y="1"/>
                    </a:lnTo>
                    <a:lnTo>
                      <a:pt x="160" y="0"/>
                    </a:lnTo>
                    <a:lnTo>
                      <a:pt x="144" y="1"/>
                    </a:lnTo>
                    <a:lnTo>
                      <a:pt x="129" y="3"/>
                    </a:lnTo>
                    <a:lnTo>
                      <a:pt x="114" y="4"/>
                    </a:lnTo>
                    <a:lnTo>
                      <a:pt x="100" y="7"/>
                    </a:lnTo>
                    <a:lnTo>
                      <a:pt x="86" y="11"/>
                    </a:lnTo>
                    <a:lnTo>
                      <a:pt x="72" y="16"/>
                    </a:lnTo>
                    <a:lnTo>
                      <a:pt x="59" y="20"/>
                    </a:lnTo>
                    <a:lnTo>
                      <a:pt x="45" y="24"/>
                    </a:lnTo>
                    <a:lnTo>
                      <a:pt x="37" y="32"/>
                    </a:lnTo>
                    <a:lnTo>
                      <a:pt x="28" y="39"/>
                    </a:lnTo>
                    <a:lnTo>
                      <a:pt x="22" y="46"/>
                    </a:lnTo>
                    <a:lnTo>
                      <a:pt x="16" y="53"/>
                    </a:lnTo>
                    <a:lnTo>
                      <a:pt x="9" y="61"/>
                    </a:lnTo>
                    <a:lnTo>
                      <a:pt x="5" y="68"/>
                    </a:lnTo>
                    <a:lnTo>
                      <a:pt x="2" y="75"/>
                    </a:lnTo>
                    <a:lnTo>
                      <a:pt x="0" y="84"/>
                    </a:lnTo>
                    <a:lnTo>
                      <a:pt x="0" y="505"/>
                    </a:lnTo>
                    <a:lnTo>
                      <a:pt x="2" y="496"/>
                    </a:lnTo>
                    <a:lnTo>
                      <a:pt x="5" y="489"/>
                    </a:lnTo>
                    <a:lnTo>
                      <a:pt x="9" y="481"/>
                    </a:lnTo>
                    <a:lnTo>
                      <a:pt x="16" y="474"/>
                    </a:lnTo>
                    <a:lnTo>
                      <a:pt x="22" y="467"/>
                    </a:lnTo>
                    <a:lnTo>
                      <a:pt x="28" y="460"/>
                    </a:lnTo>
                    <a:lnTo>
                      <a:pt x="37" y="452"/>
                    </a:lnTo>
                    <a:lnTo>
                      <a:pt x="45" y="445"/>
                    </a:lnTo>
                    <a:lnTo>
                      <a:pt x="59" y="441"/>
                    </a:lnTo>
                    <a:lnTo>
                      <a:pt x="72" y="436"/>
                    </a:lnTo>
                    <a:lnTo>
                      <a:pt x="86" y="432"/>
                    </a:lnTo>
                    <a:lnTo>
                      <a:pt x="100" y="428"/>
                    </a:lnTo>
                    <a:lnTo>
                      <a:pt x="114" y="425"/>
                    </a:lnTo>
                    <a:lnTo>
                      <a:pt x="129" y="423"/>
                    </a:lnTo>
                    <a:lnTo>
                      <a:pt x="144" y="420"/>
                    </a:lnTo>
                    <a:lnTo>
                      <a:pt x="160" y="420"/>
                    </a:lnTo>
                    <a:lnTo>
                      <a:pt x="175" y="420"/>
                    </a:lnTo>
                    <a:lnTo>
                      <a:pt x="190" y="423"/>
                    </a:lnTo>
                    <a:lnTo>
                      <a:pt x="204" y="425"/>
                    </a:lnTo>
                    <a:lnTo>
                      <a:pt x="220" y="428"/>
                    </a:lnTo>
                    <a:lnTo>
                      <a:pt x="233" y="432"/>
                    </a:lnTo>
                    <a:lnTo>
                      <a:pt x="247" y="436"/>
                    </a:lnTo>
                    <a:lnTo>
                      <a:pt x="260" y="441"/>
                    </a:lnTo>
                    <a:lnTo>
                      <a:pt x="273" y="445"/>
                    </a:lnTo>
                    <a:lnTo>
                      <a:pt x="281" y="452"/>
                    </a:lnTo>
                    <a:lnTo>
                      <a:pt x="289" y="460"/>
                    </a:lnTo>
                    <a:lnTo>
                      <a:pt x="296" y="467"/>
                    </a:lnTo>
                    <a:lnTo>
                      <a:pt x="303" y="474"/>
                    </a:lnTo>
                    <a:lnTo>
                      <a:pt x="309" y="481"/>
                    </a:lnTo>
                    <a:lnTo>
                      <a:pt x="313" y="489"/>
                    </a:lnTo>
                    <a:lnTo>
                      <a:pt x="316" y="496"/>
                    </a:lnTo>
                    <a:lnTo>
                      <a:pt x="319" y="505"/>
                    </a:lnTo>
                    <a:lnTo>
                      <a:pt x="319" y="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25" name="Freeform 1557"/>
              <p:cNvSpPr>
                <a:spLocks/>
              </p:cNvSpPr>
              <p:nvPr/>
            </p:nvSpPr>
            <p:spPr bwMode="auto">
              <a:xfrm>
                <a:off x="1964" y="1757"/>
                <a:ext cx="160" cy="255"/>
              </a:xfrm>
              <a:custGeom>
                <a:avLst/>
                <a:gdLst>
                  <a:gd name="T0" fmla="*/ 316 w 319"/>
                  <a:gd name="T1" fmla="*/ 77 h 506"/>
                  <a:gd name="T2" fmla="*/ 309 w 319"/>
                  <a:gd name="T3" fmla="*/ 61 h 506"/>
                  <a:gd name="T4" fmla="*/ 296 w 319"/>
                  <a:gd name="T5" fmla="*/ 46 h 506"/>
                  <a:gd name="T6" fmla="*/ 281 w 319"/>
                  <a:gd name="T7" fmla="*/ 32 h 506"/>
                  <a:gd name="T8" fmla="*/ 260 w 319"/>
                  <a:gd name="T9" fmla="*/ 20 h 506"/>
                  <a:gd name="T10" fmla="*/ 233 w 319"/>
                  <a:gd name="T11" fmla="*/ 11 h 506"/>
                  <a:gd name="T12" fmla="*/ 204 w 319"/>
                  <a:gd name="T13" fmla="*/ 6 h 506"/>
                  <a:gd name="T14" fmla="*/ 175 w 319"/>
                  <a:gd name="T15" fmla="*/ 1 h 506"/>
                  <a:gd name="T16" fmla="*/ 144 w 319"/>
                  <a:gd name="T17" fmla="*/ 1 h 506"/>
                  <a:gd name="T18" fmla="*/ 114 w 319"/>
                  <a:gd name="T19" fmla="*/ 6 h 506"/>
                  <a:gd name="T20" fmla="*/ 86 w 319"/>
                  <a:gd name="T21" fmla="*/ 11 h 506"/>
                  <a:gd name="T22" fmla="*/ 59 w 319"/>
                  <a:gd name="T23" fmla="*/ 20 h 506"/>
                  <a:gd name="T24" fmla="*/ 37 w 319"/>
                  <a:gd name="T25" fmla="*/ 32 h 506"/>
                  <a:gd name="T26" fmla="*/ 22 w 319"/>
                  <a:gd name="T27" fmla="*/ 46 h 506"/>
                  <a:gd name="T28" fmla="*/ 9 w 319"/>
                  <a:gd name="T29" fmla="*/ 61 h 506"/>
                  <a:gd name="T30" fmla="*/ 2 w 319"/>
                  <a:gd name="T31" fmla="*/ 77 h 506"/>
                  <a:gd name="T32" fmla="*/ 0 w 319"/>
                  <a:gd name="T33" fmla="*/ 506 h 506"/>
                  <a:gd name="T34" fmla="*/ 5 w 319"/>
                  <a:gd name="T35" fmla="*/ 490 h 506"/>
                  <a:gd name="T36" fmla="*/ 16 w 319"/>
                  <a:gd name="T37" fmla="*/ 475 h 506"/>
                  <a:gd name="T38" fmla="*/ 28 w 319"/>
                  <a:gd name="T39" fmla="*/ 461 h 506"/>
                  <a:gd name="T40" fmla="*/ 45 w 319"/>
                  <a:gd name="T41" fmla="*/ 448 h 506"/>
                  <a:gd name="T42" fmla="*/ 72 w 319"/>
                  <a:gd name="T43" fmla="*/ 438 h 506"/>
                  <a:gd name="T44" fmla="*/ 100 w 319"/>
                  <a:gd name="T45" fmla="*/ 431 h 506"/>
                  <a:gd name="T46" fmla="*/ 129 w 319"/>
                  <a:gd name="T47" fmla="*/ 425 h 506"/>
                  <a:gd name="T48" fmla="*/ 160 w 319"/>
                  <a:gd name="T49" fmla="*/ 422 h 506"/>
                  <a:gd name="T50" fmla="*/ 190 w 319"/>
                  <a:gd name="T51" fmla="*/ 425 h 506"/>
                  <a:gd name="T52" fmla="*/ 220 w 319"/>
                  <a:gd name="T53" fmla="*/ 431 h 506"/>
                  <a:gd name="T54" fmla="*/ 247 w 319"/>
                  <a:gd name="T55" fmla="*/ 438 h 506"/>
                  <a:gd name="T56" fmla="*/ 273 w 319"/>
                  <a:gd name="T57" fmla="*/ 448 h 506"/>
                  <a:gd name="T58" fmla="*/ 289 w 319"/>
                  <a:gd name="T59" fmla="*/ 461 h 506"/>
                  <a:gd name="T60" fmla="*/ 303 w 319"/>
                  <a:gd name="T61" fmla="*/ 475 h 506"/>
                  <a:gd name="T62" fmla="*/ 313 w 319"/>
                  <a:gd name="T63" fmla="*/ 490 h 506"/>
                  <a:gd name="T64" fmla="*/ 319 w 319"/>
                  <a:gd name="T65" fmla="*/ 506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9" h="506">
                    <a:moveTo>
                      <a:pt x="319" y="84"/>
                    </a:moveTo>
                    <a:lnTo>
                      <a:pt x="316" y="77"/>
                    </a:lnTo>
                    <a:lnTo>
                      <a:pt x="313" y="68"/>
                    </a:lnTo>
                    <a:lnTo>
                      <a:pt x="309" y="61"/>
                    </a:lnTo>
                    <a:lnTo>
                      <a:pt x="303" y="53"/>
                    </a:lnTo>
                    <a:lnTo>
                      <a:pt x="296" y="46"/>
                    </a:lnTo>
                    <a:lnTo>
                      <a:pt x="289" y="39"/>
                    </a:lnTo>
                    <a:lnTo>
                      <a:pt x="281" y="32"/>
                    </a:lnTo>
                    <a:lnTo>
                      <a:pt x="273" y="26"/>
                    </a:lnTo>
                    <a:lnTo>
                      <a:pt x="260" y="20"/>
                    </a:lnTo>
                    <a:lnTo>
                      <a:pt x="247" y="16"/>
                    </a:lnTo>
                    <a:lnTo>
                      <a:pt x="233" y="11"/>
                    </a:lnTo>
                    <a:lnTo>
                      <a:pt x="220" y="8"/>
                    </a:lnTo>
                    <a:lnTo>
                      <a:pt x="204" y="6"/>
                    </a:lnTo>
                    <a:lnTo>
                      <a:pt x="190" y="3"/>
                    </a:lnTo>
                    <a:lnTo>
                      <a:pt x="175" y="1"/>
                    </a:lnTo>
                    <a:lnTo>
                      <a:pt x="160" y="0"/>
                    </a:lnTo>
                    <a:lnTo>
                      <a:pt x="144" y="1"/>
                    </a:lnTo>
                    <a:lnTo>
                      <a:pt x="129" y="3"/>
                    </a:lnTo>
                    <a:lnTo>
                      <a:pt x="114" y="6"/>
                    </a:lnTo>
                    <a:lnTo>
                      <a:pt x="100" y="8"/>
                    </a:lnTo>
                    <a:lnTo>
                      <a:pt x="86" y="11"/>
                    </a:lnTo>
                    <a:lnTo>
                      <a:pt x="72" y="16"/>
                    </a:lnTo>
                    <a:lnTo>
                      <a:pt x="59" y="20"/>
                    </a:lnTo>
                    <a:lnTo>
                      <a:pt x="45" y="26"/>
                    </a:lnTo>
                    <a:lnTo>
                      <a:pt x="37" y="32"/>
                    </a:lnTo>
                    <a:lnTo>
                      <a:pt x="28" y="39"/>
                    </a:lnTo>
                    <a:lnTo>
                      <a:pt x="22" y="46"/>
                    </a:lnTo>
                    <a:lnTo>
                      <a:pt x="16" y="53"/>
                    </a:lnTo>
                    <a:lnTo>
                      <a:pt x="9" y="61"/>
                    </a:lnTo>
                    <a:lnTo>
                      <a:pt x="5" y="68"/>
                    </a:lnTo>
                    <a:lnTo>
                      <a:pt x="2" y="77"/>
                    </a:lnTo>
                    <a:lnTo>
                      <a:pt x="0" y="84"/>
                    </a:lnTo>
                    <a:lnTo>
                      <a:pt x="0" y="506"/>
                    </a:lnTo>
                    <a:lnTo>
                      <a:pt x="2" y="499"/>
                    </a:lnTo>
                    <a:lnTo>
                      <a:pt x="5" y="490"/>
                    </a:lnTo>
                    <a:lnTo>
                      <a:pt x="9" y="483"/>
                    </a:lnTo>
                    <a:lnTo>
                      <a:pt x="16" y="475"/>
                    </a:lnTo>
                    <a:lnTo>
                      <a:pt x="22" y="468"/>
                    </a:lnTo>
                    <a:lnTo>
                      <a:pt x="28" y="461"/>
                    </a:lnTo>
                    <a:lnTo>
                      <a:pt x="37" y="454"/>
                    </a:lnTo>
                    <a:lnTo>
                      <a:pt x="45" y="448"/>
                    </a:lnTo>
                    <a:lnTo>
                      <a:pt x="59" y="442"/>
                    </a:lnTo>
                    <a:lnTo>
                      <a:pt x="72" y="438"/>
                    </a:lnTo>
                    <a:lnTo>
                      <a:pt x="86" y="433"/>
                    </a:lnTo>
                    <a:lnTo>
                      <a:pt x="100" y="431"/>
                    </a:lnTo>
                    <a:lnTo>
                      <a:pt x="114" y="428"/>
                    </a:lnTo>
                    <a:lnTo>
                      <a:pt x="129" y="425"/>
                    </a:lnTo>
                    <a:lnTo>
                      <a:pt x="144" y="423"/>
                    </a:lnTo>
                    <a:lnTo>
                      <a:pt x="160" y="422"/>
                    </a:lnTo>
                    <a:lnTo>
                      <a:pt x="175" y="423"/>
                    </a:lnTo>
                    <a:lnTo>
                      <a:pt x="190" y="425"/>
                    </a:lnTo>
                    <a:lnTo>
                      <a:pt x="204" y="428"/>
                    </a:lnTo>
                    <a:lnTo>
                      <a:pt x="220" y="431"/>
                    </a:lnTo>
                    <a:lnTo>
                      <a:pt x="233" y="433"/>
                    </a:lnTo>
                    <a:lnTo>
                      <a:pt x="247" y="438"/>
                    </a:lnTo>
                    <a:lnTo>
                      <a:pt x="260" y="442"/>
                    </a:lnTo>
                    <a:lnTo>
                      <a:pt x="273" y="448"/>
                    </a:lnTo>
                    <a:lnTo>
                      <a:pt x="281" y="454"/>
                    </a:lnTo>
                    <a:lnTo>
                      <a:pt x="289" y="461"/>
                    </a:lnTo>
                    <a:lnTo>
                      <a:pt x="296" y="468"/>
                    </a:lnTo>
                    <a:lnTo>
                      <a:pt x="303" y="475"/>
                    </a:lnTo>
                    <a:lnTo>
                      <a:pt x="309" y="483"/>
                    </a:lnTo>
                    <a:lnTo>
                      <a:pt x="313" y="490"/>
                    </a:lnTo>
                    <a:lnTo>
                      <a:pt x="316" y="499"/>
                    </a:lnTo>
                    <a:lnTo>
                      <a:pt x="319" y="506"/>
                    </a:lnTo>
                    <a:lnTo>
                      <a:pt x="319" y="8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26" name="Freeform 1558"/>
              <p:cNvSpPr>
                <a:spLocks/>
              </p:cNvSpPr>
              <p:nvPr/>
            </p:nvSpPr>
            <p:spPr bwMode="auto">
              <a:xfrm>
                <a:off x="1964" y="1757"/>
                <a:ext cx="160" cy="255"/>
              </a:xfrm>
              <a:custGeom>
                <a:avLst/>
                <a:gdLst>
                  <a:gd name="T0" fmla="*/ 316 w 319"/>
                  <a:gd name="T1" fmla="*/ 77 h 506"/>
                  <a:gd name="T2" fmla="*/ 309 w 319"/>
                  <a:gd name="T3" fmla="*/ 61 h 506"/>
                  <a:gd name="T4" fmla="*/ 296 w 319"/>
                  <a:gd name="T5" fmla="*/ 46 h 506"/>
                  <a:gd name="T6" fmla="*/ 281 w 319"/>
                  <a:gd name="T7" fmla="*/ 32 h 506"/>
                  <a:gd name="T8" fmla="*/ 260 w 319"/>
                  <a:gd name="T9" fmla="*/ 20 h 506"/>
                  <a:gd name="T10" fmla="*/ 233 w 319"/>
                  <a:gd name="T11" fmla="*/ 11 h 506"/>
                  <a:gd name="T12" fmla="*/ 204 w 319"/>
                  <a:gd name="T13" fmla="*/ 6 h 506"/>
                  <a:gd name="T14" fmla="*/ 175 w 319"/>
                  <a:gd name="T15" fmla="*/ 1 h 506"/>
                  <a:gd name="T16" fmla="*/ 144 w 319"/>
                  <a:gd name="T17" fmla="*/ 1 h 506"/>
                  <a:gd name="T18" fmla="*/ 114 w 319"/>
                  <a:gd name="T19" fmla="*/ 6 h 506"/>
                  <a:gd name="T20" fmla="*/ 86 w 319"/>
                  <a:gd name="T21" fmla="*/ 11 h 506"/>
                  <a:gd name="T22" fmla="*/ 59 w 319"/>
                  <a:gd name="T23" fmla="*/ 20 h 506"/>
                  <a:gd name="T24" fmla="*/ 37 w 319"/>
                  <a:gd name="T25" fmla="*/ 32 h 506"/>
                  <a:gd name="T26" fmla="*/ 22 w 319"/>
                  <a:gd name="T27" fmla="*/ 46 h 506"/>
                  <a:gd name="T28" fmla="*/ 9 w 319"/>
                  <a:gd name="T29" fmla="*/ 61 h 506"/>
                  <a:gd name="T30" fmla="*/ 2 w 319"/>
                  <a:gd name="T31" fmla="*/ 77 h 506"/>
                  <a:gd name="T32" fmla="*/ 0 w 319"/>
                  <a:gd name="T33" fmla="*/ 506 h 506"/>
                  <a:gd name="T34" fmla="*/ 5 w 319"/>
                  <a:gd name="T35" fmla="*/ 490 h 506"/>
                  <a:gd name="T36" fmla="*/ 16 w 319"/>
                  <a:gd name="T37" fmla="*/ 475 h 506"/>
                  <a:gd name="T38" fmla="*/ 28 w 319"/>
                  <a:gd name="T39" fmla="*/ 461 h 506"/>
                  <a:gd name="T40" fmla="*/ 45 w 319"/>
                  <a:gd name="T41" fmla="*/ 448 h 506"/>
                  <a:gd name="T42" fmla="*/ 72 w 319"/>
                  <a:gd name="T43" fmla="*/ 438 h 506"/>
                  <a:gd name="T44" fmla="*/ 100 w 319"/>
                  <a:gd name="T45" fmla="*/ 431 h 506"/>
                  <a:gd name="T46" fmla="*/ 129 w 319"/>
                  <a:gd name="T47" fmla="*/ 425 h 506"/>
                  <a:gd name="T48" fmla="*/ 160 w 319"/>
                  <a:gd name="T49" fmla="*/ 422 h 506"/>
                  <a:gd name="T50" fmla="*/ 190 w 319"/>
                  <a:gd name="T51" fmla="*/ 425 h 506"/>
                  <a:gd name="T52" fmla="*/ 220 w 319"/>
                  <a:gd name="T53" fmla="*/ 431 h 506"/>
                  <a:gd name="T54" fmla="*/ 247 w 319"/>
                  <a:gd name="T55" fmla="*/ 438 h 506"/>
                  <a:gd name="T56" fmla="*/ 273 w 319"/>
                  <a:gd name="T57" fmla="*/ 448 h 506"/>
                  <a:gd name="T58" fmla="*/ 289 w 319"/>
                  <a:gd name="T59" fmla="*/ 461 h 506"/>
                  <a:gd name="T60" fmla="*/ 303 w 319"/>
                  <a:gd name="T61" fmla="*/ 475 h 506"/>
                  <a:gd name="T62" fmla="*/ 313 w 319"/>
                  <a:gd name="T63" fmla="*/ 490 h 506"/>
                  <a:gd name="T64" fmla="*/ 319 w 319"/>
                  <a:gd name="T65" fmla="*/ 506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9" h="506">
                    <a:moveTo>
                      <a:pt x="319" y="84"/>
                    </a:moveTo>
                    <a:lnTo>
                      <a:pt x="316" y="77"/>
                    </a:lnTo>
                    <a:lnTo>
                      <a:pt x="313" y="68"/>
                    </a:lnTo>
                    <a:lnTo>
                      <a:pt x="309" y="61"/>
                    </a:lnTo>
                    <a:lnTo>
                      <a:pt x="303" y="53"/>
                    </a:lnTo>
                    <a:lnTo>
                      <a:pt x="296" y="46"/>
                    </a:lnTo>
                    <a:lnTo>
                      <a:pt x="289" y="39"/>
                    </a:lnTo>
                    <a:lnTo>
                      <a:pt x="281" y="32"/>
                    </a:lnTo>
                    <a:lnTo>
                      <a:pt x="273" y="26"/>
                    </a:lnTo>
                    <a:lnTo>
                      <a:pt x="260" y="20"/>
                    </a:lnTo>
                    <a:lnTo>
                      <a:pt x="247" y="16"/>
                    </a:lnTo>
                    <a:lnTo>
                      <a:pt x="233" y="11"/>
                    </a:lnTo>
                    <a:lnTo>
                      <a:pt x="220" y="8"/>
                    </a:lnTo>
                    <a:lnTo>
                      <a:pt x="204" y="6"/>
                    </a:lnTo>
                    <a:lnTo>
                      <a:pt x="190" y="3"/>
                    </a:lnTo>
                    <a:lnTo>
                      <a:pt x="175" y="1"/>
                    </a:lnTo>
                    <a:lnTo>
                      <a:pt x="160" y="0"/>
                    </a:lnTo>
                    <a:lnTo>
                      <a:pt x="144" y="1"/>
                    </a:lnTo>
                    <a:lnTo>
                      <a:pt x="129" y="3"/>
                    </a:lnTo>
                    <a:lnTo>
                      <a:pt x="114" y="6"/>
                    </a:lnTo>
                    <a:lnTo>
                      <a:pt x="100" y="8"/>
                    </a:lnTo>
                    <a:lnTo>
                      <a:pt x="86" y="11"/>
                    </a:lnTo>
                    <a:lnTo>
                      <a:pt x="72" y="16"/>
                    </a:lnTo>
                    <a:lnTo>
                      <a:pt x="59" y="20"/>
                    </a:lnTo>
                    <a:lnTo>
                      <a:pt x="45" y="26"/>
                    </a:lnTo>
                    <a:lnTo>
                      <a:pt x="37" y="32"/>
                    </a:lnTo>
                    <a:lnTo>
                      <a:pt x="28" y="39"/>
                    </a:lnTo>
                    <a:lnTo>
                      <a:pt x="22" y="46"/>
                    </a:lnTo>
                    <a:lnTo>
                      <a:pt x="16" y="53"/>
                    </a:lnTo>
                    <a:lnTo>
                      <a:pt x="9" y="61"/>
                    </a:lnTo>
                    <a:lnTo>
                      <a:pt x="5" y="68"/>
                    </a:lnTo>
                    <a:lnTo>
                      <a:pt x="2" y="77"/>
                    </a:lnTo>
                    <a:lnTo>
                      <a:pt x="0" y="84"/>
                    </a:lnTo>
                    <a:lnTo>
                      <a:pt x="0" y="506"/>
                    </a:lnTo>
                    <a:lnTo>
                      <a:pt x="2" y="499"/>
                    </a:lnTo>
                    <a:lnTo>
                      <a:pt x="5" y="490"/>
                    </a:lnTo>
                    <a:lnTo>
                      <a:pt x="9" y="483"/>
                    </a:lnTo>
                    <a:lnTo>
                      <a:pt x="16" y="475"/>
                    </a:lnTo>
                    <a:lnTo>
                      <a:pt x="22" y="468"/>
                    </a:lnTo>
                    <a:lnTo>
                      <a:pt x="28" y="461"/>
                    </a:lnTo>
                    <a:lnTo>
                      <a:pt x="37" y="454"/>
                    </a:lnTo>
                    <a:lnTo>
                      <a:pt x="45" y="448"/>
                    </a:lnTo>
                    <a:lnTo>
                      <a:pt x="59" y="442"/>
                    </a:lnTo>
                    <a:lnTo>
                      <a:pt x="72" y="438"/>
                    </a:lnTo>
                    <a:lnTo>
                      <a:pt x="86" y="433"/>
                    </a:lnTo>
                    <a:lnTo>
                      <a:pt x="100" y="431"/>
                    </a:lnTo>
                    <a:lnTo>
                      <a:pt x="114" y="428"/>
                    </a:lnTo>
                    <a:lnTo>
                      <a:pt x="129" y="425"/>
                    </a:lnTo>
                    <a:lnTo>
                      <a:pt x="144" y="423"/>
                    </a:lnTo>
                    <a:lnTo>
                      <a:pt x="160" y="422"/>
                    </a:lnTo>
                    <a:lnTo>
                      <a:pt x="175" y="423"/>
                    </a:lnTo>
                    <a:lnTo>
                      <a:pt x="190" y="425"/>
                    </a:lnTo>
                    <a:lnTo>
                      <a:pt x="204" y="428"/>
                    </a:lnTo>
                    <a:lnTo>
                      <a:pt x="220" y="431"/>
                    </a:lnTo>
                    <a:lnTo>
                      <a:pt x="233" y="433"/>
                    </a:lnTo>
                    <a:lnTo>
                      <a:pt x="247" y="438"/>
                    </a:lnTo>
                    <a:lnTo>
                      <a:pt x="260" y="442"/>
                    </a:lnTo>
                    <a:lnTo>
                      <a:pt x="273" y="448"/>
                    </a:lnTo>
                    <a:lnTo>
                      <a:pt x="281" y="454"/>
                    </a:lnTo>
                    <a:lnTo>
                      <a:pt x="289" y="461"/>
                    </a:lnTo>
                    <a:lnTo>
                      <a:pt x="296" y="468"/>
                    </a:lnTo>
                    <a:lnTo>
                      <a:pt x="303" y="475"/>
                    </a:lnTo>
                    <a:lnTo>
                      <a:pt x="309" y="483"/>
                    </a:lnTo>
                    <a:lnTo>
                      <a:pt x="313" y="490"/>
                    </a:lnTo>
                    <a:lnTo>
                      <a:pt x="316" y="499"/>
                    </a:lnTo>
                    <a:lnTo>
                      <a:pt x="319" y="506"/>
                    </a:lnTo>
                    <a:lnTo>
                      <a:pt x="319" y="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27" name="Freeform 1559"/>
              <p:cNvSpPr>
                <a:spLocks/>
              </p:cNvSpPr>
              <p:nvPr/>
            </p:nvSpPr>
            <p:spPr bwMode="auto">
              <a:xfrm>
                <a:off x="1964" y="2313"/>
                <a:ext cx="160" cy="253"/>
              </a:xfrm>
              <a:custGeom>
                <a:avLst/>
                <a:gdLst>
                  <a:gd name="T0" fmla="*/ 316 w 319"/>
                  <a:gd name="T1" fmla="*/ 76 h 506"/>
                  <a:gd name="T2" fmla="*/ 309 w 319"/>
                  <a:gd name="T3" fmla="*/ 61 h 506"/>
                  <a:gd name="T4" fmla="*/ 296 w 319"/>
                  <a:gd name="T5" fmla="*/ 47 h 506"/>
                  <a:gd name="T6" fmla="*/ 281 w 319"/>
                  <a:gd name="T7" fmla="*/ 32 h 506"/>
                  <a:gd name="T8" fmla="*/ 260 w 319"/>
                  <a:gd name="T9" fmla="*/ 20 h 506"/>
                  <a:gd name="T10" fmla="*/ 233 w 319"/>
                  <a:gd name="T11" fmla="*/ 12 h 506"/>
                  <a:gd name="T12" fmla="*/ 204 w 319"/>
                  <a:gd name="T13" fmla="*/ 4 h 506"/>
                  <a:gd name="T14" fmla="*/ 175 w 319"/>
                  <a:gd name="T15" fmla="*/ 2 h 506"/>
                  <a:gd name="T16" fmla="*/ 144 w 319"/>
                  <a:gd name="T17" fmla="*/ 2 h 506"/>
                  <a:gd name="T18" fmla="*/ 114 w 319"/>
                  <a:gd name="T19" fmla="*/ 4 h 506"/>
                  <a:gd name="T20" fmla="*/ 86 w 319"/>
                  <a:gd name="T21" fmla="*/ 12 h 506"/>
                  <a:gd name="T22" fmla="*/ 59 w 319"/>
                  <a:gd name="T23" fmla="*/ 20 h 506"/>
                  <a:gd name="T24" fmla="*/ 37 w 319"/>
                  <a:gd name="T25" fmla="*/ 32 h 506"/>
                  <a:gd name="T26" fmla="*/ 22 w 319"/>
                  <a:gd name="T27" fmla="*/ 47 h 506"/>
                  <a:gd name="T28" fmla="*/ 9 w 319"/>
                  <a:gd name="T29" fmla="*/ 61 h 506"/>
                  <a:gd name="T30" fmla="*/ 2 w 319"/>
                  <a:gd name="T31" fmla="*/ 76 h 506"/>
                  <a:gd name="T32" fmla="*/ 0 w 319"/>
                  <a:gd name="T33" fmla="*/ 506 h 506"/>
                  <a:gd name="T34" fmla="*/ 5 w 319"/>
                  <a:gd name="T35" fmla="*/ 490 h 506"/>
                  <a:gd name="T36" fmla="*/ 16 w 319"/>
                  <a:gd name="T37" fmla="*/ 476 h 506"/>
                  <a:gd name="T38" fmla="*/ 28 w 319"/>
                  <a:gd name="T39" fmla="*/ 461 h 506"/>
                  <a:gd name="T40" fmla="*/ 45 w 319"/>
                  <a:gd name="T41" fmla="*/ 447 h 506"/>
                  <a:gd name="T42" fmla="*/ 72 w 319"/>
                  <a:gd name="T43" fmla="*/ 438 h 506"/>
                  <a:gd name="T44" fmla="*/ 100 w 319"/>
                  <a:gd name="T45" fmla="*/ 429 h 506"/>
                  <a:gd name="T46" fmla="*/ 129 w 319"/>
                  <a:gd name="T47" fmla="*/ 425 h 506"/>
                  <a:gd name="T48" fmla="*/ 160 w 319"/>
                  <a:gd name="T49" fmla="*/ 422 h 506"/>
                  <a:gd name="T50" fmla="*/ 190 w 319"/>
                  <a:gd name="T51" fmla="*/ 425 h 506"/>
                  <a:gd name="T52" fmla="*/ 220 w 319"/>
                  <a:gd name="T53" fmla="*/ 429 h 506"/>
                  <a:gd name="T54" fmla="*/ 247 w 319"/>
                  <a:gd name="T55" fmla="*/ 438 h 506"/>
                  <a:gd name="T56" fmla="*/ 273 w 319"/>
                  <a:gd name="T57" fmla="*/ 447 h 506"/>
                  <a:gd name="T58" fmla="*/ 289 w 319"/>
                  <a:gd name="T59" fmla="*/ 461 h 506"/>
                  <a:gd name="T60" fmla="*/ 303 w 319"/>
                  <a:gd name="T61" fmla="*/ 476 h 506"/>
                  <a:gd name="T62" fmla="*/ 313 w 319"/>
                  <a:gd name="T63" fmla="*/ 490 h 506"/>
                  <a:gd name="T64" fmla="*/ 319 w 319"/>
                  <a:gd name="T65" fmla="*/ 506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9" h="506">
                    <a:moveTo>
                      <a:pt x="319" y="84"/>
                    </a:moveTo>
                    <a:lnTo>
                      <a:pt x="316" y="76"/>
                    </a:lnTo>
                    <a:lnTo>
                      <a:pt x="313" y="68"/>
                    </a:lnTo>
                    <a:lnTo>
                      <a:pt x="309" y="61"/>
                    </a:lnTo>
                    <a:lnTo>
                      <a:pt x="303" y="54"/>
                    </a:lnTo>
                    <a:lnTo>
                      <a:pt x="296" y="47"/>
                    </a:lnTo>
                    <a:lnTo>
                      <a:pt x="289" y="39"/>
                    </a:lnTo>
                    <a:lnTo>
                      <a:pt x="281" y="32"/>
                    </a:lnTo>
                    <a:lnTo>
                      <a:pt x="273" y="26"/>
                    </a:lnTo>
                    <a:lnTo>
                      <a:pt x="260" y="20"/>
                    </a:lnTo>
                    <a:lnTo>
                      <a:pt x="247" y="16"/>
                    </a:lnTo>
                    <a:lnTo>
                      <a:pt x="233" y="12"/>
                    </a:lnTo>
                    <a:lnTo>
                      <a:pt x="220" y="9"/>
                    </a:lnTo>
                    <a:lnTo>
                      <a:pt x="204" y="4"/>
                    </a:lnTo>
                    <a:lnTo>
                      <a:pt x="190" y="3"/>
                    </a:lnTo>
                    <a:lnTo>
                      <a:pt x="175" y="2"/>
                    </a:lnTo>
                    <a:lnTo>
                      <a:pt x="160" y="0"/>
                    </a:lnTo>
                    <a:lnTo>
                      <a:pt x="144" y="2"/>
                    </a:lnTo>
                    <a:lnTo>
                      <a:pt x="129" y="3"/>
                    </a:lnTo>
                    <a:lnTo>
                      <a:pt x="114" y="4"/>
                    </a:lnTo>
                    <a:lnTo>
                      <a:pt x="100" y="9"/>
                    </a:lnTo>
                    <a:lnTo>
                      <a:pt x="86" y="12"/>
                    </a:lnTo>
                    <a:lnTo>
                      <a:pt x="72" y="16"/>
                    </a:lnTo>
                    <a:lnTo>
                      <a:pt x="59" y="20"/>
                    </a:lnTo>
                    <a:lnTo>
                      <a:pt x="45" y="26"/>
                    </a:lnTo>
                    <a:lnTo>
                      <a:pt x="37" y="32"/>
                    </a:lnTo>
                    <a:lnTo>
                      <a:pt x="28" y="39"/>
                    </a:lnTo>
                    <a:lnTo>
                      <a:pt x="22" y="47"/>
                    </a:lnTo>
                    <a:lnTo>
                      <a:pt x="16" y="54"/>
                    </a:lnTo>
                    <a:lnTo>
                      <a:pt x="9" y="61"/>
                    </a:lnTo>
                    <a:lnTo>
                      <a:pt x="5" y="68"/>
                    </a:lnTo>
                    <a:lnTo>
                      <a:pt x="2" y="76"/>
                    </a:lnTo>
                    <a:lnTo>
                      <a:pt x="0" y="84"/>
                    </a:lnTo>
                    <a:lnTo>
                      <a:pt x="0" y="506"/>
                    </a:lnTo>
                    <a:lnTo>
                      <a:pt x="2" y="498"/>
                    </a:lnTo>
                    <a:lnTo>
                      <a:pt x="5" y="490"/>
                    </a:lnTo>
                    <a:lnTo>
                      <a:pt x="9" y="483"/>
                    </a:lnTo>
                    <a:lnTo>
                      <a:pt x="16" y="476"/>
                    </a:lnTo>
                    <a:lnTo>
                      <a:pt x="22" y="469"/>
                    </a:lnTo>
                    <a:lnTo>
                      <a:pt x="28" y="461"/>
                    </a:lnTo>
                    <a:lnTo>
                      <a:pt x="37" y="454"/>
                    </a:lnTo>
                    <a:lnTo>
                      <a:pt x="45" y="447"/>
                    </a:lnTo>
                    <a:lnTo>
                      <a:pt x="59" y="442"/>
                    </a:lnTo>
                    <a:lnTo>
                      <a:pt x="72" y="438"/>
                    </a:lnTo>
                    <a:lnTo>
                      <a:pt x="86" y="434"/>
                    </a:lnTo>
                    <a:lnTo>
                      <a:pt x="100" y="429"/>
                    </a:lnTo>
                    <a:lnTo>
                      <a:pt x="114" y="427"/>
                    </a:lnTo>
                    <a:lnTo>
                      <a:pt x="129" y="425"/>
                    </a:lnTo>
                    <a:lnTo>
                      <a:pt x="144" y="422"/>
                    </a:lnTo>
                    <a:lnTo>
                      <a:pt x="160" y="422"/>
                    </a:lnTo>
                    <a:lnTo>
                      <a:pt x="175" y="422"/>
                    </a:lnTo>
                    <a:lnTo>
                      <a:pt x="190" y="425"/>
                    </a:lnTo>
                    <a:lnTo>
                      <a:pt x="204" y="427"/>
                    </a:lnTo>
                    <a:lnTo>
                      <a:pt x="220" y="429"/>
                    </a:lnTo>
                    <a:lnTo>
                      <a:pt x="233" y="434"/>
                    </a:lnTo>
                    <a:lnTo>
                      <a:pt x="247" y="438"/>
                    </a:lnTo>
                    <a:lnTo>
                      <a:pt x="260" y="442"/>
                    </a:lnTo>
                    <a:lnTo>
                      <a:pt x="273" y="447"/>
                    </a:lnTo>
                    <a:lnTo>
                      <a:pt x="281" y="454"/>
                    </a:lnTo>
                    <a:lnTo>
                      <a:pt x="289" y="461"/>
                    </a:lnTo>
                    <a:lnTo>
                      <a:pt x="296" y="469"/>
                    </a:lnTo>
                    <a:lnTo>
                      <a:pt x="303" y="476"/>
                    </a:lnTo>
                    <a:lnTo>
                      <a:pt x="309" y="483"/>
                    </a:lnTo>
                    <a:lnTo>
                      <a:pt x="313" y="490"/>
                    </a:lnTo>
                    <a:lnTo>
                      <a:pt x="316" y="498"/>
                    </a:lnTo>
                    <a:lnTo>
                      <a:pt x="319" y="506"/>
                    </a:lnTo>
                    <a:lnTo>
                      <a:pt x="319" y="8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28" name="Freeform 1560"/>
              <p:cNvSpPr>
                <a:spLocks/>
              </p:cNvSpPr>
              <p:nvPr/>
            </p:nvSpPr>
            <p:spPr bwMode="auto">
              <a:xfrm>
                <a:off x="1964" y="2313"/>
                <a:ext cx="160" cy="253"/>
              </a:xfrm>
              <a:custGeom>
                <a:avLst/>
                <a:gdLst>
                  <a:gd name="T0" fmla="*/ 316 w 319"/>
                  <a:gd name="T1" fmla="*/ 76 h 506"/>
                  <a:gd name="T2" fmla="*/ 309 w 319"/>
                  <a:gd name="T3" fmla="*/ 61 h 506"/>
                  <a:gd name="T4" fmla="*/ 296 w 319"/>
                  <a:gd name="T5" fmla="*/ 47 h 506"/>
                  <a:gd name="T6" fmla="*/ 281 w 319"/>
                  <a:gd name="T7" fmla="*/ 32 h 506"/>
                  <a:gd name="T8" fmla="*/ 260 w 319"/>
                  <a:gd name="T9" fmla="*/ 20 h 506"/>
                  <a:gd name="T10" fmla="*/ 233 w 319"/>
                  <a:gd name="T11" fmla="*/ 12 h 506"/>
                  <a:gd name="T12" fmla="*/ 204 w 319"/>
                  <a:gd name="T13" fmla="*/ 4 h 506"/>
                  <a:gd name="T14" fmla="*/ 175 w 319"/>
                  <a:gd name="T15" fmla="*/ 2 h 506"/>
                  <a:gd name="T16" fmla="*/ 144 w 319"/>
                  <a:gd name="T17" fmla="*/ 2 h 506"/>
                  <a:gd name="T18" fmla="*/ 114 w 319"/>
                  <a:gd name="T19" fmla="*/ 4 h 506"/>
                  <a:gd name="T20" fmla="*/ 86 w 319"/>
                  <a:gd name="T21" fmla="*/ 12 h 506"/>
                  <a:gd name="T22" fmla="*/ 59 w 319"/>
                  <a:gd name="T23" fmla="*/ 20 h 506"/>
                  <a:gd name="T24" fmla="*/ 37 w 319"/>
                  <a:gd name="T25" fmla="*/ 32 h 506"/>
                  <a:gd name="T26" fmla="*/ 22 w 319"/>
                  <a:gd name="T27" fmla="*/ 47 h 506"/>
                  <a:gd name="T28" fmla="*/ 9 w 319"/>
                  <a:gd name="T29" fmla="*/ 61 h 506"/>
                  <a:gd name="T30" fmla="*/ 2 w 319"/>
                  <a:gd name="T31" fmla="*/ 76 h 506"/>
                  <a:gd name="T32" fmla="*/ 0 w 319"/>
                  <a:gd name="T33" fmla="*/ 506 h 506"/>
                  <a:gd name="T34" fmla="*/ 5 w 319"/>
                  <a:gd name="T35" fmla="*/ 490 h 506"/>
                  <a:gd name="T36" fmla="*/ 16 w 319"/>
                  <a:gd name="T37" fmla="*/ 476 h 506"/>
                  <a:gd name="T38" fmla="*/ 28 w 319"/>
                  <a:gd name="T39" fmla="*/ 461 h 506"/>
                  <a:gd name="T40" fmla="*/ 45 w 319"/>
                  <a:gd name="T41" fmla="*/ 447 h 506"/>
                  <a:gd name="T42" fmla="*/ 72 w 319"/>
                  <a:gd name="T43" fmla="*/ 438 h 506"/>
                  <a:gd name="T44" fmla="*/ 100 w 319"/>
                  <a:gd name="T45" fmla="*/ 429 h 506"/>
                  <a:gd name="T46" fmla="*/ 129 w 319"/>
                  <a:gd name="T47" fmla="*/ 425 h 506"/>
                  <a:gd name="T48" fmla="*/ 160 w 319"/>
                  <a:gd name="T49" fmla="*/ 422 h 506"/>
                  <a:gd name="T50" fmla="*/ 190 w 319"/>
                  <a:gd name="T51" fmla="*/ 425 h 506"/>
                  <a:gd name="T52" fmla="*/ 220 w 319"/>
                  <a:gd name="T53" fmla="*/ 429 h 506"/>
                  <a:gd name="T54" fmla="*/ 247 w 319"/>
                  <a:gd name="T55" fmla="*/ 438 h 506"/>
                  <a:gd name="T56" fmla="*/ 273 w 319"/>
                  <a:gd name="T57" fmla="*/ 447 h 506"/>
                  <a:gd name="T58" fmla="*/ 289 w 319"/>
                  <a:gd name="T59" fmla="*/ 461 h 506"/>
                  <a:gd name="T60" fmla="*/ 303 w 319"/>
                  <a:gd name="T61" fmla="*/ 476 h 506"/>
                  <a:gd name="T62" fmla="*/ 313 w 319"/>
                  <a:gd name="T63" fmla="*/ 490 h 506"/>
                  <a:gd name="T64" fmla="*/ 319 w 319"/>
                  <a:gd name="T65" fmla="*/ 506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9" h="506">
                    <a:moveTo>
                      <a:pt x="319" y="84"/>
                    </a:moveTo>
                    <a:lnTo>
                      <a:pt x="316" y="76"/>
                    </a:lnTo>
                    <a:lnTo>
                      <a:pt x="313" y="68"/>
                    </a:lnTo>
                    <a:lnTo>
                      <a:pt x="309" y="61"/>
                    </a:lnTo>
                    <a:lnTo>
                      <a:pt x="303" y="54"/>
                    </a:lnTo>
                    <a:lnTo>
                      <a:pt x="296" y="47"/>
                    </a:lnTo>
                    <a:lnTo>
                      <a:pt x="289" y="39"/>
                    </a:lnTo>
                    <a:lnTo>
                      <a:pt x="281" y="32"/>
                    </a:lnTo>
                    <a:lnTo>
                      <a:pt x="273" y="26"/>
                    </a:lnTo>
                    <a:lnTo>
                      <a:pt x="260" y="20"/>
                    </a:lnTo>
                    <a:lnTo>
                      <a:pt x="247" y="16"/>
                    </a:lnTo>
                    <a:lnTo>
                      <a:pt x="233" y="12"/>
                    </a:lnTo>
                    <a:lnTo>
                      <a:pt x="220" y="9"/>
                    </a:lnTo>
                    <a:lnTo>
                      <a:pt x="204" y="4"/>
                    </a:lnTo>
                    <a:lnTo>
                      <a:pt x="190" y="3"/>
                    </a:lnTo>
                    <a:lnTo>
                      <a:pt x="175" y="2"/>
                    </a:lnTo>
                    <a:lnTo>
                      <a:pt x="160" y="0"/>
                    </a:lnTo>
                    <a:lnTo>
                      <a:pt x="144" y="2"/>
                    </a:lnTo>
                    <a:lnTo>
                      <a:pt x="129" y="3"/>
                    </a:lnTo>
                    <a:lnTo>
                      <a:pt x="114" y="4"/>
                    </a:lnTo>
                    <a:lnTo>
                      <a:pt x="100" y="9"/>
                    </a:lnTo>
                    <a:lnTo>
                      <a:pt x="86" y="12"/>
                    </a:lnTo>
                    <a:lnTo>
                      <a:pt x="72" y="16"/>
                    </a:lnTo>
                    <a:lnTo>
                      <a:pt x="59" y="20"/>
                    </a:lnTo>
                    <a:lnTo>
                      <a:pt x="45" y="26"/>
                    </a:lnTo>
                    <a:lnTo>
                      <a:pt x="37" y="32"/>
                    </a:lnTo>
                    <a:lnTo>
                      <a:pt x="28" y="39"/>
                    </a:lnTo>
                    <a:lnTo>
                      <a:pt x="22" y="47"/>
                    </a:lnTo>
                    <a:lnTo>
                      <a:pt x="16" y="54"/>
                    </a:lnTo>
                    <a:lnTo>
                      <a:pt x="9" y="61"/>
                    </a:lnTo>
                    <a:lnTo>
                      <a:pt x="5" y="68"/>
                    </a:lnTo>
                    <a:lnTo>
                      <a:pt x="2" y="76"/>
                    </a:lnTo>
                    <a:lnTo>
                      <a:pt x="0" y="84"/>
                    </a:lnTo>
                    <a:lnTo>
                      <a:pt x="0" y="506"/>
                    </a:lnTo>
                    <a:lnTo>
                      <a:pt x="2" y="498"/>
                    </a:lnTo>
                    <a:lnTo>
                      <a:pt x="5" y="490"/>
                    </a:lnTo>
                    <a:lnTo>
                      <a:pt x="9" y="483"/>
                    </a:lnTo>
                    <a:lnTo>
                      <a:pt x="16" y="476"/>
                    </a:lnTo>
                    <a:lnTo>
                      <a:pt x="22" y="469"/>
                    </a:lnTo>
                    <a:lnTo>
                      <a:pt x="28" y="461"/>
                    </a:lnTo>
                    <a:lnTo>
                      <a:pt x="37" y="454"/>
                    </a:lnTo>
                    <a:lnTo>
                      <a:pt x="45" y="447"/>
                    </a:lnTo>
                    <a:lnTo>
                      <a:pt x="59" y="442"/>
                    </a:lnTo>
                    <a:lnTo>
                      <a:pt x="72" y="438"/>
                    </a:lnTo>
                    <a:lnTo>
                      <a:pt x="86" y="434"/>
                    </a:lnTo>
                    <a:lnTo>
                      <a:pt x="100" y="429"/>
                    </a:lnTo>
                    <a:lnTo>
                      <a:pt x="114" y="427"/>
                    </a:lnTo>
                    <a:lnTo>
                      <a:pt x="129" y="425"/>
                    </a:lnTo>
                    <a:lnTo>
                      <a:pt x="144" y="422"/>
                    </a:lnTo>
                    <a:lnTo>
                      <a:pt x="160" y="422"/>
                    </a:lnTo>
                    <a:lnTo>
                      <a:pt x="175" y="422"/>
                    </a:lnTo>
                    <a:lnTo>
                      <a:pt x="190" y="425"/>
                    </a:lnTo>
                    <a:lnTo>
                      <a:pt x="204" y="427"/>
                    </a:lnTo>
                    <a:lnTo>
                      <a:pt x="220" y="429"/>
                    </a:lnTo>
                    <a:lnTo>
                      <a:pt x="233" y="434"/>
                    </a:lnTo>
                    <a:lnTo>
                      <a:pt x="247" y="438"/>
                    </a:lnTo>
                    <a:lnTo>
                      <a:pt x="260" y="442"/>
                    </a:lnTo>
                    <a:lnTo>
                      <a:pt x="273" y="447"/>
                    </a:lnTo>
                    <a:lnTo>
                      <a:pt x="281" y="454"/>
                    </a:lnTo>
                    <a:lnTo>
                      <a:pt x="289" y="461"/>
                    </a:lnTo>
                    <a:lnTo>
                      <a:pt x="296" y="469"/>
                    </a:lnTo>
                    <a:lnTo>
                      <a:pt x="303" y="476"/>
                    </a:lnTo>
                    <a:lnTo>
                      <a:pt x="309" y="483"/>
                    </a:lnTo>
                    <a:lnTo>
                      <a:pt x="313" y="490"/>
                    </a:lnTo>
                    <a:lnTo>
                      <a:pt x="316" y="498"/>
                    </a:lnTo>
                    <a:lnTo>
                      <a:pt x="319" y="506"/>
                    </a:lnTo>
                    <a:lnTo>
                      <a:pt x="319" y="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29" name="Freeform 1561"/>
              <p:cNvSpPr>
                <a:spLocks/>
              </p:cNvSpPr>
              <p:nvPr/>
            </p:nvSpPr>
            <p:spPr bwMode="auto">
              <a:xfrm>
                <a:off x="1964" y="2040"/>
                <a:ext cx="160" cy="253"/>
              </a:xfrm>
              <a:custGeom>
                <a:avLst/>
                <a:gdLst>
                  <a:gd name="T0" fmla="*/ 316 w 319"/>
                  <a:gd name="T1" fmla="*/ 75 h 505"/>
                  <a:gd name="T2" fmla="*/ 309 w 319"/>
                  <a:gd name="T3" fmla="*/ 61 h 505"/>
                  <a:gd name="T4" fmla="*/ 296 w 319"/>
                  <a:gd name="T5" fmla="*/ 46 h 505"/>
                  <a:gd name="T6" fmla="*/ 281 w 319"/>
                  <a:gd name="T7" fmla="*/ 32 h 505"/>
                  <a:gd name="T8" fmla="*/ 260 w 319"/>
                  <a:gd name="T9" fmla="*/ 20 h 505"/>
                  <a:gd name="T10" fmla="*/ 233 w 319"/>
                  <a:gd name="T11" fmla="*/ 11 h 505"/>
                  <a:gd name="T12" fmla="*/ 204 w 319"/>
                  <a:gd name="T13" fmla="*/ 4 h 505"/>
                  <a:gd name="T14" fmla="*/ 175 w 319"/>
                  <a:gd name="T15" fmla="*/ 1 h 505"/>
                  <a:gd name="T16" fmla="*/ 144 w 319"/>
                  <a:gd name="T17" fmla="*/ 1 h 505"/>
                  <a:gd name="T18" fmla="*/ 114 w 319"/>
                  <a:gd name="T19" fmla="*/ 4 h 505"/>
                  <a:gd name="T20" fmla="*/ 86 w 319"/>
                  <a:gd name="T21" fmla="*/ 11 h 505"/>
                  <a:gd name="T22" fmla="*/ 59 w 319"/>
                  <a:gd name="T23" fmla="*/ 20 h 505"/>
                  <a:gd name="T24" fmla="*/ 37 w 319"/>
                  <a:gd name="T25" fmla="*/ 32 h 505"/>
                  <a:gd name="T26" fmla="*/ 22 w 319"/>
                  <a:gd name="T27" fmla="*/ 46 h 505"/>
                  <a:gd name="T28" fmla="*/ 9 w 319"/>
                  <a:gd name="T29" fmla="*/ 61 h 505"/>
                  <a:gd name="T30" fmla="*/ 2 w 319"/>
                  <a:gd name="T31" fmla="*/ 75 h 505"/>
                  <a:gd name="T32" fmla="*/ 0 w 319"/>
                  <a:gd name="T33" fmla="*/ 505 h 505"/>
                  <a:gd name="T34" fmla="*/ 5 w 319"/>
                  <a:gd name="T35" fmla="*/ 489 h 505"/>
                  <a:gd name="T36" fmla="*/ 16 w 319"/>
                  <a:gd name="T37" fmla="*/ 474 h 505"/>
                  <a:gd name="T38" fmla="*/ 28 w 319"/>
                  <a:gd name="T39" fmla="*/ 460 h 505"/>
                  <a:gd name="T40" fmla="*/ 45 w 319"/>
                  <a:gd name="T41" fmla="*/ 445 h 505"/>
                  <a:gd name="T42" fmla="*/ 72 w 319"/>
                  <a:gd name="T43" fmla="*/ 436 h 505"/>
                  <a:gd name="T44" fmla="*/ 100 w 319"/>
                  <a:gd name="T45" fmla="*/ 428 h 505"/>
                  <a:gd name="T46" fmla="*/ 129 w 319"/>
                  <a:gd name="T47" fmla="*/ 423 h 505"/>
                  <a:gd name="T48" fmla="*/ 160 w 319"/>
                  <a:gd name="T49" fmla="*/ 420 h 505"/>
                  <a:gd name="T50" fmla="*/ 190 w 319"/>
                  <a:gd name="T51" fmla="*/ 423 h 505"/>
                  <a:gd name="T52" fmla="*/ 220 w 319"/>
                  <a:gd name="T53" fmla="*/ 428 h 505"/>
                  <a:gd name="T54" fmla="*/ 247 w 319"/>
                  <a:gd name="T55" fmla="*/ 436 h 505"/>
                  <a:gd name="T56" fmla="*/ 273 w 319"/>
                  <a:gd name="T57" fmla="*/ 445 h 505"/>
                  <a:gd name="T58" fmla="*/ 289 w 319"/>
                  <a:gd name="T59" fmla="*/ 460 h 505"/>
                  <a:gd name="T60" fmla="*/ 303 w 319"/>
                  <a:gd name="T61" fmla="*/ 474 h 505"/>
                  <a:gd name="T62" fmla="*/ 313 w 319"/>
                  <a:gd name="T63" fmla="*/ 489 h 505"/>
                  <a:gd name="T64" fmla="*/ 319 w 319"/>
                  <a:gd name="T65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9" h="505">
                    <a:moveTo>
                      <a:pt x="319" y="84"/>
                    </a:moveTo>
                    <a:lnTo>
                      <a:pt x="316" y="75"/>
                    </a:lnTo>
                    <a:lnTo>
                      <a:pt x="313" y="68"/>
                    </a:lnTo>
                    <a:lnTo>
                      <a:pt x="309" y="61"/>
                    </a:lnTo>
                    <a:lnTo>
                      <a:pt x="303" y="53"/>
                    </a:lnTo>
                    <a:lnTo>
                      <a:pt x="296" y="46"/>
                    </a:lnTo>
                    <a:lnTo>
                      <a:pt x="289" y="39"/>
                    </a:lnTo>
                    <a:lnTo>
                      <a:pt x="281" y="32"/>
                    </a:lnTo>
                    <a:lnTo>
                      <a:pt x="273" y="24"/>
                    </a:lnTo>
                    <a:lnTo>
                      <a:pt x="260" y="20"/>
                    </a:lnTo>
                    <a:lnTo>
                      <a:pt x="247" y="16"/>
                    </a:lnTo>
                    <a:lnTo>
                      <a:pt x="233" y="11"/>
                    </a:lnTo>
                    <a:lnTo>
                      <a:pt x="220" y="7"/>
                    </a:lnTo>
                    <a:lnTo>
                      <a:pt x="204" y="4"/>
                    </a:lnTo>
                    <a:lnTo>
                      <a:pt x="190" y="3"/>
                    </a:lnTo>
                    <a:lnTo>
                      <a:pt x="175" y="1"/>
                    </a:lnTo>
                    <a:lnTo>
                      <a:pt x="160" y="0"/>
                    </a:lnTo>
                    <a:lnTo>
                      <a:pt x="144" y="1"/>
                    </a:lnTo>
                    <a:lnTo>
                      <a:pt x="129" y="3"/>
                    </a:lnTo>
                    <a:lnTo>
                      <a:pt x="114" y="4"/>
                    </a:lnTo>
                    <a:lnTo>
                      <a:pt x="100" y="7"/>
                    </a:lnTo>
                    <a:lnTo>
                      <a:pt x="86" y="11"/>
                    </a:lnTo>
                    <a:lnTo>
                      <a:pt x="72" y="16"/>
                    </a:lnTo>
                    <a:lnTo>
                      <a:pt x="59" y="20"/>
                    </a:lnTo>
                    <a:lnTo>
                      <a:pt x="45" y="24"/>
                    </a:lnTo>
                    <a:lnTo>
                      <a:pt x="37" y="32"/>
                    </a:lnTo>
                    <a:lnTo>
                      <a:pt x="28" y="39"/>
                    </a:lnTo>
                    <a:lnTo>
                      <a:pt x="22" y="46"/>
                    </a:lnTo>
                    <a:lnTo>
                      <a:pt x="16" y="53"/>
                    </a:lnTo>
                    <a:lnTo>
                      <a:pt x="9" y="61"/>
                    </a:lnTo>
                    <a:lnTo>
                      <a:pt x="5" y="68"/>
                    </a:lnTo>
                    <a:lnTo>
                      <a:pt x="2" y="75"/>
                    </a:lnTo>
                    <a:lnTo>
                      <a:pt x="0" y="84"/>
                    </a:lnTo>
                    <a:lnTo>
                      <a:pt x="0" y="505"/>
                    </a:lnTo>
                    <a:lnTo>
                      <a:pt x="2" y="496"/>
                    </a:lnTo>
                    <a:lnTo>
                      <a:pt x="5" y="489"/>
                    </a:lnTo>
                    <a:lnTo>
                      <a:pt x="9" y="481"/>
                    </a:lnTo>
                    <a:lnTo>
                      <a:pt x="16" y="474"/>
                    </a:lnTo>
                    <a:lnTo>
                      <a:pt x="22" y="467"/>
                    </a:lnTo>
                    <a:lnTo>
                      <a:pt x="28" y="460"/>
                    </a:lnTo>
                    <a:lnTo>
                      <a:pt x="37" y="452"/>
                    </a:lnTo>
                    <a:lnTo>
                      <a:pt x="45" y="445"/>
                    </a:lnTo>
                    <a:lnTo>
                      <a:pt x="59" y="441"/>
                    </a:lnTo>
                    <a:lnTo>
                      <a:pt x="72" y="436"/>
                    </a:lnTo>
                    <a:lnTo>
                      <a:pt x="86" y="432"/>
                    </a:lnTo>
                    <a:lnTo>
                      <a:pt x="100" y="428"/>
                    </a:lnTo>
                    <a:lnTo>
                      <a:pt x="114" y="425"/>
                    </a:lnTo>
                    <a:lnTo>
                      <a:pt x="129" y="423"/>
                    </a:lnTo>
                    <a:lnTo>
                      <a:pt x="144" y="420"/>
                    </a:lnTo>
                    <a:lnTo>
                      <a:pt x="160" y="420"/>
                    </a:lnTo>
                    <a:lnTo>
                      <a:pt x="175" y="420"/>
                    </a:lnTo>
                    <a:lnTo>
                      <a:pt x="190" y="423"/>
                    </a:lnTo>
                    <a:lnTo>
                      <a:pt x="204" y="425"/>
                    </a:lnTo>
                    <a:lnTo>
                      <a:pt x="220" y="428"/>
                    </a:lnTo>
                    <a:lnTo>
                      <a:pt x="233" y="432"/>
                    </a:lnTo>
                    <a:lnTo>
                      <a:pt x="247" y="436"/>
                    </a:lnTo>
                    <a:lnTo>
                      <a:pt x="260" y="441"/>
                    </a:lnTo>
                    <a:lnTo>
                      <a:pt x="273" y="445"/>
                    </a:lnTo>
                    <a:lnTo>
                      <a:pt x="281" y="452"/>
                    </a:lnTo>
                    <a:lnTo>
                      <a:pt x="289" y="460"/>
                    </a:lnTo>
                    <a:lnTo>
                      <a:pt x="296" y="467"/>
                    </a:lnTo>
                    <a:lnTo>
                      <a:pt x="303" y="474"/>
                    </a:lnTo>
                    <a:lnTo>
                      <a:pt x="309" y="481"/>
                    </a:lnTo>
                    <a:lnTo>
                      <a:pt x="313" y="489"/>
                    </a:lnTo>
                    <a:lnTo>
                      <a:pt x="316" y="496"/>
                    </a:lnTo>
                    <a:lnTo>
                      <a:pt x="319" y="505"/>
                    </a:lnTo>
                    <a:lnTo>
                      <a:pt x="319" y="8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30" name="Freeform 1562"/>
              <p:cNvSpPr>
                <a:spLocks/>
              </p:cNvSpPr>
              <p:nvPr/>
            </p:nvSpPr>
            <p:spPr bwMode="auto">
              <a:xfrm>
                <a:off x="1964" y="2040"/>
                <a:ext cx="160" cy="253"/>
              </a:xfrm>
              <a:custGeom>
                <a:avLst/>
                <a:gdLst>
                  <a:gd name="T0" fmla="*/ 316 w 319"/>
                  <a:gd name="T1" fmla="*/ 75 h 505"/>
                  <a:gd name="T2" fmla="*/ 309 w 319"/>
                  <a:gd name="T3" fmla="*/ 61 h 505"/>
                  <a:gd name="T4" fmla="*/ 296 w 319"/>
                  <a:gd name="T5" fmla="*/ 46 h 505"/>
                  <a:gd name="T6" fmla="*/ 281 w 319"/>
                  <a:gd name="T7" fmla="*/ 32 h 505"/>
                  <a:gd name="T8" fmla="*/ 260 w 319"/>
                  <a:gd name="T9" fmla="*/ 20 h 505"/>
                  <a:gd name="T10" fmla="*/ 233 w 319"/>
                  <a:gd name="T11" fmla="*/ 11 h 505"/>
                  <a:gd name="T12" fmla="*/ 204 w 319"/>
                  <a:gd name="T13" fmla="*/ 4 h 505"/>
                  <a:gd name="T14" fmla="*/ 175 w 319"/>
                  <a:gd name="T15" fmla="*/ 1 h 505"/>
                  <a:gd name="T16" fmla="*/ 144 w 319"/>
                  <a:gd name="T17" fmla="*/ 1 h 505"/>
                  <a:gd name="T18" fmla="*/ 114 w 319"/>
                  <a:gd name="T19" fmla="*/ 4 h 505"/>
                  <a:gd name="T20" fmla="*/ 86 w 319"/>
                  <a:gd name="T21" fmla="*/ 11 h 505"/>
                  <a:gd name="T22" fmla="*/ 59 w 319"/>
                  <a:gd name="T23" fmla="*/ 20 h 505"/>
                  <a:gd name="T24" fmla="*/ 37 w 319"/>
                  <a:gd name="T25" fmla="*/ 32 h 505"/>
                  <a:gd name="T26" fmla="*/ 22 w 319"/>
                  <a:gd name="T27" fmla="*/ 46 h 505"/>
                  <a:gd name="T28" fmla="*/ 9 w 319"/>
                  <a:gd name="T29" fmla="*/ 61 h 505"/>
                  <a:gd name="T30" fmla="*/ 2 w 319"/>
                  <a:gd name="T31" fmla="*/ 75 h 505"/>
                  <a:gd name="T32" fmla="*/ 0 w 319"/>
                  <a:gd name="T33" fmla="*/ 505 h 505"/>
                  <a:gd name="T34" fmla="*/ 5 w 319"/>
                  <a:gd name="T35" fmla="*/ 489 h 505"/>
                  <a:gd name="T36" fmla="*/ 16 w 319"/>
                  <a:gd name="T37" fmla="*/ 474 h 505"/>
                  <a:gd name="T38" fmla="*/ 28 w 319"/>
                  <a:gd name="T39" fmla="*/ 460 h 505"/>
                  <a:gd name="T40" fmla="*/ 45 w 319"/>
                  <a:gd name="T41" fmla="*/ 445 h 505"/>
                  <a:gd name="T42" fmla="*/ 72 w 319"/>
                  <a:gd name="T43" fmla="*/ 436 h 505"/>
                  <a:gd name="T44" fmla="*/ 100 w 319"/>
                  <a:gd name="T45" fmla="*/ 428 h 505"/>
                  <a:gd name="T46" fmla="*/ 129 w 319"/>
                  <a:gd name="T47" fmla="*/ 423 h 505"/>
                  <a:gd name="T48" fmla="*/ 160 w 319"/>
                  <a:gd name="T49" fmla="*/ 420 h 505"/>
                  <a:gd name="T50" fmla="*/ 190 w 319"/>
                  <a:gd name="T51" fmla="*/ 423 h 505"/>
                  <a:gd name="T52" fmla="*/ 220 w 319"/>
                  <a:gd name="T53" fmla="*/ 428 h 505"/>
                  <a:gd name="T54" fmla="*/ 247 w 319"/>
                  <a:gd name="T55" fmla="*/ 436 h 505"/>
                  <a:gd name="T56" fmla="*/ 273 w 319"/>
                  <a:gd name="T57" fmla="*/ 445 h 505"/>
                  <a:gd name="T58" fmla="*/ 289 w 319"/>
                  <a:gd name="T59" fmla="*/ 460 h 505"/>
                  <a:gd name="T60" fmla="*/ 303 w 319"/>
                  <a:gd name="T61" fmla="*/ 474 h 505"/>
                  <a:gd name="T62" fmla="*/ 313 w 319"/>
                  <a:gd name="T63" fmla="*/ 489 h 505"/>
                  <a:gd name="T64" fmla="*/ 319 w 319"/>
                  <a:gd name="T65" fmla="*/ 505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9" h="505">
                    <a:moveTo>
                      <a:pt x="319" y="84"/>
                    </a:moveTo>
                    <a:lnTo>
                      <a:pt x="316" y="75"/>
                    </a:lnTo>
                    <a:lnTo>
                      <a:pt x="313" y="68"/>
                    </a:lnTo>
                    <a:lnTo>
                      <a:pt x="309" y="61"/>
                    </a:lnTo>
                    <a:lnTo>
                      <a:pt x="303" y="53"/>
                    </a:lnTo>
                    <a:lnTo>
                      <a:pt x="296" y="46"/>
                    </a:lnTo>
                    <a:lnTo>
                      <a:pt x="289" y="39"/>
                    </a:lnTo>
                    <a:lnTo>
                      <a:pt x="281" y="32"/>
                    </a:lnTo>
                    <a:lnTo>
                      <a:pt x="273" y="24"/>
                    </a:lnTo>
                    <a:lnTo>
                      <a:pt x="260" y="20"/>
                    </a:lnTo>
                    <a:lnTo>
                      <a:pt x="247" y="16"/>
                    </a:lnTo>
                    <a:lnTo>
                      <a:pt x="233" y="11"/>
                    </a:lnTo>
                    <a:lnTo>
                      <a:pt x="220" y="7"/>
                    </a:lnTo>
                    <a:lnTo>
                      <a:pt x="204" y="4"/>
                    </a:lnTo>
                    <a:lnTo>
                      <a:pt x="190" y="3"/>
                    </a:lnTo>
                    <a:lnTo>
                      <a:pt x="175" y="1"/>
                    </a:lnTo>
                    <a:lnTo>
                      <a:pt x="160" y="0"/>
                    </a:lnTo>
                    <a:lnTo>
                      <a:pt x="144" y="1"/>
                    </a:lnTo>
                    <a:lnTo>
                      <a:pt x="129" y="3"/>
                    </a:lnTo>
                    <a:lnTo>
                      <a:pt x="114" y="4"/>
                    </a:lnTo>
                    <a:lnTo>
                      <a:pt x="100" y="7"/>
                    </a:lnTo>
                    <a:lnTo>
                      <a:pt x="86" y="11"/>
                    </a:lnTo>
                    <a:lnTo>
                      <a:pt x="72" y="16"/>
                    </a:lnTo>
                    <a:lnTo>
                      <a:pt x="59" y="20"/>
                    </a:lnTo>
                    <a:lnTo>
                      <a:pt x="45" y="24"/>
                    </a:lnTo>
                    <a:lnTo>
                      <a:pt x="37" y="32"/>
                    </a:lnTo>
                    <a:lnTo>
                      <a:pt x="28" y="39"/>
                    </a:lnTo>
                    <a:lnTo>
                      <a:pt x="22" y="46"/>
                    </a:lnTo>
                    <a:lnTo>
                      <a:pt x="16" y="53"/>
                    </a:lnTo>
                    <a:lnTo>
                      <a:pt x="9" y="61"/>
                    </a:lnTo>
                    <a:lnTo>
                      <a:pt x="5" y="68"/>
                    </a:lnTo>
                    <a:lnTo>
                      <a:pt x="2" y="75"/>
                    </a:lnTo>
                    <a:lnTo>
                      <a:pt x="0" y="84"/>
                    </a:lnTo>
                    <a:lnTo>
                      <a:pt x="0" y="505"/>
                    </a:lnTo>
                    <a:lnTo>
                      <a:pt x="2" y="496"/>
                    </a:lnTo>
                    <a:lnTo>
                      <a:pt x="5" y="489"/>
                    </a:lnTo>
                    <a:lnTo>
                      <a:pt x="9" y="481"/>
                    </a:lnTo>
                    <a:lnTo>
                      <a:pt x="16" y="474"/>
                    </a:lnTo>
                    <a:lnTo>
                      <a:pt x="22" y="467"/>
                    </a:lnTo>
                    <a:lnTo>
                      <a:pt x="28" y="460"/>
                    </a:lnTo>
                    <a:lnTo>
                      <a:pt x="37" y="452"/>
                    </a:lnTo>
                    <a:lnTo>
                      <a:pt x="45" y="445"/>
                    </a:lnTo>
                    <a:lnTo>
                      <a:pt x="59" y="441"/>
                    </a:lnTo>
                    <a:lnTo>
                      <a:pt x="72" y="436"/>
                    </a:lnTo>
                    <a:lnTo>
                      <a:pt x="86" y="432"/>
                    </a:lnTo>
                    <a:lnTo>
                      <a:pt x="100" y="428"/>
                    </a:lnTo>
                    <a:lnTo>
                      <a:pt x="114" y="425"/>
                    </a:lnTo>
                    <a:lnTo>
                      <a:pt x="129" y="423"/>
                    </a:lnTo>
                    <a:lnTo>
                      <a:pt x="144" y="420"/>
                    </a:lnTo>
                    <a:lnTo>
                      <a:pt x="160" y="420"/>
                    </a:lnTo>
                    <a:lnTo>
                      <a:pt x="175" y="420"/>
                    </a:lnTo>
                    <a:lnTo>
                      <a:pt x="190" y="423"/>
                    </a:lnTo>
                    <a:lnTo>
                      <a:pt x="204" y="425"/>
                    </a:lnTo>
                    <a:lnTo>
                      <a:pt x="220" y="428"/>
                    </a:lnTo>
                    <a:lnTo>
                      <a:pt x="233" y="432"/>
                    </a:lnTo>
                    <a:lnTo>
                      <a:pt x="247" y="436"/>
                    </a:lnTo>
                    <a:lnTo>
                      <a:pt x="260" y="441"/>
                    </a:lnTo>
                    <a:lnTo>
                      <a:pt x="273" y="445"/>
                    </a:lnTo>
                    <a:lnTo>
                      <a:pt x="281" y="452"/>
                    </a:lnTo>
                    <a:lnTo>
                      <a:pt x="289" y="460"/>
                    </a:lnTo>
                    <a:lnTo>
                      <a:pt x="296" y="467"/>
                    </a:lnTo>
                    <a:lnTo>
                      <a:pt x="303" y="474"/>
                    </a:lnTo>
                    <a:lnTo>
                      <a:pt x="309" y="481"/>
                    </a:lnTo>
                    <a:lnTo>
                      <a:pt x="313" y="489"/>
                    </a:lnTo>
                    <a:lnTo>
                      <a:pt x="316" y="496"/>
                    </a:lnTo>
                    <a:lnTo>
                      <a:pt x="319" y="505"/>
                    </a:lnTo>
                    <a:lnTo>
                      <a:pt x="319" y="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31" name="Freeform 1563"/>
              <p:cNvSpPr>
                <a:spLocks/>
              </p:cNvSpPr>
              <p:nvPr/>
            </p:nvSpPr>
            <p:spPr bwMode="auto">
              <a:xfrm>
                <a:off x="1964" y="1757"/>
                <a:ext cx="160" cy="255"/>
              </a:xfrm>
              <a:custGeom>
                <a:avLst/>
                <a:gdLst>
                  <a:gd name="T0" fmla="*/ 316 w 319"/>
                  <a:gd name="T1" fmla="*/ 77 h 506"/>
                  <a:gd name="T2" fmla="*/ 309 w 319"/>
                  <a:gd name="T3" fmla="*/ 61 h 506"/>
                  <a:gd name="T4" fmla="*/ 296 w 319"/>
                  <a:gd name="T5" fmla="*/ 46 h 506"/>
                  <a:gd name="T6" fmla="*/ 281 w 319"/>
                  <a:gd name="T7" fmla="*/ 32 h 506"/>
                  <a:gd name="T8" fmla="*/ 260 w 319"/>
                  <a:gd name="T9" fmla="*/ 20 h 506"/>
                  <a:gd name="T10" fmla="*/ 233 w 319"/>
                  <a:gd name="T11" fmla="*/ 11 h 506"/>
                  <a:gd name="T12" fmla="*/ 204 w 319"/>
                  <a:gd name="T13" fmla="*/ 6 h 506"/>
                  <a:gd name="T14" fmla="*/ 175 w 319"/>
                  <a:gd name="T15" fmla="*/ 1 h 506"/>
                  <a:gd name="T16" fmla="*/ 144 w 319"/>
                  <a:gd name="T17" fmla="*/ 1 h 506"/>
                  <a:gd name="T18" fmla="*/ 114 w 319"/>
                  <a:gd name="T19" fmla="*/ 6 h 506"/>
                  <a:gd name="T20" fmla="*/ 86 w 319"/>
                  <a:gd name="T21" fmla="*/ 11 h 506"/>
                  <a:gd name="T22" fmla="*/ 59 w 319"/>
                  <a:gd name="T23" fmla="*/ 20 h 506"/>
                  <a:gd name="T24" fmla="*/ 37 w 319"/>
                  <a:gd name="T25" fmla="*/ 32 h 506"/>
                  <a:gd name="T26" fmla="*/ 22 w 319"/>
                  <a:gd name="T27" fmla="*/ 46 h 506"/>
                  <a:gd name="T28" fmla="*/ 9 w 319"/>
                  <a:gd name="T29" fmla="*/ 61 h 506"/>
                  <a:gd name="T30" fmla="*/ 2 w 319"/>
                  <a:gd name="T31" fmla="*/ 77 h 506"/>
                  <a:gd name="T32" fmla="*/ 0 w 319"/>
                  <a:gd name="T33" fmla="*/ 506 h 506"/>
                  <a:gd name="T34" fmla="*/ 5 w 319"/>
                  <a:gd name="T35" fmla="*/ 490 h 506"/>
                  <a:gd name="T36" fmla="*/ 16 w 319"/>
                  <a:gd name="T37" fmla="*/ 475 h 506"/>
                  <a:gd name="T38" fmla="*/ 28 w 319"/>
                  <a:gd name="T39" fmla="*/ 461 h 506"/>
                  <a:gd name="T40" fmla="*/ 45 w 319"/>
                  <a:gd name="T41" fmla="*/ 448 h 506"/>
                  <a:gd name="T42" fmla="*/ 72 w 319"/>
                  <a:gd name="T43" fmla="*/ 438 h 506"/>
                  <a:gd name="T44" fmla="*/ 100 w 319"/>
                  <a:gd name="T45" fmla="*/ 431 h 506"/>
                  <a:gd name="T46" fmla="*/ 129 w 319"/>
                  <a:gd name="T47" fmla="*/ 425 h 506"/>
                  <a:gd name="T48" fmla="*/ 160 w 319"/>
                  <a:gd name="T49" fmla="*/ 422 h 506"/>
                  <a:gd name="T50" fmla="*/ 190 w 319"/>
                  <a:gd name="T51" fmla="*/ 425 h 506"/>
                  <a:gd name="T52" fmla="*/ 220 w 319"/>
                  <a:gd name="T53" fmla="*/ 431 h 506"/>
                  <a:gd name="T54" fmla="*/ 247 w 319"/>
                  <a:gd name="T55" fmla="*/ 438 h 506"/>
                  <a:gd name="T56" fmla="*/ 273 w 319"/>
                  <a:gd name="T57" fmla="*/ 448 h 506"/>
                  <a:gd name="T58" fmla="*/ 289 w 319"/>
                  <a:gd name="T59" fmla="*/ 461 h 506"/>
                  <a:gd name="T60" fmla="*/ 303 w 319"/>
                  <a:gd name="T61" fmla="*/ 475 h 506"/>
                  <a:gd name="T62" fmla="*/ 313 w 319"/>
                  <a:gd name="T63" fmla="*/ 490 h 506"/>
                  <a:gd name="T64" fmla="*/ 319 w 319"/>
                  <a:gd name="T65" fmla="*/ 506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9" h="506">
                    <a:moveTo>
                      <a:pt x="319" y="84"/>
                    </a:moveTo>
                    <a:lnTo>
                      <a:pt x="316" y="77"/>
                    </a:lnTo>
                    <a:lnTo>
                      <a:pt x="313" y="68"/>
                    </a:lnTo>
                    <a:lnTo>
                      <a:pt x="309" y="61"/>
                    </a:lnTo>
                    <a:lnTo>
                      <a:pt x="303" y="53"/>
                    </a:lnTo>
                    <a:lnTo>
                      <a:pt x="296" y="46"/>
                    </a:lnTo>
                    <a:lnTo>
                      <a:pt x="289" y="39"/>
                    </a:lnTo>
                    <a:lnTo>
                      <a:pt x="281" y="32"/>
                    </a:lnTo>
                    <a:lnTo>
                      <a:pt x="273" y="26"/>
                    </a:lnTo>
                    <a:lnTo>
                      <a:pt x="260" y="20"/>
                    </a:lnTo>
                    <a:lnTo>
                      <a:pt x="247" y="16"/>
                    </a:lnTo>
                    <a:lnTo>
                      <a:pt x="233" y="11"/>
                    </a:lnTo>
                    <a:lnTo>
                      <a:pt x="220" y="8"/>
                    </a:lnTo>
                    <a:lnTo>
                      <a:pt x="204" y="6"/>
                    </a:lnTo>
                    <a:lnTo>
                      <a:pt x="190" y="3"/>
                    </a:lnTo>
                    <a:lnTo>
                      <a:pt x="175" y="1"/>
                    </a:lnTo>
                    <a:lnTo>
                      <a:pt x="160" y="0"/>
                    </a:lnTo>
                    <a:lnTo>
                      <a:pt x="144" y="1"/>
                    </a:lnTo>
                    <a:lnTo>
                      <a:pt x="129" y="3"/>
                    </a:lnTo>
                    <a:lnTo>
                      <a:pt x="114" y="6"/>
                    </a:lnTo>
                    <a:lnTo>
                      <a:pt x="100" y="8"/>
                    </a:lnTo>
                    <a:lnTo>
                      <a:pt x="86" y="11"/>
                    </a:lnTo>
                    <a:lnTo>
                      <a:pt x="72" y="16"/>
                    </a:lnTo>
                    <a:lnTo>
                      <a:pt x="59" y="20"/>
                    </a:lnTo>
                    <a:lnTo>
                      <a:pt x="45" y="26"/>
                    </a:lnTo>
                    <a:lnTo>
                      <a:pt x="37" y="32"/>
                    </a:lnTo>
                    <a:lnTo>
                      <a:pt x="28" y="39"/>
                    </a:lnTo>
                    <a:lnTo>
                      <a:pt x="22" y="46"/>
                    </a:lnTo>
                    <a:lnTo>
                      <a:pt x="16" y="53"/>
                    </a:lnTo>
                    <a:lnTo>
                      <a:pt x="9" y="61"/>
                    </a:lnTo>
                    <a:lnTo>
                      <a:pt x="5" y="68"/>
                    </a:lnTo>
                    <a:lnTo>
                      <a:pt x="2" y="77"/>
                    </a:lnTo>
                    <a:lnTo>
                      <a:pt x="0" y="84"/>
                    </a:lnTo>
                    <a:lnTo>
                      <a:pt x="0" y="506"/>
                    </a:lnTo>
                    <a:lnTo>
                      <a:pt x="2" y="499"/>
                    </a:lnTo>
                    <a:lnTo>
                      <a:pt x="5" y="490"/>
                    </a:lnTo>
                    <a:lnTo>
                      <a:pt x="9" y="483"/>
                    </a:lnTo>
                    <a:lnTo>
                      <a:pt x="16" y="475"/>
                    </a:lnTo>
                    <a:lnTo>
                      <a:pt x="22" y="468"/>
                    </a:lnTo>
                    <a:lnTo>
                      <a:pt x="28" y="461"/>
                    </a:lnTo>
                    <a:lnTo>
                      <a:pt x="37" y="454"/>
                    </a:lnTo>
                    <a:lnTo>
                      <a:pt x="45" y="448"/>
                    </a:lnTo>
                    <a:lnTo>
                      <a:pt x="59" y="442"/>
                    </a:lnTo>
                    <a:lnTo>
                      <a:pt x="72" y="438"/>
                    </a:lnTo>
                    <a:lnTo>
                      <a:pt x="86" y="433"/>
                    </a:lnTo>
                    <a:lnTo>
                      <a:pt x="100" y="431"/>
                    </a:lnTo>
                    <a:lnTo>
                      <a:pt x="114" y="428"/>
                    </a:lnTo>
                    <a:lnTo>
                      <a:pt x="129" y="425"/>
                    </a:lnTo>
                    <a:lnTo>
                      <a:pt x="144" y="423"/>
                    </a:lnTo>
                    <a:lnTo>
                      <a:pt x="160" y="422"/>
                    </a:lnTo>
                    <a:lnTo>
                      <a:pt x="175" y="423"/>
                    </a:lnTo>
                    <a:lnTo>
                      <a:pt x="190" y="425"/>
                    </a:lnTo>
                    <a:lnTo>
                      <a:pt x="204" y="428"/>
                    </a:lnTo>
                    <a:lnTo>
                      <a:pt x="220" y="431"/>
                    </a:lnTo>
                    <a:lnTo>
                      <a:pt x="233" y="433"/>
                    </a:lnTo>
                    <a:lnTo>
                      <a:pt x="247" y="438"/>
                    </a:lnTo>
                    <a:lnTo>
                      <a:pt x="260" y="442"/>
                    </a:lnTo>
                    <a:lnTo>
                      <a:pt x="273" y="448"/>
                    </a:lnTo>
                    <a:lnTo>
                      <a:pt x="281" y="454"/>
                    </a:lnTo>
                    <a:lnTo>
                      <a:pt x="289" y="461"/>
                    </a:lnTo>
                    <a:lnTo>
                      <a:pt x="296" y="468"/>
                    </a:lnTo>
                    <a:lnTo>
                      <a:pt x="303" y="475"/>
                    </a:lnTo>
                    <a:lnTo>
                      <a:pt x="309" y="483"/>
                    </a:lnTo>
                    <a:lnTo>
                      <a:pt x="313" y="490"/>
                    </a:lnTo>
                    <a:lnTo>
                      <a:pt x="316" y="499"/>
                    </a:lnTo>
                    <a:lnTo>
                      <a:pt x="319" y="506"/>
                    </a:lnTo>
                    <a:lnTo>
                      <a:pt x="319" y="8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32" name="Freeform 1564"/>
              <p:cNvSpPr>
                <a:spLocks/>
              </p:cNvSpPr>
              <p:nvPr/>
            </p:nvSpPr>
            <p:spPr bwMode="auto">
              <a:xfrm>
                <a:off x="1964" y="1757"/>
                <a:ext cx="160" cy="255"/>
              </a:xfrm>
              <a:custGeom>
                <a:avLst/>
                <a:gdLst>
                  <a:gd name="T0" fmla="*/ 316 w 319"/>
                  <a:gd name="T1" fmla="*/ 77 h 506"/>
                  <a:gd name="T2" fmla="*/ 309 w 319"/>
                  <a:gd name="T3" fmla="*/ 61 h 506"/>
                  <a:gd name="T4" fmla="*/ 296 w 319"/>
                  <a:gd name="T5" fmla="*/ 46 h 506"/>
                  <a:gd name="T6" fmla="*/ 281 w 319"/>
                  <a:gd name="T7" fmla="*/ 32 h 506"/>
                  <a:gd name="T8" fmla="*/ 260 w 319"/>
                  <a:gd name="T9" fmla="*/ 20 h 506"/>
                  <a:gd name="T10" fmla="*/ 233 w 319"/>
                  <a:gd name="T11" fmla="*/ 11 h 506"/>
                  <a:gd name="T12" fmla="*/ 204 w 319"/>
                  <a:gd name="T13" fmla="*/ 6 h 506"/>
                  <a:gd name="T14" fmla="*/ 175 w 319"/>
                  <a:gd name="T15" fmla="*/ 1 h 506"/>
                  <a:gd name="T16" fmla="*/ 144 w 319"/>
                  <a:gd name="T17" fmla="*/ 1 h 506"/>
                  <a:gd name="T18" fmla="*/ 114 w 319"/>
                  <a:gd name="T19" fmla="*/ 6 h 506"/>
                  <a:gd name="T20" fmla="*/ 86 w 319"/>
                  <a:gd name="T21" fmla="*/ 11 h 506"/>
                  <a:gd name="T22" fmla="*/ 59 w 319"/>
                  <a:gd name="T23" fmla="*/ 20 h 506"/>
                  <a:gd name="T24" fmla="*/ 37 w 319"/>
                  <a:gd name="T25" fmla="*/ 32 h 506"/>
                  <a:gd name="T26" fmla="*/ 22 w 319"/>
                  <a:gd name="T27" fmla="*/ 46 h 506"/>
                  <a:gd name="T28" fmla="*/ 9 w 319"/>
                  <a:gd name="T29" fmla="*/ 61 h 506"/>
                  <a:gd name="T30" fmla="*/ 2 w 319"/>
                  <a:gd name="T31" fmla="*/ 77 h 506"/>
                  <a:gd name="T32" fmla="*/ 0 w 319"/>
                  <a:gd name="T33" fmla="*/ 506 h 506"/>
                  <a:gd name="T34" fmla="*/ 5 w 319"/>
                  <a:gd name="T35" fmla="*/ 490 h 506"/>
                  <a:gd name="T36" fmla="*/ 16 w 319"/>
                  <a:gd name="T37" fmla="*/ 475 h 506"/>
                  <a:gd name="T38" fmla="*/ 28 w 319"/>
                  <a:gd name="T39" fmla="*/ 461 h 506"/>
                  <a:gd name="T40" fmla="*/ 45 w 319"/>
                  <a:gd name="T41" fmla="*/ 448 h 506"/>
                  <a:gd name="T42" fmla="*/ 72 w 319"/>
                  <a:gd name="T43" fmla="*/ 438 h 506"/>
                  <a:gd name="T44" fmla="*/ 100 w 319"/>
                  <a:gd name="T45" fmla="*/ 431 h 506"/>
                  <a:gd name="T46" fmla="*/ 129 w 319"/>
                  <a:gd name="T47" fmla="*/ 425 h 506"/>
                  <a:gd name="T48" fmla="*/ 160 w 319"/>
                  <a:gd name="T49" fmla="*/ 422 h 506"/>
                  <a:gd name="T50" fmla="*/ 190 w 319"/>
                  <a:gd name="T51" fmla="*/ 425 h 506"/>
                  <a:gd name="T52" fmla="*/ 220 w 319"/>
                  <a:gd name="T53" fmla="*/ 431 h 506"/>
                  <a:gd name="T54" fmla="*/ 247 w 319"/>
                  <a:gd name="T55" fmla="*/ 438 h 506"/>
                  <a:gd name="T56" fmla="*/ 273 w 319"/>
                  <a:gd name="T57" fmla="*/ 448 h 506"/>
                  <a:gd name="T58" fmla="*/ 289 w 319"/>
                  <a:gd name="T59" fmla="*/ 461 h 506"/>
                  <a:gd name="T60" fmla="*/ 303 w 319"/>
                  <a:gd name="T61" fmla="*/ 475 h 506"/>
                  <a:gd name="T62" fmla="*/ 313 w 319"/>
                  <a:gd name="T63" fmla="*/ 490 h 506"/>
                  <a:gd name="T64" fmla="*/ 319 w 319"/>
                  <a:gd name="T65" fmla="*/ 506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9" h="506">
                    <a:moveTo>
                      <a:pt x="319" y="84"/>
                    </a:moveTo>
                    <a:lnTo>
                      <a:pt x="316" y="77"/>
                    </a:lnTo>
                    <a:lnTo>
                      <a:pt x="313" y="68"/>
                    </a:lnTo>
                    <a:lnTo>
                      <a:pt x="309" y="61"/>
                    </a:lnTo>
                    <a:lnTo>
                      <a:pt x="303" y="53"/>
                    </a:lnTo>
                    <a:lnTo>
                      <a:pt x="296" y="46"/>
                    </a:lnTo>
                    <a:lnTo>
                      <a:pt x="289" y="39"/>
                    </a:lnTo>
                    <a:lnTo>
                      <a:pt x="281" y="32"/>
                    </a:lnTo>
                    <a:lnTo>
                      <a:pt x="273" y="26"/>
                    </a:lnTo>
                    <a:lnTo>
                      <a:pt x="260" y="20"/>
                    </a:lnTo>
                    <a:lnTo>
                      <a:pt x="247" y="16"/>
                    </a:lnTo>
                    <a:lnTo>
                      <a:pt x="233" y="11"/>
                    </a:lnTo>
                    <a:lnTo>
                      <a:pt x="220" y="8"/>
                    </a:lnTo>
                    <a:lnTo>
                      <a:pt x="204" y="6"/>
                    </a:lnTo>
                    <a:lnTo>
                      <a:pt x="190" y="3"/>
                    </a:lnTo>
                    <a:lnTo>
                      <a:pt x="175" y="1"/>
                    </a:lnTo>
                    <a:lnTo>
                      <a:pt x="160" y="0"/>
                    </a:lnTo>
                    <a:lnTo>
                      <a:pt x="144" y="1"/>
                    </a:lnTo>
                    <a:lnTo>
                      <a:pt x="129" y="3"/>
                    </a:lnTo>
                    <a:lnTo>
                      <a:pt x="114" y="6"/>
                    </a:lnTo>
                    <a:lnTo>
                      <a:pt x="100" y="8"/>
                    </a:lnTo>
                    <a:lnTo>
                      <a:pt x="86" y="11"/>
                    </a:lnTo>
                    <a:lnTo>
                      <a:pt x="72" y="16"/>
                    </a:lnTo>
                    <a:lnTo>
                      <a:pt x="59" y="20"/>
                    </a:lnTo>
                    <a:lnTo>
                      <a:pt x="45" y="26"/>
                    </a:lnTo>
                    <a:lnTo>
                      <a:pt x="37" y="32"/>
                    </a:lnTo>
                    <a:lnTo>
                      <a:pt x="28" y="39"/>
                    </a:lnTo>
                    <a:lnTo>
                      <a:pt x="22" y="46"/>
                    </a:lnTo>
                    <a:lnTo>
                      <a:pt x="16" y="53"/>
                    </a:lnTo>
                    <a:lnTo>
                      <a:pt x="9" y="61"/>
                    </a:lnTo>
                    <a:lnTo>
                      <a:pt x="5" y="68"/>
                    </a:lnTo>
                    <a:lnTo>
                      <a:pt x="2" y="77"/>
                    </a:lnTo>
                    <a:lnTo>
                      <a:pt x="0" y="84"/>
                    </a:lnTo>
                    <a:lnTo>
                      <a:pt x="0" y="506"/>
                    </a:lnTo>
                    <a:lnTo>
                      <a:pt x="2" y="499"/>
                    </a:lnTo>
                    <a:lnTo>
                      <a:pt x="5" y="490"/>
                    </a:lnTo>
                    <a:lnTo>
                      <a:pt x="9" y="483"/>
                    </a:lnTo>
                    <a:lnTo>
                      <a:pt x="16" y="475"/>
                    </a:lnTo>
                    <a:lnTo>
                      <a:pt x="22" y="468"/>
                    </a:lnTo>
                    <a:lnTo>
                      <a:pt x="28" y="461"/>
                    </a:lnTo>
                    <a:lnTo>
                      <a:pt x="37" y="454"/>
                    </a:lnTo>
                    <a:lnTo>
                      <a:pt x="45" y="448"/>
                    </a:lnTo>
                    <a:lnTo>
                      <a:pt x="59" y="442"/>
                    </a:lnTo>
                    <a:lnTo>
                      <a:pt x="72" y="438"/>
                    </a:lnTo>
                    <a:lnTo>
                      <a:pt x="86" y="433"/>
                    </a:lnTo>
                    <a:lnTo>
                      <a:pt x="100" y="431"/>
                    </a:lnTo>
                    <a:lnTo>
                      <a:pt x="114" y="428"/>
                    </a:lnTo>
                    <a:lnTo>
                      <a:pt x="129" y="425"/>
                    </a:lnTo>
                    <a:lnTo>
                      <a:pt x="144" y="423"/>
                    </a:lnTo>
                    <a:lnTo>
                      <a:pt x="160" y="422"/>
                    </a:lnTo>
                    <a:lnTo>
                      <a:pt x="175" y="423"/>
                    </a:lnTo>
                    <a:lnTo>
                      <a:pt x="190" y="425"/>
                    </a:lnTo>
                    <a:lnTo>
                      <a:pt x="204" y="428"/>
                    </a:lnTo>
                    <a:lnTo>
                      <a:pt x="220" y="431"/>
                    </a:lnTo>
                    <a:lnTo>
                      <a:pt x="233" y="433"/>
                    </a:lnTo>
                    <a:lnTo>
                      <a:pt x="247" y="438"/>
                    </a:lnTo>
                    <a:lnTo>
                      <a:pt x="260" y="442"/>
                    </a:lnTo>
                    <a:lnTo>
                      <a:pt x="273" y="448"/>
                    </a:lnTo>
                    <a:lnTo>
                      <a:pt x="281" y="454"/>
                    </a:lnTo>
                    <a:lnTo>
                      <a:pt x="289" y="461"/>
                    </a:lnTo>
                    <a:lnTo>
                      <a:pt x="296" y="468"/>
                    </a:lnTo>
                    <a:lnTo>
                      <a:pt x="303" y="475"/>
                    </a:lnTo>
                    <a:lnTo>
                      <a:pt x="309" y="483"/>
                    </a:lnTo>
                    <a:lnTo>
                      <a:pt x="313" y="490"/>
                    </a:lnTo>
                    <a:lnTo>
                      <a:pt x="316" y="499"/>
                    </a:lnTo>
                    <a:lnTo>
                      <a:pt x="319" y="506"/>
                    </a:lnTo>
                    <a:lnTo>
                      <a:pt x="319" y="8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33" name="Freeform 1565"/>
              <p:cNvSpPr>
                <a:spLocks/>
              </p:cNvSpPr>
              <p:nvPr/>
            </p:nvSpPr>
            <p:spPr bwMode="auto">
              <a:xfrm>
                <a:off x="5136" y="2960"/>
                <a:ext cx="330" cy="171"/>
              </a:xfrm>
              <a:custGeom>
                <a:avLst/>
                <a:gdLst>
                  <a:gd name="T0" fmla="*/ 0 w 660"/>
                  <a:gd name="T1" fmla="*/ 339 h 339"/>
                  <a:gd name="T2" fmla="*/ 46 w 660"/>
                  <a:gd name="T3" fmla="*/ 326 h 339"/>
                  <a:gd name="T4" fmla="*/ 91 w 660"/>
                  <a:gd name="T5" fmla="*/ 315 h 339"/>
                  <a:gd name="T6" fmla="*/ 137 w 660"/>
                  <a:gd name="T7" fmla="*/ 299 h 339"/>
                  <a:gd name="T8" fmla="*/ 181 w 660"/>
                  <a:gd name="T9" fmla="*/ 284 h 339"/>
                  <a:gd name="T10" fmla="*/ 226 w 660"/>
                  <a:gd name="T11" fmla="*/ 267 h 339"/>
                  <a:gd name="T12" fmla="*/ 269 w 660"/>
                  <a:gd name="T13" fmla="*/ 248 h 339"/>
                  <a:gd name="T14" fmla="*/ 312 w 660"/>
                  <a:gd name="T15" fmla="*/ 229 h 339"/>
                  <a:gd name="T16" fmla="*/ 353 w 660"/>
                  <a:gd name="T17" fmla="*/ 206 h 339"/>
                  <a:gd name="T18" fmla="*/ 398 w 660"/>
                  <a:gd name="T19" fmla="*/ 185 h 339"/>
                  <a:gd name="T20" fmla="*/ 435 w 660"/>
                  <a:gd name="T21" fmla="*/ 162 h 339"/>
                  <a:gd name="T22" fmla="*/ 475 w 660"/>
                  <a:gd name="T23" fmla="*/ 138 h 339"/>
                  <a:gd name="T24" fmla="*/ 514 w 660"/>
                  <a:gd name="T25" fmla="*/ 113 h 339"/>
                  <a:gd name="T26" fmla="*/ 551 w 660"/>
                  <a:gd name="T27" fmla="*/ 85 h 339"/>
                  <a:gd name="T28" fmla="*/ 590 w 660"/>
                  <a:gd name="T29" fmla="*/ 58 h 339"/>
                  <a:gd name="T30" fmla="*/ 625 w 660"/>
                  <a:gd name="T31" fmla="*/ 29 h 339"/>
                  <a:gd name="T32" fmla="*/ 660 w 660"/>
                  <a:gd name="T33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0" h="339">
                    <a:moveTo>
                      <a:pt x="0" y="339"/>
                    </a:moveTo>
                    <a:lnTo>
                      <a:pt x="46" y="326"/>
                    </a:lnTo>
                    <a:lnTo>
                      <a:pt x="91" y="315"/>
                    </a:lnTo>
                    <a:lnTo>
                      <a:pt x="137" y="299"/>
                    </a:lnTo>
                    <a:lnTo>
                      <a:pt x="181" y="284"/>
                    </a:lnTo>
                    <a:lnTo>
                      <a:pt x="226" y="267"/>
                    </a:lnTo>
                    <a:lnTo>
                      <a:pt x="269" y="248"/>
                    </a:lnTo>
                    <a:lnTo>
                      <a:pt x="312" y="229"/>
                    </a:lnTo>
                    <a:lnTo>
                      <a:pt x="353" y="206"/>
                    </a:lnTo>
                    <a:lnTo>
                      <a:pt x="398" y="185"/>
                    </a:lnTo>
                    <a:lnTo>
                      <a:pt x="435" y="162"/>
                    </a:lnTo>
                    <a:lnTo>
                      <a:pt x="475" y="138"/>
                    </a:lnTo>
                    <a:lnTo>
                      <a:pt x="514" y="113"/>
                    </a:lnTo>
                    <a:lnTo>
                      <a:pt x="551" y="85"/>
                    </a:lnTo>
                    <a:lnTo>
                      <a:pt x="590" y="58"/>
                    </a:lnTo>
                    <a:lnTo>
                      <a:pt x="625" y="29"/>
                    </a:lnTo>
                    <a:lnTo>
                      <a:pt x="660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34" name="Freeform 1566"/>
              <p:cNvSpPr>
                <a:spLocks/>
              </p:cNvSpPr>
              <p:nvPr/>
            </p:nvSpPr>
            <p:spPr bwMode="auto">
              <a:xfrm>
                <a:off x="5017" y="2956"/>
                <a:ext cx="296" cy="129"/>
              </a:xfrm>
              <a:custGeom>
                <a:avLst/>
                <a:gdLst>
                  <a:gd name="T0" fmla="*/ 0 w 591"/>
                  <a:gd name="T1" fmla="*/ 256 h 256"/>
                  <a:gd name="T2" fmla="*/ 56 w 591"/>
                  <a:gd name="T3" fmla="*/ 239 h 256"/>
                  <a:gd name="T4" fmla="*/ 113 w 591"/>
                  <a:gd name="T5" fmla="*/ 219 h 256"/>
                  <a:gd name="T6" fmla="*/ 168 w 591"/>
                  <a:gd name="T7" fmla="*/ 200 h 256"/>
                  <a:gd name="T8" fmla="*/ 225 w 591"/>
                  <a:gd name="T9" fmla="*/ 178 h 256"/>
                  <a:gd name="T10" fmla="*/ 278 w 591"/>
                  <a:gd name="T11" fmla="*/ 156 h 256"/>
                  <a:gd name="T12" fmla="*/ 332 w 591"/>
                  <a:gd name="T13" fmla="*/ 132 h 256"/>
                  <a:gd name="T14" fmla="*/ 386 w 591"/>
                  <a:gd name="T15" fmla="*/ 108 h 256"/>
                  <a:gd name="T16" fmla="*/ 439 w 591"/>
                  <a:gd name="T17" fmla="*/ 82 h 256"/>
                  <a:gd name="T18" fmla="*/ 492 w 591"/>
                  <a:gd name="T19" fmla="*/ 56 h 256"/>
                  <a:gd name="T20" fmla="*/ 542 w 591"/>
                  <a:gd name="T21" fmla="*/ 26 h 256"/>
                  <a:gd name="T22" fmla="*/ 591 w 591"/>
                  <a:gd name="T23" fmla="*/ 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1" h="256">
                    <a:moveTo>
                      <a:pt x="0" y="256"/>
                    </a:moveTo>
                    <a:lnTo>
                      <a:pt x="56" y="239"/>
                    </a:lnTo>
                    <a:lnTo>
                      <a:pt x="113" y="219"/>
                    </a:lnTo>
                    <a:lnTo>
                      <a:pt x="168" y="200"/>
                    </a:lnTo>
                    <a:lnTo>
                      <a:pt x="225" y="178"/>
                    </a:lnTo>
                    <a:lnTo>
                      <a:pt x="278" y="156"/>
                    </a:lnTo>
                    <a:lnTo>
                      <a:pt x="332" y="132"/>
                    </a:lnTo>
                    <a:lnTo>
                      <a:pt x="386" y="108"/>
                    </a:lnTo>
                    <a:lnTo>
                      <a:pt x="439" y="82"/>
                    </a:lnTo>
                    <a:lnTo>
                      <a:pt x="492" y="56"/>
                    </a:lnTo>
                    <a:lnTo>
                      <a:pt x="542" y="26"/>
                    </a:lnTo>
                    <a:lnTo>
                      <a:pt x="591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35" name="Freeform 1567"/>
              <p:cNvSpPr>
                <a:spLocks/>
              </p:cNvSpPr>
              <p:nvPr/>
            </p:nvSpPr>
            <p:spPr bwMode="auto">
              <a:xfrm>
                <a:off x="5466" y="2908"/>
                <a:ext cx="195" cy="52"/>
              </a:xfrm>
              <a:custGeom>
                <a:avLst/>
                <a:gdLst>
                  <a:gd name="T0" fmla="*/ 0 w 390"/>
                  <a:gd name="T1" fmla="*/ 103 h 103"/>
                  <a:gd name="T2" fmla="*/ 46 w 390"/>
                  <a:gd name="T3" fmla="*/ 96 h 103"/>
                  <a:gd name="T4" fmla="*/ 89 w 390"/>
                  <a:gd name="T5" fmla="*/ 87 h 103"/>
                  <a:gd name="T6" fmla="*/ 132 w 390"/>
                  <a:gd name="T7" fmla="*/ 78 h 103"/>
                  <a:gd name="T8" fmla="*/ 178 w 390"/>
                  <a:gd name="T9" fmla="*/ 68 h 103"/>
                  <a:gd name="T10" fmla="*/ 220 w 390"/>
                  <a:gd name="T11" fmla="*/ 56 h 103"/>
                  <a:gd name="T12" fmla="*/ 263 w 390"/>
                  <a:gd name="T13" fmla="*/ 43 h 103"/>
                  <a:gd name="T14" fmla="*/ 306 w 390"/>
                  <a:gd name="T15" fmla="*/ 30 h 103"/>
                  <a:gd name="T16" fmla="*/ 349 w 390"/>
                  <a:gd name="T17" fmla="*/ 16 h 103"/>
                  <a:gd name="T18" fmla="*/ 390 w 390"/>
                  <a:gd name="T19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0" h="103">
                    <a:moveTo>
                      <a:pt x="0" y="103"/>
                    </a:moveTo>
                    <a:lnTo>
                      <a:pt x="46" y="96"/>
                    </a:lnTo>
                    <a:lnTo>
                      <a:pt x="89" y="87"/>
                    </a:lnTo>
                    <a:lnTo>
                      <a:pt x="132" y="78"/>
                    </a:lnTo>
                    <a:lnTo>
                      <a:pt x="178" y="68"/>
                    </a:lnTo>
                    <a:lnTo>
                      <a:pt x="220" y="56"/>
                    </a:lnTo>
                    <a:lnTo>
                      <a:pt x="263" y="43"/>
                    </a:lnTo>
                    <a:lnTo>
                      <a:pt x="306" y="30"/>
                    </a:lnTo>
                    <a:lnTo>
                      <a:pt x="349" y="16"/>
                    </a:lnTo>
                    <a:lnTo>
                      <a:pt x="390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36" name="Line 1568"/>
              <p:cNvSpPr>
                <a:spLocks noChangeShapeType="1"/>
              </p:cNvSpPr>
              <p:nvPr/>
            </p:nvSpPr>
            <p:spPr bwMode="auto">
              <a:xfrm>
                <a:off x="5305" y="2960"/>
                <a:ext cx="15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37" name="Line 1569"/>
              <p:cNvSpPr>
                <a:spLocks noChangeShapeType="1"/>
              </p:cNvSpPr>
              <p:nvPr/>
            </p:nvSpPr>
            <p:spPr bwMode="auto">
              <a:xfrm>
                <a:off x="5386" y="2906"/>
                <a:ext cx="17" cy="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38" name="Line 1570"/>
              <p:cNvSpPr>
                <a:spLocks noChangeShapeType="1"/>
              </p:cNvSpPr>
              <p:nvPr/>
            </p:nvSpPr>
            <p:spPr bwMode="auto">
              <a:xfrm flipV="1">
                <a:off x="5365" y="2902"/>
                <a:ext cx="16" cy="2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39" name="Line 1571"/>
              <p:cNvSpPr>
                <a:spLocks noChangeShapeType="1"/>
              </p:cNvSpPr>
              <p:nvPr/>
            </p:nvSpPr>
            <p:spPr bwMode="auto">
              <a:xfrm>
                <a:off x="5408" y="2925"/>
                <a:ext cx="14" cy="23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40" name="Line 1572"/>
              <p:cNvSpPr>
                <a:spLocks noChangeShapeType="1"/>
              </p:cNvSpPr>
              <p:nvPr/>
            </p:nvSpPr>
            <p:spPr bwMode="auto">
              <a:xfrm>
                <a:off x="5365" y="2923"/>
                <a:ext cx="3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41" name="Line 1573"/>
              <p:cNvSpPr>
                <a:spLocks noChangeShapeType="1"/>
              </p:cNvSpPr>
              <p:nvPr/>
            </p:nvSpPr>
            <p:spPr bwMode="auto">
              <a:xfrm flipV="1">
                <a:off x="5346" y="2920"/>
                <a:ext cx="13" cy="2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42" name="Freeform 1574"/>
              <p:cNvSpPr>
                <a:spLocks/>
              </p:cNvSpPr>
              <p:nvPr/>
            </p:nvSpPr>
            <p:spPr bwMode="auto">
              <a:xfrm>
                <a:off x="4810" y="3109"/>
                <a:ext cx="117" cy="19"/>
              </a:xfrm>
              <a:custGeom>
                <a:avLst/>
                <a:gdLst>
                  <a:gd name="T0" fmla="*/ 0 w 235"/>
                  <a:gd name="T1" fmla="*/ 39 h 39"/>
                  <a:gd name="T2" fmla="*/ 60 w 235"/>
                  <a:gd name="T3" fmla="*/ 32 h 39"/>
                  <a:gd name="T4" fmla="*/ 118 w 235"/>
                  <a:gd name="T5" fmla="*/ 22 h 39"/>
                  <a:gd name="T6" fmla="*/ 178 w 235"/>
                  <a:gd name="T7" fmla="*/ 12 h 39"/>
                  <a:gd name="T8" fmla="*/ 235 w 235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5" h="39">
                    <a:moveTo>
                      <a:pt x="0" y="39"/>
                    </a:moveTo>
                    <a:lnTo>
                      <a:pt x="60" y="32"/>
                    </a:lnTo>
                    <a:lnTo>
                      <a:pt x="118" y="22"/>
                    </a:lnTo>
                    <a:lnTo>
                      <a:pt x="178" y="12"/>
                    </a:lnTo>
                    <a:lnTo>
                      <a:pt x="235" y="0"/>
                    </a:lnTo>
                  </a:path>
                </a:pathLst>
              </a:custGeom>
              <a:noFill/>
              <a:ln w="9525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43" name="Line 1575"/>
              <p:cNvSpPr>
                <a:spLocks noChangeShapeType="1"/>
              </p:cNvSpPr>
              <p:nvPr/>
            </p:nvSpPr>
            <p:spPr bwMode="auto">
              <a:xfrm flipV="1">
                <a:off x="4894" y="3051"/>
                <a:ext cx="35" cy="4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44" name="Line 1576"/>
              <p:cNvSpPr>
                <a:spLocks noChangeShapeType="1"/>
              </p:cNvSpPr>
              <p:nvPr/>
            </p:nvSpPr>
            <p:spPr bwMode="auto">
              <a:xfrm>
                <a:off x="4936" y="3055"/>
                <a:ext cx="8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45" name="Line 1577"/>
              <p:cNvSpPr>
                <a:spLocks noChangeShapeType="1"/>
              </p:cNvSpPr>
              <p:nvPr/>
            </p:nvSpPr>
            <p:spPr bwMode="auto">
              <a:xfrm>
                <a:off x="5018" y="3057"/>
                <a:ext cx="34" cy="4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46" name="Line 1578"/>
              <p:cNvSpPr>
                <a:spLocks noChangeShapeType="1"/>
              </p:cNvSpPr>
              <p:nvPr/>
            </p:nvSpPr>
            <p:spPr bwMode="auto">
              <a:xfrm flipV="1">
                <a:off x="4931" y="3018"/>
                <a:ext cx="43" cy="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47" name="Line 1579"/>
              <p:cNvSpPr>
                <a:spLocks noChangeShapeType="1"/>
              </p:cNvSpPr>
              <p:nvPr/>
            </p:nvSpPr>
            <p:spPr bwMode="auto">
              <a:xfrm>
                <a:off x="4977" y="3019"/>
                <a:ext cx="41" cy="3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48" name="Line 1580"/>
              <p:cNvSpPr>
                <a:spLocks noChangeShapeType="1"/>
              </p:cNvSpPr>
              <p:nvPr/>
            </p:nvSpPr>
            <p:spPr bwMode="auto">
              <a:xfrm>
                <a:off x="4812" y="3129"/>
                <a:ext cx="32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49" name="Line 1581"/>
              <p:cNvSpPr>
                <a:spLocks noChangeShapeType="1"/>
              </p:cNvSpPr>
              <p:nvPr/>
            </p:nvSpPr>
            <p:spPr bwMode="auto">
              <a:xfrm>
                <a:off x="4898" y="3503"/>
                <a:ext cx="15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50" name="Line 1582"/>
              <p:cNvSpPr>
                <a:spLocks noChangeShapeType="1"/>
              </p:cNvSpPr>
              <p:nvPr/>
            </p:nvSpPr>
            <p:spPr bwMode="auto">
              <a:xfrm>
                <a:off x="4904" y="3429"/>
                <a:ext cx="13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51" name="Line 1583"/>
              <p:cNvSpPr>
                <a:spLocks noChangeShapeType="1"/>
              </p:cNvSpPr>
              <p:nvPr/>
            </p:nvSpPr>
            <p:spPr bwMode="auto">
              <a:xfrm>
                <a:off x="4908" y="3354"/>
                <a:ext cx="12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52" name="Line 1584"/>
              <p:cNvSpPr>
                <a:spLocks noChangeShapeType="1"/>
              </p:cNvSpPr>
              <p:nvPr/>
            </p:nvSpPr>
            <p:spPr bwMode="auto">
              <a:xfrm>
                <a:off x="4914" y="3279"/>
                <a:ext cx="11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53" name="Line 1585"/>
              <p:cNvSpPr>
                <a:spLocks noChangeShapeType="1"/>
              </p:cNvSpPr>
              <p:nvPr/>
            </p:nvSpPr>
            <p:spPr bwMode="auto">
              <a:xfrm>
                <a:off x="4924" y="3204"/>
                <a:ext cx="9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54" name="Line 1586"/>
              <p:cNvSpPr>
                <a:spLocks noChangeShapeType="1"/>
              </p:cNvSpPr>
              <p:nvPr/>
            </p:nvSpPr>
            <p:spPr bwMode="auto">
              <a:xfrm flipV="1">
                <a:off x="4898" y="3426"/>
                <a:ext cx="145" cy="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55" name="Line 1587"/>
              <p:cNvSpPr>
                <a:spLocks noChangeShapeType="1"/>
              </p:cNvSpPr>
              <p:nvPr/>
            </p:nvSpPr>
            <p:spPr bwMode="auto">
              <a:xfrm flipH="1" flipV="1">
                <a:off x="4904" y="3351"/>
                <a:ext cx="145" cy="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56" name="Line 1588"/>
              <p:cNvSpPr>
                <a:spLocks noChangeShapeType="1"/>
              </p:cNvSpPr>
              <p:nvPr/>
            </p:nvSpPr>
            <p:spPr bwMode="auto">
              <a:xfrm flipV="1">
                <a:off x="4908" y="3277"/>
                <a:ext cx="122" cy="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57" name="Line 1589"/>
              <p:cNvSpPr>
                <a:spLocks noChangeShapeType="1"/>
              </p:cNvSpPr>
              <p:nvPr/>
            </p:nvSpPr>
            <p:spPr bwMode="auto">
              <a:xfrm flipH="1" flipV="1">
                <a:off x="4918" y="3201"/>
                <a:ext cx="119" cy="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58" name="Line 1590"/>
              <p:cNvSpPr>
                <a:spLocks noChangeShapeType="1"/>
              </p:cNvSpPr>
              <p:nvPr/>
            </p:nvSpPr>
            <p:spPr bwMode="auto">
              <a:xfrm flipH="1">
                <a:off x="4909" y="3206"/>
                <a:ext cx="121" cy="7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59" name="Line 1591"/>
              <p:cNvSpPr>
                <a:spLocks noChangeShapeType="1"/>
              </p:cNvSpPr>
              <p:nvPr/>
            </p:nvSpPr>
            <p:spPr bwMode="auto">
              <a:xfrm>
                <a:off x="4914" y="3283"/>
                <a:ext cx="122" cy="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60" name="Line 1592"/>
              <p:cNvSpPr>
                <a:spLocks noChangeShapeType="1"/>
              </p:cNvSpPr>
              <p:nvPr/>
            </p:nvSpPr>
            <p:spPr bwMode="auto">
              <a:xfrm flipH="1">
                <a:off x="4898" y="3357"/>
                <a:ext cx="144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61" name="Line 1593"/>
              <p:cNvSpPr>
                <a:spLocks noChangeShapeType="1"/>
              </p:cNvSpPr>
              <p:nvPr/>
            </p:nvSpPr>
            <p:spPr bwMode="auto">
              <a:xfrm>
                <a:off x="4904" y="3431"/>
                <a:ext cx="146" cy="7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62" name="Line 1594"/>
              <p:cNvSpPr>
                <a:spLocks noChangeShapeType="1"/>
              </p:cNvSpPr>
              <p:nvPr/>
            </p:nvSpPr>
            <p:spPr bwMode="auto">
              <a:xfrm>
                <a:off x="5349" y="3113"/>
                <a:ext cx="70" cy="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63" name="Line 1595"/>
              <p:cNvSpPr>
                <a:spLocks noChangeShapeType="1"/>
              </p:cNvSpPr>
              <p:nvPr/>
            </p:nvSpPr>
            <p:spPr bwMode="auto">
              <a:xfrm flipH="1">
                <a:off x="5343" y="3075"/>
                <a:ext cx="78" cy="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64" name="Line 1596"/>
              <p:cNvSpPr>
                <a:spLocks noChangeShapeType="1"/>
              </p:cNvSpPr>
              <p:nvPr/>
            </p:nvSpPr>
            <p:spPr bwMode="auto">
              <a:xfrm>
                <a:off x="5356" y="3038"/>
                <a:ext cx="57" cy="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65" name="Line 1597"/>
              <p:cNvSpPr>
                <a:spLocks noChangeShapeType="1"/>
              </p:cNvSpPr>
              <p:nvPr/>
            </p:nvSpPr>
            <p:spPr bwMode="auto">
              <a:xfrm flipH="1">
                <a:off x="5349" y="3001"/>
                <a:ext cx="63" cy="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66" name="Line 1598"/>
              <p:cNvSpPr>
                <a:spLocks noChangeShapeType="1"/>
              </p:cNvSpPr>
              <p:nvPr/>
            </p:nvSpPr>
            <p:spPr bwMode="auto">
              <a:xfrm flipH="1" flipV="1">
                <a:off x="5353" y="2996"/>
                <a:ext cx="65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67" name="Line 1599"/>
              <p:cNvSpPr>
                <a:spLocks noChangeShapeType="1"/>
              </p:cNvSpPr>
              <p:nvPr/>
            </p:nvSpPr>
            <p:spPr bwMode="auto">
              <a:xfrm flipV="1">
                <a:off x="5353" y="3033"/>
                <a:ext cx="58" cy="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68" name="Line 1600"/>
              <p:cNvSpPr>
                <a:spLocks noChangeShapeType="1"/>
              </p:cNvSpPr>
              <p:nvPr/>
            </p:nvSpPr>
            <p:spPr bwMode="auto">
              <a:xfrm flipH="1" flipV="1">
                <a:off x="5347" y="3070"/>
                <a:ext cx="78" cy="4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69" name="Line 1601"/>
              <p:cNvSpPr>
                <a:spLocks noChangeShapeType="1"/>
              </p:cNvSpPr>
              <p:nvPr/>
            </p:nvSpPr>
            <p:spPr bwMode="auto">
              <a:xfrm flipV="1">
                <a:off x="5348" y="3108"/>
                <a:ext cx="70" cy="4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70" name="Line 1602"/>
              <p:cNvSpPr>
                <a:spLocks noChangeShapeType="1"/>
              </p:cNvSpPr>
              <p:nvPr/>
            </p:nvSpPr>
            <p:spPr bwMode="auto">
              <a:xfrm>
                <a:off x="5360" y="2998"/>
                <a:ext cx="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71" name="Line 1603"/>
              <p:cNvSpPr>
                <a:spLocks noChangeShapeType="1"/>
              </p:cNvSpPr>
              <p:nvPr/>
            </p:nvSpPr>
            <p:spPr bwMode="auto">
              <a:xfrm>
                <a:off x="5356" y="3036"/>
                <a:ext cx="5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72" name="Line 1604"/>
              <p:cNvSpPr>
                <a:spLocks noChangeShapeType="1"/>
              </p:cNvSpPr>
              <p:nvPr/>
            </p:nvSpPr>
            <p:spPr bwMode="auto">
              <a:xfrm>
                <a:off x="5353" y="3072"/>
                <a:ext cx="6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73" name="Line 1605"/>
              <p:cNvSpPr>
                <a:spLocks noChangeShapeType="1"/>
              </p:cNvSpPr>
              <p:nvPr/>
            </p:nvSpPr>
            <p:spPr bwMode="auto">
              <a:xfrm>
                <a:off x="5349" y="3110"/>
                <a:ext cx="6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74" name="Line 1606"/>
              <p:cNvSpPr>
                <a:spLocks noChangeShapeType="1"/>
              </p:cNvSpPr>
              <p:nvPr/>
            </p:nvSpPr>
            <p:spPr bwMode="auto">
              <a:xfrm>
                <a:off x="5348" y="3148"/>
                <a:ext cx="7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75" name="Line 1607"/>
              <p:cNvSpPr>
                <a:spLocks noChangeShapeType="1"/>
              </p:cNvSpPr>
              <p:nvPr/>
            </p:nvSpPr>
            <p:spPr bwMode="auto">
              <a:xfrm>
                <a:off x="3423" y="2789"/>
                <a:ext cx="794" cy="1"/>
              </a:xfrm>
              <a:prstGeom prst="line">
                <a:avLst/>
              </a:prstGeom>
              <a:noFill/>
              <a:ln w="30163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76" name="Line 1608"/>
              <p:cNvSpPr>
                <a:spLocks noChangeShapeType="1"/>
              </p:cNvSpPr>
              <p:nvPr/>
            </p:nvSpPr>
            <p:spPr bwMode="auto">
              <a:xfrm flipH="1">
                <a:off x="4399" y="3130"/>
                <a:ext cx="741" cy="10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77" name="Line 1609"/>
              <p:cNvSpPr>
                <a:spLocks noChangeShapeType="1"/>
              </p:cNvSpPr>
              <p:nvPr/>
            </p:nvSpPr>
            <p:spPr bwMode="auto">
              <a:xfrm flipH="1">
                <a:off x="4331" y="3129"/>
                <a:ext cx="490" cy="6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78" name="Freeform 1610"/>
              <p:cNvSpPr>
                <a:spLocks/>
              </p:cNvSpPr>
              <p:nvPr/>
            </p:nvSpPr>
            <p:spPr bwMode="auto">
              <a:xfrm>
                <a:off x="3683" y="1864"/>
                <a:ext cx="545" cy="624"/>
              </a:xfrm>
              <a:custGeom>
                <a:avLst/>
                <a:gdLst>
                  <a:gd name="T0" fmla="*/ 1091 w 1091"/>
                  <a:gd name="T1" fmla="*/ 0 h 1243"/>
                  <a:gd name="T2" fmla="*/ 0 w 1091"/>
                  <a:gd name="T3" fmla="*/ 366 h 1243"/>
                  <a:gd name="T4" fmla="*/ 0 w 1091"/>
                  <a:gd name="T5" fmla="*/ 878 h 1243"/>
                  <a:gd name="T6" fmla="*/ 1091 w 1091"/>
                  <a:gd name="T7" fmla="*/ 1243 h 1243"/>
                  <a:gd name="T8" fmla="*/ 1091 w 1091"/>
                  <a:gd name="T9" fmla="*/ 0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1" h="1243">
                    <a:moveTo>
                      <a:pt x="1091" y="0"/>
                    </a:moveTo>
                    <a:lnTo>
                      <a:pt x="0" y="366"/>
                    </a:lnTo>
                    <a:lnTo>
                      <a:pt x="0" y="878"/>
                    </a:lnTo>
                    <a:lnTo>
                      <a:pt x="1091" y="1243"/>
                    </a:lnTo>
                    <a:lnTo>
                      <a:pt x="1091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79" name="Freeform 1611"/>
              <p:cNvSpPr>
                <a:spLocks/>
              </p:cNvSpPr>
              <p:nvPr/>
            </p:nvSpPr>
            <p:spPr bwMode="auto">
              <a:xfrm>
                <a:off x="3683" y="1864"/>
                <a:ext cx="545" cy="624"/>
              </a:xfrm>
              <a:custGeom>
                <a:avLst/>
                <a:gdLst>
                  <a:gd name="T0" fmla="*/ 1091 w 1091"/>
                  <a:gd name="T1" fmla="*/ 0 h 1243"/>
                  <a:gd name="T2" fmla="*/ 0 w 1091"/>
                  <a:gd name="T3" fmla="*/ 366 h 1243"/>
                  <a:gd name="T4" fmla="*/ 0 w 1091"/>
                  <a:gd name="T5" fmla="*/ 878 h 1243"/>
                  <a:gd name="T6" fmla="*/ 1091 w 1091"/>
                  <a:gd name="T7" fmla="*/ 1243 h 1243"/>
                  <a:gd name="T8" fmla="*/ 1091 w 1091"/>
                  <a:gd name="T9" fmla="*/ 0 h 1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1" h="1243">
                    <a:moveTo>
                      <a:pt x="1091" y="0"/>
                    </a:moveTo>
                    <a:lnTo>
                      <a:pt x="0" y="366"/>
                    </a:lnTo>
                    <a:lnTo>
                      <a:pt x="0" y="878"/>
                    </a:lnTo>
                    <a:lnTo>
                      <a:pt x="1091" y="1243"/>
                    </a:lnTo>
                    <a:lnTo>
                      <a:pt x="1091" y="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80" name="Rectangle 1612"/>
              <p:cNvSpPr>
                <a:spLocks noChangeArrowheads="1"/>
              </p:cNvSpPr>
              <p:nvPr/>
            </p:nvSpPr>
            <p:spPr bwMode="auto">
              <a:xfrm>
                <a:off x="3118" y="2010"/>
                <a:ext cx="393" cy="35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520781" name="Rectangle 1613"/>
              <p:cNvSpPr>
                <a:spLocks noChangeArrowheads="1"/>
              </p:cNvSpPr>
              <p:nvPr/>
            </p:nvSpPr>
            <p:spPr bwMode="auto">
              <a:xfrm>
                <a:off x="3118" y="2010"/>
                <a:ext cx="393" cy="35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9117" name="Rectangle 1614"/>
              <p:cNvSpPr>
                <a:spLocks noChangeArrowheads="1"/>
              </p:cNvSpPr>
              <p:nvPr/>
            </p:nvSpPr>
            <p:spPr bwMode="auto">
              <a:xfrm>
                <a:off x="3473" y="3437"/>
                <a:ext cx="492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823826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Times New Roman" pitchFamily="18" charset="0"/>
                  </a:rPr>
                  <a:t>Gas turbine(s)</a:t>
                </a:r>
                <a:endParaRPr lang="en-US" sz="2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18" name="Rectangle 1615"/>
              <p:cNvSpPr>
                <a:spLocks noChangeArrowheads="1"/>
              </p:cNvSpPr>
              <p:nvPr/>
            </p:nvSpPr>
            <p:spPr bwMode="auto">
              <a:xfrm>
                <a:off x="3843" y="2109"/>
                <a:ext cx="218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823826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Times New Roman" pitchFamily="18" charset="0"/>
                  </a:rPr>
                  <a:t>Steam</a:t>
                </a:r>
                <a:endParaRPr lang="en-US" sz="2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19" name="Rectangle 1616"/>
              <p:cNvSpPr>
                <a:spLocks noChangeArrowheads="1"/>
              </p:cNvSpPr>
              <p:nvPr/>
            </p:nvSpPr>
            <p:spPr bwMode="auto">
              <a:xfrm>
                <a:off x="3839" y="2195"/>
                <a:ext cx="245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823826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Times New Roman" pitchFamily="18" charset="0"/>
                  </a:rPr>
                  <a:t>turbine</a:t>
                </a:r>
                <a:endParaRPr lang="en-US" sz="2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20" name="Rectangle 1617"/>
              <p:cNvSpPr>
                <a:spLocks noChangeArrowheads="1"/>
              </p:cNvSpPr>
              <p:nvPr/>
            </p:nvSpPr>
            <p:spPr bwMode="auto">
              <a:xfrm>
                <a:off x="4151" y="2591"/>
                <a:ext cx="379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823826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Times New Roman" pitchFamily="18" charset="0"/>
                  </a:rPr>
                  <a:t>Condenser</a:t>
                </a:r>
                <a:endParaRPr lang="en-US" sz="2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21" name="Rectangle 1618"/>
              <p:cNvSpPr>
                <a:spLocks noChangeArrowheads="1"/>
              </p:cNvSpPr>
              <p:nvPr/>
            </p:nvSpPr>
            <p:spPr bwMode="auto">
              <a:xfrm>
                <a:off x="3738" y="1578"/>
                <a:ext cx="218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823826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Times New Roman" pitchFamily="18" charset="0"/>
                  </a:rPr>
                  <a:t>Steam</a:t>
                </a:r>
                <a:endParaRPr lang="en-US" sz="2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22" name="Rectangle 1619"/>
              <p:cNvSpPr>
                <a:spLocks noChangeArrowheads="1"/>
              </p:cNvSpPr>
              <p:nvPr/>
            </p:nvSpPr>
            <p:spPr bwMode="auto">
              <a:xfrm>
                <a:off x="3738" y="1650"/>
                <a:ext cx="122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823826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Times New Roman" pitchFamily="18" charset="0"/>
                  </a:rPr>
                  <a:t>540</a:t>
                </a:r>
                <a:endParaRPr lang="en-US" sz="2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23" name="Rectangle 1620"/>
              <p:cNvSpPr>
                <a:spLocks noChangeArrowheads="1"/>
              </p:cNvSpPr>
              <p:nvPr/>
            </p:nvSpPr>
            <p:spPr bwMode="auto">
              <a:xfrm>
                <a:off x="3844" y="1650"/>
                <a:ext cx="29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823826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Times New Roman" pitchFamily="18" charset="0"/>
                  </a:rPr>
                  <a:t>°</a:t>
                </a:r>
                <a:endParaRPr lang="en-US" sz="2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24" name="Rectangle 1621"/>
              <p:cNvSpPr>
                <a:spLocks noChangeArrowheads="1"/>
              </p:cNvSpPr>
              <p:nvPr/>
            </p:nvSpPr>
            <p:spPr bwMode="auto">
              <a:xfrm>
                <a:off x="3869" y="1650"/>
                <a:ext cx="328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823826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Times New Roman" pitchFamily="18" charset="0"/>
                  </a:rPr>
                  <a:t>C, 100bar</a:t>
                </a:r>
                <a:endParaRPr lang="en-US" sz="2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25" name="Rectangle 1622"/>
              <p:cNvSpPr>
                <a:spLocks noChangeArrowheads="1"/>
              </p:cNvSpPr>
              <p:nvPr/>
            </p:nvSpPr>
            <p:spPr bwMode="auto">
              <a:xfrm>
                <a:off x="3292" y="1406"/>
                <a:ext cx="497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823826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Times New Roman" pitchFamily="18" charset="0"/>
                  </a:rPr>
                  <a:t>Stack Exhaust</a:t>
                </a:r>
                <a:endParaRPr lang="en-US" sz="2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26" name="Rectangle 1623"/>
              <p:cNvSpPr>
                <a:spLocks noChangeArrowheads="1"/>
              </p:cNvSpPr>
              <p:nvPr/>
            </p:nvSpPr>
            <p:spPr bwMode="auto">
              <a:xfrm>
                <a:off x="3292" y="1479"/>
                <a:ext cx="122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823826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Times New Roman" pitchFamily="18" charset="0"/>
                  </a:rPr>
                  <a:t>100</a:t>
                </a:r>
                <a:endParaRPr lang="en-US" sz="2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27" name="Rectangle 1624"/>
              <p:cNvSpPr>
                <a:spLocks noChangeArrowheads="1"/>
              </p:cNvSpPr>
              <p:nvPr/>
            </p:nvSpPr>
            <p:spPr bwMode="auto">
              <a:xfrm>
                <a:off x="3398" y="1479"/>
                <a:ext cx="29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823826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Times New Roman" pitchFamily="18" charset="0"/>
                  </a:rPr>
                  <a:t>°</a:t>
                </a:r>
                <a:endParaRPr lang="en-US" sz="2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28" name="Rectangle 1625"/>
              <p:cNvSpPr>
                <a:spLocks noChangeArrowheads="1"/>
              </p:cNvSpPr>
              <p:nvPr/>
            </p:nvSpPr>
            <p:spPr bwMode="auto">
              <a:xfrm>
                <a:off x="3424" y="1479"/>
                <a:ext cx="52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823826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Times New Roman" pitchFamily="18" charset="0"/>
                  </a:rPr>
                  <a:t>C</a:t>
                </a:r>
                <a:endParaRPr lang="en-US" sz="2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29" name="Rectangle 1626"/>
              <p:cNvSpPr>
                <a:spLocks noChangeArrowheads="1"/>
              </p:cNvSpPr>
              <p:nvPr/>
            </p:nvSpPr>
            <p:spPr bwMode="auto">
              <a:xfrm>
                <a:off x="2288" y="1543"/>
                <a:ext cx="122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823826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Times New Roman" pitchFamily="18" charset="0"/>
                  </a:rPr>
                  <a:t>395</a:t>
                </a:r>
                <a:endParaRPr lang="en-US" sz="2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30" name="Rectangle 1627"/>
              <p:cNvSpPr>
                <a:spLocks noChangeArrowheads="1"/>
              </p:cNvSpPr>
              <p:nvPr/>
            </p:nvSpPr>
            <p:spPr bwMode="auto">
              <a:xfrm>
                <a:off x="2394" y="1543"/>
                <a:ext cx="29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823826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Times New Roman" pitchFamily="18" charset="0"/>
                  </a:rPr>
                  <a:t>°</a:t>
                </a:r>
                <a:endParaRPr lang="en-US" sz="2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31" name="Rectangle 1628"/>
              <p:cNvSpPr>
                <a:spLocks noChangeArrowheads="1"/>
              </p:cNvSpPr>
              <p:nvPr/>
            </p:nvSpPr>
            <p:spPr bwMode="auto">
              <a:xfrm>
                <a:off x="2419" y="1543"/>
                <a:ext cx="52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823826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Times New Roman" pitchFamily="18" charset="0"/>
                  </a:rPr>
                  <a:t>C</a:t>
                </a:r>
                <a:endParaRPr lang="en-US" sz="2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32" name="Rectangle 1629"/>
              <p:cNvSpPr>
                <a:spLocks noChangeArrowheads="1"/>
              </p:cNvSpPr>
              <p:nvPr/>
            </p:nvSpPr>
            <p:spPr bwMode="auto">
              <a:xfrm>
                <a:off x="5242" y="3253"/>
                <a:ext cx="348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823826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Times New Roman" pitchFamily="18" charset="0"/>
                  </a:rPr>
                  <a:t>Electricity</a:t>
                </a:r>
                <a:endParaRPr lang="en-US" sz="2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33" name="Rectangle 1630"/>
              <p:cNvSpPr>
                <a:spLocks noChangeArrowheads="1"/>
              </p:cNvSpPr>
              <p:nvPr/>
            </p:nvSpPr>
            <p:spPr bwMode="auto">
              <a:xfrm>
                <a:off x="5242" y="3340"/>
                <a:ext cx="354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823826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Times New Roman" pitchFamily="18" charset="0"/>
                  </a:rPr>
                  <a:t>to the grid</a:t>
                </a:r>
                <a:endParaRPr lang="en-US" sz="2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0799" name="Line 1631"/>
              <p:cNvSpPr>
                <a:spLocks noChangeShapeType="1"/>
              </p:cNvSpPr>
              <p:nvPr/>
            </p:nvSpPr>
            <p:spPr bwMode="auto">
              <a:xfrm>
                <a:off x="1466" y="2726"/>
                <a:ext cx="1396" cy="1"/>
              </a:xfrm>
              <a:prstGeom prst="line">
                <a:avLst/>
              </a:prstGeom>
              <a:noFill/>
              <a:ln w="30163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4500" b="1">
                  <a:solidFill>
                    <a:srgbClr val="CC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itchFamily="82" charset="0"/>
                  <a:cs typeface="Times New Roman" pitchFamily="18" charset="0"/>
                </a:endParaRPr>
              </a:p>
            </p:txBody>
          </p:sp>
          <p:sp>
            <p:nvSpPr>
              <p:cNvPr id="9135" name="Rectangle 1632"/>
              <p:cNvSpPr>
                <a:spLocks noChangeArrowheads="1"/>
              </p:cNvSpPr>
              <p:nvPr/>
            </p:nvSpPr>
            <p:spPr bwMode="auto">
              <a:xfrm>
                <a:off x="1618" y="2768"/>
                <a:ext cx="328" cy="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 defTabSz="823826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solidFill>
                      <a:srgbClr val="000000"/>
                    </a:solidFill>
                    <a:cs typeface="Times New Roman" pitchFamily="18" charset="0"/>
                  </a:rPr>
                  <a:t>Parabolic</a:t>
                </a:r>
                <a:endParaRPr lang="en-US" sz="22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672" name="Rectangle 1633"/>
            <p:cNvSpPr>
              <a:spLocks noChangeArrowheads="1"/>
            </p:cNvSpPr>
            <p:nvPr/>
          </p:nvSpPr>
          <p:spPr bwMode="auto">
            <a:xfrm>
              <a:off x="1270" y="2841"/>
              <a:ext cx="424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Trough Field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73" name="Rectangle 1634"/>
            <p:cNvSpPr>
              <a:spLocks noChangeArrowheads="1"/>
            </p:cNvSpPr>
            <p:nvPr/>
          </p:nvSpPr>
          <p:spPr bwMode="auto">
            <a:xfrm>
              <a:off x="2039" y="2755"/>
              <a:ext cx="11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295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74" name="Rectangle 1635"/>
            <p:cNvSpPr>
              <a:spLocks noChangeArrowheads="1"/>
            </p:cNvSpPr>
            <p:nvPr/>
          </p:nvSpPr>
          <p:spPr bwMode="auto">
            <a:xfrm>
              <a:off x="2134" y="2755"/>
              <a:ext cx="28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°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75" name="Rectangle 1636"/>
            <p:cNvSpPr>
              <a:spLocks noChangeArrowheads="1"/>
            </p:cNvSpPr>
            <p:nvPr/>
          </p:nvSpPr>
          <p:spPr bwMode="auto">
            <a:xfrm>
              <a:off x="2159" y="2755"/>
              <a:ext cx="5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C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0805" name="Rectangle 1637"/>
            <p:cNvSpPr>
              <a:spLocks noChangeArrowheads="1"/>
            </p:cNvSpPr>
            <p:nvPr/>
          </p:nvSpPr>
          <p:spPr bwMode="auto">
            <a:xfrm>
              <a:off x="2816" y="1960"/>
              <a:ext cx="108" cy="4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06" name="Rectangle 1638"/>
            <p:cNvSpPr>
              <a:spLocks noChangeArrowheads="1"/>
            </p:cNvSpPr>
            <p:nvPr/>
          </p:nvSpPr>
          <p:spPr bwMode="auto">
            <a:xfrm>
              <a:off x="2816" y="1964"/>
              <a:ext cx="108" cy="5"/>
            </a:xfrm>
            <a:prstGeom prst="rect">
              <a:avLst/>
            </a:prstGeom>
            <a:solidFill>
              <a:srgbClr val="35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07" name="Rectangle 1639"/>
            <p:cNvSpPr>
              <a:spLocks noChangeArrowheads="1"/>
            </p:cNvSpPr>
            <p:nvPr/>
          </p:nvSpPr>
          <p:spPr bwMode="auto">
            <a:xfrm>
              <a:off x="2816" y="1969"/>
              <a:ext cx="108" cy="3"/>
            </a:xfrm>
            <a:prstGeom prst="rect">
              <a:avLst/>
            </a:prstGeom>
            <a:solidFill>
              <a:srgbClr val="373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08" name="Rectangle 1640"/>
            <p:cNvSpPr>
              <a:spLocks noChangeArrowheads="1"/>
            </p:cNvSpPr>
            <p:nvPr/>
          </p:nvSpPr>
          <p:spPr bwMode="auto">
            <a:xfrm>
              <a:off x="2816" y="1972"/>
              <a:ext cx="108" cy="4"/>
            </a:xfrm>
            <a:prstGeom prst="rect">
              <a:avLst/>
            </a:prstGeom>
            <a:solidFill>
              <a:srgbClr val="393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09" name="Rectangle 1641"/>
            <p:cNvSpPr>
              <a:spLocks noChangeArrowheads="1"/>
            </p:cNvSpPr>
            <p:nvPr/>
          </p:nvSpPr>
          <p:spPr bwMode="auto">
            <a:xfrm>
              <a:off x="2816" y="1976"/>
              <a:ext cx="108" cy="3"/>
            </a:xfrm>
            <a:prstGeom prst="rect">
              <a:avLst/>
            </a:prstGeom>
            <a:solidFill>
              <a:srgbClr val="3B3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10" name="Rectangle 1642"/>
            <p:cNvSpPr>
              <a:spLocks noChangeArrowheads="1"/>
            </p:cNvSpPr>
            <p:nvPr/>
          </p:nvSpPr>
          <p:spPr bwMode="auto">
            <a:xfrm>
              <a:off x="2816" y="1979"/>
              <a:ext cx="108" cy="5"/>
            </a:xfrm>
            <a:prstGeom prst="rect">
              <a:avLst/>
            </a:prstGeom>
            <a:solidFill>
              <a:srgbClr val="3D32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11" name="Rectangle 1643"/>
            <p:cNvSpPr>
              <a:spLocks noChangeArrowheads="1"/>
            </p:cNvSpPr>
            <p:nvPr/>
          </p:nvSpPr>
          <p:spPr bwMode="auto">
            <a:xfrm>
              <a:off x="2816" y="1984"/>
              <a:ext cx="108" cy="3"/>
            </a:xfrm>
            <a:prstGeom prst="rect">
              <a:avLst/>
            </a:prstGeom>
            <a:solidFill>
              <a:srgbClr val="3F3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12" name="Rectangle 1644"/>
            <p:cNvSpPr>
              <a:spLocks noChangeArrowheads="1"/>
            </p:cNvSpPr>
            <p:nvPr/>
          </p:nvSpPr>
          <p:spPr bwMode="auto">
            <a:xfrm>
              <a:off x="2816" y="1987"/>
              <a:ext cx="108" cy="2"/>
            </a:xfrm>
            <a:prstGeom prst="rect">
              <a:avLst/>
            </a:prstGeom>
            <a:solidFill>
              <a:srgbClr val="413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13" name="Rectangle 1645"/>
            <p:cNvSpPr>
              <a:spLocks noChangeArrowheads="1"/>
            </p:cNvSpPr>
            <p:nvPr/>
          </p:nvSpPr>
          <p:spPr bwMode="auto">
            <a:xfrm>
              <a:off x="2816" y="1989"/>
              <a:ext cx="108" cy="3"/>
            </a:xfrm>
            <a:prstGeom prst="rect">
              <a:avLst/>
            </a:prstGeom>
            <a:solidFill>
              <a:srgbClr val="433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14" name="Rectangle 1646"/>
            <p:cNvSpPr>
              <a:spLocks noChangeArrowheads="1"/>
            </p:cNvSpPr>
            <p:nvPr/>
          </p:nvSpPr>
          <p:spPr bwMode="auto">
            <a:xfrm>
              <a:off x="2816" y="1992"/>
              <a:ext cx="108" cy="4"/>
            </a:xfrm>
            <a:prstGeom prst="rect">
              <a:avLst/>
            </a:prstGeom>
            <a:solidFill>
              <a:srgbClr val="453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15" name="Rectangle 1647"/>
            <p:cNvSpPr>
              <a:spLocks noChangeArrowheads="1"/>
            </p:cNvSpPr>
            <p:nvPr/>
          </p:nvSpPr>
          <p:spPr bwMode="auto">
            <a:xfrm>
              <a:off x="2816" y="1996"/>
              <a:ext cx="108" cy="3"/>
            </a:xfrm>
            <a:prstGeom prst="rect">
              <a:avLst/>
            </a:prstGeom>
            <a:solidFill>
              <a:srgbClr val="473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16" name="Rectangle 1648"/>
            <p:cNvSpPr>
              <a:spLocks noChangeArrowheads="1"/>
            </p:cNvSpPr>
            <p:nvPr/>
          </p:nvSpPr>
          <p:spPr bwMode="auto">
            <a:xfrm>
              <a:off x="2816" y="1999"/>
              <a:ext cx="108" cy="2"/>
            </a:xfrm>
            <a:prstGeom prst="rect">
              <a:avLst/>
            </a:prstGeom>
            <a:solidFill>
              <a:srgbClr val="493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17" name="Rectangle 1649"/>
            <p:cNvSpPr>
              <a:spLocks noChangeArrowheads="1"/>
            </p:cNvSpPr>
            <p:nvPr/>
          </p:nvSpPr>
          <p:spPr bwMode="auto">
            <a:xfrm>
              <a:off x="2816" y="2001"/>
              <a:ext cx="108" cy="3"/>
            </a:xfrm>
            <a:prstGeom prst="rect">
              <a:avLst/>
            </a:prstGeom>
            <a:solidFill>
              <a:srgbClr val="4B32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18" name="Rectangle 1650"/>
            <p:cNvSpPr>
              <a:spLocks noChangeArrowheads="1"/>
            </p:cNvSpPr>
            <p:nvPr/>
          </p:nvSpPr>
          <p:spPr bwMode="auto">
            <a:xfrm>
              <a:off x="2816" y="2004"/>
              <a:ext cx="108" cy="3"/>
            </a:xfrm>
            <a:prstGeom prst="rect">
              <a:avLst/>
            </a:prstGeom>
            <a:solidFill>
              <a:srgbClr val="4D32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19" name="Rectangle 1651"/>
            <p:cNvSpPr>
              <a:spLocks noChangeArrowheads="1"/>
            </p:cNvSpPr>
            <p:nvPr/>
          </p:nvSpPr>
          <p:spPr bwMode="auto">
            <a:xfrm>
              <a:off x="2816" y="2007"/>
              <a:ext cx="108" cy="4"/>
            </a:xfrm>
            <a:prstGeom prst="rect">
              <a:avLst/>
            </a:prstGeom>
            <a:solidFill>
              <a:srgbClr val="4F3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20" name="Rectangle 1652"/>
            <p:cNvSpPr>
              <a:spLocks noChangeArrowheads="1"/>
            </p:cNvSpPr>
            <p:nvPr/>
          </p:nvSpPr>
          <p:spPr bwMode="auto">
            <a:xfrm>
              <a:off x="2816" y="2011"/>
              <a:ext cx="108" cy="3"/>
            </a:xfrm>
            <a:prstGeom prst="rect">
              <a:avLst/>
            </a:prstGeom>
            <a:solidFill>
              <a:srgbClr val="513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21" name="Rectangle 1653"/>
            <p:cNvSpPr>
              <a:spLocks noChangeArrowheads="1"/>
            </p:cNvSpPr>
            <p:nvPr/>
          </p:nvSpPr>
          <p:spPr bwMode="auto">
            <a:xfrm>
              <a:off x="2816" y="2014"/>
              <a:ext cx="108" cy="2"/>
            </a:xfrm>
            <a:prstGeom prst="rect">
              <a:avLst/>
            </a:prstGeom>
            <a:solidFill>
              <a:srgbClr val="533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22" name="Rectangle 1654"/>
            <p:cNvSpPr>
              <a:spLocks noChangeArrowheads="1"/>
            </p:cNvSpPr>
            <p:nvPr/>
          </p:nvSpPr>
          <p:spPr bwMode="auto">
            <a:xfrm>
              <a:off x="2816" y="2016"/>
              <a:ext cx="108" cy="3"/>
            </a:xfrm>
            <a:prstGeom prst="rect">
              <a:avLst/>
            </a:prstGeom>
            <a:solidFill>
              <a:srgbClr val="553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23" name="Rectangle 1655"/>
            <p:cNvSpPr>
              <a:spLocks noChangeArrowheads="1"/>
            </p:cNvSpPr>
            <p:nvPr/>
          </p:nvSpPr>
          <p:spPr bwMode="auto">
            <a:xfrm>
              <a:off x="2816" y="2019"/>
              <a:ext cx="108" cy="3"/>
            </a:xfrm>
            <a:prstGeom prst="rect">
              <a:avLst/>
            </a:prstGeom>
            <a:solidFill>
              <a:srgbClr val="5732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24" name="Rectangle 1656"/>
            <p:cNvSpPr>
              <a:spLocks noChangeArrowheads="1"/>
            </p:cNvSpPr>
            <p:nvPr/>
          </p:nvSpPr>
          <p:spPr bwMode="auto">
            <a:xfrm>
              <a:off x="2816" y="2022"/>
              <a:ext cx="108" cy="1"/>
            </a:xfrm>
            <a:prstGeom prst="rect">
              <a:avLst/>
            </a:prstGeom>
            <a:solidFill>
              <a:srgbClr val="5932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25" name="Rectangle 1657"/>
            <p:cNvSpPr>
              <a:spLocks noChangeArrowheads="1"/>
            </p:cNvSpPr>
            <p:nvPr/>
          </p:nvSpPr>
          <p:spPr bwMode="auto">
            <a:xfrm>
              <a:off x="2816" y="2023"/>
              <a:ext cx="108" cy="4"/>
            </a:xfrm>
            <a:prstGeom prst="rect">
              <a:avLst/>
            </a:prstGeom>
            <a:solidFill>
              <a:srgbClr val="5B3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26" name="Rectangle 1658"/>
            <p:cNvSpPr>
              <a:spLocks noChangeArrowheads="1"/>
            </p:cNvSpPr>
            <p:nvPr/>
          </p:nvSpPr>
          <p:spPr bwMode="auto">
            <a:xfrm>
              <a:off x="2816" y="2027"/>
              <a:ext cx="108" cy="2"/>
            </a:xfrm>
            <a:prstGeom prst="rect">
              <a:avLst/>
            </a:prstGeom>
            <a:solidFill>
              <a:srgbClr val="5D3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27" name="Rectangle 1659"/>
            <p:cNvSpPr>
              <a:spLocks noChangeArrowheads="1"/>
            </p:cNvSpPr>
            <p:nvPr/>
          </p:nvSpPr>
          <p:spPr bwMode="auto">
            <a:xfrm>
              <a:off x="2816" y="2029"/>
              <a:ext cx="108" cy="2"/>
            </a:xfrm>
            <a:prstGeom prst="rect">
              <a:avLst/>
            </a:prstGeom>
            <a:solidFill>
              <a:srgbClr val="5F31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28" name="Rectangle 1660"/>
            <p:cNvSpPr>
              <a:spLocks noChangeArrowheads="1"/>
            </p:cNvSpPr>
            <p:nvPr/>
          </p:nvSpPr>
          <p:spPr bwMode="auto">
            <a:xfrm>
              <a:off x="2816" y="2031"/>
              <a:ext cx="108" cy="3"/>
            </a:xfrm>
            <a:prstGeom prst="rect">
              <a:avLst/>
            </a:prstGeom>
            <a:solidFill>
              <a:srgbClr val="613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29" name="Rectangle 1661"/>
            <p:cNvSpPr>
              <a:spLocks noChangeArrowheads="1"/>
            </p:cNvSpPr>
            <p:nvPr/>
          </p:nvSpPr>
          <p:spPr bwMode="auto">
            <a:xfrm>
              <a:off x="2816" y="2034"/>
              <a:ext cx="108" cy="2"/>
            </a:xfrm>
            <a:prstGeom prst="rect">
              <a:avLst/>
            </a:prstGeom>
            <a:solidFill>
              <a:srgbClr val="6331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30" name="Rectangle 1662"/>
            <p:cNvSpPr>
              <a:spLocks noChangeArrowheads="1"/>
            </p:cNvSpPr>
            <p:nvPr/>
          </p:nvSpPr>
          <p:spPr bwMode="auto">
            <a:xfrm>
              <a:off x="2816" y="2036"/>
              <a:ext cx="108" cy="4"/>
            </a:xfrm>
            <a:prstGeom prst="rect">
              <a:avLst/>
            </a:prstGeom>
            <a:solidFill>
              <a:srgbClr val="6531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31" name="Rectangle 1663"/>
            <p:cNvSpPr>
              <a:spLocks noChangeArrowheads="1"/>
            </p:cNvSpPr>
            <p:nvPr/>
          </p:nvSpPr>
          <p:spPr bwMode="auto">
            <a:xfrm>
              <a:off x="2816" y="2040"/>
              <a:ext cx="108" cy="2"/>
            </a:xfrm>
            <a:prstGeom prst="rect">
              <a:avLst/>
            </a:prstGeom>
            <a:solidFill>
              <a:srgbClr val="6730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32" name="Rectangle 1664"/>
            <p:cNvSpPr>
              <a:spLocks noChangeArrowheads="1"/>
            </p:cNvSpPr>
            <p:nvPr/>
          </p:nvSpPr>
          <p:spPr bwMode="auto">
            <a:xfrm>
              <a:off x="2816" y="2042"/>
              <a:ext cx="108" cy="3"/>
            </a:xfrm>
            <a:prstGeom prst="rect">
              <a:avLst/>
            </a:prstGeom>
            <a:solidFill>
              <a:srgbClr val="6930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33" name="Rectangle 1665"/>
            <p:cNvSpPr>
              <a:spLocks noChangeArrowheads="1"/>
            </p:cNvSpPr>
            <p:nvPr/>
          </p:nvSpPr>
          <p:spPr bwMode="auto">
            <a:xfrm>
              <a:off x="2816" y="2045"/>
              <a:ext cx="108" cy="3"/>
            </a:xfrm>
            <a:prstGeom prst="rect">
              <a:avLst/>
            </a:prstGeom>
            <a:solidFill>
              <a:srgbClr val="6B3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34" name="Rectangle 1666"/>
            <p:cNvSpPr>
              <a:spLocks noChangeArrowheads="1"/>
            </p:cNvSpPr>
            <p:nvPr/>
          </p:nvSpPr>
          <p:spPr bwMode="auto">
            <a:xfrm>
              <a:off x="2816" y="2048"/>
              <a:ext cx="108" cy="1"/>
            </a:xfrm>
            <a:prstGeom prst="rect">
              <a:avLst/>
            </a:prstGeom>
            <a:solidFill>
              <a:srgbClr val="6D3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35" name="Rectangle 1667"/>
            <p:cNvSpPr>
              <a:spLocks noChangeArrowheads="1"/>
            </p:cNvSpPr>
            <p:nvPr/>
          </p:nvSpPr>
          <p:spPr bwMode="auto">
            <a:xfrm>
              <a:off x="2816" y="2049"/>
              <a:ext cx="108" cy="4"/>
            </a:xfrm>
            <a:prstGeom prst="rect">
              <a:avLst/>
            </a:prstGeom>
            <a:solidFill>
              <a:srgbClr val="6F30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36" name="Rectangle 1668"/>
            <p:cNvSpPr>
              <a:spLocks noChangeArrowheads="1"/>
            </p:cNvSpPr>
            <p:nvPr/>
          </p:nvSpPr>
          <p:spPr bwMode="auto">
            <a:xfrm>
              <a:off x="2816" y="2053"/>
              <a:ext cx="108" cy="3"/>
            </a:xfrm>
            <a:prstGeom prst="rect">
              <a:avLst/>
            </a:prstGeom>
            <a:solidFill>
              <a:srgbClr val="712F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37" name="Rectangle 1669"/>
            <p:cNvSpPr>
              <a:spLocks noChangeArrowheads="1"/>
            </p:cNvSpPr>
            <p:nvPr/>
          </p:nvSpPr>
          <p:spPr bwMode="auto">
            <a:xfrm>
              <a:off x="2816" y="2056"/>
              <a:ext cx="108" cy="1"/>
            </a:xfrm>
            <a:prstGeom prst="rect">
              <a:avLst/>
            </a:prstGeom>
            <a:solidFill>
              <a:srgbClr val="732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38" name="Rectangle 1670"/>
            <p:cNvSpPr>
              <a:spLocks noChangeArrowheads="1"/>
            </p:cNvSpPr>
            <p:nvPr/>
          </p:nvSpPr>
          <p:spPr bwMode="auto">
            <a:xfrm>
              <a:off x="2816" y="2057"/>
              <a:ext cx="108" cy="2"/>
            </a:xfrm>
            <a:prstGeom prst="rect">
              <a:avLst/>
            </a:prstGeom>
            <a:solidFill>
              <a:srgbClr val="752F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39" name="Rectangle 1671"/>
            <p:cNvSpPr>
              <a:spLocks noChangeArrowheads="1"/>
            </p:cNvSpPr>
            <p:nvPr/>
          </p:nvSpPr>
          <p:spPr bwMode="auto">
            <a:xfrm>
              <a:off x="2816" y="2059"/>
              <a:ext cx="108" cy="3"/>
            </a:xfrm>
            <a:prstGeom prst="rect">
              <a:avLst/>
            </a:prstGeom>
            <a:solidFill>
              <a:srgbClr val="772F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40" name="Rectangle 1672"/>
            <p:cNvSpPr>
              <a:spLocks noChangeArrowheads="1"/>
            </p:cNvSpPr>
            <p:nvPr/>
          </p:nvSpPr>
          <p:spPr bwMode="auto">
            <a:xfrm>
              <a:off x="2816" y="2062"/>
              <a:ext cx="108" cy="1"/>
            </a:xfrm>
            <a:prstGeom prst="rect">
              <a:avLst/>
            </a:prstGeom>
            <a:solidFill>
              <a:srgbClr val="792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41" name="Rectangle 1673"/>
            <p:cNvSpPr>
              <a:spLocks noChangeArrowheads="1"/>
            </p:cNvSpPr>
            <p:nvPr/>
          </p:nvSpPr>
          <p:spPr bwMode="auto">
            <a:xfrm>
              <a:off x="2816" y="2063"/>
              <a:ext cx="108" cy="4"/>
            </a:xfrm>
            <a:prstGeom prst="rect">
              <a:avLst/>
            </a:prstGeom>
            <a:solidFill>
              <a:srgbClr val="7B2E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42" name="Rectangle 1674"/>
            <p:cNvSpPr>
              <a:spLocks noChangeArrowheads="1"/>
            </p:cNvSpPr>
            <p:nvPr/>
          </p:nvSpPr>
          <p:spPr bwMode="auto">
            <a:xfrm>
              <a:off x="2816" y="2067"/>
              <a:ext cx="108" cy="2"/>
            </a:xfrm>
            <a:prstGeom prst="rect">
              <a:avLst/>
            </a:prstGeom>
            <a:solidFill>
              <a:srgbClr val="7D2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43" name="Rectangle 1675"/>
            <p:cNvSpPr>
              <a:spLocks noChangeArrowheads="1"/>
            </p:cNvSpPr>
            <p:nvPr/>
          </p:nvSpPr>
          <p:spPr bwMode="auto">
            <a:xfrm>
              <a:off x="2816" y="2069"/>
              <a:ext cx="108" cy="2"/>
            </a:xfrm>
            <a:prstGeom prst="rect">
              <a:avLst/>
            </a:prstGeom>
            <a:solidFill>
              <a:srgbClr val="7F2E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44" name="Rectangle 1676"/>
            <p:cNvSpPr>
              <a:spLocks noChangeArrowheads="1"/>
            </p:cNvSpPr>
            <p:nvPr/>
          </p:nvSpPr>
          <p:spPr bwMode="auto">
            <a:xfrm>
              <a:off x="2816" y="2071"/>
              <a:ext cx="108" cy="2"/>
            </a:xfrm>
            <a:prstGeom prst="rect">
              <a:avLst/>
            </a:prstGeom>
            <a:solidFill>
              <a:srgbClr val="812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45" name="Rectangle 1677"/>
            <p:cNvSpPr>
              <a:spLocks noChangeArrowheads="1"/>
            </p:cNvSpPr>
            <p:nvPr/>
          </p:nvSpPr>
          <p:spPr bwMode="auto">
            <a:xfrm>
              <a:off x="2816" y="2073"/>
              <a:ext cx="108" cy="3"/>
            </a:xfrm>
            <a:prstGeom prst="rect">
              <a:avLst/>
            </a:prstGeom>
            <a:solidFill>
              <a:srgbClr val="832D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46" name="Rectangle 1678"/>
            <p:cNvSpPr>
              <a:spLocks noChangeArrowheads="1"/>
            </p:cNvSpPr>
            <p:nvPr/>
          </p:nvSpPr>
          <p:spPr bwMode="auto">
            <a:xfrm>
              <a:off x="2816" y="2076"/>
              <a:ext cx="108" cy="2"/>
            </a:xfrm>
            <a:prstGeom prst="rect">
              <a:avLst/>
            </a:prstGeom>
            <a:solidFill>
              <a:srgbClr val="852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47" name="Rectangle 1679"/>
            <p:cNvSpPr>
              <a:spLocks noChangeArrowheads="1"/>
            </p:cNvSpPr>
            <p:nvPr/>
          </p:nvSpPr>
          <p:spPr bwMode="auto">
            <a:xfrm>
              <a:off x="2816" y="2078"/>
              <a:ext cx="108" cy="3"/>
            </a:xfrm>
            <a:prstGeom prst="rect">
              <a:avLst/>
            </a:prstGeom>
            <a:solidFill>
              <a:srgbClr val="872D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48" name="Rectangle 1680"/>
            <p:cNvSpPr>
              <a:spLocks noChangeArrowheads="1"/>
            </p:cNvSpPr>
            <p:nvPr/>
          </p:nvSpPr>
          <p:spPr bwMode="auto">
            <a:xfrm>
              <a:off x="2816" y="2081"/>
              <a:ext cx="108" cy="3"/>
            </a:xfrm>
            <a:prstGeom prst="rect">
              <a:avLst/>
            </a:prstGeom>
            <a:solidFill>
              <a:srgbClr val="892D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49" name="Rectangle 1681"/>
            <p:cNvSpPr>
              <a:spLocks noChangeArrowheads="1"/>
            </p:cNvSpPr>
            <p:nvPr/>
          </p:nvSpPr>
          <p:spPr bwMode="auto">
            <a:xfrm>
              <a:off x="2816" y="2084"/>
              <a:ext cx="108" cy="2"/>
            </a:xfrm>
            <a:prstGeom prst="rect">
              <a:avLst/>
            </a:prstGeom>
            <a:solidFill>
              <a:srgbClr val="8B2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50" name="Rectangle 1682"/>
            <p:cNvSpPr>
              <a:spLocks noChangeArrowheads="1"/>
            </p:cNvSpPr>
            <p:nvPr/>
          </p:nvSpPr>
          <p:spPr bwMode="auto">
            <a:xfrm>
              <a:off x="2816" y="2086"/>
              <a:ext cx="108" cy="2"/>
            </a:xfrm>
            <a:prstGeom prst="rect">
              <a:avLst/>
            </a:prstGeom>
            <a:solidFill>
              <a:srgbClr val="8D2D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51" name="Rectangle 1683"/>
            <p:cNvSpPr>
              <a:spLocks noChangeArrowheads="1"/>
            </p:cNvSpPr>
            <p:nvPr/>
          </p:nvSpPr>
          <p:spPr bwMode="auto">
            <a:xfrm>
              <a:off x="2816" y="2088"/>
              <a:ext cx="108" cy="2"/>
            </a:xfrm>
            <a:prstGeom prst="rect">
              <a:avLst/>
            </a:prstGeom>
            <a:solidFill>
              <a:srgbClr val="8F2D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52" name="Rectangle 1684"/>
            <p:cNvSpPr>
              <a:spLocks noChangeArrowheads="1"/>
            </p:cNvSpPr>
            <p:nvPr/>
          </p:nvSpPr>
          <p:spPr bwMode="auto">
            <a:xfrm>
              <a:off x="2816" y="2090"/>
              <a:ext cx="108" cy="2"/>
            </a:xfrm>
            <a:prstGeom prst="rect">
              <a:avLst/>
            </a:prstGeom>
            <a:solidFill>
              <a:srgbClr val="912D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53" name="Rectangle 1685"/>
            <p:cNvSpPr>
              <a:spLocks noChangeArrowheads="1"/>
            </p:cNvSpPr>
            <p:nvPr/>
          </p:nvSpPr>
          <p:spPr bwMode="auto">
            <a:xfrm>
              <a:off x="2816" y="2092"/>
              <a:ext cx="109" cy="3"/>
            </a:xfrm>
            <a:prstGeom prst="rect">
              <a:avLst/>
            </a:prstGeom>
            <a:solidFill>
              <a:srgbClr val="932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54" name="Rectangle 1686"/>
            <p:cNvSpPr>
              <a:spLocks noChangeArrowheads="1"/>
            </p:cNvSpPr>
            <p:nvPr/>
          </p:nvSpPr>
          <p:spPr bwMode="auto">
            <a:xfrm>
              <a:off x="2816" y="2095"/>
              <a:ext cx="109" cy="2"/>
            </a:xfrm>
            <a:prstGeom prst="rect">
              <a:avLst/>
            </a:prstGeom>
            <a:solidFill>
              <a:srgbClr val="952C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55" name="Rectangle 1687"/>
            <p:cNvSpPr>
              <a:spLocks noChangeArrowheads="1"/>
            </p:cNvSpPr>
            <p:nvPr/>
          </p:nvSpPr>
          <p:spPr bwMode="auto">
            <a:xfrm>
              <a:off x="2816" y="2097"/>
              <a:ext cx="109" cy="3"/>
            </a:xfrm>
            <a:prstGeom prst="rect">
              <a:avLst/>
            </a:prstGeom>
            <a:solidFill>
              <a:srgbClr val="972C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56" name="Rectangle 1688"/>
            <p:cNvSpPr>
              <a:spLocks noChangeArrowheads="1"/>
            </p:cNvSpPr>
            <p:nvPr/>
          </p:nvSpPr>
          <p:spPr bwMode="auto">
            <a:xfrm>
              <a:off x="2816" y="2100"/>
              <a:ext cx="109" cy="2"/>
            </a:xfrm>
            <a:prstGeom prst="rect">
              <a:avLst/>
            </a:prstGeom>
            <a:solidFill>
              <a:srgbClr val="992C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57" name="Rectangle 1689"/>
            <p:cNvSpPr>
              <a:spLocks noChangeArrowheads="1"/>
            </p:cNvSpPr>
            <p:nvPr/>
          </p:nvSpPr>
          <p:spPr bwMode="auto">
            <a:xfrm>
              <a:off x="2816" y="2102"/>
              <a:ext cx="109" cy="2"/>
            </a:xfrm>
            <a:prstGeom prst="rect">
              <a:avLst/>
            </a:prstGeom>
            <a:solidFill>
              <a:srgbClr val="9B2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58" name="Rectangle 1690"/>
            <p:cNvSpPr>
              <a:spLocks noChangeArrowheads="1"/>
            </p:cNvSpPr>
            <p:nvPr/>
          </p:nvSpPr>
          <p:spPr bwMode="auto">
            <a:xfrm>
              <a:off x="2816" y="2104"/>
              <a:ext cx="109" cy="2"/>
            </a:xfrm>
            <a:prstGeom prst="rect">
              <a:avLst/>
            </a:prstGeom>
            <a:solidFill>
              <a:srgbClr val="9D2B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59" name="Rectangle 1691"/>
            <p:cNvSpPr>
              <a:spLocks noChangeArrowheads="1"/>
            </p:cNvSpPr>
            <p:nvPr/>
          </p:nvSpPr>
          <p:spPr bwMode="auto">
            <a:xfrm>
              <a:off x="2816" y="2106"/>
              <a:ext cx="109" cy="4"/>
            </a:xfrm>
            <a:prstGeom prst="rect">
              <a:avLst/>
            </a:prstGeom>
            <a:solidFill>
              <a:srgbClr val="9F2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60" name="Rectangle 1692"/>
            <p:cNvSpPr>
              <a:spLocks noChangeArrowheads="1"/>
            </p:cNvSpPr>
            <p:nvPr/>
          </p:nvSpPr>
          <p:spPr bwMode="auto">
            <a:xfrm>
              <a:off x="2816" y="2110"/>
              <a:ext cx="109" cy="1"/>
            </a:xfrm>
            <a:prstGeom prst="rect">
              <a:avLst/>
            </a:prstGeom>
            <a:solidFill>
              <a:srgbClr val="A12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61" name="Rectangle 1693"/>
            <p:cNvSpPr>
              <a:spLocks noChangeArrowheads="1"/>
            </p:cNvSpPr>
            <p:nvPr/>
          </p:nvSpPr>
          <p:spPr bwMode="auto">
            <a:xfrm>
              <a:off x="2816" y="2111"/>
              <a:ext cx="109" cy="3"/>
            </a:xfrm>
            <a:prstGeom prst="rect">
              <a:avLst/>
            </a:prstGeom>
            <a:solidFill>
              <a:srgbClr val="A32A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62" name="Rectangle 1694"/>
            <p:cNvSpPr>
              <a:spLocks noChangeArrowheads="1"/>
            </p:cNvSpPr>
            <p:nvPr/>
          </p:nvSpPr>
          <p:spPr bwMode="auto">
            <a:xfrm>
              <a:off x="2816" y="2114"/>
              <a:ext cx="109" cy="3"/>
            </a:xfrm>
            <a:prstGeom prst="rect">
              <a:avLst/>
            </a:prstGeom>
            <a:solidFill>
              <a:srgbClr val="A52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63" name="Rectangle 1695"/>
            <p:cNvSpPr>
              <a:spLocks noChangeArrowheads="1"/>
            </p:cNvSpPr>
            <p:nvPr/>
          </p:nvSpPr>
          <p:spPr bwMode="auto">
            <a:xfrm>
              <a:off x="2816" y="2117"/>
              <a:ext cx="109" cy="2"/>
            </a:xfrm>
            <a:prstGeom prst="rect">
              <a:avLst/>
            </a:prstGeom>
            <a:solidFill>
              <a:srgbClr val="A729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64" name="Rectangle 1696"/>
            <p:cNvSpPr>
              <a:spLocks noChangeArrowheads="1"/>
            </p:cNvSpPr>
            <p:nvPr/>
          </p:nvSpPr>
          <p:spPr bwMode="auto">
            <a:xfrm>
              <a:off x="2816" y="2119"/>
              <a:ext cx="109" cy="2"/>
            </a:xfrm>
            <a:prstGeom prst="rect">
              <a:avLst/>
            </a:prstGeom>
            <a:solidFill>
              <a:srgbClr val="A929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65" name="Rectangle 1697"/>
            <p:cNvSpPr>
              <a:spLocks noChangeArrowheads="1"/>
            </p:cNvSpPr>
            <p:nvPr/>
          </p:nvSpPr>
          <p:spPr bwMode="auto">
            <a:xfrm>
              <a:off x="2816" y="2121"/>
              <a:ext cx="109" cy="4"/>
            </a:xfrm>
            <a:prstGeom prst="rect">
              <a:avLst/>
            </a:prstGeom>
            <a:solidFill>
              <a:srgbClr val="AB29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66" name="Rectangle 1698"/>
            <p:cNvSpPr>
              <a:spLocks noChangeArrowheads="1"/>
            </p:cNvSpPr>
            <p:nvPr/>
          </p:nvSpPr>
          <p:spPr bwMode="auto">
            <a:xfrm>
              <a:off x="2816" y="2125"/>
              <a:ext cx="109" cy="3"/>
            </a:xfrm>
            <a:prstGeom prst="rect">
              <a:avLst/>
            </a:prstGeom>
            <a:solidFill>
              <a:srgbClr val="AD29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67" name="Rectangle 1699"/>
            <p:cNvSpPr>
              <a:spLocks noChangeArrowheads="1"/>
            </p:cNvSpPr>
            <p:nvPr/>
          </p:nvSpPr>
          <p:spPr bwMode="auto">
            <a:xfrm>
              <a:off x="2816" y="2128"/>
              <a:ext cx="109" cy="2"/>
            </a:xfrm>
            <a:prstGeom prst="rect">
              <a:avLst/>
            </a:prstGeom>
            <a:solidFill>
              <a:srgbClr val="AF28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68" name="Rectangle 1700"/>
            <p:cNvSpPr>
              <a:spLocks noChangeArrowheads="1"/>
            </p:cNvSpPr>
            <p:nvPr/>
          </p:nvSpPr>
          <p:spPr bwMode="auto">
            <a:xfrm>
              <a:off x="2816" y="2130"/>
              <a:ext cx="109" cy="1"/>
            </a:xfrm>
            <a:prstGeom prst="rect">
              <a:avLst/>
            </a:prstGeom>
            <a:solidFill>
              <a:srgbClr val="B128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69" name="Rectangle 1701"/>
            <p:cNvSpPr>
              <a:spLocks noChangeArrowheads="1"/>
            </p:cNvSpPr>
            <p:nvPr/>
          </p:nvSpPr>
          <p:spPr bwMode="auto">
            <a:xfrm>
              <a:off x="2816" y="2131"/>
              <a:ext cx="109" cy="2"/>
            </a:xfrm>
            <a:prstGeom prst="rect">
              <a:avLst/>
            </a:prstGeom>
            <a:solidFill>
              <a:srgbClr val="B328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70" name="Rectangle 1702"/>
            <p:cNvSpPr>
              <a:spLocks noChangeArrowheads="1"/>
            </p:cNvSpPr>
            <p:nvPr/>
          </p:nvSpPr>
          <p:spPr bwMode="auto">
            <a:xfrm>
              <a:off x="2816" y="2133"/>
              <a:ext cx="109" cy="3"/>
            </a:xfrm>
            <a:prstGeom prst="rect">
              <a:avLst/>
            </a:prstGeom>
            <a:solidFill>
              <a:srgbClr val="B52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71" name="Rectangle 1703"/>
            <p:cNvSpPr>
              <a:spLocks noChangeArrowheads="1"/>
            </p:cNvSpPr>
            <p:nvPr/>
          </p:nvSpPr>
          <p:spPr bwMode="auto">
            <a:xfrm>
              <a:off x="2816" y="2136"/>
              <a:ext cx="109" cy="4"/>
            </a:xfrm>
            <a:prstGeom prst="rect">
              <a:avLst/>
            </a:prstGeom>
            <a:solidFill>
              <a:srgbClr val="B72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72" name="Rectangle 1704"/>
            <p:cNvSpPr>
              <a:spLocks noChangeArrowheads="1"/>
            </p:cNvSpPr>
            <p:nvPr/>
          </p:nvSpPr>
          <p:spPr bwMode="auto">
            <a:xfrm>
              <a:off x="2816" y="2140"/>
              <a:ext cx="109" cy="3"/>
            </a:xfrm>
            <a:prstGeom prst="rect">
              <a:avLst/>
            </a:prstGeom>
            <a:solidFill>
              <a:srgbClr val="B925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73" name="Rectangle 1705"/>
            <p:cNvSpPr>
              <a:spLocks noChangeArrowheads="1"/>
            </p:cNvSpPr>
            <p:nvPr/>
          </p:nvSpPr>
          <p:spPr bwMode="auto">
            <a:xfrm>
              <a:off x="2816" y="2143"/>
              <a:ext cx="109" cy="2"/>
            </a:xfrm>
            <a:prstGeom prst="rect">
              <a:avLst/>
            </a:prstGeom>
            <a:solidFill>
              <a:srgbClr val="BB25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74" name="Rectangle 1706"/>
            <p:cNvSpPr>
              <a:spLocks noChangeArrowheads="1"/>
            </p:cNvSpPr>
            <p:nvPr/>
          </p:nvSpPr>
          <p:spPr bwMode="auto">
            <a:xfrm>
              <a:off x="2816" y="2145"/>
              <a:ext cx="109" cy="2"/>
            </a:xfrm>
            <a:prstGeom prst="rect">
              <a:avLst/>
            </a:prstGeom>
            <a:solidFill>
              <a:srgbClr val="BD25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75" name="Rectangle 1707"/>
            <p:cNvSpPr>
              <a:spLocks noChangeArrowheads="1"/>
            </p:cNvSpPr>
            <p:nvPr/>
          </p:nvSpPr>
          <p:spPr bwMode="auto">
            <a:xfrm>
              <a:off x="2816" y="2147"/>
              <a:ext cx="109" cy="2"/>
            </a:xfrm>
            <a:prstGeom prst="rect">
              <a:avLst/>
            </a:prstGeom>
            <a:solidFill>
              <a:srgbClr val="BF24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76" name="Rectangle 1708"/>
            <p:cNvSpPr>
              <a:spLocks noChangeArrowheads="1"/>
            </p:cNvSpPr>
            <p:nvPr/>
          </p:nvSpPr>
          <p:spPr bwMode="auto">
            <a:xfrm>
              <a:off x="2816" y="2149"/>
              <a:ext cx="109" cy="4"/>
            </a:xfrm>
            <a:prstGeom prst="rect">
              <a:avLst/>
            </a:prstGeom>
            <a:solidFill>
              <a:srgbClr val="C124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77" name="Rectangle 1709"/>
            <p:cNvSpPr>
              <a:spLocks noChangeArrowheads="1"/>
            </p:cNvSpPr>
            <p:nvPr/>
          </p:nvSpPr>
          <p:spPr bwMode="auto">
            <a:xfrm>
              <a:off x="2816" y="2153"/>
              <a:ext cx="109" cy="2"/>
            </a:xfrm>
            <a:prstGeom prst="rect">
              <a:avLst/>
            </a:prstGeom>
            <a:solidFill>
              <a:srgbClr val="C324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78" name="Rectangle 1710"/>
            <p:cNvSpPr>
              <a:spLocks noChangeArrowheads="1"/>
            </p:cNvSpPr>
            <p:nvPr/>
          </p:nvSpPr>
          <p:spPr bwMode="auto">
            <a:xfrm>
              <a:off x="2816" y="2155"/>
              <a:ext cx="109" cy="3"/>
            </a:xfrm>
            <a:prstGeom prst="rect">
              <a:avLst/>
            </a:prstGeom>
            <a:solidFill>
              <a:srgbClr val="C42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79" name="Rectangle 1711"/>
            <p:cNvSpPr>
              <a:spLocks noChangeArrowheads="1"/>
            </p:cNvSpPr>
            <p:nvPr/>
          </p:nvSpPr>
          <p:spPr bwMode="auto">
            <a:xfrm>
              <a:off x="2816" y="2158"/>
              <a:ext cx="109" cy="2"/>
            </a:xfrm>
            <a:prstGeom prst="rect">
              <a:avLst/>
            </a:prstGeom>
            <a:solidFill>
              <a:srgbClr val="C62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80" name="Rectangle 1712"/>
            <p:cNvSpPr>
              <a:spLocks noChangeArrowheads="1"/>
            </p:cNvSpPr>
            <p:nvPr/>
          </p:nvSpPr>
          <p:spPr bwMode="auto">
            <a:xfrm>
              <a:off x="2816" y="2160"/>
              <a:ext cx="109" cy="3"/>
            </a:xfrm>
            <a:prstGeom prst="rect">
              <a:avLst/>
            </a:prstGeom>
            <a:solidFill>
              <a:srgbClr val="C823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81" name="Rectangle 1713"/>
            <p:cNvSpPr>
              <a:spLocks noChangeArrowheads="1"/>
            </p:cNvSpPr>
            <p:nvPr/>
          </p:nvSpPr>
          <p:spPr bwMode="auto">
            <a:xfrm>
              <a:off x="2816" y="2163"/>
              <a:ext cx="109" cy="3"/>
            </a:xfrm>
            <a:prstGeom prst="rect">
              <a:avLst/>
            </a:prstGeom>
            <a:solidFill>
              <a:srgbClr val="CA2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82" name="Rectangle 1714"/>
            <p:cNvSpPr>
              <a:spLocks noChangeArrowheads="1"/>
            </p:cNvSpPr>
            <p:nvPr/>
          </p:nvSpPr>
          <p:spPr bwMode="auto">
            <a:xfrm>
              <a:off x="2816" y="2166"/>
              <a:ext cx="109" cy="3"/>
            </a:xfrm>
            <a:prstGeom prst="rect">
              <a:avLst/>
            </a:prstGeom>
            <a:solidFill>
              <a:srgbClr val="CB22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83" name="Rectangle 1715"/>
            <p:cNvSpPr>
              <a:spLocks noChangeArrowheads="1"/>
            </p:cNvSpPr>
            <p:nvPr/>
          </p:nvSpPr>
          <p:spPr bwMode="auto">
            <a:xfrm>
              <a:off x="2816" y="2169"/>
              <a:ext cx="109" cy="1"/>
            </a:xfrm>
            <a:prstGeom prst="rect">
              <a:avLst/>
            </a:prstGeom>
            <a:solidFill>
              <a:srgbClr val="CD22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84" name="Rectangle 1716"/>
            <p:cNvSpPr>
              <a:spLocks noChangeArrowheads="1"/>
            </p:cNvSpPr>
            <p:nvPr/>
          </p:nvSpPr>
          <p:spPr bwMode="auto">
            <a:xfrm>
              <a:off x="2816" y="2170"/>
              <a:ext cx="109" cy="3"/>
            </a:xfrm>
            <a:prstGeom prst="rect">
              <a:avLst/>
            </a:prstGeom>
            <a:solidFill>
              <a:srgbClr val="CE20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85" name="Rectangle 1717"/>
            <p:cNvSpPr>
              <a:spLocks noChangeArrowheads="1"/>
            </p:cNvSpPr>
            <p:nvPr/>
          </p:nvSpPr>
          <p:spPr bwMode="auto">
            <a:xfrm>
              <a:off x="2816" y="2173"/>
              <a:ext cx="109" cy="2"/>
            </a:xfrm>
            <a:prstGeom prst="rect">
              <a:avLst/>
            </a:prstGeom>
            <a:solidFill>
              <a:srgbClr val="D020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86" name="Rectangle 1718"/>
            <p:cNvSpPr>
              <a:spLocks noChangeArrowheads="1"/>
            </p:cNvSpPr>
            <p:nvPr/>
          </p:nvSpPr>
          <p:spPr bwMode="auto">
            <a:xfrm>
              <a:off x="2816" y="2175"/>
              <a:ext cx="109" cy="3"/>
            </a:xfrm>
            <a:prstGeom prst="rect">
              <a:avLst/>
            </a:prstGeom>
            <a:solidFill>
              <a:srgbClr val="D22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87" name="Rectangle 1719"/>
            <p:cNvSpPr>
              <a:spLocks noChangeArrowheads="1"/>
            </p:cNvSpPr>
            <p:nvPr/>
          </p:nvSpPr>
          <p:spPr bwMode="auto">
            <a:xfrm>
              <a:off x="2816" y="2178"/>
              <a:ext cx="109" cy="4"/>
            </a:xfrm>
            <a:prstGeom prst="rect">
              <a:avLst/>
            </a:prstGeom>
            <a:solidFill>
              <a:srgbClr val="D41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88" name="Rectangle 1720"/>
            <p:cNvSpPr>
              <a:spLocks noChangeArrowheads="1"/>
            </p:cNvSpPr>
            <p:nvPr/>
          </p:nvSpPr>
          <p:spPr bwMode="auto">
            <a:xfrm>
              <a:off x="2816" y="2182"/>
              <a:ext cx="109" cy="3"/>
            </a:xfrm>
            <a:prstGeom prst="rect">
              <a:avLst/>
            </a:prstGeom>
            <a:solidFill>
              <a:srgbClr val="D51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89" name="Rectangle 1721"/>
            <p:cNvSpPr>
              <a:spLocks noChangeArrowheads="1"/>
            </p:cNvSpPr>
            <p:nvPr/>
          </p:nvSpPr>
          <p:spPr bwMode="auto">
            <a:xfrm>
              <a:off x="2816" y="2185"/>
              <a:ext cx="109" cy="3"/>
            </a:xfrm>
            <a:prstGeom prst="rect">
              <a:avLst/>
            </a:prstGeom>
            <a:solidFill>
              <a:srgbClr val="D71F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90" name="Rectangle 1722"/>
            <p:cNvSpPr>
              <a:spLocks noChangeArrowheads="1"/>
            </p:cNvSpPr>
            <p:nvPr/>
          </p:nvSpPr>
          <p:spPr bwMode="auto">
            <a:xfrm>
              <a:off x="2816" y="2188"/>
              <a:ext cx="109" cy="2"/>
            </a:xfrm>
            <a:prstGeom prst="rect">
              <a:avLst/>
            </a:prstGeom>
            <a:solidFill>
              <a:srgbClr val="D91E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91" name="Rectangle 1723"/>
            <p:cNvSpPr>
              <a:spLocks noChangeArrowheads="1"/>
            </p:cNvSpPr>
            <p:nvPr/>
          </p:nvSpPr>
          <p:spPr bwMode="auto">
            <a:xfrm>
              <a:off x="2816" y="2190"/>
              <a:ext cx="109" cy="3"/>
            </a:xfrm>
            <a:prstGeom prst="rect">
              <a:avLst/>
            </a:prstGeom>
            <a:solidFill>
              <a:srgbClr val="DA1E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92" name="Rectangle 1724"/>
            <p:cNvSpPr>
              <a:spLocks noChangeArrowheads="1"/>
            </p:cNvSpPr>
            <p:nvPr/>
          </p:nvSpPr>
          <p:spPr bwMode="auto">
            <a:xfrm>
              <a:off x="2816" y="2193"/>
              <a:ext cx="109" cy="3"/>
            </a:xfrm>
            <a:prstGeom prst="rect">
              <a:avLst/>
            </a:prstGeom>
            <a:solidFill>
              <a:srgbClr val="DC1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93" name="Rectangle 1725"/>
            <p:cNvSpPr>
              <a:spLocks noChangeArrowheads="1"/>
            </p:cNvSpPr>
            <p:nvPr/>
          </p:nvSpPr>
          <p:spPr bwMode="auto">
            <a:xfrm>
              <a:off x="2816" y="2196"/>
              <a:ext cx="109" cy="2"/>
            </a:xfrm>
            <a:prstGeom prst="rect">
              <a:avLst/>
            </a:prstGeom>
            <a:solidFill>
              <a:srgbClr val="DD1C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94" name="Rectangle 1726"/>
            <p:cNvSpPr>
              <a:spLocks noChangeArrowheads="1"/>
            </p:cNvSpPr>
            <p:nvPr/>
          </p:nvSpPr>
          <p:spPr bwMode="auto">
            <a:xfrm>
              <a:off x="2816" y="2198"/>
              <a:ext cx="109" cy="2"/>
            </a:xfrm>
            <a:prstGeom prst="rect">
              <a:avLst/>
            </a:prstGeom>
            <a:solidFill>
              <a:srgbClr val="DE1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95" name="Rectangle 1727"/>
            <p:cNvSpPr>
              <a:spLocks noChangeArrowheads="1"/>
            </p:cNvSpPr>
            <p:nvPr/>
          </p:nvSpPr>
          <p:spPr bwMode="auto">
            <a:xfrm>
              <a:off x="2816" y="2200"/>
              <a:ext cx="109" cy="2"/>
            </a:xfrm>
            <a:prstGeom prst="rect">
              <a:avLst/>
            </a:prstGeom>
            <a:solidFill>
              <a:srgbClr val="DF1C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96" name="Rectangle 1728"/>
            <p:cNvSpPr>
              <a:spLocks noChangeArrowheads="1"/>
            </p:cNvSpPr>
            <p:nvPr/>
          </p:nvSpPr>
          <p:spPr bwMode="auto">
            <a:xfrm>
              <a:off x="2816" y="2202"/>
              <a:ext cx="109" cy="3"/>
            </a:xfrm>
            <a:prstGeom prst="rect">
              <a:avLst/>
            </a:prstGeom>
            <a:solidFill>
              <a:srgbClr val="E11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97" name="Rectangle 1729"/>
            <p:cNvSpPr>
              <a:spLocks noChangeArrowheads="1"/>
            </p:cNvSpPr>
            <p:nvPr/>
          </p:nvSpPr>
          <p:spPr bwMode="auto">
            <a:xfrm>
              <a:off x="2816" y="2205"/>
              <a:ext cx="109" cy="3"/>
            </a:xfrm>
            <a:prstGeom prst="rect">
              <a:avLst/>
            </a:prstGeom>
            <a:solidFill>
              <a:srgbClr val="E21A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98" name="Rectangle 1730"/>
            <p:cNvSpPr>
              <a:spLocks noChangeArrowheads="1"/>
            </p:cNvSpPr>
            <p:nvPr/>
          </p:nvSpPr>
          <p:spPr bwMode="auto">
            <a:xfrm>
              <a:off x="2816" y="2208"/>
              <a:ext cx="109" cy="2"/>
            </a:xfrm>
            <a:prstGeom prst="rect">
              <a:avLst/>
            </a:prstGeom>
            <a:solidFill>
              <a:srgbClr val="E31A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899" name="Rectangle 1731"/>
            <p:cNvSpPr>
              <a:spLocks noChangeArrowheads="1"/>
            </p:cNvSpPr>
            <p:nvPr/>
          </p:nvSpPr>
          <p:spPr bwMode="auto">
            <a:xfrm>
              <a:off x="2816" y="2210"/>
              <a:ext cx="109" cy="3"/>
            </a:xfrm>
            <a:prstGeom prst="rect">
              <a:avLst/>
            </a:prstGeom>
            <a:solidFill>
              <a:srgbClr val="E41A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00" name="Rectangle 1732"/>
            <p:cNvSpPr>
              <a:spLocks noChangeArrowheads="1"/>
            </p:cNvSpPr>
            <p:nvPr/>
          </p:nvSpPr>
          <p:spPr bwMode="auto">
            <a:xfrm>
              <a:off x="2816" y="2213"/>
              <a:ext cx="109" cy="3"/>
            </a:xfrm>
            <a:prstGeom prst="rect">
              <a:avLst/>
            </a:prstGeom>
            <a:solidFill>
              <a:srgbClr val="E51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01" name="Rectangle 1733"/>
            <p:cNvSpPr>
              <a:spLocks noChangeArrowheads="1"/>
            </p:cNvSpPr>
            <p:nvPr/>
          </p:nvSpPr>
          <p:spPr bwMode="auto">
            <a:xfrm>
              <a:off x="2816" y="2216"/>
              <a:ext cx="109" cy="2"/>
            </a:xfrm>
            <a:prstGeom prst="rect">
              <a:avLst/>
            </a:prstGeom>
            <a:solidFill>
              <a:srgbClr val="E719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02" name="Rectangle 1734"/>
            <p:cNvSpPr>
              <a:spLocks noChangeArrowheads="1"/>
            </p:cNvSpPr>
            <p:nvPr/>
          </p:nvSpPr>
          <p:spPr bwMode="auto">
            <a:xfrm>
              <a:off x="2816" y="2218"/>
              <a:ext cx="109" cy="3"/>
            </a:xfrm>
            <a:prstGeom prst="rect">
              <a:avLst/>
            </a:prstGeom>
            <a:solidFill>
              <a:srgbClr val="E819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03" name="Rectangle 1735"/>
            <p:cNvSpPr>
              <a:spLocks noChangeArrowheads="1"/>
            </p:cNvSpPr>
            <p:nvPr/>
          </p:nvSpPr>
          <p:spPr bwMode="auto">
            <a:xfrm>
              <a:off x="2816" y="2221"/>
              <a:ext cx="109" cy="4"/>
            </a:xfrm>
            <a:prstGeom prst="rect">
              <a:avLst/>
            </a:prstGeom>
            <a:solidFill>
              <a:srgbClr val="E918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04" name="Rectangle 1736"/>
            <p:cNvSpPr>
              <a:spLocks noChangeArrowheads="1"/>
            </p:cNvSpPr>
            <p:nvPr/>
          </p:nvSpPr>
          <p:spPr bwMode="auto">
            <a:xfrm>
              <a:off x="2816" y="2225"/>
              <a:ext cx="109" cy="2"/>
            </a:xfrm>
            <a:prstGeom prst="rect">
              <a:avLst/>
            </a:prstGeom>
            <a:solidFill>
              <a:srgbClr val="EA17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05" name="Rectangle 1737"/>
            <p:cNvSpPr>
              <a:spLocks noChangeArrowheads="1"/>
            </p:cNvSpPr>
            <p:nvPr/>
          </p:nvSpPr>
          <p:spPr bwMode="auto">
            <a:xfrm>
              <a:off x="2816" y="2227"/>
              <a:ext cx="109" cy="3"/>
            </a:xfrm>
            <a:prstGeom prst="rect">
              <a:avLst/>
            </a:prstGeom>
            <a:solidFill>
              <a:srgbClr val="EB17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06" name="Rectangle 1738"/>
            <p:cNvSpPr>
              <a:spLocks noChangeArrowheads="1"/>
            </p:cNvSpPr>
            <p:nvPr/>
          </p:nvSpPr>
          <p:spPr bwMode="auto">
            <a:xfrm>
              <a:off x="2816" y="2230"/>
              <a:ext cx="109" cy="2"/>
            </a:xfrm>
            <a:prstGeom prst="rect">
              <a:avLst/>
            </a:prstGeom>
            <a:solidFill>
              <a:srgbClr val="EC17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07" name="Rectangle 1739"/>
            <p:cNvSpPr>
              <a:spLocks noChangeArrowheads="1"/>
            </p:cNvSpPr>
            <p:nvPr/>
          </p:nvSpPr>
          <p:spPr bwMode="auto">
            <a:xfrm>
              <a:off x="2816" y="2232"/>
              <a:ext cx="109" cy="2"/>
            </a:xfrm>
            <a:prstGeom prst="rect">
              <a:avLst/>
            </a:prstGeom>
            <a:solidFill>
              <a:srgbClr val="ED1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08" name="Rectangle 1740"/>
            <p:cNvSpPr>
              <a:spLocks noChangeArrowheads="1"/>
            </p:cNvSpPr>
            <p:nvPr/>
          </p:nvSpPr>
          <p:spPr bwMode="auto">
            <a:xfrm>
              <a:off x="2816" y="2234"/>
              <a:ext cx="109" cy="2"/>
            </a:xfrm>
            <a:prstGeom prst="rect">
              <a:avLst/>
            </a:prstGeom>
            <a:solidFill>
              <a:srgbClr val="ED15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09" name="Rectangle 1741"/>
            <p:cNvSpPr>
              <a:spLocks noChangeArrowheads="1"/>
            </p:cNvSpPr>
            <p:nvPr/>
          </p:nvSpPr>
          <p:spPr bwMode="auto">
            <a:xfrm>
              <a:off x="2816" y="2236"/>
              <a:ext cx="109" cy="3"/>
            </a:xfrm>
            <a:prstGeom prst="rect">
              <a:avLst/>
            </a:prstGeom>
            <a:solidFill>
              <a:srgbClr val="EE15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10" name="Rectangle 1742"/>
            <p:cNvSpPr>
              <a:spLocks noChangeArrowheads="1"/>
            </p:cNvSpPr>
            <p:nvPr/>
          </p:nvSpPr>
          <p:spPr bwMode="auto">
            <a:xfrm>
              <a:off x="2816" y="2239"/>
              <a:ext cx="109" cy="3"/>
            </a:xfrm>
            <a:prstGeom prst="rect">
              <a:avLst/>
            </a:prstGeom>
            <a:solidFill>
              <a:srgbClr val="EF15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11" name="Rectangle 1743"/>
            <p:cNvSpPr>
              <a:spLocks noChangeArrowheads="1"/>
            </p:cNvSpPr>
            <p:nvPr/>
          </p:nvSpPr>
          <p:spPr bwMode="auto">
            <a:xfrm>
              <a:off x="2816" y="2242"/>
              <a:ext cx="109" cy="3"/>
            </a:xfrm>
            <a:prstGeom prst="rect">
              <a:avLst/>
            </a:prstGeom>
            <a:solidFill>
              <a:srgbClr val="F015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12" name="Rectangle 1744"/>
            <p:cNvSpPr>
              <a:spLocks noChangeArrowheads="1"/>
            </p:cNvSpPr>
            <p:nvPr/>
          </p:nvSpPr>
          <p:spPr bwMode="auto">
            <a:xfrm>
              <a:off x="2816" y="2245"/>
              <a:ext cx="109" cy="1"/>
            </a:xfrm>
            <a:prstGeom prst="rect">
              <a:avLst/>
            </a:prstGeom>
            <a:solidFill>
              <a:srgbClr val="F11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13" name="Rectangle 1745"/>
            <p:cNvSpPr>
              <a:spLocks noChangeArrowheads="1"/>
            </p:cNvSpPr>
            <p:nvPr/>
          </p:nvSpPr>
          <p:spPr bwMode="auto">
            <a:xfrm>
              <a:off x="2816" y="2246"/>
              <a:ext cx="109" cy="2"/>
            </a:xfrm>
            <a:prstGeom prst="rect">
              <a:avLst/>
            </a:prstGeom>
            <a:solidFill>
              <a:srgbClr val="F21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14" name="Rectangle 1746"/>
            <p:cNvSpPr>
              <a:spLocks noChangeArrowheads="1"/>
            </p:cNvSpPr>
            <p:nvPr/>
          </p:nvSpPr>
          <p:spPr bwMode="auto">
            <a:xfrm>
              <a:off x="2816" y="2248"/>
              <a:ext cx="109" cy="3"/>
            </a:xfrm>
            <a:prstGeom prst="rect">
              <a:avLst/>
            </a:prstGeom>
            <a:solidFill>
              <a:srgbClr val="F212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15" name="Rectangle 1747"/>
            <p:cNvSpPr>
              <a:spLocks noChangeArrowheads="1"/>
            </p:cNvSpPr>
            <p:nvPr/>
          </p:nvSpPr>
          <p:spPr bwMode="auto">
            <a:xfrm>
              <a:off x="2816" y="2251"/>
              <a:ext cx="109" cy="3"/>
            </a:xfrm>
            <a:prstGeom prst="rect">
              <a:avLst/>
            </a:prstGeom>
            <a:solidFill>
              <a:srgbClr val="F312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16" name="Rectangle 1748"/>
            <p:cNvSpPr>
              <a:spLocks noChangeArrowheads="1"/>
            </p:cNvSpPr>
            <p:nvPr/>
          </p:nvSpPr>
          <p:spPr bwMode="auto">
            <a:xfrm>
              <a:off x="2816" y="2254"/>
              <a:ext cx="109" cy="3"/>
            </a:xfrm>
            <a:prstGeom prst="rect">
              <a:avLst/>
            </a:prstGeom>
            <a:solidFill>
              <a:srgbClr val="F312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17" name="Rectangle 1749"/>
            <p:cNvSpPr>
              <a:spLocks noChangeArrowheads="1"/>
            </p:cNvSpPr>
            <p:nvPr/>
          </p:nvSpPr>
          <p:spPr bwMode="auto">
            <a:xfrm>
              <a:off x="2816" y="2257"/>
              <a:ext cx="109" cy="3"/>
            </a:xfrm>
            <a:prstGeom prst="rect">
              <a:avLst/>
            </a:prstGeom>
            <a:solidFill>
              <a:srgbClr val="F412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18" name="Rectangle 1750"/>
            <p:cNvSpPr>
              <a:spLocks noChangeArrowheads="1"/>
            </p:cNvSpPr>
            <p:nvPr/>
          </p:nvSpPr>
          <p:spPr bwMode="auto">
            <a:xfrm>
              <a:off x="2816" y="2260"/>
              <a:ext cx="109" cy="1"/>
            </a:xfrm>
            <a:prstGeom prst="rect">
              <a:avLst/>
            </a:prstGeom>
            <a:solidFill>
              <a:srgbClr val="F512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19" name="Rectangle 1751"/>
            <p:cNvSpPr>
              <a:spLocks noChangeArrowheads="1"/>
            </p:cNvSpPr>
            <p:nvPr/>
          </p:nvSpPr>
          <p:spPr bwMode="auto">
            <a:xfrm>
              <a:off x="2816" y="2260"/>
              <a:ext cx="109" cy="3"/>
            </a:xfrm>
            <a:prstGeom prst="rect">
              <a:avLst/>
            </a:prstGeom>
            <a:solidFill>
              <a:srgbClr val="F51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20" name="Rectangle 1752"/>
            <p:cNvSpPr>
              <a:spLocks noChangeArrowheads="1"/>
            </p:cNvSpPr>
            <p:nvPr/>
          </p:nvSpPr>
          <p:spPr bwMode="auto">
            <a:xfrm>
              <a:off x="2816" y="2263"/>
              <a:ext cx="109" cy="4"/>
            </a:xfrm>
            <a:prstGeom prst="rect">
              <a:avLst/>
            </a:prstGeom>
            <a:solidFill>
              <a:srgbClr val="F60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21" name="Rectangle 1753"/>
            <p:cNvSpPr>
              <a:spLocks noChangeArrowheads="1"/>
            </p:cNvSpPr>
            <p:nvPr/>
          </p:nvSpPr>
          <p:spPr bwMode="auto">
            <a:xfrm>
              <a:off x="2816" y="2267"/>
              <a:ext cx="109" cy="2"/>
            </a:xfrm>
            <a:prstGeom prst="rect">
              <a:avLst/>
            </a:prstGeom>
            <a:solidFill>
              <a:srgbClr val="F70F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22" name="Rectangle 1754"/>
            <p:cNvSpPr>
              <a:spLocks noChangeArrowheads="1"/>
            </p:cNvSpPr>
            <p:nvPr/>
          </p:nvSpPr>
          <p:spPr bwMode="auto">
            <a:xfrm>
              <a:off x="2816" y="2269"/>
              <a:ext cx="109" cy="3"/>
            </a:xfrm>
            <a:prstGeom prst="rect">
              <a:avLst/>
            </a:prstGeom>
            <a:solidFill>
              <a:srgbClr val="F70F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23" name="Rectangle 1755"/>
            <p:cNvSpPr>
              <a:spLocks noChangeArrowheads="1"/>
            </p:cNvSpPr>
            <p:nvPr/>
          </p:nvSpPr>
          <p:spPr bwMode="auto">
            <a:xfrm>
              <a:off x="2816" y="2272"/>
              <a:ext cx="109" cy="1"/>
            </a:xfrm>
            <a:prstGeom prst="rect">
              <a:avLst/>
            </a:prstGeom>
            <a:solidFill>
              <a:srgbClr val="F80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24" name="Rectangle 1756"/>
            <p:cNvSpPr>
              <a:spLocks noChangeArrowheads="1"/>
            </p:cNvSpPr>
            <p:nvPr/>
          </p:nvSpPr>
          <p:spPr bwMode="auto">
            <a:xfrm>
              <a:off x="2816" y="2273"/>
              <a:ext cx="109" cy="3"/>
            </a:xfrm>
            <a:prstGeom prst="rect">
              <a:avLst/>
            </a:prstGeom>
            <a:solidFill>
              <a:srgbClr val="F80F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25" name="Rectangle 1757"/>
            <p:cNvSpPr>
              <a:spLocks noChangeArrowheads="1"/>
            </p:cNvSpPr>
            <p:nvPr/>
          </p:nvSpPr>
          <p:spPr bwMode="auto">
            <a:xfrm>
              <a:off x="2816" y="2276"/>
              <a:ext cx="109" cy="3"/>
            </a:xfrm>
            <a:prstGeom prst="rect">
              <a:avLst/>
            </a:prstGeom>
            <a:solidFill>
              <a:srgbClr val="F90F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26" name="Rectangle 1758"/>
            <p:cNvSpPr>
              <a:spLocks noChangeArrowheads="1"/>
            </p:cNvSpPr>
            <p:nvPr/>
          </p:nvSpPr>
          <p:spPr bwMode="auto">
            <a:xfrm>
              <a:off x="2816" y="2279"/>
              <a:ext cx="109" cy="3"/>
            </a:xfrm>
            <a:prstGeom prst="rect">
              <a:avLst/>
            </a:prstGeom>
            <a:solidFill>
              <a:srgbClr val="F90C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27" name="Rectangle 1759"/>
            <p:cNvSpPr>
              <a:spLocks noChangeArrowheads="1"/>
            </p:cNvSpPr>
            <p:nvPr/>
          </p:nvSpPr>
          <p:spPr bwMode="auto">
            <a:xfrm>
              <a:off x="2816" y="2282"/>
              <a:ext cx="109" cy="2"/>
            </a:xfrm>
            <a:prstGeom prst="rect">
              <a:avLst/>
            </a:prstGeom>
            <a:solidFill>
              <a:srgbClr val="F90B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28" name="Rectangle 1760"/>
            <p:cNvSpPr>
              <a:spLocks noChangeArrowheads="1"/>
            </p:cNvSpPr>
            <p:nvPr/>
          </p:nvSpPr>
          <p:spPr bwMode="auto">
            <a:xfrm>
              <a:off x="2816" y="2284"/>
              <a:ext cx="109" cy="3"/>
            </a:xfrm>
            <a:prstGeom prst="rect">
              <a:avLst/>
            </a:prstGeom>
            <a:solidFill>
              <a:srgbClr val="FA0B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29" name="Rectangle 1761"/>
            <p:cNvSpPr>
              <a:spLocks noChangeArrowheads="1"/>
            </p:cNvSpPr>
            <p:nvPr/>
          </p:nvSpPr>
          <p:spPr bwMode="auto">
            <a:xfrm>
              <a:off x="2816" y="2287"/>
              <a:ext cx="109" cy="2"/>
            </a:xfrm>
            <a:prstGeom prst="rect">
              <a:avLst/>
            </a:prstGeom>
            <a:solidFill>
              <a:srgbClr val="FA0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30" name="Rectangle 1762"/>
            <p:cNvSpPr>
              <a:spLocks noChangeArrowheads="1"/>
            </p:cNvSpPr>
            <p:nvPr/>
          </p:nvSpPr>
          <p:spPr bwMode="auto">
            <a:xfrm>
              <a:off x="2816" y="2289"/>
              <a:ext cx="109" cy="4"/>
            </a:xfrm>
            <a:prstGeom prst="rect">
              <a:avLst/>
            </a:prstGeom>
            <a:solidFill>
              <a:srgbClr val="FB0B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31" name="Rectangle 1763"/>
            <p:cNvSpPr>
              <a:spLocks noChangeArrowheads="1"/>
            </p:cNvSpPr>
            <p:nvPr/>
          </p:nvSpPr>
          <p:spPr bwMode="auto">
            <a:xfrm>
              <a:off x="2816" y="2293"/>
              <a:ext cx="109" cy="3"/>
            </a:xfrm>
            <a:prstGeom prst="rect">
              <a:avLst/>
            </a:prstGeom>
            <a:solidFill>
              <a:srgbClr val="FB0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32" name="Rectangle 1764"/>
            <p:cNvSpPr>
              <a:spLocks noChangeArrowheads="1"/>
            </p:cNvSpPr>
            <p:nvPr/>
          </p:nvSpPr>
          <p:spPr bwMode="auto">
            <a:xfrm>
              <a:off x="2816" y="2296"/>
              <a:ext cx="109" cy="3"/>
            </a:xfrm>
            <a:prstGeom prst="rect">
              <a:avLst/>
            </a:prstGeom>
            <a:solidFill>
              <a:srgbClr val="FC0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33" name="Rectangle 1765"/>
            <p:cNvSpPr>
              <a:spLocks noChangeArrowheads="1"/>
            </p:cNvSpPr>
            <p:nvPr/>
          </p:nvSpPr>
          <p:spPr bwMode="auto">
            <a:xfrm>
              <a:off x="2816" y="2299"/>
              <a:ext cx="109" cy="1"/>
            </a:xfrm>
            <a:prstGeom prst="rect">
              <a:avLst/>
            </a:prstGeom>
            <a:solidFill>
              <a:srgbClr val="FC0B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34" name="Rectangle 1766"/>
            <p:cNvSpPr>
              <a:spLocks noChangeArrowheads="1"/>
            </p:cNvSpPr>
            <p:nvPr/>
          </p:nvSpPr>
          <p:spPr bwMode="auto">
            <a:xfrm>
              <a:off x="2816" y="2300"/>
              <a:ext cx="109" cy="3"/>
            </a:xfrm>
            <a:prstGeom prst="rect">
              <a:avLst/>
            </a:prstGeom>
            <a:solidFill>
              <a:srgbClr val="FC0B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35" name="Rectangle 1767"/>
            <p:cNvSpPr>
              <a:spLocks noChangeArrowheads="1"/>
            </p:cNvSpPr>
            <p:nvPr/>
          </p:nvSpPr>
          <p:spPr bwMode="auto">
            <a:xfrm>
              <a:off x="2816" y="2303"/>
              <a:ext cx="109" cy="1"/>
            </a:xfrm>
            <a:prstGeom prst="rect">
              <a:avLst/>
            </a:prstGeom>
            <a:solidFill>
              <a:srgbClr val="FD0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36" name="Rectangle 1768"/>
            <p:cNvSpPr>
              <a:spLocks noChangeArrowheads="1"/>
            </p:cNvSpPr>
            <p:nvPr/>
          </p:nvSpPr>
          <p:spPr bwMode="auto">
            <a:xfrm>
              <a:off x="2816" y="2304"/>
              <a:ext cx="109" cy="3"/>
            </a:xfrm>
            <a:prstGeom prst="rect">
              <a:avLst/>
            </a:prstGeom>
            <a:solidFill>
              <a:srgbClr val="FD0B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37" name="Rectangle 1769"/>
            <p:cNvSpPr>
              <a:spLocks noChangeArrowheads="1"/>
            </p:cNvSpPr>
            <p:nvPr/>
          </p:nvSpPr>
          <p:spPr bwMode="auto">
            <a:xfrm>
              <a:off x="2816" y="2307"/>
              <a:ext cx="109" cy="1"/>
            </a:xfrm>
            <a:prstGeom prst="rect">
              <a:avLst/>
            </a:prstGeom>
            <a:solidFill>
              <a:srgbClr val="FD0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38" name="Rectangle 1770"/>
            <p:cNvSpPr>
              <a:spLocks noChangeArrowheads="1"/>
            </p:cNvSpPr>
            <p:nvPr/>
          </p:nvSpPr>
          <p:spPr bwMode="auto">
            <a:xfrm>
              <a:off x="2816" y="2307"/>
              <a:ext cx="109" cy="3"/>
            </a:xfrm>
            <a:prstGeom prst="rect">
              <a:avLst/>
            </a:prstGeom>
            <a:solidFill>
              <a:srgbClr val="FD0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39" name="Rectangle 1771"/>
            <p:cNvSpPr>
              <a:spLocks noChangeArrowheads="1"/>
            </p:cNvSpPr>
            <p:nvPr/>
          </p:nvSpPr>
          <p:spPr bwMode="auto">
            <a:xfrm>
              <a:off x="2816" y="2310"/>
              <a:ext cx="109" cy="2"/>
            </a:xfrm>
            <a:prstGeom prst="rect">
              <a:avLst/>
            </a:prstGeom>
            <a:solidFill>
              <a:srgbClr val="FD0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40" name="Rectangle 1772"/>
            <p:cNvSpPr>
              <a:spLocks noChangeArrowheads="1"/>
            </p:cNvSpPr>
            <p:nvPr/>
          </p:nvSpPr>
          <p:spPr bwMode="auto">
            <a:xfrm>
              <a:off x="2816" y="2312"/>
              <a:ext cx="109" cy="2"/>
            </a:xfrm>
            <a:prstGeom prst="rect">
              <a:avLst/>
            </a:prstGeom>
            <a:solidFill>
              <a:srgbClr val="FE0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41" name="Rectangle 1773"/>
            <p:cNvSpPr>
              <a:spLocks noChangeArrowheads="1"/>
            </p:cNvSpPr>
            <p:nvPr/>
          </p:nvSpPr>
          <p:spPr bwMode="auto">
            <a:xfrm>
              <a:off x="2816" y="2314"/>
              <a:ext cx="109" cy="3"/>
            </a:xfrm>
            <a:prstGeom prst="rect">
              <a:avLst/>
            </a:prstGeom>
            <a:solidFill>
              <a:srgbClr val="FE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42" name="Rectangle 1774"/>
            <p:cNvSpPr>
              <a:spLocks noChangeArrowheads="1"/>
            </p:cNvSpPr>
            <p:nvPr/>
          </p:nvSpPr>
          <p:spPr bwMode="auto">
            <a:xfrm>
              <a:off x="2816" y="2317"/>
              <a:ext cx="109" cy="1"/>
            </a:xfrm>
            <a:prstGeom prst="rect">
              <a:avLst/>
            </a:prstGeom>
            <a:solidFill>
              <a:srgbClr val="FE0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43" name="Rectangle 1775"/>
            <p:cNvSpPr>
              <a:spLocks noChangeArrowheads="1"/>
            </p:cNvSpPr>
            <p:nvPr/>
          </p:nvSpPr>
          <p:spPr bwMode="auto">
            <a:xfrm>
              <a:off x="2816" y="2318"/>
              <a:ext cx="109" cy="3"/>
            </a:xfrm>
            <a:prstGeom prst="rect">
              <a:avLst/>
            </a:prstGeom>
            <a:solidFill>
              <a:srgbClr val="FE00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44" name="Rectangle 1776"/>
            <p:cNvSpPr>
              <a:spLocks noChangeArrowheads="1"/>
            </p:cNvSpPr>
            <p:nvPr/>
          </p:nvSpPr>
          <p:spPr bwMode="auto">
            <a:xfrm>
              <a:off x="2816" y="2321"/>
              <a:ext cx="109" cy="2"/>
            </a:xfrm>
            <a:prstGeom prst="rect">
              <a:avLst/>
            </a:prstGeom>
            <a:solidFill>
              <a:srgbClr val="FE0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45" name="Rectangle 1777"/>
            <p:cNvSpPr>
              <a:spLocks noChangeArrowheads="1"/>
            </p:cNvSpPr>
            <p:nvPr/>
          </p:nvSpPr>
          <p:spPr bwMode="auto">
            <a:xfrm>
              <a:off x="2816" y="2323"/>
              <a:ext cx="109" cy="2"/>
            </a:xfrm>
            <a:prstGeom prst="rect">
              <a:avLst/>
            </a:prstGeom>
            <a:solidFill>
              <a:srgbClr val="FF00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46" name="Rectangle 1778"/>
            <p:cNvSpPr>
              <a:spLocks noChangeArrowheads="1"/>
            </p:cNvSpPr>
            <p:nvPr/>
          </p:nvSpPr>
          <p:spPr bwMode="auto">
            <a:xfrm>
              <a:off x="2816" y="2325"/>
              <a:ext cx="109" cy="1"/>
            </a:xfrm>
            <a:prstGeom prst="rect">
              <a:avLst/>
            </a:prstGeom>
            <a:solidFill>
              <a:srgbClr val="FF00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47" name="Rectangle 1779"/>
            <p:cNvSpPr>
              <a:spLocks noChangeArrowheads="1"/>
            </p:cNvSpPr>
            <p:nvPr/>
          </p:nvSpPr>
          <p:spPr bwMode="auto">
            <a:xfrm>
              <a:off x="2816" y="2326"/>
              <a:ext cx="109" cy="2"/>
            </a:xfrm>
            <a:prstGeom prst="rect">
              <a:avLst/>
            </a:prstGeom>
            <a:solidFill>
              <a:srgbClr val="FF00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48" name="Rectangle 1780"/>
            <p:cNvSpPr>
              <a:spLocks noChangeArrowheads="1"/>
            </p:cNvSpPr>
            <p:nvPr/>
          </p:nvSpPr>
          <p:spPr bwMode="auto">
            <a:xfrm>
              <a:off x="2816" y="2328"/>
              <a:ext cx="109" cy="1"/>
            </a:xfrm>
            <a:prstGeom prst="rect">
              <a:avLst/>
            </a:prstGeom>
            <a:solidFill>
              <a:srgbClr val="FF00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49" name="Rectangle 1781"/>
            <p:cNvSpPr>
              <a:spLocks noChangeArrowheads="1"/>
            </p:cNvSpPr>
            <p:nvPr/>
          </p:nvSpPr>
          <p:spPr bwMode="auto">
            <a:xfrm>
              <a:off x="2816" y="2329"/>
              <a:ext cx="109" cy="1"/>
            </a:xfrm>
            <a:prstGeom prst="rect">
              <a:avLst/>
            </a:prstGeom>
            <a:solidFill>
              <a:srgbClr val="FF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50" name="Rectangle 1782"/>
            <p:cNvSpPr>
              <a:spLocks noChangeArrowheads="1"/>
            </p:cNvSpPr>
            <p:nvPr/>
          </p:nvSpPr>
          <p:spPr bwMode="auto">
            <a:xfrm>
              <a:off x="2816" y="1960"/>
              <a:ext cx="109" cy="3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51" name="Freeform 1783"/>
            <p:cNvSpPr>
              <a:spLocks/>
            </p:cNvSpPr>
            <p:nvPr/>
          </p:nvSpPr>
          <p:spPr bwMode="auto">
            <a:xfrm>
              <a:off x="2566" y="2129"/>
              <a:ext cx="515" cy="651"/>
            </a:xfrm>
            <a:custGeom>
              <a:avLst/>
              <a:gdLst>
                <a:gd name="T0" fmla="*/ 1065 w 1065"/>
                <a:gd name="T1" fmla="*/ 1249 h 1249"/>
                <a:gd name="T2" fmla="*/ 1065 w 1065"/>
                <a:gd name="T3" fmla="*/ 240 h 1249"/>
                <a:gd name="T4" fmla="*/ 816 w 1065"/>
                <a:gd name="T5" fmla="*/ 240 h 1249"/>
                <a:gd name="T6" fmla="*/ 1065 w 1065"/>
                <a:gd name="T7" fmla="*/ 112 h 1249"/>
                <a:gd name="T8" fmla="*/ 0 w 1065"/>
                <a:gd name="T9" fmla="*/ 112 h 1249"/>
                <a:gd name="T10" fmla="*/ 182 w 1065"/>
                <a:gd name="T11" fmla="*/ 0 h 1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5" h="1249">
                  <a:moveTo>
                    <a:pt x="1065" y="1249"/>
                  </a:moveTo>
                  <a:lnTo>
                    <a:pt x="1065" y="240"/>
                  </a:lnTo>
                  <a:lnTo>
                    <a:pt x="816" y="240"/>
                  </a:lnTo>
                  <a:lnTo>
                    <a:pt x="1065" y="112"/>
                  </a:lnTo>
                  <a:lnTo>
                    <a:pt x="0" y="112"/>
                  </a:lnTo>
                  <a:lnTo>
                    <a:pt x="182" y="0"/>
                  </a:lnTo>
                </a:path>
              </a:pathLst>
            </a:custGeom>
            <a:noFill/>
            <a:ln w="30163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52" name="Line 1784"/>
            <p:cNvSpPr>
              <a:spLocks noChangeShapeType="1"/>
            </p:cNvSpPr>
            <p:nvPr/>
          </p:nvSpPr>
          <p:spPr bwMode="auto">
            <a:xfrm flipV="1">
              <a:off x="2966" y="2127"/>
              <a:ext cx="112" cy="54"/>
            </a:xfrm>
            <a:prstGeom prst="line">
              <a:avLst/>
            </a:prstGeom>
            <a:noFill/>
            <a:ln w="23813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53" name="Freeform 1785"/>
            <p:cNvSpPr>
              <a:spLocks/>
            </p:cNvSpPr>
            <p:nvPr/>
          </p:nvSpPr>
          <p:spPr bwMode="auto">
            <a:xfrm>
              <a:off x="2956" y="1569"/>
              <a:ext cx="122" cy="552"/>
            </a:xfrm>
            <a:custGeom>
              <a:avLst/>
              <a:gdLst>
                <a:gd name="T0" fmla="*/ 250 w 253"/>
                <a:gd name="T1" fmla="*/ 1059 h 1059"/>
                <a:gd name="T2" fmla="*/ 6 w 253"/>
                <a:gd name="T3" fmla="*/ 1059 h 1059"/>
                <a:gd name="T4" fmla="*/ 253 w 253"/>
                <a:gd name="T5" fmla="*/ 946 h 1059"/>
                <a:gd name="T6" fmla="*/ 0 w 253"/>
                <a:gd name="T7" fmla="*/ 946 h 1059"/>
                <a:gd name="T8" fmla="*/ 250 w 253"/>
                <a:gd name="T9" fmla="*/ 832 h 1059"/>
                <a:gd name="T10" fmla="*/ 250 w 253"/>
                <a:gd name="T11" fmla="*/ 0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1059">
                  <a:moveTo>
                    <a:pt x="250" y="1059"/>
                  </a:moveTo>
                  <a:lnTo>
                    <a:pt x="6" y="1059"/>
                  </a:lnTo>
                  <a:lnTo>
                    <a:pt x="253" y="946"/>
                  </a:lnTo>
                  <a:lnTo>
                    <a:pt x="0" y="946"/>
                  </a:lnTo>
                  <a:lnTo>
                    <a:pt x="250" y="832"/>
                  </a:lnTo>
                  <a:lnTo>
                    <a:pt x="250" y="0"/>
                  </a:lnTo>
                </a:path>
              </a:pathLst>
            </a:custGeom>
            <a:noFill/>
            <a:ln w="301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54" name="Freeform 1786"/>
            <p:cNvSpPr>
              <a:spLocks/>
            </p:cNvSpPr>
            <p:nvPr/>
          </p:nvSpPr>
          <p:spPr bwMode="auto">
            <a:xfrm>
              <a:off x="2574" y="2061"/>
              <a:ext cx="399" cy="66"/>
            </a:xfrm>
            <a:custGeom>
              <a:avLst/>
              <a:gdLst>
                <a:gd name="T0" fmla="*/ 155 w 825"/>
                <a:gd name="T1" fmla="*/ 126 h 126"/>
                <a:gd name="T2" fmla="*/ 0 w 825"/>
                <a:gd name="T3" fmla="*/ 126 h 126"/>
                <a:gd name="T4" fmla="*/ 127 w 825"/>
                <a:gd name="T5" fmla="*/ 0 h 126"/>
                <a:gd name="T6" fmla="*/ 825 w 825"/>
                <a:gd name="T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5" h="126">
                  <a:moveTo>
                    <a:pt x="155" y="126"/>
                  </a:moveTo>
                  <a:lnTo>
                    <a:pt x="0" y="126"/>
                  </a:lnTo>
                  <a:lnTo>
                    <a:pt x="127" y="0"/>
                  </a:lnTo>
                  <a:lnTo>
                    <a:pt x="825" y="0"/>
                  </a:lnTo>
                </a:path>
              </a:pathLst>
            </a:custGeom>
            <a:noFill/>
            <a:ln w="301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55" name="Freeform 1787"/>
            <p:cNvSpPr>
              <a:spLocks/>
            </p:cNvSpPr>
            <p:nvPr/>
          </p:nvSpPr>
          <p:spPr bwMode="auto">
            <a:xfrm>
              <a:off x="2437" y="2101"/>
              <a:ext cx="116" cy="614"/>
            </a:xfrm>
            <a:custGeom>
              <a:avLst/>
              <a:gdLst>
                <a:gd name="T0" fmla="*/ 239 w 239"/>
                <a:gd name="T1" fmla="*/ 0 h 1173"/>
                <a:gd name="T2" fmla="*/ 0 w 239"/>
                <a:gd name="T3" fmla="*/ 183 h 1173"/>
                <a:gd name="T4" fmla="*/ 189 w 239"/>
                <a:gd name="T5" fmla="*/ 183 h 1173"/>
                <a:gd name="T6" fmla="*/ 189 w 239"/>
                <a:gd name="T7" fmla="*/ 1173 h 1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" h="1173">
                  <a:moveTo>
                    <a:pt x="239" y="0"/>
                  </a:moveTo>
                  <a:lnTo>
                    <a:pt x="0" y="183"/>
                  </a:lnTo>
                  <a:lnTo>
                    <a:pt x="189" y="183"/>
                  </a:lnTo>
                  <a:lnTo>
                    <a:pt x="189" y="1173"/>
                  </a:lnTo>
                </a:path>
              </a:pathLst>
            </a:custGeom>
            <a:noFill/>
            <a:ln w="30163">
              <a:solidFill>
                <a:srgbClr val="3333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8827" name="Rectangle 1788"/>
            <p:cNvSpPr>
              <a:spLocks noChangeArrowheads="1"/>
            </p:cNvSpPr>
            <p:nvPr/>
          </p:nvSpPr>
          <p:spPr bwMode="auto">
            <a:xfrm>
              <a:off x="4997" y="1881"/>
              <a:ext cx="261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Air and 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28" name="Rectangle 1789"/>
            <p:cNvSpPr>
              <a:spLocks noChangeArrowheads="1"/>
            </p:cNvSpPr>
            <p:nvPr/>
          </p:nvSpPr>
          <p:spPr bwMode="auto">
            <a:xfrm>
              <a:off x="4997" y="1972"/>
              <a:ext cx="234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vapour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29" name="Rectangle 1790"/>
            <p:cNvSpPr>
              <a:spLocks noChangeArrowheads="1"/>
            </p:cNvSpPr>
            <p:nvPr/>
          </p:nvSpPr>
          <p:spPr bwMode="auto">
            <a:xfrm>
              <a:off x="4553" y="2424"/>
              <a:ext cx="9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Air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30" name="Rectangle 1791"/>
            <p:cNvSpPr>
              <a:spLocks noChangeArrowheads="1"/>
            </p:cNvSpPr>
            <p:nvPr/>
          </p:nvSpPr>
          <p:spPr bwMode="auto">
            <a:xfrm>
              <a:off x="5082" y="2424"/>
              <a:ext cx="9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Air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0960" name="Freeform 1792"/>
            <p:cNvSpPr>
              <a:spLocks/>
            </p:cNvSpPr>
            <p:nvPr/>
          </p:nvSpPr>
          <p:spPr bwMode="auto">
            <a:xfrm>
              <a:off x="4716" y="2005"/>
              <a:ext cx="353" cy="591"/>
            </a:xfrm>
            <a:custGeom>
              <a:avLst/>
              <a:gdLst>
                <a:gd name="T0" fmla="*/ 0 w 730"/>
                <a:gd name="T1" fmla="*/ 1131 h 1131"/>
                <a:gd name="T2" fmla="*/ 182 w 730"/>
                <a:gd name="T3" fmla="*/ 0 h 1131"/>
                <a:gd name="T4" fmla="*/ 548 w 730"/>
                <a:gd name="T5" fmla="*/ 0 h 1131"/>
                <a:gd name="T6" fmla="*/ 730 w 730"/>
                <a:gd name="T7" fmla="*/ 1131 h 1131"/>
                <a:gd name="T8" fmla="*/ 0 w 730"/>
                <a:gd name="T9" fmla="*/ 1131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0" h="1131">
                  <a:moveTo>
                    <a:pt x="0" y="1131"/>
                  </a:moveTo>
                  <a:lnTo>
                    <a:pt x="182" y="0"/>
                  </a:lnTo>
                  <a:lnTo>
                    <a:pt x="548" y="0"/>
                  </a:lnTo>
                  <a:lnTo>
                    <a:pt x="730" y="1131"/>
                  </a:lnTo>
                  <a:lnTo>
                    <a:pt x="0" y="1131"/>
                  </a:lnTo>
                  <a:close/>
                </a:path>
              </a:pathLst>
            </a:custGeom>
            <a:noFill/>
            <a:ln w="238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61" name="Freeform 1793"/>
            <p:cNvSpPr>
              <a:spLocks/>
            </p:cNvSpPr>
            <p:nvPr/>
          </p:nvSpPr>
          <p:spPr bwMode="auto">
            <a:xfrm>
              <a:off x="4946" y="2530"/>
              <a:ext cx="252" cy="98"/>
            </a:xfrm>
            <a:custGeom>
              <a:avLst/>
              <a:gdLst>
                <a:gd name="T0" fmla="*/ 522 w 522"/>
                <a:gd name="T1" fmla="*/ 9 h 189"/>
                <a:gd name="T2" fmla="*/ 521 w 522"/>
                <a:gd name="T3" fmla="*/ 28 h 189"/>
                <a:gd name="T4" fmla="*/ 516 w 522"/>
                <a:gd name="T5" fmla="*/ 47 h 189"/>
                <a:gd name="T6" fmla="*/ 511 w 522"/>
                <a:gd name="T7" fmla="*/ 64 h 189"/>
                <a:gd name="T8" fmla="*/ 504 w 522"/>
                <a:gd name="T9" fmla="*/ 82 h 189"/>
                <a:gd name="T10" fmla="*/ 491 w 522"/>
                <a:gd name="T11" fmla="*/ 105 h 189"/>
                <a:gd name="T12" fmla="*/ 468 w 522"/>
                <a:gd name="T13" fmla="*/ 134 h 189"/>
                <a:gd name="T14" fmla="*/ 441 w 522"/>
                <a:gd name="T15" fmla="*/ 156 h 189"/>
                <a:gd name="T16" fmla="*/ 425 w 522"/>
                <a:gd name="T17" fmla="*/ 166 h 189"/>
                <a:gd name="T18" fmla="*/ 409 w 522"/>
                <a:gd name="T19" fmla="*/ 174 h 189"/>
                <a:gd name="T20" fmla="*/ 392 w 522"/>
                <a:gd name="T21" fmla="*/ 180 h 189"/>
                <a:gd name="T22" fmla="*/ 373 w 522"/>
                <a:gd name="T23" fmla="*/ 185 h 189"/>
                <a:gd name="T24" fmla="*/ 355 w 522"/>
                <a:gd name="T25" fmla="*/ 187 h 189"/>
                <a:gd name="T26" fmla="*/ 336 w 522"/>
                <a:gd name="T27" fmla="*/ 189 h 189"/>
                <a:gd name="T28" fmla="*/ 215 w 522"/>
                <a:gd name="T29" fmla="*/ 187 h 189"/>
                <a:gd name="T30" fmla="*/ 186 w 522"/>
                <a:gd name="T31" fmla="*/ 183 h 189"/>
                <a:gd name="T32" fmla="*/ 160 w 522"/>
                <a:gd name="T33" fmla="*/ 174 h 189"/>
                <a:gd name="T34" fmla="*/ 134 w 522"/>
                <a:gd name="T35" fmla="*/ 161 h 189"/>
                <a:gd name="T36" fmla="*/ 111 w 522"/>
                <a:gd name="T37" fmla="*/ 145 h 189"/>
                <a:gd name="T38" fmla="*/ 91 w 522"/>
                <a:gd name="T39" fmla="*/ 125 h 189"/>
                <a:gd name="T40" fmla="*/ 74 w 522"/>
                <a:gd name="T41" fmla="*/ 102 h 189"/>
                <a:gd name="T42" fmla="*/ 60 w 522"/>
                <a:gd name="T43" fmla="*/ 76 h 189"/>
                <a:gd name="T44" fmla="*/ 0 w 522"/>
                <a:gd name="T45" fmla="*/ 63 h 189"/>
                <a:gd name="T46" fmla="*/ 214 w 522"/>
                <a:gd name="T47" fmla="*/ 63 h 189"/>
                <a:gd name="T48" fmla="*/ 165 w 522"/>
                <a:gd name="T49" fmla="*/ 73 h 189"/>
                <a:gd name="T50" fmla="*/ 174 w 522"/>
                <a:gd name="T51" fmla="*/ 93 h 189"/>
                <a:gd name="T52" fmla="*/ 186 w 522"/>
                <a:gd name="T53" fmla="*/ 112 h 189"/>
                <a:gd name="T54" fmla="*/ 200 w 522"/>
                <a:gd name="T55" fmla="*/ 128 h 189"/>
                <a:gd name="T56" fmla="*/ 215 w 522"/>
                <a:gd name="T57" fmla="*/ 144 h 189"/>
                <a:gd name="T58" fmla="*/ 234 w 522"/>
                <a:gd name="T59" fmla="*/ 157 h 189"/>
                <a:gd name="T60" fmla="*/ 252 w 522"/>
                <a:gd name="T61" fmla="*/ 169 h 189"/>
                <a:gd name="T62" fmla="*/ 272 w 522"/>
                <a:gd name="T63" fmla="*/ 177 h 189"/>
                <a:gd name="T64" fmla="*/ 283 w 522"/>
                <a:gd name="T65" fmla="*/ 180 h 189"/>
                <a:gd name="T66" fmla="*/ 312 w 522"/>
                <a:gd name="T67" fmla="*/ 170 h 189"/>
                <a:gd name="T68" fmla="*/ 336 w 522"/>
                <a:gd name="T69" fmla="*/ 154 h 189"/>
                <a:gd name="T70" fmla="*/ 359 w 522"/>
                <a:gd name="T71" fmla="*/ 135 h 189"/>
                <a:gd name="T72" fmla="*/ 379 w 522"/>
                <a:gd name="T73" fmla="*/ 112 h 189"/>
                <a:gd name="T74" fmla="*/ 395 w 522"/>
                <a:gd name="T75" fmla="*/ 87 h 189"/>
                <a:gd name="T76" fmla="*/ 406 w 522"/>
                <a:gd name="T77" fmla="*/ 60 h 189"/>
                <a:gd name="T78" fmla="*/ 413 w 522"/>
                <a:gd name="T79" fmla="*/ 31 h 189"/>
                <a:gd name="T80" fmla="*/ 416 w 522"/>
                <a:gd name="T8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2" h="189">
                  <a:moveTo>
                    <a:pt x="522" y="0"/>
                  </a:moveTo>
                  <a:lnTo>
                    <a:pt x="522" y="9"/>
                  </a:lnTo>
                  <a:lnTo>
                    <a:pt x="522" y="19"/>
                  </a:lnTo>
                  <a:lnTo>
                    <a:pt x="521" y="28"/>
                  </a:lnTo>
                  <a:lnTo>
                    <a:pt x="519" y="38"/>
                  </a:lnTo>
                  <a:lnTo>
                    <a:pt x="516" y="47"/>
                  </a:lnTo>
                  <a:lnTo>
                    <a:pt x="514" y="55"/>
                  </a:lnTo>
                  <a:lnTo>
                    <a:pt x="511" y="64"/>
                  </a:lnTo>
                  <a:lnTo>
                    <a:pt x="508" y="73"/>
                  </a:lnTo>
                  <a:lnTo>
                    <a:pt x="504" y="82"/>
                  </a:lnTo>
                  <a:lnTo>
                    <a:pt x="501" y="90"/>
                  </a:lnTo>
                  <a:lnTo>
                    <a:pt x="491" y="105"/>
                  </a:lnTo>
                  <a:lnTo>
                    <a:pt x="481" y="119"/>
                  </a:lnTo>
                  <a:lnTo>
                    <a:pt x="468" y="134"/>
                  </a:lnTo>
                  <a:lnTo>
                    <a:pt x="455" y="145"/>
                  </a:lnTo>
                  <a:lnTo>
                    <a:pt x="441" y="156"/>
                  </a:lnTo>
                  <a:lnTo>
                    <a:pt x="433" y="161"/>
                  </a:lnTo>
                  <a:lnTo>
                    <a:pt x="425" y="166"/>
                  </a:lnTo>
                  <a:lnTo>
                    <a:pt x="418" y="170"/>
                  </a:lnTo>
                  <a:lnTo>
                    <a:pt x="409" y="174"/>
                  </a:lnTo>
                  <a:lnTo>
                    <a:pt x="401" y="177"/>
                  </a:lnTo>
                  <a:lnTo>
                    <a:pt x="392" y="180"/>
                  </a:lnTo>
                  <a:lnTo>
                    <a:pt x="383" y="183"/>
                  </a:lnTo>
                  <a:lnTo>
                    <a:pt x="373" y="185"/>
                  </a:lnTo>
                  <a:lnTo>
                    <a:pt x="364" y="186"/>
                  </a:lnTo>
                  <a:lnTo>
                    <a:pt x="355" y="187"/>
                  </a:lnTo>
                  <a:lnTo>
                    <a:pt x="346" y="189"/>
                  </a:lnTo>
                  <a:lnTo>
                    <a:pt x="336" y="189"/>
                  </a:lnTo>
                  <a:lnTo>
                    <a:pt x="231" y="189"/>
                  </a:lnTo>
                  <a:lnTo>
                    <a:pt x="215" y="187"/>
                  </a:lnTo>
                  <a:lnTo>
                    <a:pt x="201" y="186"/>
                  </a:lnTo>
                  <a:lnTo>
                    <a:pt x="186" y="183"/>
                  </a:lnTo>
                  <a:lnTo>
                    <a:pt x="172" y="180"/>
                  </a:lnTo>
                  <a:lnTo>
                    <a:pt x="160" y="174"/>
                  </a:lnTo>
                  <a:lnTo>
                    <a:pt x="146" y="169"/>
                  </a:lnTo>
                  <a:lnTo>
                    <a:pt x="134" y="161"/>
                  </a:lnTo>
                  <a:lnTo>
                    <a:pt x="122" y="154"/>
                  </a:lnTo>
                  <a:lnTo>
                    <a:pt x="111" y="145"/>
                  </a:lnTo>
                  <a:lnTo>
                    <a:pt x="100" y="135"/>
                  </a:lnTo>
                  <a:lnTo>
                    <a:pt x="91" y="125"/>
                  </a:lnTo>
                  <a:lnTo>
                    <a:pt x="82" y="113"/>
                  </a:lnTo>
                  <a:lnTo>
                    <a:pt x="74" y="102"/>
                  </a:lnTo>
                  <a:lnTo>
                    <a:pt x="66" y="90"/>
                  </a:lnTo>
                  <a:lnTo>
                    <a:pt x="60" y="76"/>
                  </a:lnTo>
                  <a:lnTo>
                    <a:pt x="54" y="63"/>
                  </a:lnTo>
                  <a:lnTo>
                    <a:pt x="0" y="63"/>
                  </a:lnTo>
                  <a:lnTo>
                    <a:pt x="97" y="0"/>
                  </a:lnTo>
                  <a:lnTo>
                    <a:pt x="214" y="63"/>
                  </a:lnTo>
                  <a:lnTo>
                    <a:pt x="162" y="63"/>
                  </a:lnTo>
                  <a:lnTo>
                    <a:pt x="165" y="73"/>
                  </a:lnTo>
                  <a:lnTo>
                    <a:pt x="169" y="83"/>
                  </a:lnTo>
                  <a:lnTo>
                    <a:pt x="174" y="93"/>
                  </a:lnTo>
                  <a:lnTo>
                    <a:pt x="180" y="102"/>
                  </a:lnTo>
                  <a:lnTo>
                    <a:pt x="186" y="112"/>
                  </a:lnTo>
                  <a:lnTo>
                    <a:pt x="194" y="121"/>
                  </a:lnTo>
                  <a:lnTo>
                    <a:pt x="200" y="128"/>
                  </a:lnTo>
                  <a:lnTo>
                    <a:pt x="208" y="137"/>
                  </a:lnTo>
                  <a:lnTo>
                    <a:pt x="215" y="144"/>
                  </a:lnTo>
                  <a:lnTo>
                    <a:pt x="224" y="151"/>
                  </a:lnTo>
                  <a:lnTo>
                    <a:pt x="234" y="157"/>
                  </a:lnTo>
                  <a:lnTo>
                    <a:pt x="243" y="163"/>
                  </a:lnTo>
                  <a:lnTo>
                    <a:pt x="252" y="169"/>
                  </a:lnTo>
                  <a:lnTo>
                    <a:pt x="263" y="173"/>
                  </a:lnTo>
                  <a:lnTo>
                    <a:pt x="272" y="177"/>
                  </a:lnTo>
                  <a:lnTo>
                    <a:pt x="283" y="180"/>
                  </a:lnTo>
                  <a:lnTo>
                    <a:pt x="283" y="180"/>
                  </a:lnTo>
                  <a:lnTo>
                    <a:pt x="298" y="176"/>
                  </a:lnTo>
                  <a:lnTo>
                    <a:pt x="312" y="170"/>
                  </a:lnTo>
                  <a:lnTo>
                    <a:pt x="324" y="163"/>
                  </a:lnTo>
                  <a:lnTo>
                    <a:pt x="336" y="154"/>
                  </a:lnTo>
                  <a:lnTo>
                    <a:pt x="349" y="145"/>
                  </a:lnTo>
                  <a:lnTo>
                    <a:pt x="359" y="135"/>
                  </a:lnTo>
                  <a:lnTo>
                    <a:pt x="370" y="124"/>
                  </a:lnTo>
                  <a:lnTo>
                    <a:pt x="379" y="112"/>
                  </a:lnTo>
                  <a:lnTo>
                    <a:pt x="387" y="100"/>
                  </a:lnTo>
                  <a:lnTo>
                    <a:pt x="395" y="87"/>
                  </a:lnTo>
                  <a:lnTo>
                    <a:pt x="401" y="74"/>
                  </a:lnTo>
                  <a:lnTo>
                    <a:pt x="406" y="60"/>
                  </a:lnTo>
                  <a:lnTo>
                    <a:pt x="410" y="45"/>
                  </a:lnTo>
                  <a:lnTo>
                    <a:pt x="413" y="31"/>
                  </a:lnTo>
                  <a:lnTo>
                    <a:pt x="415" y="15"/>
                  </a:lnTo>
                  <a:lnTo>
                    <a:pt x="416" y="0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62" name="Freeform 1794"/>
            <p:cNvSpPr>
              <a:spLocks/>
            </p:cNvSpPr>
            <p:nvPr/>
          </p:nvSpPr>
          <p:spPr bwMode="auto">
            <a:xfrm>
              <a:off x="5082" y="2530"/>
              <a:ext cx="116" cy="98"/>
            </a:xfrm>
            <a:custGeom>
              <a:avLst/>
              <a:gdLst>
                <a:gd name="T0" fmla="*/ 239 w 239"/>
                <a:gd name="T1" fmla="*/ 0 h 189"/>
                <a:gd name="T2" fmla="*/ 239 w 239"/>
                <a:gd name="T3" fmla="*/ 9 h 189"/>
                <a:gd name="T4" fmla="*/ 239 w 239"/>
                <a:gd name="T5" fmla="*/ 19 h 189"/>
                <a:gd name="T6" fmla="*/ 238 w 239"/>
                <a:gd name="T7" fmla="*/ 28 h 189"/>
                <a:gd name="T8" fmla="*/ 236 w 239"/>
                <a:gd name="T9" fmla="*/ 38 h 189"/>
                <a:gd name="T10" fmla="*/ 233 w 239"/>
                <a:gd name="T11" fmla="*/ 47 h 189"/>
                <a:gd name="T12" fmla="*/ 231 w 239"/>
                <a:gd name="T13" fmla="*/ 55 h 189"/>
                <a:gd name="T14" fmla="*/ 228 w 239"/>
                <a:gd name="T15" fmla="*/ 64 h 189"/>
                <a:gd name="T16" fmla="*/ 225 w 239"/>
                <a:gd name="T17" fmla="*/ 73 h 189"/>
                <a:gd name="T18" fmla="*/ 221 w 239"/>
                <a:gd name="T19" fmla="*/ 82 h 189"/>
                <a:gd name="T20" fmla="*/ 218 w 239"/>
                <a:gd name="T21" fmla="*/ 90 h 189"/>
                <a:gd name="T22" fmla="*/ 208 w 239"/>
                <a:gd name="T23" fmla="*/ 105 h 189"/>
                <a:gd name="T24" fmla="*/ 198 w 239"/>
                <a:gd name="T25" fmla="*/ 119 h 189"/>
                <a:gd name="T26" fmla="*/ 185 w 239"/>
                <a:gd name="T27" fmla="*/ 134 h 189"/>
                <a:gd name="T28" fmla="*/ 172 w 239"/>
                <a:gd name="T29" fmla="*/ 145 h 189"/>
                <a:gd name="T30" fmla="*/ 158 w 239"/>
                <a:gd name="T31" fmla="*/ 156 h 189"/>
                <a:gd name="T32" fmla="*/ 150 w 239"/>
                <a:gd name="T33" fmla="*/ 161 h 189"/>
                <a:gd name="T34" fmla="*/ 142 w 239"/>
                <a:gd name="T35" fmla="*/ 166 h 189"/>
                <a:gd name="T36" fmla="*/ 135 w 239"/>
                <a:gd name="T37" fmla="*/ 170 h 189"/>
                <a:gd name="T38" fmla="*/ 126 w 239"/>
                <a:gd name="T39" fmla="*/ 174 h 189"/>
                <a:gd name="T40" fmla="*/ 118 w 239"/>
                <a:gd name="T41" fmla="*/ 177 h 189"/>
                <a:gd name="T42" fmla="*/ 109 w 239"/>
                <a:gd name="T43" fmla="*/ 180 h 189"/>
                <a:gd name="T44" fmla="*/ 100 w 239"/>
                <a:gd name="T45" fmla="*/ 183 h 189"/>
                <a:gd name="T46" fmla="*/ 90 w 239"/>
                <a:gd name="T47" fmla="*/ 185 h 189"/>
                <a:gd name="T48" fmla="*/ 81 w 239"/>
                <a:gd name="T49" fmla="*/ 186 h 189"/>
                <a:gd name="T50" fmla="*/ 72 w 239"/>
                <a:gd name="T51" fmla="*/ 187 h 189"/>
                <a:gd name="T52" fmla="*/ 63 w 239"/>
                <a:gd name="T53" fmla="*/ 189 h 189"/>
                <a:gd name="T54" fmla="*/ 53 w 239"/>
                <a:gd name="T55" fmla="*/ 189 h 189"/>
                <a:gd name="T56" fmla="*/ 40 w 239"/>
                <a:gd name="T57" fmla="*/ 187 h 189"/>
                <a:gd name="T58" fmla="*/ 26 w 239"/>
                <a:gd name="T59" fmla="*/ 186 h 189"/>
                <a:gd name="T60" fmla="*/ 14 w 239"/>
                <a:gd name="T61" fmla="*/ 185 h 189"/>
                <a:gd name="T62" fmla="*/ 0 w 239"/>
                <a:gd name="T63" fmla="*/ 180 h 189"/>
                <a:gd name="T64" fmla="*/ 0 w 239"/>
                <a:gd name="T65" fmla="*/ 180 h 189"/>
                <a:gd name="T66" fmla="*/ 15 w 239"/>
                <a:gd name="T67" fmla="*/ 176 h 189"/>
                <a:gd name="T68" fmla="*/ 29 w 239"/>
                <a:gd name="T69" fmla="*/ 170 h 189"/>
                <a:gd name="T70" fmla="*/ 41 w 239"/>
                <a:gd name="T71" fmla="*/ 163 h 189"/>
                <a:gd name="T72" fmla="*/ 53 w 239"/>
                <a:gd name="T73" fmla="*/ 154 h 189"/>
                <a:gd name="T74" fmla="*/ 66 w 239"/>
                <a:gd name="T75" fmla="*/ 145 h 189"/>
                <a:gd name="T76" fmla="*/ 76 w 239"/>
                <a:gd name="T77" fmla="*/ 135 h 189"/>
                <a:gd name="T78" fmla="*/ 87 w 239"/>
                <a:gd name="T79" fmla="*/ 124 h 189"/>
                <a:gd name="T80" fmla="*/ 96 w 239"/>
                <a:gd name="T81" fmla="*/ 112 h 189"/>
                <a:gd name="T82" fmla="*/ 104 w 239"/>
                <a:gd name="T83" fmla="*/ 100 h 189"/>
                <a:gd name="T84" fmla="*/ 112 w 239"/>
                <a:gd name="T85" fmla="*/ 87 h 189"/>
                <a:gd name="T86" fmla="*/ 118 w 239"/>
                <a:gd name="T87" fmla="*/ 74 h 189"/>
                <a:gd name="T88" fmla="*/ 123 w 239"/>
                <a:gd name="T89" fmla="*/ 60 h 189"/>
                <a:gd name="T90" fmla="*/ 127 w 239"/>
                <a:gd name="T91" fmla="*/ 45 h 189"/>
                <a:gd name="T92" fmla="*/ 130 w 239"/>
                <a:gd name="T93" fmla="*/ 31 h 189"/>
                <a:gd name="T94" fmla="*/ 132 w 239"/>
                <a:gd name="T95" fmla="*/ 15 h 189"/>
                <a:gd name="T96" fmla="*/ 133 w 239"/>
                <a:gd name="T97" fmla="*/ 0 h 189"/>
                <a:gd name="T98" fmla="*/ 239 w 239"/>
                <a:gd name="T9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9" h="189">
                  <a:moveTo>
                    <a:pt x="239" y="0"/>
                  </a:moveTo>
                  <a:lnTo>
                    <a:pt x="239" y="9"/>
                  </a:lnTo>
                  <a:lnTo>
                    <a:pt x="239" y="19"/>
                  </a:lnTo>
                  <a:lnTo>
                    <a:pt x="238" y="28"/>
                  </a:lnTo>
                  <a:lnTo>
                    <a:pt x="236" y="38"/>
                  </a:lnTo>
                  <a:lnTo>
                    <a:pt x="233" y="47"/>
                  </a:lnTo>
                  <a:lnTo>
                    <a:pt x="231" y="55"/>
                  </a:lnTo>
                  <a:lnTo>
                    <a:pt x="228" y="64"/>
                  </a:lnTo>
                  <a:lnTo>
                    <a:pt x="225" y="73"/>
                  </a:lnTo>
                  <a:lnTo>
                    <a:pt x="221" y="82"/>
                  </a:lnTo>
                  <a:lnTo>
                    <a:pt x="218" y="90"/>
                  </a:lnTo>
                  <a:lnTo>
                    <a:pt x="208" y="105"/>
                  </a:lnTo>
                  <a:lnTo>
                    <a:pt x="198" y="119"/>
                  </a:lnTo>
                  <a:lnTo>
                    <a:pt x="185" y="134"/>
                  </a:lnTo>
                  <a:lnTo>
                    <a:pt x="172" y="145"/>
                  </a:lnTo>
                  <a:lnTo>
                    <a:pt x="158" y="156"/>
                  </a:lnTo>
                  <a:lnTo>
                    <a:pt x="150" y="161"/>
                  </a:lnTo>
                  <a:lnTo>
                    <a:pt x="142" y="166"/>
                  </a:lnTo>
                  <a:lnTo>
                    <a:pt x="135" y="170"/>
                  </a:lnTo>
                  <a:lnTo>
                    <a:pt x="126" y="174"/>
                  </a:lnTo>
                  <a:lnTo>
                    <a:pt x="118" y="177"/>
                  </a:lnTo>
                  <a:lnTo>
                    <a:pt x="109" y="180"/>
                  </a:lnTo>
                  <a:lnTo>
                    <a:pt x="100" y="183"/>
                  </a:lnTo>
                  <a:lnTo>
                    <a:pt x="90" y="185"/>
                  </a:lnTo>
                  <a:lnTo>
                    <a:pt x="81" y="186"/>
                  </a:lnTo>
                  <a:lnTo>
                    <a:pt x="72" y="187"/>
                  </a:lnTo>
                  <a:lnTo>
                    <a:pt x="63" y="189"/>
                  </a:lnTo>
                  <a:lnTo>
                    <a:pt x="53" y="189"/>
                  </a:lnTo>
                  <a:lnTo>
                    <a:pt x="40" y="187"/>
                  </a:lnTo>
                  <a:lnTo>
                    <a:pt x="26" y="186"/>
                  </a:lnTo>
                  <a:lnTo>
                    <a:pt x="14" y="185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15" y="176"/>
                  </a:lnTo>
                  <a:lnTo>
                    <a:pt x="29" y="170"/>
                  </a:lnTo>
                  <a:lnTo>
                    <a:pt x="41" y="163"/>
                  </a:lnTo>
                  <a:lnTo>
                    <a:pt x="53" y="154"/>
                  </a:lnTo>
                  <a:lnTo>
                    <a:pt x="66" y="145"/>
                  </a:lnTo>
                  <a:lnTo>
                    <a:pt x="76" y="135"/>
                  </a:lnTo>
                  <a:lnTo>
                    <a:pt x="87" y="124"/>
                  </a:lnTo>
                  <a:lnTo>
                    <a:pt x="96" y="112"/>
                  </a:lnTo>
                  <a:lnTo>
                    <a:pt x="104" y="100"/>
                  </a:lnTo>
                  <a:lnTo>
                    <a:pt x="112" y="87"/>
                  </a:lnTo>
                  <a:lnTo>
                    <a:pt x="118" y="74"/>
                  </a:lnTo>
                  <a:lnTo>
                    <a:pt x="123" y="60"/>
                  </a:lnTo>
                  <a:lnTo>
                    <a:pt x="127" y="45"/>
                  </a:lnTo>
                  <a:lnTo>
                    <a:pt x="130" y="31"/>
                  </a:lnTo>
                  <a:lnTo>
                    <a:pt x="132" y="15"/>
                  </a:lnTo>
                  <a:lnTo>
                    <a:pt x="133" y="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292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63" name="Freeform 1795"/>
            <p:cNvSpPr>
              <a:spLocks/>
            </p:cNvSpPr>
            <p:nvPr/>
          </p:nvSpPr>
          <p:spPr bwMode="auto">
            <a:xfrm>
              <a:off x="4946" y="2530"/>
              <a:ext cx="252" cy="98"/>
            </a:xfrm>
            <a:custGeom>
              <a:avLst/>
              <a:gdLst>
                <a:gd name="T0" fmla="*/ 522 w 522"/>
                <a:gd name="T1" fmla="*/ 9 h 189"/>
                <a:gd name="T2" fmla="*/ 521 w 522"/>
                <a:gd name="T3" fmla="*/ 28 h 189"/>
                <a:gd name="T4" fmla="*/ 516 w 522"/>
                <a:gd name="T5" fmla="*/ 47 h 189"/>
                <a:gd name="T6" fmla="*/ 511 w 522"/>
                <a:gd name="T7" fmla="*/ 64 h 189"/>
                <a:gd name="T8" fmla="*/ 504 w 522"/>
                <a:gd name="T9" fmla="*/ 82 h 189"/>
                <a:gd name="T10" fmla="*/ 491 w 522"/>
                <a:gd name="T11" fmla="*/ 105 h 189"/>
                <a:gd name="T12" fmla="*/ 468 w 522"/>
                <a:gd name="T13" fmla="*/ 134 h 189"/>
                <a:gd name="T14" fmla="*/ 441 w 522"/>
                <a:gd name="T15" fmla="*/ 156 h 189"/>
                <a:gd name="T16" fmla="*/ 425 w 522"/>
                <a:gd name="T17" fmla="*/ 166 h 189"/>
                <a:gd name="T18" fmla="*/ 409 w 522"/>
                <a:gd name="T19" fmla="*/ 174 h 189"/>
                <a:gd name="T20" fmla="*/ 392 w 522"/>
                <a:gd name="T21" fmla="*/ 180 h 189"/>
                <a:gd name="T22" fmla="*/ 373 w 522"/>
                <a:gd name="T23" fmla="*/ 185 h 189"/>
                <a:gd name="T24" fmla="*/ 355 w 522"/>
                <a:gd name="T25" fmla="*/ 187 h 189"/>
                <a:gd name="T26" fmla="*/ 336 w 522"/>
                <a:gd name="T27" fmla="*/ 189 h 189"/>
                <a:gd name="T28" fmla="*/ 215 w 522"/>
                <a:gd name="T29" fmla="*/ 187 h 189"/>
                <a:gd name="T30" fmla="*/ 186 w 522"/>
                <a:gd name="T31" fmla="*/ 183 h 189"/>
                <a:gd name="T32" fmla="*/ 160 w 522"/>
                <a:gd name="T33" fmla="*/ 174 h 189"/>
                <a:gd name="T34" fmla="*/ 134 w 522"/>
                <a:gd name="T35" fmla="*/ 161 h 189"/>
                <a:gd name="T36" fmla="*/ 111 w 522"/>
                <a:gd name="T37" fmla="*/ 145 h 189"/>
                <a:gd name="T38" fmla="*/ 91 w 522"/>
                <a:gd name="T39" fmla="*/ 125 h 189"/>
                <a:gd name="T40" fmla="*/ 74 w 522"/>
                <a:gd name="T41" fmla="*/ 102 h 189"/>
                <a:gd name="T42" fmla="*/ 60 w 522"/>
                <a:gd name="T43" fmla="*/ 76 h 189"/>
                <a:gd name="T44" fmla="*/ 0 w 522"/>
                <a:gd name="T45" fmla="*/ 63 h 189"/>
                <a:gd name="T46" fmla="*/ 214 w 522"/>
                <a:gd name="T47" fmla="*/ 63 h 189"/>
                <a:gd name="T48" fmla="*/ 165 w 522"/>
                <a:gd name="T49" fmla="*/ 73 h 189"/>
                <a:gd name="T50" fmla="*/ 174 w 522"/>
                <a:gd name="T51" fmla="*/ 93 h 189"/>
                <a:gd name="T52" fmla="*/ 186 w 522"/>
                <a:gd name="T53" fmla="*/ 112 h 189"/>
                <a:gd name="T54" fmla="*/ 200 w 522"/>
                <a:gd name="T55" fmla="*/ 128 h 189"/>
                <a:gd name="T56" fmla="*/ 215 w 522"/>
                <a:gd name="T57" fmla="*/ 144 h 189"/>
                <a:gd name="T58" fmla="*/ 234 w 522"/>
                <a:gd name="T59" fmla="*/ 157 h 189"/>
                <a:gd name="T60" fmla="*/ 252 w 522"/>
                <a:gd name="T61" fmla="*/ 169 h 189"/>
                <a:gd name="T62" fmla="*/ 272 w 522"/>
                <a:gd name="T63" fmla="*/ 177 h 189"/>
                <a:gd name="T64" fmla="*/ 283 w 522"/>
                <a:gd name="T65" fmla="*/ 180 h 189"/>
                <a:gd name="T66" fmla="*/ 312 w 522"/>
                <a:gd name="T67" fmla="*/ 170 h 189"/>
                <a:gd name="T68" fmla="*/ 336 w 522"/>
                <a:gd name="T69" fmla="*/ 154 h 189"/>
                <a:gd name="T70" fmla="*/ 359 w 522"/>
                <a:gd name="T71" fmla="*/ 135 h 189"/>
                <a:gd name="T72" fmla="*/ 379 w 522"/>
                <a:gd name="T73" fmla="*/ 112 h 189"/>
                <a:gd name="T74" fmla="*/ 395 w 522"/>
                <a:gd name="T75" fmla="*/ 87 h 189"/>
                <a:gd name="T76" fmla="*/ 406 w 522"/>
                <a:gd name="T77" fmla="*/ 60 h 189"/>
                <a:gd name="T78" fmla="*/ 413 w 522"/>
                <a:gd name="T79" fmla="*/ 31 h 189"/>
                <a:gd name="T80" fmla="*/ 416 w 522"/>
                <a:gd name="T8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2" h="189">
                  <a:moveTo>
                    <a:pt x="522" y="0"/>
                  </a:moveTo>
                  <a:lnTo>
                    <a:pt x="522" y="9"/>
                  </a:lnTo>
                  <a:lnTo>
                    <a:pt x="522" y="19"/>
                  </a:lnTo>
                  <a:lnTo>
                    <a:pt x="521" y="28"/>
                  </a:lnTo>
                  <a:lnTo>
                    <a:pt x="519" y="38"/>
                  </a:lnTo>
                  <a:lnTo>
                    <a:pt x="516" y="47"/>
                  </a:lnTo>
                  <a:lnTo>
                    <a:pt x="514" y="55"/>
                  </a:lnTo>
                  <a:lnTo>
                    <a:pt x="511" y="64"/>
                  </a:lnTo>
                  <a:lnTo>
                    <a:pt x="508" y="73"/>
                  </a:lnTo>
                  <a:lnTo>
                    <a:pt x="504" y="82"/>
                  </a:lnTo>
                  <a:lnTo>
                    <a:pt x="501" y="90"/>
                  </a:lnTo>
                  <a:lnTo>
                    <a:pt x="491" y="105"/>
                  </a:lnTo>
                  <a:lnTo>
                    <a:pt x="481" y="119"/>
                  </a:lnTo>
                  <a:lnTo>
                    <a:pt x="468" y="134"/>
                  </a:lnTo>
                  <a:lnTo>
                    <a:pt x="455" y="145"/>
                  </a:lnTo>
                  <a:lnTo>
                    <a:pt x="441" y="156"/>
                  </a:lnTo>
                  <a:lnTo>
                    <a:pt x="433" y="161"/>
                  </a:lnTo>
                  <a:lnTo>
                    <a:pt x="425" y="166"/>
                  </a:lnTo>
                  <a:lnTo>
                    <a:pt x="418" y="170"/>
                  </a:lnTo>
                  <a:lnTo>
                    <a:pt x="409" y="174"/>
                  </a:lnTo>
                  <a:lnTo>
                    <a:pt x="401" y="177"/>
                  </a:lnTo>
                  <a:lnTo>
                    <a:pt x="392" y="180"/>
                  </a:lnTo>
                  <a:lnTo>
                    <a:pt x="383" y="183"/>
                  </a:lnTo>
                  <a:lnTo>
                    <a:pt x="373" y="185"/>
                  </a:lnTo>
                  <a:lnTo>
                    <a:pt x="364" y="186"/>
                  </a:lnTo>
                  <a:lnTo>
                    <a:pt x="355" y="187"/>
                  </a:lnTo>
                  <a:lnTo>
                    <a:pt x="346" y="189"/>
                  </a:lnTo>
                  <a:lnTo>
                    <a:pt x="336" y="189"/>
                  </a:lnTo>
                  <a:lnTo>
                    <a:pt x="231" y="189"/>
                  </a:lnTo>
                  <a:lnTo>
                    <a:pt x="215" y="187"/>
                  </a:lnTo>
                  <a:lnTo>
                    <a:pt x="201" y="186"/>
                  </a:lnTo>
                  <a:lnTo>
                    <a:pt x="186" y="183"/>
                  </a:lnTo>
                  <a:lnTo>
                    <a:pt x="172" y="180"/>
                  </a:lnTo>
                  <a:lnTo>
                    <a:pt x="160" y="174"/>
                  </a:lnTo>
                  <a:lnTo>
                    <a:pt x="146" y="169"/>
                  </a:lnTo>
                  <a:lnTo>
                    <a:pt x="134" y="161"/>
                  </a:lnTo>
                  <a:lnTo>
                    <a:pt x="122" y="154"/>
                  </a:lnTo>
                  <a:lnTo>
                    <a:pt x="111" y="145"/>
                  </a:lnTo>
                  <a:lnTo>
                    <a:pt x="100" y="135"/>
                  </a:lnTo>
                  <a:lnTo>
                    <a:pt x="91" y="125"/>
                  </a:lnTo>
                  <a:lnTo>
                    <a:pt x="82" y="113"/>
                  </a:lnTo>
                  <a:lnTo>
                    <a:pt x="74" y="102"/>
                  </a:lnTo>
                  <a:lnTo>
                    <a:pt x="66" y="90"/>
                  </a:lnTo>
                  <a:lnTo>
                    <a:pt x="60" y="76"/>
                  </a:lnTo>
                  <a:lnTo>
                    <a:pt x="54" y="63"/>
                  </a:lnTo>
                  <a:lnTo>
                    <a:pt x="0" y="63"/>
                  </a:lnTo>
                  <a:lnTo>
                    <a:pt x="97" y="0"/>
                  </a:lnTo>
                  <a:lnTo>
                    <a:pt x="214" y="63"/>
                  </a:lnTo>
                  <a:lnTo>
                    <a:pt x="162" y="63"/>
                  </a:lnTo>
                  <a:lnTo>
                    <a:pt x="165" y="73"/>
                  </a:lnTo>
                  <a:lnTo>
                    <a:pt x="169" y="83"/>
                  </a:lnTo>
                  <a:lnTo>
                    <a:pt x="174" y="93"/>
                  </a:lnTo>
                  <a:lnTo>
                    <a:pt x="180" y="102"/>
                  </a:lnTo>
                  <a:lnTo>
                    <a:pt x="186" y="112"/>
                  </a:lnTo>
                  <a:lnTo>
                    <a:pt x="194" y="121"/>
                  </a:lnTo>
                  <a:lnTo>
                    <a:pt x="200" y="128"/>
                  </a:lnTo>
                  <a:lnTo>
                    <a:pt x="208" y="137"/>
                  </a:lnTo>
                  <a:lnTo>
                    <a:pt x="215" y="144"/>
                  </a:lnTo>
                  <a:lnTo>
                    <a:pt x="224" y="151"/>
                  </a:lnTo>
                  <a:lnTo>
                    <a:pt x="234" y="157"/>
                  </a:lnTo>
                  <a:lnTo>
                    <a:pt x="243" y="163"/>
                  </a:lnTo>
                  <a:lnTo>
                    <a:pt x="252" y="169"/>
                  </a:lnTo>
                  <a:lnTo>
                    <a:pt x="263" y="173"/>
                  </a:lnTo>
                  <a:lnTo>
                    <a:pt x="272" y="177"/>
                  </a:lnTo>
                  <a:lnTo>
                    <a:pt x="283" y="180"/>
                  </a:lnTo>
                  <a:lnTo>
                    <a:pt x="283" y="180"/>
                  </a:lnTo>
                  <a:lnTo>
                    <a:pt x="298" y="176"/>
                  </a:lnTo>
                  <a:lnTo>
                    <a:pt x="312" y="170"/>
                  </a:lnTo>
                  <a:lnTo>
                    <a:pt x="324" y="163"/>
                  </a:lnTo>
                  <a:lnTo>
                    <a:pt x="336" y="154"/>
                  </a:lnTo>
                  <a:lnTo>
                    <a:pt x="349" y="145"/>
                  </a:lnTo>
                  <a:lnTo>
                    <a:pt x="359" y="135"/>
                  </a:lnTo>
                  <a:lnTo>
                    <a:pt x="370" y="124"/>
                  </a:lnTo>
                  <a:lnTo>
                    <a:pt x="379" y="112"/>
                  </a:lnTo>
                  <a:lnTo>
                    <a:pt x="387" y="100"/>
                  </a:lnTo>
                  <a:lnTo>
                    <a:pt x="395" y="87"/>
                  </a:lnTo>
                  <a:lnTo>
                    <a:pt x="401" y="74"/>
                  </a:lnTo>
                  <a:lnTo>
                    <a:pt x="406" y="60"/>
                  </a:lnTo>
                  <a:lnTo>
                    <a:pt x="410" y="45"/>
                  </a:lnTo>
                  <a:lnTo>
                    <a:pt x="413" y="31"/>
                  </a:lnTo>
                  <a:lnTo>
                    <a:pt x="415" y="15"/>
                  </a:lnTo>
                  <a:lnTo>
                    <a:pt x="416" y="0"/>
                  </a:lnTo>
                  <a:lnTo>
                    <a:pt x="52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64" name="Freeform 1796"/>
            <p:cNvSpPr>
              <a:spLocks/>
            </p:cNvSpPr>
            <p:nvPr/>
          </p:nvSpPr>
          <p:spPr bwMode="auto">
            <a:xfrm>
              <a:off x="5082" y="2624"/>
              <a:ext cx="27" cy="4"/>
            </a:xfrm>
            <a:custGeom>
              <a:avLst/>
              <a:gdLst>
                <a:gd name="T0" fmla="*/ 53 w 53"/>
                <a:gd name="T1" fmla="*/ 9 h 9"/>
                <a:gd name="T2" fmla="*/ 40 w 53"/>
                <a:gd name="T3" fmla="*/ 7 h 9"/>
                <a:gd name="T4" fmla="*/ 26 w 53"/>
                <a:gd name="T5" fmla="*/ 6 h 9"/>
                <a:gd name="T6" fmla="*/ 14 w 53"/>
                <a:gd name="T7" fmla="*/ 5 h 9"/>
                <a:gd name="T8" fmla="*/ 0 w 5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">
                  <a:moveTo>
                    <a:pt x="53" y="9"/>
                  </a:moveTo>
                  <a:lnTo>
                    <a:pt x="40" y="7"/>
                  </a:lnTo>
                  <a:lnTo>
                    <a:pt x="26" y="6"/>
                  </a:lnTo>
                  <a:lnTo>
                    <a:pt x="14" y="5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65" name="Freeform 1797"/>
            <p:cNvSpPr>
              <a:spLocks/>
            </p:cNvSpPr>
            <p:nvPr/>
          </p:nvSpPr>
          <p:spPr bwMode="auto">
            <a:xfrm>
              <a:off x="4555" y="2530"/>
              <a:ext cx="252" cy="98"/>
            </a:xfrm>
            <a:custGeom>
              <a:avLst/>
              <a:gdLst>
                <a:gd name="T0" fmla="*/ 0 w 520"/>
                <a:gd name="T1" fmla="*/ 9 h 189"/>
                <a:gd name="T2" fmla="*/ 2 w 520"/>
                <a:gd name="T3" fmla="*/ 28 h 189"/>
                <a:gd name="T4" fmla="*/ 5 w 520"/>
                <a:gd name="T5" fmla="*/ 47 h 189"/>
                <a:gd name="T6" fmla="*/ 11 w 520"/>
                <a:gd name="T7" fmla="*/ 64 h 189"/>
                <a:gd name="T8" fmla="*/ 17 w 520"/>
                <a:gd name="T9" fmla="*/ 82 h 189"/>
                <a:gd name="T10" fmla="*/ 31 w 520"/>
                <a:gd name="T11" fmla="*/ 105 h 189"/>
                <a:gd name="T12" fmla="*/ 54 w 520"/>
                <a:gd name="T13" fmla="*/ 134 h 189"/>
                <a:gd name="T14" fmla="*/ 82 w 520"/>
                <a:gd name="T15" fmla="*/ 156 h 189"/>
                <a:gd name="T16" fmla="*/ 97 w 520"/>
                <a:gd name="T17" fmla="*/ 166 h 189"/>
                <a:gd name="T18" fmla="*/ 112 w 520"/>
                <a:gd name="T19" fmla="*/ 174 h 189"/>
                <a:gd name="T20" fmla="*/ 131 w 520"/>
                <a:gd name="T21" fmla="*/ 180 h 189"/>
                <a:gd name="T22" fmla="*/ 148 w 520"/>
                <a:gd name="T23" fmla="*/ 185 h 189"/>
                <a:gd name="T24" fmla="*/ 166 w 520"/>
                <a:gd name="T25" fmla="*/ 187 h 189"/>
                <a:gd name="T26" fmla="*/ 186 w 520"/>
                <a:gd name="T27" fmla="*/ 189 h 189"/>
                <a:gd name="T28" fmla="*/ 306 w 520"/>
                <a:gd name="T29" fmla="*/ 187 h 189"/>
                <a:gd name="T30" fmla="*/ 335 w 520"/>
                <a:gd name="T31" fmla="*/ 183 h 189"/>
                <a:gd name="T32" fmla="*/ 362 w 520"/>
                <a:gd name="T33" fmla="*/ 174 h 189"/>
                <a:gd name="T34" fmla="*/ 387 w 520"/>
                <a:gd name="T35" fmla="*/ 161 h 189"/>
                <a:gd name="T36" fmla="*/ 410 w 520"/>
                <a:gd name="T37" fmla="*/ 145 h 189"/>
                <a:gd name="T38" fmla="*/ 430 w 520"/>
                <a:gd name="T39" fmla="*/ 125 h 189"/>
                <a:gd name="T40" fmla="*/ 447 w 520"/>
                <a:gd name="T41" fmla="*/ 102 h 189"/>
                <a:gd name="T42" fmla="*/ 461 w 520"/>
                <a:gd name="T43" fmla="*/ 76 h 189"/>
                <a:gd name="T44" fmla="*/ 520 w 520"/>
                <a:gd name="T45" fmla="*/ 63 h 189"/>
                <a:gd name="T46" fmla="*/ 307 w 520"/>
                <a:gd name="T47" fmla="*/ 63 h 189"/>
                <a:gd name="T48" fmla="*/ 356 w 520"/>
                <a:gd name="T49" fmla="*/ 73 h 189"/>
                <a:gd name="T50" fmla="*/ 347 w 520"/>
                <a:gd name="T51" fmla="*/ 93 h 189"/>
                <a:gd name="T52" fmla="*/ 335 w 520"/>
                <a:gd name="T53" fmla="*/ 112 h 189"/>
                <a:gd name="T54" fmla="*/ 321 w 520"/>
                <a:gd name="T55" fmla="*/ 128 h 189"/>
                <a:gd name="T56" fmla="*/ 306 w 520"/>
                <a:gd name="T57" fmla="*/ 144 h 189"/>
                <a:gd name="T58" fmla="*/ 287 w 520"/>
                <a:gd name="T59" fmla="*/ 157 h 189"/>
                <a:gd name="T60" fmla="*/ 269 w 520"/>
                <a:gd name="T61" fmla="*/ 169 h 189"/>
                <a:gd name="T62" fmla="*/ 249 w 520"/>
                <a:gd name="T63" fmla="*/ 177 h 189"/>
                <a:gd name="T64" fmla="*/ 238 w 520"/>
                <a:gd name="T65" fmla="*/ 180 h 189"/>
                <a:gd name="T66" fmla="*/ 210 w 520"/>
                <a:gd name="T67" fmla="*/ 170 h 189"/>
                <a:gd name="T68" fmla="*/ 184 w 520"/>
                <a:gd name="T69" fmla="*/ 154 h 189"/>
                <a:gd name="T70" fmla="*/ 161 w 520"/>
                <a:gd name="T71" fmla="*/ 135 h 189"/>
                <a:gd name="T72" fmla="*/ 143 w 520"/>
                <a:gd name="T73" fmla="*/ 112 h 189"/>
                <a:gd name="T74" fmla="*/ 128 w 520"/>
                <a:gd name="T75" fmla="*/ 87 h 189"/>
                <a:gd name="T76" fmla="*/ 115 w 520"/>
                <a:gd name="T77" fmla="*/ 60 h 189"/>
                <a:gd name="T78" fmla="*/ 108 w 520"/>
                <a:gd name="T79" fmla="*/ 31 h 189"/>
                <a:gd name="T80" fmla="*/ 106 w 520"/>
                <a:gd name="T8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0" h="189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3" y="38"/>
                  </a:lnTo>
                  <a:lnTo>
                    <a:pt x="5" y="47"/>
                  </a:lnTo>
                  <a:lnTo>
                    <a:pt x="8" y="55"/>
                  </a:lnTo>
                  <a:lnTo>
                    <a:pt x="11" y="64"/>
                  </a:lnTo>
                  <a:lnTo>
                    <a:pt x="14" y="73"/>
                  </a:lnTo>
                  <a:lnTo>
                    <a:pt x="17" y="82"/>
                  </a:lnTo>
                  <a:lnTo>
                    <a:pt x="22" y="90"/>
                  </a:lnTo>
                  <a:lnTo>
                    <a:pt x="31" y="105"/>
                  </a:lnTo>
                  <a:lnTo>
                    <a:pt x="42" y="119"/>
                  </a:lnTo>
                  <a:lnTo>
                    <a:pt x="54" y="134"/>
                  </a:lnTo>
                  <a:lnTo>
                    <a:pt x="68" y="145"/>
                  </a:lnTo>
                  <a:lnTo>
                    <a:pt x="82" y="156"/>
                  </a:lnTo>
                  <a:lnTo>
                    <a:pt x="89" y="161"/>
                  </a:lnTo>
                  <a:lnTo>
                    <a:pt x="97" y="166"/>
                  </a:lnTo>
                  <a:lnTo>
                    <a:pt x="105" y="170"/>
                  </a:lnTo>
                  <a:lnTo>
                    <a:pt x="112" y="174"/>
                  </a:lnTo>
                  <a:lnTo>
                    <a:pt x="121" y="177"/>
                  </a:lnTo>
                  <a:lnTo>
                    <a:pt x="131" y="180"/>
                  </a:lnTo>
                  <a:lnTo>
                    <a:pt x="138" y="183"/>
                  </a:lnTo>
                  <a:lnTo>
                    <a:pt x="148" y="185"/>
                  </a:lnTo>
                  <a:lnTo>
                    <a:pt x="157" y="186"/>
                  </a:lnTo>
                  <a:lnTo>
                    <a:pt x="166" y="187"/>
                  </a:lnTo>
                  <a:lnTo>
                    <a:pt x="175" y="189"/>
                  </a:lnTo>
                  <a:lnTo>
                    <a:pt x="186" y="189"/>
                  </a:lnTo>
                  <a:lnTo>
                    <a:pt x="292" y="189"/>
                  </a:lnTo>
                  <a:lnTo>
                    <a:pt x="306" y="187"/>
                  </a:lnTo>
                  <a:lnTo>
                    <a:pt x="321" y="186"/>
                  </a:lnTo>
                  <a:lnTo>
                    <a:pt x="335" y="183"/>
                  </a:lnTo>
                  <a:lnTo>
                    <a:pt x="349" y="180"/>
                  </a:lnTo>
                  <a:lnTo>
                    <a:pt x="362" y="174"/>
                  </a:lnTo>
                  <a:lnTo>
                    <a:pt x="375" y="169"/>
                  </a:lnTo>
                  <a:lnTo>
                    <a:pt x="387" y="161"/>
                  </a:lnTo>
                  <a:lnTo>
                    <a:pt x="399" y="154"/>
                  </a:lnTo>
                  <a:lnTo>
                    <a:pt x="410" y="145"/>
                  </a:lnTo>
                  <a:lnTo>
                    <a:pt x="421" y="135"/>
                  </a:lnTo>
                  <a:lnTo>
                    <a:pt x="430" y="125"/>
                  </a:lnTo>
                  <a:lnTo>
                    <a:pt x="439" y="113"/>
                  </a:lnTo>
                  <a:lnTo>
                    <a:pt x="447" y="102"/>
                  </a:lnTo>
                  <a:lnTo>
                    <a:pt x="454" y="90"/>
                  </a:lnTo>
                  <a:lnTo>
                    <a:pt x="461" y="76"/>
                  </a:lnTo>
                  <a:lnTo>
                    <a:pt x="467" y="63"/>
                  </a:lnTo>
                  <a:lnTo>
                    <a:pt x="520" y="63"/>
                  </a:lnTo>
                  <a:lnTo>
                    <a:pt x="424" y="0"/>
                  </a:lnTo>
                  <a:lnTo>
                    <a:pt x="307" y="63"/>
                  </a:lnTo>
                  <a:lnTo>
                    <a:pt x="361" y="63"/>
                  </a:lnTo>
                  <a:lnTo>
                    <a:pt x="356" y="73"/>
                  </a:lnTo>
                  <a:lnTo>
                    <a:pt x="352" y="83"/>
                  </a:lnTo>
                  <a:lnTo>
                    <a:pt x="347" y="93"/>
                  </a:lnTo>
                  <a:lnTo>
                    <a:pt x="341" y="102"/>
                  </a:lnTo>
                  <a:lnTo>
                    <a:pt x="335" y="112"/>
                  </a:lnTo>
                  <a:lnTo>
                    <a:pt x="329" y="121"/>
                  </a:lnTo>
                  <a:lnTo>
                    <a:pt x="321" y="128"/>
                  </a:lnTo>
                  <a:lnTo>
                    <a:pt x="313" y="137"/>
                  </a:lnTo>
                  <a:lnTo>
                    <a:pt x="306" y="144"/>
                  </a:lnTo>
                  <a:lnTo>
                    <a:pt x="296" y="151"/>
                  </a:lnTo>
                  <a:lnTo>
                    <a:pt x="287" y="157"/>
                  </a:lnTo>
                  <a:lnTo>
                    <a:pt x="278" y="163"/>
                  </a:lnTo>
                  <a:lnTo>
                    <a:pt x="269" y="169"/>
                  </a:lnTo>
                  <a:lnTo>
                    <a:pt x="260" y="173"/>
                  </a:lnTo>
                  <a:lnTo>
                    <a:pt x="249" y="177"/>
                  </a:lnTo>
                  <a:lnTo>
                    <a:pt x="238" y="180"/>
                  </a:lnTo>
                  <a:lnTo>
                    <a:pt x="238" y="180"/>
                  </a:lnTo>
                  <a:lnTo>
                    <a:pt x="224" y="176"/>
                  </a:lnTo>
                  <a:lnTo>
                    <a:pt x="210" y="170"/>
                  </a:lnTo>
                  <a:lnTo>
                    <a:pt x="197" y="163"/>
                  </a:lnTo>
                  <a:lnTo>
                    <a:pt x="184" y="154"/>
                  </a:lnTo>
                  <a:lnTo>
                    <a:pt x="172" y="145"/>
                  </a:lnTo>
                  <a:lnTo>
                    <a:pt x="161" y="135"/>
                  </a:lnTo>
                  <a:lnTo>
                    <a:pt x="152" y="124"/>
                  </a:lnTo>
                  <a:lnTo>
                    <a:pt x="143" y="112"/>
                  </a:lnTo>
                  <a:lnTo>
                    <a:pt x="134" y="100"/>
                  </a:lnTo>
                  <a:lnTo>
                    <a:pt x="128" y="87"/>
                  </a:lnTo>
                  <a:lnTo>
                    <a:pt x="121" y="74"/>
                  </a:lnTo>
                  <a:lnTo>
                    <a:pt x="115" y="60"/>
                  </a:lnTo>
                  <a:lnTo>
                    <a:pt x="111" y="45"/>
                  </a:lnTo>
                  <a:lnTo>
                    <a:pt x="108" y="31"/>
                  </a:lnTo>
                  <a:lnTo>
                    <a:pt x="106" y="15"/>
                  </a:lnTo>
                  <a:lnTo>
                    <a:pt x="1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66" name="Freeform 1798"/>
            <p:cNvSpPr>
              <a:spLocks/>
            </p:cNvSpPr>
            <p:nvPr/>
          </p:nvSpPr>
          <p:spPr bwMode="auto">
            <a:xfrm>
              <a:off x="4555" y="2530"/>
              <a:ext cx="115" cy="98"/>
            </a:xfrm>
            <a:custGeom>
              <a:avLst/>
              <a:gdLst>
                <a:gd name="T0" fmla="*/ 0 w 238"/>
                <a:gd name="T1" fmla="*/ 0 h 189"/>
                <a:gd name="T2" fmla="*/ 0 w 238"/>
                <a:gd name="T3" fmla="*/ 9 h 189"/>
                <a:gd name="T4" fmla="*/ 0 w 238"/>
                <a:gd name="T5" fmla="*/ 19 h 189"/>
                <a:gd name="T6" fmla="*/ 2 w 238"/>
                <a:gd name="T7" fmla="*/ 28 h 189"/>
                <a:gd name="T8" fmla="*/ 3 w 238"/>
                <a:gd name="T9" fmla="*/ 38 h 189"/>
                <a:gd name="T10" fmla="*/ 5 w 238"/>
                <a:gd name="T11" fmla="*/ 47 h 189"/>
                <a:gd name="T12" fmla="*/ 8 w 238"/>
                <a:gd name="T13" fmla="*/ 55 h 189"/>
                <a:gd name="T14" fmla="*/ 11 w 238"/>
                <a:gd name="T15" fmla="*/ 64 h 189"/>
                <a:gd name="T16" fmla="*/ 14 w 238"/>
                <a:gd name="T17" fmla="*/ 73 h 189"/>
                <a:gd name="T18" fmla="*/ 17 w 238"/>
                <a:gd name="T19" fmla="*/ 82 h 189"/>
                <a:gd name="T20" fmla="*/ 22 w 238"/>
                <a:gd name="T21" fmla="*/ 90 h 189"/>
                <a:gd name="T22" fmla="*/ 31 w 238"/>
                <a:gd name="T23" fmla="*/ 105 h 189"/>
                <a:gd name="T24" fmla="*/ 42 w 238"/>
                <a:gd name="T25" fmla="*/ 119 h 189"/>
                <a:gd name="T26" fmla="*/ 54 w 238"/>
                <a:gd name="T27" fmla="*/ 134 h 189"/>
                <a:gd name="T28" fmla="*/ 68 w 238"/>
                <a:gd name="T29" fmla="*/ 145 h 189"/>
                <a:gd name="T30" fmla="*/ 82 w 238"/>
                <a:gd name="T31" fmla="*/ 156 h 189"/>
                <a:gd name="T32" fmla="*/ 89 w 238"/>
                <a:gd name="T33" fmla="*/ 161 h 189"/>
                <a:gd name="T34" fmla="*/ 97 w 238"/>
                <a:gd name="T35" fmla="*/ 166 h 189"/>
                <a:gd name="T36" fmla="*/ 105 w 238"/>
                <a:gd name="T37" fmla="*/ 170 h 189"/>
                <a:gd name="T38" fmla="*/ 112 w 238"/>
                <a:gd name="T39" fmla="*/ 174 h 189"/>
                <a:gd name="T40" fmla="*/ 121 w 238"/>
                <a:gd name="T41" fmla="*/ 177 h 189"/>
                <a:gd name="T42" fmla="*/ 131 w 238"/>
                <a:gd name="T43" fmla="*/ 180 h 189"/>
                <a:gd name="T44" fmla="*/ 138 w 238"/>
                <a:gd name="T45" fmla="*/ 183 h 189"/>
                <a:gd name="T46" fmla="*/ 148 w 238"/>
                <a:gd name="T47" fmla="*/ 185 h 189"/>
                <a:gd name="T48" fmla="*/ 157 w 238"/>
                <a:gd name="T49" fmla="*/ 186 h 189"/>
                <a:gd name="T50" fmla="*/ 166 w 238"/>
                <a:gd name="T51" fmla="*/ 187 h 189"/>
                <a:gd name="T52" fmla="*/ 175 w 238"/>
                <a:gd name="T53" fmla="*/ 189 h 189"/>
                <a:gd name="T54" fmla="*/ 186 w 238"/>
                <a:gd name="T55" fmla="*/ 189 h 189"/>
                <a:gd name="T56" fmla="*/ 198 w 238"/>
                <a:gd name="T57" fmla="*/ 187 h 189"/>
                <a:gd name="T58" fmla="*/ 212 w 238"/>
                <a:gd name="T59" fmla="*/ 186 h 189"/>
                <a:gd name="T60" fmla="*/ 226 w 238"/>
                <a:gd name="T61" fmla="*/ 185 h 189"/>
                <a:gd name="T62" fmla="*/ 238 w 238"/>
                <a:gd name="T63" fmla="*/ 180 h 189"/>
                <a:gd name="T64" fmla="*/ 238 w 238"/>
                <a:gd name="T65" fmla="*/ 180 h 189"/>
                <a:gd name="T66" fmla="*/ 224 w 238"/>
                <a:gd name="T67" fmla="*/ 176 h 189"/>
                <a:gd name="T68" fmla="*/ 210 w 238"/>
                <a:gd name="T69" fmla="*/ 170 h 189"/>
                <a:gd name="T70" fmla="*/ 197 w 238"/>
                <a:gd name="T71" fmla="*/ 163 h 189"/>
                <a:gd name="T72" fmla="*/ 184 w 238"/>
                <a:gd name="T73" fmla="*/ 154 h 189"/>
                <a:gd name="T74" fmla="*/ 172 w 238"/>
                <a:gd name="T75" fmla="*/ 145 h 189"/>
                <a:gd name="T76" fmla="*/ 161 w 238"/>
                <a:gd name="T77" fmla="*/ 135 h 189"/>
                <a:gd name="T78" fmla="*/ 152 w 238"/>
                <a:gd name="T79" fmla="*/ 124 h 189"/>
                <a:gd name="T80" fmla="*/ 143 w 238"/>
                <a:gd name="T81" fmla="*/ 112 h 189"/>
                <a:gd name="T82" fmla="*/ 134 w 238"/>
                <a:gd name="T83" fmla="*/ 100 h 189"/>
                <a:gd name="T84" fmla="*/ 128 w 238"/>
                <a:gd name="T85" fmla="*/ 87 h 189"/>
                <a:gd name="T86" fmla="*/ 121 w 238"/>
                <a:gd name="T87" fmla="*/ 74 h 189"/>
                <a:gd name="T88" fmla="*/ 115 w 238"/>
                <a:gd name="T89" fmla="*/ 60 h 189"/>
                <a:gd name="T90" fmla="*/ 111 w 238"/>
                <a:gd name="T91" fmla="*/ 45 h 189"/>
                <a:gd name="T92" fmla="*/ 108 w 238"/>
                <a:gd name="T93" fmla="*/ 31 h 189"/>
                <a:gd name="T94" fmla="*/ 106 w 238"/>
                <a:gd name="T95" fmla="*/ 15 h 189"/>
                <a:gd name="T96" fmla="*/ 106 w 238"/>
                <a:gd name="T97" fmla="*/ 0 h 189"/>
                <a:gd name="T98" fmla="*/ 0 w 238"/>
                <a:gd name="T9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38" h="189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3" y="38"/>
                  </a:lnTo>
                  <a:lnTo>
                    <a:pt x="5" y="47"/>
                  </a:lnTo>
                  <a:lnTo>
                    <a:pt x="8" y="55"/>
                  </a:lnTo>
                  <a:lnTo>
                    <a:pt x="11" y="64"/>
                  </a:lnTo>
                  <a:lnTo>
                    <a:pt x="14" y="73"/>
                  </a:lnTo>
                  <a:lnTo>
                    <a:pt x="17" y="82"/>
                  </a:lnTo>
                  <a:lnTo>
                    <a:pt x="22" y="90"/>
                  </a:lnTo>
                  <a:lnTo>
                    <a:pt x="31" y="105"/>
                  </a:lnTo>
                  <a:lnTo>
                    <a:pt x="42" y="119"/>
                  </a:lnTo>
                  <a:lnTo>
                    <a:pt x="54" y="134"/>
                  </a:lnTo>
                  <a:lnTo>
                    <a:pt x="68" y="145"/>
                  </a:lnTo>
                  <a:lnTo>
                    <a:pt x="82" y="156"/>
                  </a:lnTo>
                  <a:lnTo>
                    <a:pt x="89" y="161"/>
                  </a:lnTo>
                  <a:lnTo>
                    <a:pt x="97" y="166"/>
                  </a:lnTo>
                  <a:lnTo>
                    <a:pt x="105" y="170"/>
                  </a:lnTo>
                  <a:lnTo>
                    <a:pt x="112" y="174"/>
                  </a:lnTo>
                  <a:lnTo>
                    <a:pt x="121" y="177"/>
                  </a:lnTo>
                  <a:lnTo>
                    <a:pt x="131" y="180"/>
                  </a:lnTo>
                  <a:lnTo>
                    <a:pt x="138" y="183"/>
                  </a:lnTo>
                  <a:lnTo>
                    <a:pt x="148" y="185"/>
                  </a:lnTo>
                  <a:lnTo>
                    <a:pt x="157" y="186"/>
                  </a:lnTo>
                  <a:lnTo>
                    <a:pt x="166" y="187"/>
                  </a:lnTo>
                  <a:lnTo>
                    <a:pt x="175" y="189"/>
                  </a:lnTo>
                  <a:lnTo>
                    <a:pt x="186" y="189"/>
                  </a:lnTo>
                  <a:lnTo>
                    <a:pt x="198" y="187"/>
                  </a:lnTo>
                  <a:lnTo>
                    <a:pt x="212" y="186"/>
                  </a:lnTo>
                  <a:lnTo>
                    <a:pt x="226" y="185"/>
                  </a:lnTo>
                  <a:lnTo>
                    <a:pt x="238" y="180"/>
                  </a:lnTo>
                  <a:lnTo>
                    <a:pt x="238" y="180"/>
                  </a:lnTo>
                  <a:lnTo>
                    <a:pt x="224" y="176"/>
                  </a:lnTo>
                  <a:lnTo>
                    <a:pt x="210" y="170"/>
                  </a:lnTo>
                  <a:lnTo>
                    <a:pt x="197" y="163"/>
                  </a:lnTo>
                  <a:lnTo>
                    <a:pt x="184" y="154"/>
                  </a:lnTo>
                  <a:lnTo>
                    <a:pt x="172" y="145"/>
                  </a:lnTo>
                  <a:lnTo>
                    <a:pt x="161" y="135"/>
                  </a:lnTo>
                  <a:lnTo>
                    <a:pt x="152" y="124"/>
                  </a:lnTo>
                  <a:lnTo>
                    <a:pt x="143" y="112"/>
                  </a:lnTo>
                  <a:lnTo>
                    <a:pt x="134" y="100"/>
                  </a:lnTo>
                  <a:lnTo>
                    <a:pt x="128" y="87"/>
                  </a:lnTo>
                  <a:lnTo>
                    <a:pt x="121" y="74"/>
                  </a:lnTo>
                  <a:lnTo>
                    <a:pt x="115" y="60"/>
                  </a:lnTo>
                  <a:lnTo>
                    <a:pt x="111" y="45"/>
                  </a:lnTo>
                  <a:lnTo>
                    <a:pt x="108" y="31"/>
                  </a:lnTo>
                  <a:lnTo>
                    <a:pt x="106" y="15"/>
                  </a:lnTo>
                  <a:lnTo>
                    <a:pt x="1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2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67" name="Freeform 1799"/>
            <p:cNvSpPr>
              <a:spLocks/>
            </p:cNvSpPr>
            <p:nvPr/>
          </p:nvSpPr>
          <p:spPr bwMode="auto">
            <a:xfrm>
              <a:off x="4555" y="2530"/>
              <a:ext cx="252" cy="98"/>
            </a:xfrm>
            <a:custGeom>
              <a:avLst/>
              <a:gdLst>
                <a:gd name="T0" fmla="*/ 0 w 520"/>
                <a:gd name="T1" fmla="*/ 9 h 189"/>
                <a:gd name="T2" fmla="*/ 2 w 520"/>
                <a:gd name="T3" fmla="*/ 28 h 189"/>
                <a:gd name="T4" fmla="*/ 5 w 520"/>
                <a:gd name="T5" fmla="*/ 47 h 189"/>
                <a:gd name="T6" fmla="*/ 11 w 520"/>
                <a:gd name="T7" fmla="*/ 64 h 189"/>
                <a:gd name="T8" fmla="*/ 17 w 520"/>
                <a:gd name="T9" fmla="*/ 82 h 189"/>
                <a:gd name="T10" fmla="*/ 31 w 520"/>
                <a:gd name="T11" fmla="*/ 105 h 189"/>
                <a:gd name="T12" fmla="*/ 54 w 520"/>
                <a:gd name="T13" fmla="*/ 134 h 189"/>
                <a:gd name="T14" fmla="*/ 82 w 520"/>
                <a:gd name="T15" fmla="*/ 156 h 189"/>
                <a:gd name="T16" fmla="*/ 97 w 520"/>
                <a:gd name="T17" fmla="*/ 166 h 189"/>
                <a:gd name="T18" fmla="*/ 112 w 520"/>
                <a:gd name="T19" fmla="*/ 174 h 189"/>
                <a:gd name="T20" fmla="*/ 131 w 520"/>
                <a:gd name="T21" fmla="*/ 180 h 189"/>
                <a:gd name="T22" fmla="*/ 148 w 520"/>
                <a:gd name="T23" fmla="*/ 185 h 189"/>
                <a:gd name="T24" fmla="*/ 166 w 520"/>
                <a:gd name="T25" fmla="*/ 187 h 189"/>
                <a:gd name="T26" fmla="*/ 186 w 520"/>
                <a:gd name="T27" fmla="*/ 189 h 189"/>
                <a:gd name="T28" fmla="*/ 306 w 520"/>
                <a:gd name="T29" fmla="*/ 187 h 189"/>
                <a:gd name="T30" fmla="*/ 335 w 520"/>
                <a:gd name="T31" fmla="*/ 183 h 189"/>
                <a:gd name="T32" fmla="*/ 362 w 520"/>
                <a:gd name="T33" fmla="*/ 174 h 189"/>
                <a:gd name="T34" fmla="*/ 387 w 520"/>
                <a:gd name="T35" fmla="*/ 161 h 189"/>
                <a:gd name="T36" fmla="*/ 410 w 520"/>
                <a:gd name="T37" fmla="*/ 145 h 189"/>
                <a:gd name="T38" fmla="*/ 430 w 520"/>
                <a:gd name="T39" fmla="*/ 125 h 189"/>
                <a:gd name="T40" fmla="*/ 447 w 520"/>
                <a:gd name="T41" fmla="*/ 102 h 189"/>
                <a:gd name="T42" fmla="*/ 461 w 520"/>
                <a:gd name="T43" fmla="*/ 76 h 189"/>
                <a:gd name="T44" fmla="*/ 520 w 520"/>
                <a:gd name="T45" fmla="*/ 63 h 189"/>
                <a:gd name="T46" fmla="*/ 307 w 520"/>
                <a:gd name="T47" fmla="*/ 63 h 189"/>
                <a:gd name="T48" fmla="*/ 356 w 520"/>
                <a:gd name="T49" fmla="*/ 73 h 189"/>
                <a:gd name="T50" fmla="*/ 347 w 520"/>
                <a:gd name="T51" fmla="*/ 93 h 189"/>
                <a:gd name="T52" fmla="*/ 335 w 520"/>
                <a:gd name="T53" fmla="*/ 112 h 189"/>
                <a:gd name="T54" fmla="*/ 321 w 520"/>
                <a:gd name="T55" fmla="*/ 128 h 189"/>
                <a:gd name="T56" fmla="*/ 306 w 520"/>
                <a:gd name="T57" fmla="*/ 144 h 189"/>
                <a:gd name="T58" fmla="*/ 287 w 520"/>
                <a:gd name="T59" fmla="*/ 157 h 189"/>
                <a:gd name="T60" fmla="*/ 269 w 520"/>
                <a:gd name="T61" fmla="*/ 169 h 189"/>
                <a:gd name="T62" fmla="*/ 249 w 520"/>
                <a:gd name="T63" fmla="*/ 177 h 189"/>
                <a:gd name="T64" fmla="*/ 238 w 520"/>
                <a:gd name="T65" fmla="*/ 180 h 189"/>
                <a:gd name="T66" fmla="*/ 210 w 520"/>
                <a:gd name="T67" fmla="*/ 170 h 189"/>
                <a:gd name="T68" fmla="*/ 184 w 520"/>
                <a:gd name="T69" fmla="*/ 154 h 189"/>
                <a:gd name="T70" fmla="*/ 161 w 520"/>
                <a:gd name="T71" fmla="*/ 135 h 189"/>
                <a:gd name="T72" fmla="*/ 143 w 520"/>
                <a:gd name="T73" fmla="*/ 112 h 189"/>
                <a:gd name="T74" fmla="*/ 128 w 520"/>
                <a:gd name="T75" fmla="*/ 87 h 189"/>
                <a:gd name="T76" fmla="*/ 115 w 520"/>
                <a:gd name="T77" fmla="*/ 60 h 189"/>
                <a:gd name="T78" fmla="*/ 108 w 520"/>
                <a:gd name="T79" fmla="*/ 31 h 189"/>
                <a:gd name="T80" fmla="*/ 106 w 520"/>
                <a:gd name="T8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0" h="189">
                  <a:moveTo>
                    <a:pt x="0" y="0"/>
                  </a:moveTo>
                  <a:lnTo>
                    <a:pt x="0" y="9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3" y="38"/>
                  </a:lnTo>
                  <a:lnTo>
                    <a:pt x="5" y="47"/>
                  </a:lnTo>
                  <a:lnTo>
                    <a:pt x="8" y="55"/>
                  </a:lnTo>
                  <a:lnTo>
                    <a:pt x="11" y="64"/>
                  </a:lnTo>
                  <a:lnTo>
                    <a:pt x="14" y="73"/>
                  </a:lnTo>
                  <a:lnTo>
                    <a:pt x="17" y="82"/>
                  </a:lnTo>
                  <a:lnTo>
                    <a:pt x="22" y="90"/>
                  </a:lnTo>
                  <a:lnTo>
                    <a:pt x="31" y="105"/>
                  </a:lnTo>
                  <a:lnTo>
                    <a:pt x="42" y="119"/>
                  </a:lnTo>
                  <a:lnTo>
                    <a:pt x="54" y="134"/>
                  </a:lnTo>
                  <a:lnTo>
                    <a:pt x="68" y="145"/>
                  </a:lnTo>
                  <a:lnTo>
                    <a:pt x="82" y="156"/>
                  </a:lnTo>
                  <a:lnTo>
                    <a:pt x="89" y="161"/>
                  </a:lnTo>
                  <a:lnTo>
                    <a:pt x="97" y="166"/>
                  </a:lnTo>
                  <a:lnTo>
                    <a:pt x="105" y="170"/>
                  </a:lnTo>
                  <a:lnTo>
                    <a:pt x="112" y="174"/>
                  </a:lnTo>
                  <a:lnTo>
                    <a:pt x="121" y="177"/>
                  </a:lnTo>
                  <a:lnTo>
                    <a:pt x="131" y="180"/>
                  </a:lnTo>
                  <a:lnTo>
                    <a:pt x="138" y="183"/>
                  </a:lnTo>
                  <a:lnTo>
                    <a:pt x="148" y="185"/>
                  </a:lnTo>
                  <a:lnTo>
                    <a:pt x="157" y="186"/>
                  </a:lnTo>
                  <a:lnTo>
                    <a:pt x="166" y="187"/>
                  </a:lnTo>
                  <a:lnTo>
                    <a:pt x="175" y="189"/>
                  </a:lnTo>
                  <a:lnTo>
                    <a:pt x="186" y="189"/>
                  </a:lnTo>
                  <a:lnTo>
                    <a:pt x="292" y="189"/>
                  </a:lnTo>
                  <a:lnTo>
                    <a:pt x="306" y="187"/>
                  </a:lnTo>
                  <a:lnTo>
                    <a:pt x="321" y="186"/>
                  </a:lnTo>
                  <a:lnTo>
                    <a:pt x="335" y="183"/>
                  </a:lnTo>
                  <a:lnTo>
                    <a:pt x="349" y="180"/>
                  </a:lnTo>
                  <a:lnTo>
                    <a:pt x="362" y="174"/>
                  </a:lnTo>
                  <a:lnTo>
                    <a:pt x="375" y="169"/>
                  </a:lnTo>
                  <a:lnTo>
                    <a:pt x="387" y="161"/>
                  </a:lnTo>
                  <a:lnTo>
                    <a:pt x="399" y="154"/>
                  </a:lnTo>
                  <a:lnTo>
                    <a:pt x="410" y="145"/>
                  </a:lnTo>
                  <a:lnTo>
                    <a:pt x="421" y="135"/>
                  </a:lnTo>
                  <a:lnTo>
                    <a:pt x="430" y="125"/>
                  </a:lnTo>
                  <a:lnTo>
                    <a:pt x="439" y="113"/>
                  </a:lnTo>
                  <a:lnTo>
                    <a:pt x="447" y="102"/>
                  </a:lnTo>
                  <a:lnTo>
                    <a:pt x="454" y="90"/>
                  </a:lnTo>
                  <a:lnTo>
                    <a:pt x="461" y="76"/>
                  </a:lnTo>
                  <a:lnTo>
                    <a:pt x="467" y="63"/>
                  </a:lnTo>
                  <a:lnTo>
                    <a:pt x="520" y="63"/>
                  </a:lnTo>
                  <a:lnTo>
                    <a:pt x="424" y="0"/>
                  </a:lnTo>
                  <a:lnTo>
                    <a:pt x="307" y="63"/>
                  </a:lnTo>
                  <a:lnTo>
                    <a:pt x="361" y="63"/>
                  </a:lnTo>
                  <a:lnTo>
                    <a:pt x="356" y="73"/>
                  </a:lnTo>
                  <a:lnTo>
                    <a:pt x="352" y="83"/>
                  </a:lnTo>
                  <a:lnTo>
                    <a:pt x="347" y="93"/>
                  </a:lnTo>
                  <a:lnTo>
                    <a:pt x="341" y="102"/>
                  </a:lnTo>
                  <a:lnTo>
                    <a:pt x="335" y="112"/>
                  </a:lnTo>
                  <a:lnTo>
                    <a:pt x="329" y="121"/>
                  </a:lnTo>
                  <a:lnTo>
                    <a:pt x="321" y="128"/>
                  </a:lnTo>
                  <a:lnTo>
                    <a:pt x="313" y="137"/>
                  </a:lnTo>
                  <a:lnTo>
                    <a:pt x="306" y="144"/>
                  </a:lnTo>
                  <a:lnTo>
                    <a:pt x="296" y="151"/>
                  </a:lnTo>
                  <a:lnTo>
                    <a:pt x="287" y="157"/>
                  </a:lnTo>
                  <a:lnTo>
                    <a:pt x="278" y="163"/>
                  </a:lnTo>
                  <a:lnTo>
                    <a:pt x="269" y="169"/>
                  </a:lnTo>
                  <a:lnTo>
                    <a:pt x="260" y="173"/>
                  </a:lnTo>
                  <a:lnTo>
                    <a:pt x="249" y="177"/>
                  </a:lnTo>
                  <a:lnTo>
                    <a:pt x="238" y="180"/>
                  </a:lnTo>
                  <a:lnTo>
                    <a:pt x="238" y="180"/>
                  </a:lnTo>
                  <a:lnTo>
                    <a:pt x="224" y="176"/>
                  </a:lnTo>
                  <a:lnTo>
                    <a:pt x="210" y="170"/>
                  </a:lnTo>
                  <a:lnTo>
                    <a:pt x="197" y="163"/>
                  </a:lnTo>
                  <a:lnTo>
                    <a:pt x="184" y="154"/>
                  </a:lnTo>
                  <a:lnTo>
                    <a:pt x="172" y="145"/>
                  </a:lnTo>
                  <a:lnTo>
                    <a:pt x="161" y="135"/>
                  </a:lnTo>
                  <a:lnTo>
                    <a:pt x="152" y="124"/>
                  </a:lnTo>
                  <a:lnTo>
                    <a:pt x="143" y="112"/>
                  </a:lnTo>
                  <a:lnTo>
                    <a:pt x="134" y="100"/>
                  </a:lnTo>
                  <a:lnTo>
                    <a:pt x="128" y="87"/>
                  </a:lnTo>
                  <a:lnTo>
                    <a:pt x="121" y="74"/>
                  </a:lnTo>
                  <a:lnTo>
                    <a:pt x="115" y="60"/>
                  </a:lnTo>
                  <a:lnTo>
                    <a:pt x="111" y="45"/>
                  </a:lnTo>
                  <a:lnTo>
                    <a:pt x="108" y="31"/>
                  </a:lnTo>
                  <a:lnTo>
                    <a:pt x="106" y="15"/>
                  </a:lnTo>
                  <a:lnTo>
                    <a:pt x="106" y="0"/>
                  </a:lnTo>
                  <a:lnTo>
                    <a:pt x="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68" name="Freeform 1800"/>
            <p:cNvSpPr>
              <a:spLocks/>
            </p:cNvSpPr>
            <p:nvPr/>
          </p:nvSpPr>
          <p:spPr bwMode="auto">
            <a:xfrm>
              <a:off x="4645" y="2624"/>
              <a:ext cx="25" cy="4"/>
            </a:xfrm>
            <a:custGeom>
              <a:avLst/>
              <a:gdLst>
                <a:gd name="T0" fmla="*/ 0 w 52"/>
                <a:gd name="T1" fmla="*/ 9 h 9"/>
                <a:gd name="T2" fmla="*/ 12 w 52"/>
                <a:gd name="T3" fmla="*/ 7 h 9"/>
                <a:gd name="T4" fmla="*/ 26 w 52"/>
                <a:gd name="T5" fmla="*/ 6 h 9"/>
                <a:gd name="T6" fmla="*/ 40 w 52"/>
                <a:gd name="T7" fmla="*/ 5 h 9"/>
                <a:gd name="T8" fmla="*/ 52 w 5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9">
                  <a:moveTo>
                    <a:pt x="0" y="9"/>
                  </a:moveTo>
                  <a:lnTo>
                    <a:pt x="12" y="7"/>
                  </a:lnTo>
                  <a:lnTo>
                    <a:pt x="26" y="6"/>
                  </a:lnTo>
                  <a:lnTo>
                    <a:pt x="40" y="5"/>
                  </a:lnTo>
                  <a:lnTo>
                    <a:pt x="5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69" name="Line 1801"/>
            <p:cNvSpPr>
              <a:spLocks noChangeShapeType="1"/>
            </p:cNvSpPr>
            <p:nvPr/>
          </p:nvSpPr>
          <p:spPr bwMode="auto">
            <a:xfrm>
              <a:off x="4748" y="2497"/>
              <a:ext cx="29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70" name="Freeform 1802"/>
            <p:cNvSpPr>
              <a:spLocks/>
            </p:cNvSpPr>
            <p:nvPr/>
          </p:nvSpPr>
          <p:spPr bwMode="auto">
            <a:xfrm>
              <a:off x="4842" y="1741"/>
              <a:ext cx="174" cy="365"/>
            </a:xfrm>
            <a:custGeom>
              <a:avLst/>
              <a:gdLst>
                <a:gd name="T0" fmla="*/ 92 w 360"/>
                <a:gd name="T1" fmla="*/ 696 h 700"/>
                <a:gd name="T2" fmla="*/ 75 w 360"/>
                <a:gd name="T3" fmla="*/ 686 h 700"/>
                <a:gd name="T4" fmla="*/ 59 w 360"/>
                <a:gd name="T5" fmla="*/ 674 h 700"/>
                <a:gd name="T6" fmla="*/ 46 w 360"/>
                <a:gd name="T7" fmla="*/ 660 h 700"/>
                <a:gd name="T8" fmla="*/ 33 w 360"/>
                <a:gd name="T9" fmla="*/ 644 h 700"/>
                <a:gd name="T10" fmla="*/ 23 w 360"/>
                <a:gd name="T11" fmla="*/ 626 h 700"/>
                <a:gd name="T12" fmla="*/ 15 w 360"/>
                <a:gd name="T13" fmla="*/ 606 h 700"/>
                <a:gd name="T14" fmla="*/ 7 w 360"/>
                <a:gd name="T15" fmla="*/ 586 h 700"/>
                <a:gd name="T16" fmla="*/ 3 w 360"/>
                <a:gd name="T17" fmla="*/ 565 h 700"/>
                <a:gd name="T18" fmla="*/ 1 w 360"/>
                <a:gd name="T19" fmla="*/ 542 h 700"/>
                <a:gd name="T20" fmla="*/ 0 w 360"/>
                <a:gd name="T21" fmla="*/ 519 h 700"/>
                <a:gd name="T22" fmla="*/ 1 w 360"/>
                <a:gd name="T23" fmla="*/ 494 h 700"/>
                <a:gd name="T24" fmla="*/ 4 w 360"/>
                <a:gd name="T25" fmla="*/ 470 h 700"/>
                <a:gd name="T26" fmla="*/ 9 w 360"/>
                <a:gd name="T27" fmla="*/ 445 h 700"/>
                <a:gd name="T28" fmla="*/ 16 w 360"/>
                <a:gd name="T29" fmla="*/ 420 h 700"/>
                <a:gd name="T30" fmla="*/ 26 w 360"/>
                <a:gd name="T31" fmla="*/ 396 h 700"/>
                <a:gd name="T32" fmla="*/ 96 w 360"/>
                <a:gd name="T33" fmla="*/ 245 h 700"/>
                <a:gd name="T34" fmla="*/ 116 w 360"/>
                <a:gd name="T35" fmla="*/ 209 h 700"/>
                <a:gd name="T36" fmla="*/ 139 w 360"/>
                <a:gd name="T37" fmla="*/ 175 h 700"/>
                <a:gd name="T38" fmla="*/ 167 w 360"/>
                <a:gd name="T39" fmla="*/ 145 h 700"/>
                <a:gd name="T40" fmla="*/ 194 w 360"/>
                <a:gd name="T41" fmla="*/ 120 h 700"/>
                <a:gd name="T42" fmla="*/ 225 w 360"/>
                <a:gd name="T43" fmla="*/ 98 h 700"/>
                <a:gd name="T44" fmla="*/ 257 w 360"/>
                <a:gd name="T45" fmla="*/ 82 h 700"/>
                <a:gd name="T46" fmla="*/ 283 w 360"/>
                <a:gd name="T47" fmla="*/ 75 h 700"/>
                <a:gd name="T48" fmla="*/ 299 w 360"/>
                <a:gd name="T49" fmla="*/ 71 h 700"/>
                <a:gd name="T50" fmla="*/ 316 w 360"/>
                <a:gd name="T51" fmla="*/ 69 h 700"/>
                <a:gd name="T52" fmla="*/ 357 w 360"/>
                <a:gd name="T53" fmla="*/ 0 h 700"/>
                <a:gd name="T54" fmla="*/ 228 w 360"/>
                <a:gd name="T55" fmla="*/ 275 h 700"/>
                <a:gd name="T56" fmla="*/ 248 w 360"/>
                <a:gd name="T57" fmla="*/ 207 h 700"/>
                <a:gd name="T58" fmla="*/ 222 w 360"/>
                <a:gd name="T59" fmla="*/ 211 h 700"/>
                <a:gd name="T60" fmla="*/ 198 w 360"/>
                <a:gd name="T61" fmla="*/ 219 h 700"/>
                <a:gd name="T62" fmla="*/ 171 w 360"/>
                <a:gd name="T63" fmla="*/ 230 h 700"/>
                <a:gd name="T64" fmla="*/ 148 w 360"/>
                <a:gd name="T65" fmla="*/ 245 h 700"/>
                <a:gd name="T66" fmla="*/ 124 w 360"/>
                <a:gd name="T67" fmla="*/ 262 h 700"/>
                <a:gd name="T68" fmla="*/ 102 w 360"/>
                <a:gd name="T69" fmla="*/ 282 h 700"/>
                <a:gd name="T70" fmla="*/ 81 w 360"/>
                <a:gd name="T71" fmla="*/ 304 h 700"/>
                <a:gd name="T72" fmla="*/ 72 w 360"/>
                <a:gd name="T73" fmla="*/ 317 h 700"/>
                <a:gd name="T74" fmla="*/ 66 w 360"/>
                <a:gd name="T75" fmla="*/ 358 h 700"/>
                <a:gd name="T76" fmla="*/ 64 w 360"/>
                <a:gd name="T77" fmla="*/ 397 h 700"/>
                <a:gd name="T78" fmla="*/ 69 w 360"/>
                <a:gd name="T79" fmla="*/ 435 h 700"/>
                <a:gd name="T80" fmla="*/ 79 w 360"/>
                <a:gd name="T81" fmla="*/ 470 h 700"/>
                <a:gd name="T82" fmla="*/ 95 w 360"/>
                <a:gd name="T83" fmla="*/ 500 h 700"/>
                <a:gd name="T84" fmla="*/ 113 w 360"/>
                <a:gd name="T85" fmla="*/ 526 h 700"/>
                <a:gd name="T86" fmla="*/ 138 w 360"/>
                <a:gd name="T87" fmla="*/ 546 h 700"/>
                <a:gd name="T88" fmla="*/ 151 w 360"/>
                <a:gd name="T89" fmla="*/ 555 h 700"/>
                <a:gd name="T90" fmla="*/ 167 w 360"/>
                <a:gd name="T91" fmla="*/ 562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0" h="700">
                  <a:moveTo>
                    <a:pt x="101" y="700"/>
                  </a:moveTo>
                  <a:lnTo>
                    <a:pt x="92" y="696"/>
                  </a:lnTo>
                  <a:lnTo>
                    <a:pt x="82" y="691"/>
                  </a:lnTo>
                  <a:lnTo>
                    <a:pt x="75" y="686"/>
                  </a:lnTo>
                  <a:lnTo>
                    <a:pt x="67" y="680"/>
                  </a:lnTo>
                  <a:lnTo>
                    <a:pt x="59" y="674"/>
                  </a:lnTo>
                  <a:lnTo>
                    <a:pt x="52" y="667"/>
                  </a:lnTo>
                  <a:lnTo>
                    <a:pt x="46" y="660"/>
                  </a:lnTo>
                  <a:lnTo>
                    <a:pt x="39" y="651"/>
                  </a:lnTo>
                  <a:lnTo>
                    <a:pt x="33" y="644"/>
                  </a:lnTo>
                  <a:lnTo>
                    <a:pt x="27" y="635"/>
                  </a:lnTo>
                  <a:lnTo>
                    <a:pt x="23" y="626"/>
                  </a:lnTo>
                  <a:lnTo>
                    <a:pt x="18" y="616"/>
                  </a:lnTo>
                  <a:lnTo>
                    <a:pt x="15" y="606"/>
                  </a:lnTo>
                  <a:lnTo>
                    <a:pt x="10" y="597"/>
                  </a:lnTo>
                  <a:lnTo>
                    <a:pt x="7" y="586"/>
                  </a:lnTo>
                  <a:lnTo>
                    <a:pt x="6" y="575"/>
                  </a:lnTo>
                  <a:lnTo>
                    <a:pt x="3" y="565"/>
                  </a:lnTo>
                  <a:lnTo>
                    <a:pt x="1" y="554"/>
                  </a:lnTo>
                  <a:lnTo>
                    <a:pt x="1" y="542"/>
                  </a:lnTo>
                  <a:lnTo>
                    <a:pt x="0" y="530"/>
                  </a:lnTo>
                  <a:lnTo>
                    <a:pt x="0" y="519"/>
                  </a:lnTo>
                  <a:lnTo>
                    <a:pt x="0" y="507"/>
                  </a:lnTo>
                  <a:lnTo>
                    <a:pt x="1" y="494"/>
                  </a:lnTo>
                  <a:lnTo>
                    <a:pt x="3" y="483"/>
                  </a:lnTo>
                  <a:lnTo>
                    <a:pt x="4" y="470"/>
                  </a:lnTo>
                  <a:lnTo>
                    <a:pt x="6" y="458"/>
                  </a:lnTo>
                  <a:lnTo>
                    <a:pt x="9" y="445"/>
                  </a:lnTo>
                  <a:lnTo>
                    <a:pt x="13" y="433"/>
                  </a:lnTo>
                  <a:lnTo>
                    <a:pt x="16" y="420"/>
                  </a:lnTo>
                  <a:lnTo>
                    <a:pt x="21" y="407"/>
                  </a:lnTo>
                  <a:lnTo>
                    <a:pt x="26" y="396"/>
                  </a:lnTo>
                  <a:lnTo>
                    <a:pt x="32" y="383"/>
                  </a:lnTo>
                  <a:lnTo>
                    <a:pt x="96" y="245"/>
                  </a:lnTo>
                  <a:lnTo>
                    <a:pt x="105" y="226"/>
                  </a:lnTo>
                  <a:lnTo>
                    <a:pt x="116" y="209"/>
                  </a:lnTo>
                  <a:lnTo>
                    <a:pt x="127" y="191"/>
                  </a:lnTo>
                  <a:lnTo>
                    <a:pt x="139" y="175"/>
                  </a:lnTo>
                  <a:lnTo>
                    <a:pt x="153" y="159"/>
                  </a:lnTo>
                  <a:lnTo>
                    <a:pt x="167" y="145"/>
                  </a:lnTo>
                  <a:lnTo>
                    <a:pt x="181" y="132"/>
                  </a:lnTo>
                  <a:lnTo>
                    <a:pt x="194" y="120"/>
                  </a:lnTo>
                  <a:lnTo>
                    <a:pt x="210" y="108"/>
                  </a:lnTo>
                  <a:lnTo>
                    <a:pt x="225" y="98"/>
                  </a:lnTo>
                  <a:lnTo>
                    <a:pt x="242" y="90"/>
                  </a:lnTo>
                  <a:lnTo>
                    <a:pt x="257" y="82"/>
                  </a:lnTo>
                  <a:lnTo>
                    <a:pt x="274" y="77"/>
                  </a:lnTo>
                  <a:lnTo>
                    <a:pt x="283" y="75"/>
                  </a:lnTo>
                  <a:lnTo>
                    <a:pt x="291" y="72"/>
                  </a:lnTo>
                  <a:lnTo>
                    <a:pt x="299" y="71"/>
                  </a:lnTo>
                  <a:lnTo>
                    <a:pt x="308" y="69"/>
                  </a:lnTo>
                  <a:lnTo>
                    <a:pt x="316" y="69"/>
                  </a:lnTo>
                  <a:lnTo>
                    <a:pt x="325" y="68"/>
                  </a:lnTo>
                  <a:lnTo>
                    <a:pt x="357" y="0"/>
                  </a:lnTo>
                  <a:lnTo>
                    <a:pt x="360" y="149"/>
                  </a:lnTo>
                  <a:lnTo>
                    <a:pt x="228" y="275"/>
                  </a:lnTo>
                  <a:lnTo>
                    <a:pt x="260" y="206"/>
                  </a:lnTo>
                  <a:lnTo>
                    <a:pt x="248" y="207"/>
                  </a:lnTo>
                  <a:lnTo>
                    <a:pt x="234" y="209"/>
                  </a:lnTo>
                  <a:lnTo>
                    <a:pt x="222" y="211"/>
                  </a:lnTo>
                  <a:lnTo>
                    <a:pt x="210" y="214"/>
                  </a:lnTo>
                  <a:lnTo>
                    <a:pt x="198" y="219"/>
                  </a:lnTo>
                  <a:lnTo>
                    <a:pt x="184" y="224"/>
                  </a:lnTo>
                  <a:lnTo>
                    <a:pt x="171" y="230"/>
                  </a:lnTo>
                  <a:lnTo>
                    <a:pt x="159" y="238"/>
                  </a:lnTo>
                  <a:lnTo>
                    <a:pt x="148" y="245"/>
                  </a:lnTo>
                  <a:lnTo>
                    <a:pt x="136" y="253"/>
                  </a:lnTo>
                  <a:lnTo>
                    <a:pt x="124" y="262"/>
                  </a:lnTo>
                  <a:lnTo>
                    <a:pt x="113" y="272"/>
                  </a:lnTo>
                  <a:lnTo>
                    <a:pt x="102" y="282"/>
                  </a:lnTo>
                  <a:lnTo>
                    <a:pt x="92" y="293"/>
                  </a:lnTo>
                  <a:lnTo>
                    <a:pt x="81" y="304"/>
                  </a:lnTo>
                  <a:lnTo>
                    <a:pt x="72" y="317"/>
                  </a:lnTo>
                  <a:lnTo>
                    <a:pt x="72" y="317"/>
                  </a:lnTo>
                  <a:lnTo>
                    <a:pt x="67" y="338"/>
                  </a:lnTo>
                  <a:lnTo>
                    <a:pt x="66" y="358"/>
                  </a:lnTo>
                  <a:lnTo>
                    <a:pt x="64" y="378"/>
                  </a:lnTo>
                  <a:lnTo>
                    <a:pt x="64" y="397"/>
                  </a:lnTo>
                  <a:lnTo>
                    <a:pt x="66" y="416"/>
                  </a:lnTo>
                  <a:lnTo>
                    <a:pt x="69" y="435"/>
                  </a:lnTo>
                  <a:lnTo>
                    <a:pt x="73" y="452"/>
                  </a:lnTo>
                  <a:lnTo>
                    <a:pt x="79" y="470"/>
                  </a:lnTo>
                  <a:lnTo>
                    <a:pt x="85" y="484"/>
                  </a:lnTo>
                  <a:lnTo>
                    <a:pt x="95" y="500"/>
                  </a:lnTo>
                  <a:lnTo>
                    <a:pt x="104" y="513"/>
                  </a:lnTo>
                  <a:lnTo>
                    <a:pt x="113" y="526"/>
                  </a:lnTo>
                  <a:lnTo>
                    <a:pt x="125" y="536"/>
                  </a:lnTo>
                  <a:lnTo>
                    <a:pt x="138" y="546"/>
                  </a:lnTo>
                  <a:lnTo>
                    <a:pt x="144" y="551"/>
                  </a:lnTo>
                  <a:lnTo>
                    <a:pt x="151" y="555"/>
                  </a:lnTo>
                  <a:lnTo>
                    <a:pt x="159" y="559"/>
                  </a:lnTo>
                  <a:lnTo>
                    <a:pt x="167" y="562"/>
                  </a:lnTo>
                  <a:lnTo>
                    <a:pt x="101" y="70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71" name="Freeform 1803"/>
            <p:cNvSpPr>
              <a:spLocks/>
            </p:cNvSpPr>
            <p:nvPr/>
          </p:nvSpPr>
          <p:spPr bwMode="auto">
            <a:xfrm>
              <a:off x="4842" y="1907"/>
              <a:ext cx="81" cy="199"/>
            </a:xfrm>
            <a:custGeom>
              <a:avLst/>
              <a:gdLst>
                <a:gd name="T0" fmla="*/ 101 w 167"/>
                <a:gd name="T1" fmla="*/ 383 h 383"/>
                <a:gd name="T2" fmla="*/ 92 w 167"/>
                <a:gd name="T3" fmla="*/ 379 h 383"/>
                <a:gd name="T4" fmla="*/ 82 w 167"/>
                <a:gd name="T5" fmla="*/ 374 h 383"/>
                <a:gd name="T6" fmla="*/ 75 w 167"/>
                <a:gd name="T7" fmla="*/ 369 h 383"/>
                <a:gd name="T8" fmla="*/ 67 w 167"/>
                <a:gd name="T9" fmla="*/ 363 h 383"/>
                <a:gd name="T10" fmla="*/ 59 w 167"/>
                <a:gd name="T11" fmla="*/ 357 h 383"/>
                <a:gd name="T12" fmla="*/ 52 w 167"/>
                <a:gd name="T13" fmla="*/ 350 h 383"/>
                <a:gd name="T14" fmla="*/ 46 w 167"/>
                <a:gd name="T15" fmla="*/ 343 h 383"/>
                <a:gd name="T16" fmla="*/ 39 w 167"/>
                <a:gd name="T17" fmla="*/ 334 h 383"/>
                <a:gd name="T18" fmla="*/ 33 w 167"/>
                <a:gd name="T19" fmla="*/ 327 h 383"/>
                <a:gd name="T20" fmla="*/ 27 w 167"/>
                <a:gd name="T21" fmla="*/ 318 h 383"/>
                <a:gd name="T22" fmla="*/ 23 w 167"/>
                <a:gd name="T23" fmla="*/ 309 h 383"/>
                <a:gd name="T24" fmla="*/ 18 w 167"/>
                <a:gd name="T25" fmla="*/ 299 h 383"/>
                <a:gd name="T26" fmla="*/ 15 w 167"/>
                <a:gd name="T27" fmla="*/ 289 h 383"/>
                <a:gd name="T28" fmla="*/ 10 w 167"/>
                <a:gd name="T29" fmla="*/ 280 h 383"/>
                <a:gd name="T30" fmla="*/ 7 w 167"/>
                <a:gd name="T31" fmla="*/ 269 h 383"/>
                <a:gd name="T32" fmla="*/ 6 w 167"/>
                <a:gd name="T33" fmla="*/ 258 h 383"/>
                <a:gd name="T34" fmla="*/ 3 w 167"/>
                <a:gd name="T35" fmla="*/ 248 h 383"/>
                <a:gd name="T36" fmla="*/ 1 w 167"/>
                <a:gd name="T37" fmla="*/ 237 h 383"/>
                <a:gd name="T38" fmla="*/ 1 w 167"/>
                <a:gd name="T39" fmla="*/ 225 h 383"/>
                <a:gd name="T40" fmla="*/ 0 w 167"/>
                <a:gd name="T41" fmla="*/ 213 h 383"/>
                <a:gd name="T42" fmla="*/ 0 w 167"/>
                <a:gd name="T43" fmla="*/ 202 h 383"/>
                <a:gd name="T44" fmla="*/ 0 w 167"/>
                <a:gd name="T45" fmla="*/ 190 h 383"/>
                <a:gd name="T46" fmla="*/ 1 w 167"/>
                <a:gd name="T47" fmla="*/ 177 h 383"/>
                <a:gd name="T48" fmla="*/ 3 w 167"/>
                <a:gd name="T49" fmla="*/ 166 h 383"/>
                <a:gd name="T50" fmla="*/ 4 w 167"/>
                <a:gd name="T51" fmla="*/ 153 h 383"/>
                <a:gd name="T52" fmla="*/ 6 w 167"/>
                <a:gd name="T53" fmla="*/ 141 h 383"/>
                <a:gd name="T54" fmla="*/ 9 w 167"/>
                <a:gd name="T55" fmla="*/ 128 h 383"/>
                <a:gd name="T56" fmla="*/ 13 w 167"/>
                <a:gd name="T57" fmla="*/ 116 h 383"/>
                <a:gd name="T58" fmla="*/ 16 w 167"/>
                <a:gd name="T59" fmla="*/ 103 h 383"/>
                <a:gd name="T60" fmla="*/ 21 w 167"/>
                <a:gd name="T61" fmla="*/ 90 h 383"/>
                <a:gd name="T62" fmla="*/ 26 w 167"/>
                <a:gd name="T63" fmla="*/ 79 h 383"/>
                <a:gd name="T64" fmla="*/ 32 w 167"/>
                <a:gd name="T65" fmla="*/ 66 h 383"/>
                <a:gd name="T66" fmla="*/ 41 w 167"/>
                <a:gd name="T67" fmla="*/ 48 h 383"/>
                <a:gd name="T68" fmla="*/ 50 w 167"/>
                <a:gd name="T69" fmla="*/ 32 h 383"/>
                <a:gd name="T70" fmla="*/ 61 w 167"/>
                <a:gd name="T71" fmla="*/ 15 h 383"/>
                <a:gd name="T72" fmla="*/ 72 w 167"/>
                <a:gd name="T73" fmla="*/ 0 h 383"/>
                <a:gd name="T74" fmla="*/ 72 w 167"/>
                <a:gd name="T75" fmla="*/ 0 h 383"/>
                <a:gd name="T76" fmla="*/ 67 w 167"/>
                <a:gd name="T77" fmla="*/ 21 h 383"/>
                <a:gd name="T78" fmla="*/ 66 w 167"/>
                <a:gd name="T79" fmla="*/ 41 h 383"/>
                <a:gd name="T80" fmla="*/ 64 w 167"/>
                <a:gd name="T81" fmla="*/ 61 h 383"/>
                <a:gd name="T82" fmla="*/ 64 w 167"/>
                <a:gd name="T83" fmla="*/ 80 h 383"/>
                <a:gd name="T84" fmla="*/ 66 w 167"/>
                <a:gd name="T85" fmla="*/ 99 h 383"/>
                <a:gd name="T86" fmla="*/ 69 w 167"/>
                <a:gd name="T87" fmla="*/ 118 h 383"/>
                <a:gd name="T88" fmla="*/ 73 w 167"/>
                <a:gd name="T89" fmla="*/ 135 h 383"/>
                <a:gd name="T90" fmla="*/ 79 w 167"/>
                <a:gd name="T91" fmla="*/ 153 h 383"/>
                <a:gd name="T92" fmla="*/ 85 w 167"/>
                <a:gd name="T93" fmla="*/ 167 h 383"/>
                <a:gd name="T94" fmla="*/ 95 w 167"/>
                <a:gd name="T95" fmla="*/ 183 h 383"/>
                <a:gd name="T96" fmla="*/ 104 w 167"/>
                <a:gd name="T97" fmla="*/ 196 h 383"/>
                <a:gd name="T98" fmla="*/ 113 w 167"/>
                <a:gd name="T99" fmla="*/ 209 h 383"/>
                <a:gd name="T100" fmla="*/ 125 w 167"/>
                <a:gd name="T101" fmla="*/ 219 h 383"/>
                <a:gd name="T102" fmla="*/ 138 w 167"/>
                <a:gd name="T103" fmla="*/ 229 h 383"/>
                <a:gd name="T104" fmla="*/ 144 w 167"/>
                <a:gd name="T105" fmla="*/ 234 h 383"/>
                <a:gd name="T106" fmla="*/ 151 w 167"/>
                <a:gd name="T107" fmla="*/ 238 h 383"/>
                <a:gd name="T108" fmla="*/ 159 w 167"/>
                <a:gd name="T109" fmla="*/ 242 h 383"/>
                <a:gd name="T110" fmla="*/ 167 w 167"/>
                <a:gd name="T111" fmla="*/ 245 h 383"/>
                <a:gd name="T112" fmla="*/ 101 w 167"/>
                <a:gd name="T113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7" h="383">
                  <a:moveTo>
                    <a:pt x="101" y="383"/>
                  </a:moveTo>
                  <a:lnTo>
                    <a:pt x="92" y="379"/>
                  </a:lnTo>
                  <a:lnTo>
                    <a:pt x="82" y="374"/>
                  </a:lnTo>
                  <a:lnTo>
                    <a:pt x="75" y="369"/>
                  </a:lnTo>
                  <a:lnTo>
                    <a:pt x="67" y="363"/>
                  </a:lnTo>
                  <a:lnTo>
                    <a:pt x="59" y="357"/>
                  </a:lnTo>
                  <a:lnTo>
                    <a:pt x="52" y="350"/>
                  </a:lnTo>
                  <a:lnTo>
                    <a:pt x="46" y="343"/>
                  </a:lnTo>
                  <a:lnTo>
                    <a:pt x="39" y="334"/>
                  </a:lnTo>
                  <a:lnTo>
                    <a:pt x="33" y="327"/>
                  </a:lnTo>
                  <a:lnTo>
                    <a:pt x="27" y="318"/>
                  </a:lnTo>
                  <a:lnTo>
                    <a:pt x="23" y="309"/>
                  </a:lnTo>
                  <a:lnTo>
                    <a:pt x="18" y="299"/>
                  </a:lnTo>
                  <a:lnTo>
                    <a:pt x="15" y="289"/>
                  </a:lnTo>
                  <a:lnTo>
                    <a:pt x="10" y="280"/>
                  </a:lnTo>
                  <a:lnTo>
                    <a:pt x="7" y="269"/>
                  </a:lnTo>
                  <a:lnTo>
                    <a:pt x="6" y="258"/>
                  </a:lnTo>
                  <a:lnTo>
                    <a:pt x="3" y="248"/>
                  </a:lnTo>
                  <a:lnTo>
                    <a:pt x="1" y="237"/>
                  </a:lnTo>
                  <a:lnTo>
                    <a:pt x="1" y="225"/>
                  </a:lnTo>
                  <a:lnTo>
                    <a:pt x="0" y="213"/>
                  </a:lnTo>
                  <a:lnTo>
                    <a:pt x="0" y="202"/>
                  </a:lnTo>
                  <a:lnTo>
                    <a:pt x="0" y="190"/>
                  </a:lnTo>
                  <a:lnTo>
                    <a:pt x="1" y="177"/>
                  </a:lnTo>
                  <a:lnTo>
                    <a:pt x="3" y="166"/>
                  </a:lnTo>
                  <a:lnTo>
                    <a:pt x="4" y="153"/>
                  </a:lnTo>
                  <a:lnTo>
                    <a:pt x="6" y="141"/>
                  </a:lnTo>
                  <a:lnTo>
                    <a:pt x="9" y="128"/>
                  </a:lnTo>
                  <a:lnTo>
                    <a:pt x="13" y="116"/>
                  </a:lnTo>
                  <a:lnTo>
                    <a:pt x="16" y="103"/>
                  </a:lnTo>
                  <a:lnTo>
                    <a:pt x="21" y="90"/>
                  </a:lnTo>
                  <a:lnTo>
                    <a:pt x="26" y="79"/>
                  </a:lnTo>
                  <a:lnTo>
                    <a:pt x="32" y="66"/>
                  </a:lnTo>
                  <a:lnTo>
                    <a:pt x="41" y="48"/>
                  </a:lnTo>
                  <a:lnTo>
                    <a:pt x="50" y="32"/>
                  </a:lnTo>
                  <a:lnTo>
                    <a:pt x="61" y="15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7" y="21"/>
                  </a:lnTo>
                  <a:lnTo>
                    <a:pt x="66" y="41"/>
                  </a:lnTo>
                  <a:lnTo>
                    <a:pt x="64" y="61"/>
                  </a:lnTo>
                  <a:lnTo>
                    <a:pt x="64" y="80"/>
                  </a:lnTo>
                  <a:lnTo>
                    <a:pt x="66" y="99"/>
                  </a:lnTo>
                  <a:lnTo>
                    <a:pt x="69" y="118"/>
                  </a:lnTo>
                  <a:lnTo>
                    <a:pt x="73" y="135"/>
                  </a:lnTo>
                  <a:lnTo>
                    <a:pt x="79" y="153"/>
                  </a:lnTo>
                  <a:lnTo>
                    <a:pt x="85" y="167"/>
                  </a:lnTo>
                  <a:lnTo>
                    <a:pt x="95" y="183"/>
                  </a:lnTo>
                  <a:lnTo>
                    <a:pt x="104" y="196"/>
                  </a:lnTo>
                  <a:lnTo>
                    <a:pt x="113" y="209"/>
                  </a:lnTo>
                  <a:lnTo>
                    <a:pt x="125" y="219"/>
                  </a:lnTo>
                  <a:lnTo>
                    <a:pt x="138" y="229"/>
                  </a:lnTo>
                  <a:lnTo>
                    <a:pt x="144" y="234"/>
                  </a:lnTo>
                  <a:lnTo>
                    <a:pt x="151" y="238"/>
                  </a:lnTo>
                  <a:lnTo>
                    <a:pt x="159" y="242"/>
                  </a:lnTo>
                  <a:lnTo>
                    <a:pt x="167" y="245"/>
                  </a:lnTo>
                  <a:lnTo>
                    <a:pt x="101" y="383"/>
                  </a:lnTo>
                  <a:close/>
                </a:path>
              </a:pathLst>
            </a:custGeom>
            <a:solidFill>
              <a:srgbClr val="CD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72" name="Freeform 1804"/>
            <p:cNvSpPr>
              <a:spLocks/>
            </p:cNvSpPr>
            <p:nvPr/>
          </p:nvSpPr>
          <p:spPr bwMode="auto">
            <a:xfrm>
              <a:off x="4842" y="1741"/>
              <a:ext cx="174" cy="365"/>
            </a:xfrm>
            <a:custGeom>
              <a:avLst/>
              <a:gdLst>
                <a:gd name="T0" fmla="*/ 92 w 360"/>
                <a:gd name="T1" fmla="*/ 696 h 700"/>
                <a:gd name="T2" fmla="*/ 75 w 360"/>
                <a:gd name="T3" fmla="*/ 686 h 700"/>
                <a:gd name="T4" fmla="*/ 59 w 360"/>
                <a:gd name="T5" fmla="*/ 674 h 700"/>
                <a:gd name="T6" fmla="*/ 46 w 360"/>
                <a:gd name="T7" fmla="*/ 660 h 700"/>
                <a:gd name="T8" fmla="*/ 33 w 360"/>
                <a:gd name="T9" fmla="*/ 644 h 700"/>
                <a:gd name="T10" fmla="*/ 23 w 360"/>
                <a:gd name="T11" fmla="*/ 626 h 700"/>
                <a:gd name="T12" fmla="*/ 15 w 360"/>
                <a:gd name="T13" fmla="*/ 606 h 700"/>
                <a:gd name="T14" fmla="*/ 7 w 360"/>
                <a:gd name="T15" fmla="*/ 586 h 700"/>
                <a:gd name="T16" fmla="*/ 3 w 360"/>
                <a:gd name="T17" fmla="*/ 565 h 700"/>
                <a:gd name="T18" fmla="*/ 1 w 360"/>
                <a:gd name="T19" fmla="*/ 542 h 700"/>
                <a:gd name="T20" fmla="*/ 0 w 360"/>
                <a:gd name="T21" fmla="*/ 519 h 700"/>
                <a:gd name="T22" fmla="*/ 1 w 360"/>
                <a:gd name="T23" fmla="*/ 494 h 700"/>
                <a:gd name="T24" fmla="*/ 4 w 360"/>
                <a:gd name="T25" fmla="*/ 470 h 700"/>
                <a:gd name="T26" fmla="*/ 9 w 360"/>
                <a:gd name="T27" fmla="*/ 445 h 700"/>
                <a:gd name="T28" fmla="*/ 16 w 360"/>
                <a:gd name="T29" fmla="*/ 420 h 700"/>
                <a:gd name="T30" fmla="*/ 26 w 360"/>
                <a:gd name="T31" fmla="*/ 396 h 700"/>
                <a:gd name="T32" fmla="*/ 96 w 360"/>
                <a:gd name="T33" fmla="*/ 245 h 700"/>
                <a:gd name="T34" fmla="*/ 116 w 360"/>
                <a:gd name="T35" fmla="*/ 209 h 700"/>
                <a:gd name="T36" fmla="*/ 139 w 360"/>
                <a:gd name="T37" fmla="*/ 175 h 700"/>
                <a:gd name="T38" fmla="*/ 167 w 360"/>
                <a:gd name="T39" fmla="*/ 145 h 700"/>
                <a:gd name="T40" fmla="*/ 194 w 360"/>
                <a:gd name="T41" fmla="*/ 120 h 700"/>
                <a:gd name="T42" fmla="*/ 225 w 360"/>
                <a:gd name="T43" fmla="*/ 98 h 700"/>
                <a:gd name="T44" fmla="*/ 257 w 360"/>
                <a:gd name="T45" fmla="*/ 82 h 700"/>
                <a:gd name="T46" fmla="*/ 283 w 360"/>
                <a:gd name="T47" fmla="*/ 75 h 700"/>
                <a:gd name="T48" fmla="*/ 299 w 360"/>
                <a:gd name="T49" fmla="*/ 71 h 700"/>
                <a:gd name="T50" fmla="*/ 316 w 360"/>
                <a:gd name="T51" fmla="*/ 69 h 700"/>
                <a:gd name="T52" fmla="*/ 357 w 360"/>
                <a:gd name="T53" fmla="*/ 0 h 700"/>
                <a:gd name="T54" fmla="*/ 228 w 360"/>
                <a:gd name="T55" fmla="*/ 275 h 700"/>
                <a:gd name="T56" fmla="*/ 248 w 360"/>
                <a:gd name="T57" fmla="*/ 207 h 700"/>
                <a:gd name="T58" fmla="*/ 222 w 360"/>
                <a:gd name="T59" fmla="*/ 211 h 700"/>
                <a:gd name="T60" fmla="*/ 198 w 360"/>
                <a:gd name="T61" fmla="*/ 219 h 700"/>
                <a:gd name="T62" fmla="*/ 171 w 360"/>
                <a:gd name="T63" fmla="*/ 230 h 700"/>
                <a:gd name="T64" fmla="*/ 148 w 360"/>
                <a:gd name="T65" fmla="*/ 245 h 700"/>
                <a:gd name="T66" fmla="*/ 124 w 360"/>
                <a:gd name="T67" fmla="*/ 262 h 700"/>
                <a:gd name="T68" fmla="*/ 102 w 360"/>
                <a:gd name="T69" fmla="*/ 282 h 700"/>
                <a:gd name="T70" fmla="*/ 81 w 360"/>
                <a:gd name="T71" fmla="*/ 304 h 700"/>
                <a:gd name="T72" fmla="*/ 72 w 360"/>
                <a:gd name="T73" fmla="*/ 317 h 700"/>
                <a:gd name="T74" fmla="*/ 66 w 360"/>
                <a:gd name="T75" fmla="*/ 358 h 700"/>
                <a:gd name="T76" fmla="*/ 64 w 360"/>
                <a:gd name="T77" fmla="*/ 397 h 700"/>
                <a:gd name="T78" fmla="*/ 69 w 360"/>
                <a:gd name="T79" fmla="*/ 435 h 700"/>
                <a:gd name="T80" fmla="*/ 79 w 360"/>
                <a:gd name="T81" fmla="*/ 470 h 700"/>
                <a:gd name="T82" fmla="*/ 95 w 360"/>
                <a:gd name="T83" fmla="*/ 500 h 700"/>
                <a:gd name="T84" fmla="*/ 113 w 360"/>
                <a:gd name="T85" fmla="*/ 526 h 700"/>
                <a:gd name="T86" fmla="*/ 138 w 360"/>
                <a:gd name="T87" fmla="*/ 546 h 700"/>
                <a:gd name="T88" fmla="*/ 151 w 360"/>
                <a:gd name="T89" fmla="*/ 555 h 700"/>
                <a:gd name="T90" fmla="*/ 167 w 360"/>
                <a:gd name="T91" fmla="*/ 562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0" h="700">
                  <a:moveTo>
                    <a:pt x="101" y="700"/>
                  </a:moveTo>
                  <a:lnTo>
                    <a:pt x="92" y="696"/>
                  </a:lnTo>
                  <a:lnTo>
                    <a:pt x="82" y="691"/>
                  </a:lnTo>
                  <a:lnTo>
                    <a:pt x="75" y="686"/>
                  </a:lnTo>
                  <a:lnTo>
                    <a:pt x="67" y="680"/>
                  </a:lnTo>
                  <a:lnTo>
                    <a:pt x="59" y="674"/>
                  </a:lnTo>
                  <a:lnTo>
                    <a:pt x="52" y="667"/>
                  </a:lnTo>
                  <a:lnTo>
                    <a:pt x="46" y="660"/>
                  </a:lnTo>
                  <a:lnTo>
                    <a:pt x="39" y="651"/>
                  </a:lnTo>
                  <a:lnTo>
                    <a:pt x="33" y="644"/>
                  </a:lnTo>
                  <a:lnTo>
                    <a:pt x="27" y="635"/>
                  </a:lnTo>
                  <a:lnTo>
                    <a:pt x="23" y="626"/>
                  </a:lnTo>
                  <a:lnTo>
                    <a:pt x="18" y="616"/>
                  </a:lnTo>
                  <a:lnTo>
                    <a:pt x="15" y="606"/>
                  </a:lnTo>
                  <a:lnTo>
                    <a:pt x="10" y="597"/>
                  </a:lnTo>
                  <a:lnTo>
                    <a:pt x="7" y="586"/>
                  </a:lnTo>
                  <a:lnTo>
                    <a:pt x="6" y="575"/>
                  </a:lnTo>
                  <a:lnTo>
                    <a:pt x="3" y="565"/>
                  </a:lnTo>
                  <a:lnTo>
                    <a:pt x="1" y="554"/>
                  </a:lnTo>
                  <a:lnTo>
                    <a:pt x="1" y="542"/>
                  </a:lnTo>
                  <a:lnTo>
                    <a:pt x="0" y="530"/>
                  </a:lnTo>
                  <a:lnTo>
                    <a:pt x="0" y="519"/>
                  </a:lnTo>
                  <a:lnTo>
                    <a:pt x="0" y="507"/>
                  </a:lnTo>
                  <a:lnTo>
                    <a:pt x="1" y="494"/>
                  </a:lnTo>
                  <a:lnTo>
                    <a:pt x="3" y="483"/>
                  </a:lnTo>
                  <a:lnTo>
                    <a:pt x="4" y="470"/>
                  </a:lnTo>
                  <a:lnTo>
                    <a:pt x="6" y="458"/>
                  </a:lnTo>
                  <a:lnTo>
                    <a:pt x="9" y="445"/>
                  </a:lnTo>
                  <a:lnTo>
                    <a:pt x="13" y="433"/>
                  </a:lnTo>
                  <a:lnTo>
                    <a:pt x="16" y="420"/>
                  </a:lnTo>
                  <a:lnTo>
                    <a:pt x="21" y="407"/>
                  </a:lnTo>
                  <a:lnTo>
                    <a:pt x="26" y="396"/>
                  </a:lnTo>
                  <a:lnTo>
                    <a:pt x="32" y="383"/>
                  </a:lnTo>
                  <a:lnTo>
                    <a:pt x="96" y="245"/>
                  </a:lnTo>
                  <a:lnTo>
                    <a:pt x="105" y="226"/>
                  </a:lnTo>
                  <a:lnTo>
                    <a:pt x="116" y="209"/>
                  </a:lnTo>
                  <a:lnTo>
                    <a:pt x="127" y="191"/>
                  </a:lnTo>
                  <a:lnTo>
                    <a:pt x="139" y="175"/>
                  </a:lnTo>
                  <a:lnTo>
                    <a:pt x="153" y="159"/>
                  </a:lnTo>
                  <a:lnTo>
                    <a:pt x="167" y="145"/>
                  </a:lnTo>
                  <a:lnTo>
                    <a:pt x="181" y="132"/>
                  </a:lnTo>
                  <a:lnTo>
                    <a:pt x="194" y="120"/>
                  </a:lnTo>
                  <a:lnTo>
                    <a:pt x="210" y="108"/>
                  </a:lnTo>
                  <a:lnTo>
                    <a:pt x="225" y="98"/>
                  </a:lnTo>
                  <a:lnTo>
                    <a:pt x="242" y="90"/>
                  </a:lnTo>
                  <a:lnTo>
                    <a:pt x="257" y="82"/>
                  </a:lnTo>
                  <a:lnTo>
                    <a:pt x="274" y="77"/>
                  </a:lnTo>
                  <a:lnTo>
                    <a:pt x="283" y="75"/>
                  </a:lnTo>
                  <a:lnTo>
                    <a:pt x="291" y="72"/>
                  </a:lnTo>
                  <a:lnTo>
                    <a:pt x="299" y="71"/>
                  </a:lnTo>
                  <a:lnTo>
                    <a:pt x="308" y="69"/>
                  </a:lnTo>
                  <a:lnTo>
                    <a:pt x="316" y="69"/>
                  </a:lnTo>
                  <a:lnTo>
                    <a:pt x="325" y="68"/>
                  </a:lnTo>
                  <a:lnTo>
                    <a:pt x="357" y="0"/>
                  </a:lnTo>
                  <a:lnTo>
                    <a:pt x="360" y="149"/>
                  </a:lnTo>
                  <a:lnTo>
                    <a:pt x="228" y="275"/>
                  </a:lnTo>
                  <a:lnTo>
                    <a:pt x="260" y="206"/>
                  </a:lnTo>
                  <a:lnTo>
                    <a:pt x="248" y="207"/>
                  </a:lnTo>
                  <a:lnTo>
                    <a:pt x="234" y="209"/>
                  </a:lnTo>
                  <a:lnTo>
                    <a:pt x="222" y="211"/>
                  </a:lnTo>
                  <a:lnTo>
                    <a:pt x="210" y="214"/>
                  </a:lnTo>
                  <a:lnTo>
                    <a:pt x="198" y="219"/>
                  </a:lnTo>
                  <a:lnTo>
                    <a:pt x="184" y="224"/>
                  </a:lnTo>
                  <a:lnTo>
                    <a:pt x="171" y="230"/>
                  </a:lnTo>
                  <a:lnTo>
                    <a:pt x="159" y="238"/>
                  </a:lnTo>
                  <a:lnTo>
                    <a:pt x="148" y="245"/>
                  </a:lnTo>
                  <a:lnTo>
                    <a:pt x="136" y="253"/>
                  </a:lnTo>
                  <a:lnTo>
                    <a:pt x="124" y="262"/>
                  </a:lnTo>
                  <a:lnTo>
                    <a:pt x="113" y="272"/>
                  </a:lnTo>
                  <a:lnTo>
                    <a:pt x="102" y="282"/>
                  </a:lnTo>
                  <a:lnTo>
                    <a:pt x="92" y="293"/>
                  </a:lnTo>
                  <a:lnTo>
                    <a:pt x="81" y="304"/>
                  </a:lnTo>
                  <a:lnTo>
                    <a:pt x="72" y="317"/>
                  </a:lnTo>
                  <a:lnTo>
                    <a:pt x="72" y="317"/>
                  </a:lnTo>
                  <a:lnTo>
                    <a:pt x="67" y="338"/>
                  </a:lnTo>
                  <a:lnTo>
                    <a:pt x="66" y="358"/>
                  </a:lnTo>
                  <a:lnTo>
                    <a:pt x="64" y="378"/>
                  </a:lnTo>
                  <a:lnTo>
                    <a:pt x="64" y="397"/>
                  </a:lnTo>
                  <a:lnTo>
                    <a:pt x="66" y="416"/>
                  </a:lnTo>
                  <a:lnTo>
                    <a:pt x="69" y="435"/>
                  </a:lnTo>
                  <a:lnTo>
                    <a:pt x="73" y="452"/>
                  </a:lnTo>
                  <a:lnTo>
                    <a:pt x="79" y="470"/>
                  </a:lnTo>
                  <a:lnTo>
                    <a:pt x="85" y="484"/>
                  </a:lnTo>
                  <a:lnTo>
                    <a:pt x="95" y="500"/>
                  </a:lnTo>
                  <a:lnTo>
                    <a:pt x="104" y="513"/>
                  </a:lnTo>
                  <a:lnTo>
                    <a:pt x="113" y="526"/>
                  </a:lnTo>
                  <a:lnTo>
                    <a:pt x="125" y="536"/>
                  </a:lnTo>
                  <a:lnTo>
                    <a:pt x="138" y="546"/>
                  </a:lnTo>
                  <a:lnTo>
                    <a:pt x="144" y="551"/>
                  </a:lnTo>
                  <a:lnTo>
                    <a:pt x="151" y="555"/>
                  </a:lnTo>
                  <a:lnTo>
                    <a:pt x="159" y="559"/>
                  </a:lnTo>
                  <a:lnTo>
                    <a:pt x="167" y="562"/>
                  </a:lnTo>
                  <a:lnTo>
                    <a:pt x="101" y="70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73" name="Freeform 1805"/>
            <p:cNvSpPr>
              <a:spLocks/>
            </p:cNvSpPr>
            <p:nvPr/>
          </p:nvSpPr>
          <p:spPr bwMode="auto">
            <a:xfrm>
              <a:off x="4857" y="1907"/>
              <a:ext cx="19" cy="33"/>
            </a:xfrm>
            <a:custGeom>
              <a:avLst/>
              <a:gdLst>
                <a:gd name="T0" fmla="*/ 0 w 40"/>
                <a:gd name="T1" fmla="*/ 66 h 66"/>
                <a:gd name="T2" fmla="*/ 9 w 40"/>
                <a:gd name="T3" fmla="*/ 48 h 66"/>
                <a:gd name="T4" fmla="*/ 18 w 40"/>
                <a:gd name="T5" fmla="*/ 32 h 66"/>
                <a:gd name="T6" fmla="*/ 29 w 40"/>
                <a:gd name="T7" fmla="*/ 15 h 66"/>
                <a:gd name="T8" fmla="*/ 40 w 4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6">
                  <a:moveTo>
                    <a:pt x="0" y="66"/>
                  </a:moveTo>
                  <a:lnTo>
                    <a:pt x="9" y="48"/>
                  </a:lnTo>
                  <a:lnTo>
                    <a:pt x="18" y="32"/>
                  </a:lnTo>
                  <a:lnTo>
                    <a:pt x="29" y="15"/>
                  </a:lnTo>
                  <a:lnTo>
                    <a:pt x="4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74" name="Freeform 1806"/>
            <p:cNvSpPr>
              <a:spLocks noEditPoints="1"/>
            </p:cNvSpPr>
            <p:nvPr/>
          </p:nvSpPr>
          <p:spPr bwMode="auto">
            <a:xfrm>
              <a:off x="4761" y="2395"/>
              <a:ext cx="38" cy="69"/>
            </a:xfrm>
            <a:custGeom>
              <a:avLst/>
              <a:gdLst>
                <a:gd name="T0" fmla="*/ 44 w 77"/>
                <a:gd name="T1" fmla="*/ 7 h 132"/>
                <a:gd name="T2" fmla="*/ 44 w 77"/>
                <a:gd name="T3" fmla="*/ 71 h 132"/>
                <a:gd name="T4" fmla="*/ 43 w 77"/>
                <a:gd name="T5" fmla="*/ 74 h 132"/>
                <a:gd name="T6" fmla="*/ 43 w 77"/>
                <a:gd name="T7" fmla="*/ 75 h 132"/>
                <a:gd name="T8" fmla="*/ 40 w 77"/>
                <a:gd name="T9" fmla="*/ 77 h 132"/>
                <a:gd name="T10" fmla="*/ 38 w 77"/>
                <a:gd name="T11" fmla="*/ 78 h 132"/>
                <a:gd name="T12" fmla="*/ 35 w 77"/>
                <a:gd name="T13" fmla="*/ 77 h 132"/>
                <a:gd name="T14" fmla="*/ 34 w 77"/>
                <a:gd name="T15" fmla="*/ 75 h 132"/>
                <a:gd name="T16" fmla="*/ 32 w 77"/>
                <a:gd name="T17" fmla="*/ 74 h 132"/>
                <a:gd name="T18" fmla="*/ 32 w 77"/>
                <a:gd name="T19" fmla="*/ 71 h 132"/>
                <a:gd name="T20" fmla="*/ 32 w 77"/>
                <a:gd name="T21" fmla="*/ 7 h 132"/>
                <a:gd name="T22" fmla="*/ 32 w 77"/>
                <a:gd name="T23" fmla="*/ 4 h 132"/>
                <a:gd name="T24" fmla="*/ 34 w 77"/>
                <a:gd name="T25" fmla="*/ 3 h 132"/>
                <a:gd name="T26" fmla="*/ 35 w 77"/>
                <a:gd name="T27" fmla="*/ 1 h 132"/>
                <a:gd name="T28" fmla="*/ 38 w 77"/>
                <a:gd name="T29" fmla="*/ 0 h 132"/>
                <a:gd name="T30" fmla="*/ 40 w 77"/>
                <a:gd name="T31" fmla="*/ 1 h 132"/>
                <a:gd name="T32" fmla="*/ 43 w 77"/>
                <a:gd name="T33" fmla="*/ 3 h 132"/>
                <a:gd name="T34" fmla="*/ 43 w 77"/>
                <a:gd name="T35" fmla="*/ 4 h 132"/>
                <a:gd name="T36" fmla="*/ 44 w 77"/>
                <a:gd name="T37" fmla="*/ 7 h 132"/>
                <a:gd name="T38" fmla="*/ 44 w 77"/>
                <a:gd name="T39" fmla="*/ 7 h 132"/>
                <a:gd name="T40" fmla="*/ 77 w 77"/>
                <a:gd name="T41" fmla="*/ 59 h 132"/>
                <a:gd name="T42" fmla="*/ 38 w 77"/>
                <a:gd name="T43" fmla="*/ 132 h 132"/>
                <a:gd name="T44" fmla="*/ 0 w 77"/>
                <a:gd name="T45" fmla="*/ 59 h 132"/>
                <a:gd name="T46" fmla="*/ 77 w 77"/>
                <a:gd name="T47" fmla="*/ 5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132">
                  <a:moveTo>
                    <a:pt x="44" y="7"/>
                  </a:moveTo>
                  <a:lnTo>
                    <a:pt x="44" y="71"/>
                  </a:lnTo>
                  <a:lnTo>
                    <a:pt x="43" y="74"/>
                  </a:lnTo>
                  <a:lnTo>
                    <a:pt x="43" y="75"/>
                  </a:lnTo>
                  <a:lnTo>
                    <a:pt x="40" y="77"/>
                  </a:lnTo>
                  <a:lnTo>
                    <a:pt x="38" y="78"/>
                  </a:lnTo>
                  <a:lnTo>
                    <a:pt x="35" y="77"/>
                  </a:lnTo>
                  <a:lnTo>
                    <a:pt x="34" y="75"/>
                  </a:lnTo>
                  <a:lnTo>
                    <a:pt x="32" y="74"/>
                  </a:lnTo>
                  <a:lnTo>
                    <a:pt x="32" y="71"/>
                  </a:lnTo>
                  <a:lnTo>
                    <a:pt x="32" y="7"/>
                  </a:lnTo>
                  <a:lnTo>
                    <a:pt x="32" y="4"/>
                  </a:lnTo>
                  <a:lnTo>
                    <a:pt x="34" y="3"/>
                  </a:lnTo>
                  <a:lnTo>
                    <a:pt x="35" y="1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3" y="4"/>
                  </a:lnTo>
                  <a:lnTo>
                    <a:pt x="44" y="7"/>
                  </a:lnTo>
                  <a:lnTo>
                    <a:pt x="44" y="7"/>
                  </a:lnTo>
                  <a:close/>
                  <a:moveTo>
                    <a:pt x="77" y="59"/>
                  </a:moveTo>
                  <a:lnTo>
                    <a:pt x="38" y="132"/>
                  </a:lnTo>
                  <a:lnTo>
                    <a:pt x="0" y="59"/>
                  </a:lnTo>
                  <a:lnTo>
                    <a:pt x="77" y="59"/>
                  </a:lnTo>
                  <a:close/>
                </a:path>
              </a:pathLst>
            </a:custGeom>
            <a:solidFill>
              <a:srgbClr val="FF3300"/>
            </a:solidFill>
            <a:ln w="1588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75" name="Freeform 1807"/>
            <p:cNvSpPr>
              <a:spLocks noEditPoints="1"/>
            </p:cNvSpPr>
            <p:nvPr/>
          </p:nvSpPr>
          <p:spPr bwMode="auto">
            <a:xfrm>
              <a:off x="4825" y="2395"/>
              <a:ext cx="38" cy="69"/>
            </a:xfrm>
            <a:custGeom>
              <a:avLst/>
              <a:gdLst>
                <a:gd name="T0" fmla="*/ 44 w 77"/>
                <a:gd name="T1" fmla="*/ 7 h 132"/>
                <a:gd name="T2" fmla="*/ 44 w 77"/>
                <a:gd name="T3" fmla="*/ 71 h 132"/>
                <a:gd name="T4" fmla="*/ 44 w 77"/>
                <a:gd name="T5" fmla="*/ 74 h 132"/>
                <a:gd name="T6" fmla="*/ 43 w 77"/>
                <a:gd name="T7" fmla="*/ 75 h 132"/>
                <a:gd name="T8" fmla="*/ 41 w 77"/>
                <a:gd name="T9" fmla="*/ 77 h 132"/>
                <a:gd name="T10" fmla="*/ 38 w 77"/>
                <a:gd name="T11" fmla="*/ 78 h 132"/>
                <a:gd name="T12" fmla="*/ 37 w 77"/>
                <a:gd name="T13" fmla="*/ 77 h 132"/>
                <a:gd name="T14" fmla="*/ 34 w 77"/>
                <a:gd name="T15" fmla="*/ 75 h 132"/>
                <a:gd name="T16" fmla="*/ 32 w 77"/>
                <a:gd name="T17" fmla="*/ 74 h 132"/>
                <a:gd name="T18" fmla="*/ 32 w 77"/>
                <a:gd name="T19" fmla="*/ 71 h 132"/>
                <a:gd name="T20" fmla="*/ 32 w 77"/>
                <a:gd name="T21" fmla="*/ 7 h 132"/>
                <a:gd name="T22" fmla="*/ 32 w 77"/>
                <a:gd name="T23" fmla="*/ 4 h 132"/>
                <a:gd name="T24" fmla="*/ 34 w 77"/>
                <a:gd name="T25" fmla="*/ 3 h 132"/>
                <a:gd name="T26" fmla="*/ 37 w 77"/>
                <a:gd name="T27" fmla="*/ 1 h 132"/>
                <a:gd name="T28" fmla="*/ 38 w 77"/>
                <a:gd name="T29" fmla="*/ 0 h 132"/>
                <a:gd name="T30" fmla="*/ 41 w 77"/>
                <a:gd name="T31" fmla="*/ 1 h 132"/>
                <a:gd name="T32" fmla="*/ 43 w 77"/>
                <a:gd name="T33" fmla="*/ 3 h 132"/>
                <a:gd name="T34" fmla="*/ 44 w 77"/>
                <a:gd name="T35" fmla="*/ 4 h 132"/>
                <a:gd name="T36" fmla="*/ 44 w 77"/>
                <a:gd name="T37" fmla="*/ 7 h 132"/>
                <a:gd name="T38" fmla="*/ 44 w 77"/>
                <a:gd name="T39" fmla="*/ 7 h 132"/>
                <a:gd name="T40" fmla="*/ 77 w 77"/>
                <a:gd name="T41" fmla="*/ 59 h 132"/>
                <a:gd name="T42" fmla="*/ 38 w 77"/>
                <a:gd name="T43" fmla="*/ 132 h 132"/>
                <a:gd name="T44" fmla="*/ 0 w 77"/>
                <a:gd name="T45" fmla="*/ 59 h 132"/>
                <a:gd name="T46" fmla="*/ 77 w 77"/>
                <a:gd name="T47" fmla="*/ 5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132">
                  <a:moveTo>
                    <a:pt x="44" y="7"/>
                  </a:moveTo>
                  <a:lnTo>
                    <a:pt x="44" y="71"/>
                  </a:lnTo>
                  <a:lnTo>
                    <a:pt x="44" y="74"/>
                  </a:lnTo>
                  <a:lnTo>
                    <a:pt x="43" y="75"/>
                  </a:lnTo>
                  <a:lnTo>
                    <a:pt x="41" y="77"/>
                  </a:lnTo>
                  <a:lnTo>
                    <a:pt x="38" y="78"/>
                  </a:lnTo>
                  <a:lnTo>
                    <a:pt x="37" y="77"/>
                  </a:lnTo>
                  <a:lnTo>
                    <a:pt x="34" y="75"/>
                  </a:lnTo>
                  <a:lnTo>
                    <a:pt x="32" y="74"/>
                  </a:lnTo>
                  <a:lnTo>
                    <a:pt x="32" y="71"/>
                  </a:lnTo>
                  <a:lnTo>
                    <a:pt x="32" y="7"/>
                  </a:lnTo>
                  <a:lnTo>
                    <a:pt x="32" y="4"/>
                  </a:lnTo>
                  <a:lnTo>
                    <a:pt x="34" y="3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3" y="3"/>
                  </a:lnTo>
                  <a:lnTo>
                    <a:pt x="44" y="4"/>
                  </a:lnTo>
                  <a:lnTo>
                    <a:pt x="44" y="7"/>
                  </a:lnTo>
                  <a:lnTo>
                    <a:pt x="44" y="7"/>
                  </a:lnTo>
                  <a:close/>
                  <a:moveTo>
                    <a:pt x="77" y="59"/>
                  </a:moveTo>
                  <a:lnTo>
                    <a:pt x="38" y="132"/>
                  </a:lnTo>
                  <a:lnTo>
                    <a:pt x="0" y="59"/>
                  </a:lnTo>
                  <a:lnTo>
                    <a:pt x="77" y="59"/>
                  </a:lnTo>
                  <a:close/>
                </a:path>
              </a:pathLst>
            </a:custGeom>
            <a:solidFill>
              <a:srgbClr val="FF3300"/>
            </a:solidFill>
            <a:ln w="1588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76" name="Freeform 1808"/>
            <p:cNvSpPr>
              <a:spLocks noEditPoints="1"/>
            </p:cNvSpPr>
            <p:nvPr/>
          </p:nvSpPr>
          <p:spPr bwMode="auto">
            <a:xfrm>
              <a:off x="4890" y="2395"/>
              <a:ext cx="38" cy="69"/>
            </a:xfrm>
            <a:custGeom>
              <a:avLst/>
              <a:gdLst>
                <a:gd name="T0" fmla="*/ 45 w 77"/>
                <a:gd name="T1" fmla="*/ 7 h 132"/>
                <a:gd name="T2" fmla="*/ 45 w 77"/>
                <a:gd name="T3" fmla="*/ 71 h 132"/>
                <a:gd name="T4" fmla="*/ 43 w 77"/>
                <a:gd name="T5" fmla="*/ 74 h 132"/>
                <a:gd name="T6" fmla="*/ 43 w 77"/>
                <a:gd name="T7" fmla="*/ 75 h 132"/>
                <a:gd name="T8" fmla="*/ 40 w 77"/>
                <a:gd name="T9" fmla="*/ 77 h 132"/>
                <a:gd name="T10" fmla="*/ 39 w 77"/>
                <a:gd name="T11" fmla="*/ 78 h 132"/>
                <a:gd name="T12" fmla="*/ 36 w 77"/>
                <a:gd name="T13" fmla="*/ 77 h 132"/>
                <a:gd name="T14" fmla="*/ 34 w 77"/>
                <a:gd name="T15" fmla="*/ 75 h 132"/>
                <a:gd name="T16" fmla="*/ 33 w 77"/>
                <a:gd name="T17" fmla="*/ 74 h 132"/>
                <a:gd name="T18" fmla="*/ 33 w 77"/>
                <a:gd name="T19" fmla="*/ 71 h 132"/>
                <a:gd name="T20" fmla="*/ 33 w 77"/>
                <a:gd name="T21" fmla="*/ 7 h 132"/>
                <a:gd name="T22" fmla="*/ 33 w 77"/>
                <a:gd name="T23" fmla="*/ 4 h 132"/>
                <a:gd name="T24" fmla="*/ 34 w 77"/>
                <a:gd name="T25" fmla="*/ 3 h 132"/>
                <a:gd name="T26" fmla="*/ 36 w 77"/>
                <a:gd name="T27" fmla="*/ 1 h 132"/>
                <a:gd name="T28" fmla="*/ 39 w 77"/>
                <a:gd name="T29" fmla="*/ 0 h 132"/>
                <a:gd name="T30" fmla="*/ 40 w 77"/>
                <a:gd name="T31" fmla="*/ 1 h 132"/>
                <a:gd name="T32" fmla="*/ 43 w 77"/>
                <a:gd name="T33" fmla="*/ 3 h 132"/>
                <a:gd name="T34" fmla="*/ 43 w 77"/>
                <a:gd name="T35" fmla="*/ 4 h 132"/>
                <a:gd name="T36" fmla="*/ 45 w 77"/>
                <a:gd name="T37" fmla="*/ 7 h 132"/>
                <a:gd name="T38" fmla="*/ 45 w 77"/>
                <a:gd name="T39" fmla="*/ 7 h 132"/>
                <a:gd name="T40" fmla="*/ 77 w 77"/>
                <a:gd name="T41" fmla="*/ 59 h 132"/>
                <a:gd name="T42" fmla="*/ 39 w 77"/>
                <a:gd name="T43" fmla="*/ 132 h 132"/>
                <a:gd name="T44" fmla="*/ 0 w 77"/>
                <a:gd name="T45" fmla="*/ 59 h 132"/>
                <a:gd name="T46" fmla="*/ 77 w 77"/>
                <a:gd name="T47" fmla="*/ 5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132">
                  <a:moveTo>
                    <a:pt x="45" y="7"/>
                  </a:moveTo>
                  <a:lnTo>
                    <a:pt x="45" y="71"/>
                  </a:lnTo>
                  <a:lnTo>
                    <a:pt x="43" y="74"/>
                  </a:lnTo>
                  <a:lnTo>
                    <a:pt x="43" y="75"/>
                  </a:lnTo>
                  <a:lnTo>
                    <a:pt x="40" y="77"/>
                  </a:lnTo>
                  <a:lnTo>
                    <a:pt x="39" y="78"/>
                  </a:lnTo>
                  <a:lnTo>
                    <a:pt x="36" y="77"/>
                  </a:lnTo>
                  <a:lnTo>
                    <a:pt x="34" y="75"/>
                  </a:lnTo>
                  <a:lnTo>
                    <a:pt x="33" y="74"/>
                  </a:lnTo>
                  <a:lnTo>
                    <a:pt x="33" y="71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4" y="3"/>
                  </a:lnTo>
                  <a:lnTo>
                    <a:pt x="36" y="1"/>
                  </a:lnTo>
                  <a:lnTo>
                    <a:pt x="39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3" y="4"/>
                  </a:lnTo>
                  <a:lnTo>
                    <a:pt x="45" y="7"/>
                  </a:lnTo>
                  <a:lnTo>
                    <a:pt x="45" y="7"/>
                  </a:lnTo>
                  <a:close/>
                  <a:moveTo>
                    <a:pt x="77" y="59"/>
                  </a:moveTo>
                  <a:lnTo>
                    <a:pt x="39" y="132"/>
                  </a:lnTo>
                  <a:lnTo>
                    <a:pt x="0" y="59"/>
                  </a:lnTo>
                  <a:lnTo>
                    <a:pt x="77" y="59"/>
                  </a:lnTo>
                  <a:close/>
                </a:path>
              </a:pathLst>
            </a:custGeom>
            <a:solidFill>
              <a:srgbClr val="FF3300"/>
            </a:solidFill>
            <a:ln w="1588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77" name="Freeform 1809"/>
            <p:cNvSpPr>
              <a:spLocks noEditPoints="1"/>
            </p:cNvSpPr>
            <p:nvPr/>
          </p:nvSpPr>
          <p:spPr bwMode="auto">
            <a:xfrm>
              <a:off x="4954" y="2395"/>
              <a:ext cx="37" cy="69"/>
            </a:xfrm>
            <a:custGeom>
              <a:avLst/>
              <a:gdLst>
                <a:gd name="T0" fmla="*/ 44 w 77"/>
                <a:gd name="T1" fmla="*/ 7 h 132"/>
                <a:gd name="T2" fmla="*/ 44 w 77"/>
                <a:gd name="T3" fmla="*/ 71 h 132"/>
                <a:gd name="T4" fmla="*/ 44 w 77"/>
                <a:gd name="T5" fmla="*/ 74 h 132"/>
                <a:gd name="T6" fmla="*/ 43 w 77"/>
                <a:gd name="T7" fmla="*/ 75 h 132"/>
                <a:gd name="T8" fmla="*/ 41 w 77"/>
                <a:gd name="T9" fmla="*/ 77 h 132"/>
                <a:gd name="T10" fmla="*/ 38 w 77"/>
                <a:gd name="T11" fmla="*/ 78 h 132"/>
                <a:gd name="T12" fmla="*/ 35 w 77"/>
                <a:gd name="T13" fmla="*/ 77 h 132"/>
                <a:gd name="T14" fmla="*/ 34 w 77"/>
                <a:gd name="T15" fmla="*/ 75 h 132"/>
                <a:gd name="T16" fmla="*/ 32 w 77"/>
                <a:gd name="T17" fmla="*/ 74 h 132"/>
                <a:gd name="T18" fmla="*/ 32 w 77"/>
                <a:gd name="T19" fmla="*/ 71 h 132"/>
                <a:gd name="T20" fmla="*/ 32 w 77"/>
                <a:gd name="T21" fmla="*/ 7 h 132"/>
                <a:gd name="T22" fmla="*/ 32 w 77"/>
                <a:gd name="T23" fmla="*/ 4 h 132"/>
                <a:gd name="T24" fmla="*/ 34 w 77"/>
                <a:gd name="T25" fmla="*/ 3 h 132"/>
                <a:gd name="T26" fmla="*/ 35 w 77"/>
                <a:gd name="T27" fmla="*/ 1 h 132"/>
                <a:gd name="T28" fmla="*/ 38 w 77"/>
                <a:gd name="T29" fmla="*/ 0 h 132"/>
                <a:gd name="T30" fmla="*/ 41 w 77"/>
                <a:gd name="T31" fmla="*/ 1 h 132"/>
                <a:gd name="T32" fmla="*/ 43 w 77"/>
                <a:gd name="T33" fmla="*/ 3 h 132"/>
                <a:gd name="T34" fmla="*/ 44 w 77"/>
                <a:gd name="T35" fmla="*/ 4 h 132"/>
                <a:gd name="T36" fmla="*/ 44 w 77"/>
                <a:gd name="T37" fmla="*/ 7 h 132"/>
                <a:gd name="T38" fmla="*/ 44 w 77"/>
                <a:gd name="T39" fmla="*/ 7 h 132"/>
                <a:gd name="T40" fmla="*/ 77 w 77"/>
                <a:gd name="T41" fmla="*/ 59 h 132"/>
                <a:gd name="T42" fmla="*/ 38 w 77"/>
                <a:gd name="T43" fmla="*/ 132 h 132"/>
                <a:gd name="T44" fmla="*/ 0 w 77"/>
                <a:gd name="T45" fmla="*/ 59 h 132"/>
                <a:gd name="T46" fmla="*/ 77 w 77"/>
                <a:gd name="T47" fmla="*/ 5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132">
                  <a:moveTo>
                    <a:pt x="44" y="7"/>
                  </a:moveTo>
                  <a:lnTo>
                    <a:pt x="44" y="71"/>
                  </a:lnTo>
                  <a:lnTo>
                    <a:pt x="44" y="74"/>
                  </a:lnTo>
                  <a:lnTo>
                    <a:pt x="43" y="75"/>
                  </a:lnTo>
                  <a:lnTo>
                    <a:pt x="41" y="77"/>
                  </a:lnTo>
                  <a:lnTo>
                    <a:pt x="38" y="78"/>
                  </a:lnTo>
                  <a:lnTo>
                    <a:pt x="35" y="77"/>
                  </a:lnTo>
                  <a:lnTo>
                    <a:pt x="34" y="75"/>
                  </a:lnTo>
                  <a:lnTo>
                    <a:pt x="32" y="74"/>
                  </a:lnTo>
                  <a:lnTo>
                    <a:pt x="32" y="71"/>
                  </a:lnTo>
                  <a:lnTo>
                    <a:pt x="32" y="7"/>
                  </a:lnTo>
                  <a:lnTo>
                    <a:pt x="32" y="4"/>
                  </a:lnTo>
                  <a:lnTo>
                    <a:pt x="34" y="3"/>
                  </a:lnTo>
                  <a:lnTo>
                    <a:pt x="35" y="1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3" y="3"/>
                  </a:lnTo>
                  <a:lnTo>
                    <a:pt x="44" y="4"/>
                  </a:lnTo>
                  <a:lnTo>
                    <a:pt x="44" y="7"/>
                  </a:lnTo>
                  <a:lnTo>
                    <a:pt x="44" y="7"/>
                  </a:lnTo>
                  <a:close/>
                  <a:moveTo>
                    <a:pt x="77" y="59"/>
                  </a:moveTo>
                  <a:lnTo>
                    <a:pt x="38" y="132"/>
                  </a:lnTo>
                  <a:lnTo>
                    <a:pt x="0" y="59"/>
                  </a:lnTo>
                  <a:lnTo>
                    <a:pt x="77" y="59"/>
                  </a:lnTo>
                  <a:close/>
                </a:path>
              </a:pathLst>
            </a:custGeom>
            <a:solidFill>
              <a:srgbClr val="FF3300"/>
            </a:solidFill>
            <a:ln w="1588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78" name="Line 1810"/>
            <p:cNvSpPr>
              <a:spLocks noChangeShapeType="1"/>
            </p:cNvSpPr>
            <p:nvPr/>
          </p:nvSpPr>
          <p:spPr bwMode="auto">
            <a:xfrm>
              <a:off x="4748" y="2497"/>
              <a:ext cx="290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79" name="Freeform 1811"/>
            <p:cNvSpPr>
              <a:spLocks/>
            </p:cNvSpPr>
            <p:nvPr/>
          </p:nvSpPr>
          <p:spPr bwMode="auto">
            <a:xfrm>
              <a:off x="4842" y="1741"/>
              <a:ext cx="174" cy="365"/>
            </a:xfrm>
            <a:custGeom>
              <a:avLst/>
              <a:gdLst>
                <a:gd name="T0" fmla="*/ 92 w 360"/>
                <a:gd name="T1" fmla="*/ 696 h 700"/>
                <a:gd name="T2" fmla="*/ 75 w 360"/>
                <a:gd name="T3" fmla="*/ 686 h 700"/>
                <a:gd name="T4" fmla="*/ 59 w 360"/>
                <a:gd name="T5" fmla="*/ 674 h 700"/>
                <a:gd name="T6" fmla="*/ 46 w 360"/>
                <a:gd name="T7" fmla="*/ 660 h 700"/>
                <a:gd name="T8" fmla="*/ 33 w 360"/>
                <a:gd name="T9" fmla="*/ 644 h 700"/>
                <a:gd name="T10" fmla="*/ 23 w 360"/>
                <a:gd name="T11" fmla="*/ 626 h 700"/>
                <a:gd name="T12" fmla="*/ 15 w 360"/>
                <a:gd name="T13" fmla="*/ 606 h 700"/>
                <a:gd name="T14" fmla="*/ 7 w 360"/>
                <a:gd name="T15" fmla="*/ 586 h 700"/>
                <a:gd name="T16" fmla="*/ 3 w 360"/>
                <a:gd name="T17" fmla="*/ 565 h 700"/>
                <a:gd name="T18" fmla="*/ 1 w 360"/>
                <a:gd name="T19" fmla="*/ 542 h 700"/>
                <a:gd name="T20" fmla="*/ 0 w 360"/>
                <a:gd name="T21" fmla="*/ 519 h 700"/>
                <a:gd name="T22" fmla="*/ 1 w 360"/>
                <a:gd name="T23" fmla="*/ 494 h 700"/>
                <a:gd name="T24" fmla="*/ 4 w 360"/>
                <a:gd name="T25" fmla="*/ 470 h 700"/>
                <a:gd name="T26" fmla="*/ 9 w 360"/>
                <a:gd name="T27" fmla="*/ 445 h 700"/>
                <a:gd name="T28" fmla="*/ 16 w 360"/>
                <a:gd name="T29" fmla="*/ 420 h 700"/>
                <a:gd name="T30" fmla="*/ 26 w 360"/>
                <a:gd name="T31" fmla="*/ 396 h 700"/>
                <a:gd name="T32" fmla="*/ 96 w 360"/>
                <a:gd name="T33" fmla="*/ 245 h 700"/>
                <a:gd name="T34" fmla="*/ 116 w 360"/>
                <a:gd name="T35" fmla="*/ 209 h 700"/>
                <a:gd name="T36" fmla="*/ 139 w 360"/>
                <a:gd name="T37" fmla="*/ 175 h 700"/>
                <a:gd name="T38" fmla="*/ 167 w 360"/>
                <a:gd name="T39" fmla="*/ 145 h 700"/>
                <a:gd name="T40" fmla="*/ 194 w 360"/>
                <a:gd name="T41" fmla="*/ 120 h 700"/>
                <a:gd name="T42" fmla="*/ 225 w 360"/>
                <a:gd name="T43" fmla="*/ 98 h 700"/>
                <a:gd name="T44" fmla="*/ 257 w 360"/>
                <a:gd name="T45" fmla="*/ 82 h 700"/>
                <a:gd name="T46" fmla="*/ 283 w 360"/>
                <a:gd name="T47" fmla="*/ 75 h 700"/>
                <a:gd name="T48" fmla="*/ 299 w 360"/>
                <a:gd name="T49" fmla="*/ 71 h 700"/>
                <a:gd name="T50" fmla="*/ 316 w 360"/>
                <a:gd name="T51" fmla="*/ 69 h 700"/>
                <a:gd name="T52" fmla="*/ 357 w 360"/>
                <a:gd name="T53" fmla="*/ 0 h 700"/>
                <a:gd name="T54" fmla="*/ 228 w 360"/>
                <a:gd name="T55" fmla="*/ 275 h 700"/>
                <a:gd name="T56" fmla="*/ 248 w 360"/>
                <a:gd name="T57" fmla="*/ 207 h 700"/>
                <a:gd name="T58" fmla="*/ 222 w 360"/>
                <a:gd name="T59" fmla="*/ 211 h 700"/>
                <a:gd name="T60" fmla="*/ 198 w 360"/>
                <a:gd name="T61" fmla="*/ 219 h 700"/>
                <a:gd name="T62" fmla="*/ 171 w 360"/>
                <a:gd name="T63" fmla="*/ 230 h 700"/>
                <a:gd name="T64" fmla="*/ 148 w 360"/>
                <a:gd name="T65" fmla="*/ 245 h 700"/>
                <a:gd name="T66" fmla="*/ 124 w 360"/>
                <a:gd name="T67" fmla="*/ 262 h 700"/>
                <a:gd name="T68" fmla="*/ 102 w 360"/>
                <a:gd name="T69" fmla="*/ 282 h 700"/>
                <a:gd name="T70" fmla="*/ 81 w 360"/>
                <a:gd name="T71" fmla="*/ 304 h 700"/>
                <a:gd name="T72" fmla="*/ 72 w 360"/>
                <a:gd name="T73" fmla="*/ 317 h 700"/>
                <a:gd name="T74" fmla="*/ 66 w 360"/>
                <a:gd name="T75" fmla="*/ 358 h 700"/>
                <a:gd name="T76" fmla="*/ 64 w 360"/>
                <a:gd name="T77" fmla="*/ 397 h 700"/>
                <a:gd name="T78" fmla="*/ 69 w 360"/>
                <a:gd name="T79" fmla="*/ 435 h 700"/>
                <a:gd name="T80" fmla="*/ 79 w 360"/>
                <a:gd name="T81" fmla="*/ 470 h 700"/>
                <a:gd name="T82" fmla="*/ 95 w 360"/>
                <a:gd name="T83" fmla="*/ 500 h 700"/>
                <a:gd name="T84" fmla="*/ 113 w 360"/>
                <a:gd name="T85" fmla="*/ 526 h 700"/>
                <a:gd name="T86" fmla="*/ 138 w 360"/>
                <a:gd name="T87" fmla="*/ 546 h 700"/>
                <a:gd name="T88" fmla="*/ 151 w 360"/>
                <a:gd name="T89" fmla="*/ 555 h 700"/>
                <a:gd name="T90" fmla="*/ 167 w 360"/>
                <a:gd name="T91" fmla="*/ 562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0" h="700">
                  <a:moveTo>
                    <a:pt x="101" y="700"/>
                  </a:moveTo>
                  <a:lnTo>
                    <a:pt x="92" y="696"/>
                  </a:lnTo>
                  <a:lnTo>
                    <a:pt x="82" y="691"/>
                  </a:lnTo>
                  <a:lnTo>
                    <a:pt x="75" y="686"/>
                  </a:lnTo>
                  <a:lnTo>
                    <a:pt x="67" y="680"/>
                  </a:lnTo>
                  <a:lnTo>
                    <a:pt x="59" y="674"/>
                  </a:lnTo>
                  <a:lnTo>
                    <a:pt x="52" y="667"/>
                  </a:lnTo>
                  <a:lnTo>
                    <a:pt x="46" y="660"/>
                  </a:lnTo>
                  <a:lnTo>
                    <a:pt x="39" y="651"/>
                  </a:lnTo>
                  <a:lnTo>
                    <a:pt x="33" y="644"/>
                  </a:lnTo>
                  <a:lnTo>
                    <a:pt x="27" y="635"/>
                  </a:lnTo>
                  <a:lnTo>
                    <a:pt x="23" y="626"/>
                  </a:lnTo>
                  <a:lnTo>
                    <a:pt x="18" y="616"/>
                  </a:lnTo>
                  <a:lnTo>
                    <a:pt x="15" y="606"/>
                  </a:lnTo>
                  <a:lnTo>
                    <a:pt x="10" y="597"/>
                  </a:lnTo>
                  <a:lnTo>
                    <a:pt x="7" y="586"/>
                  </a:lnTo>
                  <a:lnTo>
                    <a:pt x="6" y="575"/>
                  </a:lnTo>
                  <a:lnTo>
                    <a:pt x="3" y="565"/>
                  </a:lnTo>
                  <a:lnTo>
                    <a:pt x="1" y="554"/>
                  </a:lnTo>
                  <a:lnTo>
                    <a:pt x="1" y="542"/>
                  </a:lnTo>
                  <a:lnTo>
                    <a:pt x="0" y="530"/>
                  </a:lnTo>
                  <a:lnTo>
                    <a:pt x="0" y="519"/>
                  </a:lnTo>
                  <a:lnTo>
                    <a:pt x="0" y="507"/>
                  </a:lnTo>
                  <a:lnTo>
                    <a:pt x="1" y="494"/>
                  </a:lnTo>
                  <a:lnTo>
                    <a:pt x="3" y="483"/>
                  </a:lnTo>
                  <a:lnTo>
                    <a:pt x="4" y="470"/>
                  </a:lnTo>
                  <a:lnTo>
                    <a:pt x="6" y="458"/>
                  </a:lnTo>
                  <a:lnTo>
                    <a:pt x="9" y="445"/>
                  </a:lnTo>
                  <a:lnTo>
                    <a:pt x="13" y="433"/>
                  </a:lnTo>
                  <a:lnTo>
                    <a:pt x="16" y="420"/>
                  </a:lnTo>
                  <a:lnTo>
                    <a:pt x="21" y="407"/>
                  </a:lnTo>
                  <a:lnTo>
                    <a:pt x="26" y="396"/>
                  </a:lnTo>
                  <a:lnTo>
                    <a:pt x="32" y="383"/>
                  </a:lnTo>
                  <a:lnTo>
                    <a:pt x="96" y="245"/>
                  </a:lnTo>
                  <a:lnTo>
                    <a:pt x="105" y="226"/>
                  </a:lnTo>
                  <a:lnTo>
                    <a:pt x="116" y="209"/>
                  </a:lnTo>
                  <a:lnTo>
                    <a:pt x="127" y="191"/>
                  </a:lnTo>
                  <a:lnTo>
                    <a:pt x="139" y="175"/>
                  </a:lnTo>
                  <a:lnTo>
                    <a:pt x="153" y="159"/>
                  </a:lnTo>
                  <a:lnTo>
                    <a:pt x="167" y="145"/>
                  </a:lnTo>
                  <a:lnTo>
                    <a:pt x="181" y="132"/>
                  </a:lnTo>
                  <a:lnTo>
                    <a:pt x="194" y="120"/>
                  </a:lnTo>
                  <a:lnTo>
                    <a:pt x="210" y="108"/>
                  </a:lnTo>
                  <a:lnTo>
                    <a:pt x="225" y="98"/>
                  </a:lnTo>
                  <a:lnTo>
                    <a:pt x="242" y="90"/>
                  </a:lnTo>
                  <a:lnTo>
                    <a:pt x="257" y="82"/>
                  </a:lnTo>
                  <a:lnTo>
                    <a:pt x="274" y="77"/>
                  </a:lnTo>
                  <a:lnTo>
                    <a:pt x="283" y="75"/>
                  </a:lnTo>
                  <a:lnTo>
                    <a:pt x="291" y="72"/>
                  </a:lnTo>
                  <a:lnTo>
                    <a:pt x="299" y="71"/>
                  </a:lnTo>
                  <a:lnTo>
                    <a:pt x="308" y="69"/>
                  </a:lnTo>
                  <a:lnTo>
                    <a:pt x="316" y="69"/>
                  </a:lnTo>
                  <a:lnTo>
                    <a:pt x="325" y="68"/>
                  </a:lnTo>
                  <a:lnTo>
                    <a:pt x="357" y="0"/>
                  </a:lnTo>
                  <a:lnTo>
                    <a:pt x="360" y="149"/>
                  </a:lnTo>
                  <a:lnTo>
                    <a:pt x="228" y="275"/>
                  </a:lnTo>
                  <a:lnTo>
                    <a:pt x="260" y="206"/>
                  </a:lnTo>
                  <a:lnTo>
                    <a:pt x="248" y="207"/>
                  </a:lnTo>
                  <a:lnTo>
                    <a:pt x="234" y="209"/>
                  </a:lnTo>
                  <a:lnTo>
                    <a:pt x="222" y="211"/>
                  </a:lnTo>
                  <a:lnTo>
                    <a:pt x="210" y="214"/>
                  </a:lnTo>
                  <a:lnTo>
                    <a:pt x="198" y="219"/>
                  </a:lnTo>
                  <a:lnTo>
                    <a:pt x="184" y="224"/>
                  </a:lnTo>
                  <a:lnTo>
                    <a:pt x="171" y="230"/>
                  </a:lnTo>
                  <a:lnTo>
                    <a:pt x="159" y="238"/>
                  </a:lnTo>
                  <a:lnTo>
                    <a:pt x="148" y="245"/>
                  </a:lnTo>
                  <a:lnTo>
                    <a:pt x="136" y="253"/>
                  </a:lnTo>
                  <a:lnTo>
                    <a:pt x="124" y="262"/>
                  </a:lnTo>
                  <a:lnTo>
                    <a:pt x="113" y="272"/>
                  </a:lnTo>
                  <a:lnTo>
                    <a:pt x="102" y="282"/>
                  </a:lnTo>
                  <a:lnTo>
                    <a:pt x="92" y="293"/>
                  </a:lnTo>
                  <a:lnTo>
                    <a:pt x="81" y="304"/>
                  </a:lnTo>
                  <a:lnTo>
                    <a:pt x="72" y="317"/>
                  </a:lnTo>
                  <a:lnTo>
                    <a:pt x="72" y="317"/>
                  </a:lnTo>
                  <a:lnTo>
                    <a:pt x="67" y="338"/>
                  </a:lnTo>
                  <a:lnTo>
                    <a:pt x="66" y="358"/>
                  </a:lnTo>
                  <a:lnTo>
                    <a:pt x="64" y="378"/>
                  </a:lnTo>
                  <a:lnTo>
                    <a:pt x="64" y="397"/>
                  </a:lnTo>
                  <a:lnTo>
                    <a:pt x="66" y="416"/>
                  </a:lnTo>
                  <a:lnTo>
                    <a:pt x="69" y="435"/>
                  </a:lnTo>
                  <a:lnTo>
                    <a:pt x="73" y="452"/>
                  </a:lnTo>
                  <a:lnTo>
                    <a:pt x="79" y="470"/>
                  </a:lnTo>
                  <a:lnTo>
                    <a:pt x="85" y="484"/>
                  </a:lnTo>
                  <a:lnTo>
                    <a:pt x="95" y="500"/>
                  </a:lnTo>
                  <a:lnTo>
                    <a:pt x="104" y="513"/>
                  </a:lnTo>
                  <a:lnTo>
                    <a:pt x="113" y="526"/>
                  </a:lnTo>
                  <a:lnTo>
                    <a:pt x="125" y="536"/>
                  </a:lnTo>
                  <a:lnTo>
                    <a:pt x="138" y="546"/>
                  </a:lnTo>
                  <a:lnTo>
                    <a:pt x="144" y="551"/>
                  </a:lnTo>
                  <a:lnTo>
                    <a:pt x="151" y="555"/>
                  </a:lnTo>
                  <a:lnTo>
                    <a:pt x="159" y="559"/>
                  </a:lnTo>
                  <a:lnTo>
                    <a:pt x="167" y="562"/>
                  </a:lnTo>
                  <a:lnTo>
                    <a:pt x="101" y="700"/>
                  </a:lnTo>
                  <a:close/>
                </a:path>
              </a:pathLst>
            </a:cu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80" name="Freeform 1812"/>
            <p:cNvSpPr>
              <a:spLocks/>
            </p:cNvSpPr>
            <p:nvPr/>
          </p:nvSpPr>
          <p:spPr bwMode="auto">
            <a:xfrm>
              <a:off x="4842" y="1907"/>
              <a:ext cx="81" cy="199"/>
            </a:xfrm>
            <a:custGeom>
              <a:avLst/>
              <a:gdLst>
                <a:gd name="T0" fmla="*/ 101 w 167"/>
                <a:gd name="T1" fmla="*/ 383 h 383"/>
                <a:gd name="T2" fmla="*/ 92 w 167"/>
                <a:gd name="T3" fmla="*/ 379 h 383"/>
                <a:gd name="T4" fmla="*/ 82 w 167"/>
                <a:gd name="T5" fmla="*/ 374 h 383"/>
                <a:gd name="T6" fmla="*/ 75 w 167"/>
                <a:gd name="T7" fmla="*/ 369 h 383"/>
                <a:gd name="T8" fmla="*/ 67 w 167"/>
                <a:gd name="T9" fmla="*/ 363 h 383"/>
                <a:gd name="T10" fmla="*/ 59 w 167"/>
                <a:gd name="T11" fmla="*/ 357 h 383"/>
                <a:gd name="T12" fmla="*/ 52 w 167"/>
                <a:gd name="T13" fmla="*/ 350 h 383"/>
                <a:gd name="T14" fmla="*/ 46 w 167"/>
                <a:gd name="T15" fmla="*/ 343 h 383"/>
                <a:gd name="T16" fmla="*/ 39 w 167"/>
                <a:gd name="T17" fmla="*/ 334 h 383"/>
                <a:gd name="T18" fmla="*/ 33 w 167"/>
                <a:gd name="T19" fmla="*/ 327 h 383"/>
                <a:gd name="T20" fmla="*/ 27 w 167"/>
                <a:gd name="T21" fmla="*/ 318 h 383"/>
                <a:gd name="T22" fmla="*/ 23 w 167"/>
                <a:gd name="T23" fmla="*/ 309 h 383"/>
                <a:gd name="T24" fmla="*/ 18 w 167"/>
                <a:gd name="T25" fmla="*/ 299 h 383"/>
                <a:gd name="T26" fmla="*/ 15 w 167"/>
                <a:gd name="T27" fmla="*/ 289 h 383"/>
                <a:gd name="T28" fmla="*/ 10 w 167"/>
                <a:gd name="T29" fmla="*/ 280 h 383"/>
                <a:gd name="T30" fmla="*/ 7 w 167"/>
                <a:gd name="T31" fmla="*/ 269 h 383"/>
                <a:gd name="T32" fmla="*/ 6 w 167"/>
                <a:gd name="T33" fmla="*/ 258 h 383"/>
                <a:gd name="T34" fmla="*/ 3 w 167"/>
                <a:gd name="T35" fmla="*/ 248 h 383"/>
                <a:gd name="T36" fmla="*/ 1 w 167"/>
                <a:gd name="T37" fmla="*/ 237 h 383"/>
                <a:gd name="T38" fmla="*/ 1 w 167"/>
                <a:gd name="T39" fmla="*/ 225 h 383"/>
                <a:gd name="T40" fmla="*/ 0 w 167"/>
                <a:gd name="T41" fmla="*/ 213 h 383"/>
                <a:gd name="T42" fmla="*/ 0 w 167"/>
                <a:gd name="T43" fmla="*/ 202 h 383"/>
                <a:gd name="T44" fmla="*/ 0 w 167"/>
                <a:gd name="T45" fmla="*/ 190 h 383"/>
                <a:gd name="T46" fmla="*/ 1 w 167"/>
                <a:gd name="T47" fmla="*/ 177 h 383"/>
                <a:gd name="T48" fmla="*/ 3 w 167"/>
                <a:gd name="T49" fmla="*/ 166 h 383"/>
                <a:gd name="T50" fmla="*/ 4 w 167"/>
                <a:gd name="T51" fmla="*/ 153 h 383"/>
                <a:gd name="T52" fmla="*/ 6 w 167"/>
                <a:gd name="T53" fmla="*/ 141 h 383"/>
                <a:gd name="T54" fmla="*/ 9 w 167"/>
                <a:gd name="T55" fmla="*/ 128 h 383"/>
                <a:gd name="T56" fmla="*/ 13 w 167"/>
                <a:gd name="T57" fmla="*/ 116 h 383"/>
                <a:gd name="T58" fmla="*/ 16 w 167"/>
                <a:gd name="T59" fmla="*/ 103 h 383"/>
                <a:gd name="T60" fmla="*/ 21 w 167"/>
                <a:gd name="T61" fmla="*/ 90 h 383"/>
                <a:gd name="T62" fmla="*/ 26 w 167"/>
                <a:gd name="T63" fmla="*/ 79 h 383"/>
                <a:gd name="T64" fmla="*/ 32 w 167"/>
                <a:gd name="T65" fmla="*/ 66 h 383"/>
                <a:gd name="T66" fmla="*/ 41 w 167"/>
                <a:gd name="T67" fmla="*/ 48 h 383"/>
                <a:gd name="T68" fmla="*/ 50 w 167"/>
                <a:gd name="T69" fmla="*/ 32 h 383"/>
                <a:gd name="T70" fmla="*/ 61 w 167"/>
                <a:gd name="T71" fmla="*/ 15 h 383"/>
                <a:gd name="T72" fmla="*/ 72 w 167"/>
                <a:gd name="T73" fmla="*/ 0 h 383"/>
                <a:gd name="T74" fmla="*/ 72 w 167"/>
                <a:gd name="T75" fmla="*/ 0 h 383"/>
                <a:gd name="T76" fmla="*/ 67 w 167"/>
                <a:gd name="T77" fmla="*/ 21 h 383"/>
                <a:gd name="T78" fmla="*/ 66 w 167"/>
                <a:gd name="T79" fmla="*/ 41 h 383"/>
                <a:gd name="T80" fmla="*/ 64 w 167"/>
                <a:gd name="T81" fmla="*/ 61 h 383"/>
                <a:gd name="T82" fmla="*/ 64 w 167"/>
                <a:gd name="T83" fmla="*/ 80 h 383"/>
                <a:gd name="T84" fmla="*/ 66 w 167"/>
                <a:gd name="T85" fmla="*/ 99 h 383"/>
                <a:gd name="T86" fmla="*/ 69 w 167"/>
                <a:gd name="T87" fmla="*/ 118 h 383"/>
                <a:gd name="T88" fmla="*/ 73 w 167"/>
                <a:gd name="T89" fmla="*/ 135 h 383"/>
                <a:gd name="T90" fmla="*/ 79 w 167"/>
                <a:gd name="T91" fmla="*/ 153 h 383"/>
                <a:gd name="T92" fmla="*/ 85 w 167"/>
                <a:gd name="T93" fmla="*/ 167 h 383"/>
                <a:gd name="T94" fmla="*/ 95 w 167"/>
                <a:gd name="T95" fmla="*/ 183 h 383"/>
                <a:gd name="T96" fmla="*/ 104 w 167"/>
                <a:gd name="T97" fmla="*/ 196 h 383"/>
                <a:gd name="T98" fmla="*/ 113 w 167"/>
                <a:gd name="T99" fmla="*/ 209 h 383"/>
                <a:gd name="T100" fmla="*/ 125 w 167"/>
                <a:gd name="T101" fmla="*/ 219 h 383"/>
                <a:gd name="T102" fmla="*/ 138 w 167"/>
                <a:gd name="T103" fmla="*/ 229 h 383"/>
                <a:gd name="T104" fmla="*/ 144 w 167"/>
                <a:gd name="T105" fmla="*/ 234 h 383"/>
                <a:gd name="T106" fmla="*/ 151 w 167"/>
                <a:gd name="T107" fmla="*/ 238 h 383"/>
                <a:gd name="T108" fmla="*/ 159 w 167"/>
                <a:gd name="T109" fmla="*/ 242 h 383"/>
                <a:gd name="T110" fmla="*/ 167 w 167"/>
                <a:gd name="T111" fmla="*/ 245 h 383"/>
                <a:gd name="T112" fmla="*/ 101 w 167"/>
                <a:gd name="T113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7" h="383">
                  <a:moveTo>
                    <a:pt x="101" y="383"/>
                  </a:moveTo>
                  <a:lnTo>
                    <a:pt x="92" y="379"/>
                  </a:lnTo>
                  <a:lnTo>
                    <a:pt x="82" y="374"/>
                  </a:lnTo>
                  <a:lnTo>
                    <a:pt x="75" y="369"/>
                  </a:lnTo>
                  <a:lnTo>
                    <a:pt x="67" y="363"/>
                  </a:lnTo>
                  <a:lnTo>
                    <a:pt x="59" y="357"/>
                  </a:lnTo>
                  <a:lnTo>
                    <a:pt x="52" y="350"/>
                  </a:lnTo>
                  <a:lnTo>
                    <a:pt x="46" y="343"/>
                  </a:lnTo>
                  <a:lnTo>
                    <a:pt x="39" y="334"/>
                  </a:lnTo>
                  <a:lnTo>
                    <a:pt x="33" y="327"/>
                  </a:lnTo>
                  <a:lnTo>
                    <a:pt x="27" y="318"/>
                  </a:lnTo>
                  <a:lnTo>
                    <a:pt x="23" y="309"/>
                  </a:lnTo>
                  <a:lnTo>
                    <a:pt x="18" y="299"/>
                  </a:lnTo>
                  <a:lnTo>
                    <a:pt x="15" y="289"/>
                  </a:lnTo>
                  <a:lnTo>
                    <a:pt x="10" y="280"/>
                  </a:lnTo>
                  <a:lnTo>
                    <a:pt x="7" y="269"/>
                  </a:lnTo>
                  <a:lnTo>
                    <a:pt x="6" y="258"/>
                  </a:lnTo>
                  <a:lnTo>
                    <a:pt x="3" y="248"/>
                  </a:lnTo>
                  <a:lnTo>
                    <a:pt x="1" y="237"/>
                  </a:lnTo>
                  <a:lnTo>
                    <a:pt x="1" y="225"/>
                  </a:lnTo>
                  <a:lnTo>
                    <a:pt x="0" y="213"/>
                  </a:lnTo>
                  <a:lnTo>
                    <a:pt x="0" y="202"/>
                  </a:lnTo>
                  <a:lnTo>
                    <a:pt x="0" y="190"/>
                  </a:lnTo>
                  <a:lnTo>
                    <a:pt x="1" y="177"/>
                  </a:lnTo>
                  <a:lnTo>
                    <a:pt x="3" y="166"/>
                  </a:lnTo>
                  <a:lnTo>
                    <a:pt x="4" y="153"/>
                  </a:lnTo>
                  <a:lnTo>
                    <a:pt x="6" y="141"/>
                  </a:lnTo>
                  <a:lnTo>
                    <a:pt x="9" y="128"/>
                  </a:lnTo>
                  <a:lnTo>
                    <a:pt x="13" y="116"/>
                  </a:lnTo>
                  <a:lnTo>
                    <a:pt x="16" y="103"/>
                  </a:lnTo>
                  <a:lnTo>
                    <a:pt x="21" y="90"/>
                  </a:lnTo>
                  <a:lnTo>
                    <a:pt x="26" y="79"/>
                  </a:lnTo>
                  <a:lnTo>
                    <a:pt x="32" y="66"/>
                  </a:lnTo>
                  <a:lnTo>
                    <a:pt x="41" y="48"/>
                  </a:lnTo>
                  <a:lnTo>
                    <a:pt x="50" y="32"/>
                  </a:lnTo>
                  <a:lnTo>
                    <a:pt x="61" y="15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7" y="21"/>
                  </a:lnTo>
                  <a:lnTo>
                    <a:pt x="66" y="41"/>
                  </a:lnTo>
                  <a:lnTo>
                    <a:pt x="64" y="61"/>
                  </a:lnTo>
                  <a:lnTo>
                    <a:pt x="64" y="80"/>
                  </a:lnTo>
                  <a:lnTo>
                    <a:pt x="66" y="99"/>
                  </a:lnTo>
                  <a:lnTo>
                    <a:pt x="69" y="118"/>
                  </a:lnTo>
                  <a:lnTo>
                    <a:pt x="73" y="135"/>
                  </a:lnTo>
                  <a:lnTo>
                    <a:pt x="79" y="153"/>
                  </a:lnTo>
                  <a:lnTo>
                    <a:pt x="85" y="167"/>
                  </a:lnTo>
                  <a:lnTo>
                    <a:pt x="95" y="183"/>
                  </a:lnTo>
                  <a:lnTo>
                    <a:pt x="104" y="196"/>
                  </a:lnTo>
                  <a:lnTo>
                    <a:pt x="113" y="209"/>
                  </a:lnTo>
                  <a:lnTo>
                    <a:pt x="125" y="219"/>
                  </a:lnTo>
                  <a:lnTo>
                    <a:pt x="138" y="229"/>
                  </a:lnTo>
                  <a:lnTo>
                    <a:pt x="144" y="234"/>
                  </a:lnTo>
                  <a:lnTo>
                    <a:pt x="151" y="238"/>
                  </a:lnTo>
                  <a:lnTo>
                    <a:pt x="159" y="242"/>
                  </a:lnTo>
                  <a:lnTo>
                    <a:pt x="167" y="245"/>
                  </a:lnTo>
                  <a:lnTo>
                    <a:pt x="101" y="383"/>
                  </a:lnTo>
                  <a:close/>
                </a:path>
              </a:pathLst>
            </a:custGeom>
            <a:solidFill>
              <a:srgbClr val="CD2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81" name="Freeform 1813"/>
            <p:cNvSpPr>
              <a:spLocks/>
            </p:cNvSpPr>
            <p:nvPr/>
          </p:nvSpPr>
          <p:spPr bwMode="auto">
            <a:xfrm>
              <a:off x="4842" y="1741"/>
              <a:ext cx="174" cy="365"/>
            </a:xfrm>
            <a:custGeom>
              <a:avLst/>
              <a:gdLst>
                <a:gd name="T0" fmla="*/ 92 w 360"/>
                <a:gd name="T1" fmla="*/ 696 h 700"/>
                <a:gd name="T2" fmla="*/ 75 w 360"/>
                <a:gd name="T3" fmla="*/ 686 h 700"/>
                <a:gd name="T4" fmla="*/ 59 w 360"/>
                <a:gd name="T5" fmla="*/ 674 h 700"/>
                <a:gd name="T6" fmla="*/ 46 w 360"/>
                <a:gd name="T7" fmla="*/ 660 h 700"/>
                <a:gd name="T8" fmla="*/ 33 w 360"/>
                <a:gd name="T9" fmla="*/ 644 h 700"/>
                <a:gd name="T10" fmla="*/ 23 w 360"/>
                <a:gd name="T11" fmla="*/ 626 h 700"/>
                <a:gd name="T12" fmla="*/ 15 w 360"/>
                <a:gd name="T13" fmla="*/ 606 h 700"/>
                <a:gd name="T14" fmla="*/ 7 w 360"/>
                <a:gd name="T15" fmla="*/ 586 h 700"/>
                <a:gd name="T16" fmla="*/ 3 w 360"/>
                <a:gd name="T17" fmla="*/ 565 h 700"/>
                <a:gd name="T18" fmla="*/ 1 w 360"/>
                <a:gd name="T19" fmla="*/ 542 h 700"/>
                <a:gd name="T20" fmla="*/ 0 w 360"/>
                <a:gd name="T21" fmla="*/ 519 h 700"/>
                <a:gd name="T22" fmla="*/ 1 w 360"/>
                <a:gd name="T23" fmla="*/ 494 h 700"/>
                <a:gd name="T24" fmla="*/ 4 w 360"/>
                <a:gd name="T25" fmla="*/ 470 h 700"/>
                <a:gd name="T26" fmla="*/ 9 w 360"/>
                <a:gd name="T27" fmla="*/ 445 h 700"/>
                <a:gd name="T28" fmla="*/ 16 w 360"/>
                <a:gd name="T29" fmla="*/ 420 h 700"/>
                <a:gd name="T30" fmla="*/ 26 w 360"/>
                <a:gd name="T31" fmla="*/ 396 h 700"/>
                <a:gd name="T32" fmla="*/ 96 w 360"/>
                <a:gd name="T33" fmla="*/ 245 h 700"/>
                <a:gd name="T34" fmla="*/ 116 w 360"/>
                <a:gd name="T35" fmla="*/ 209 h 700"/>
                <a:gd name="T36" fmla="*/ 139 w 360"/>
                <a:gd name="T37" fmla="*/ 175 h 700"/>
                <a:gd name="T38" fmla="*/ 167 w 360"/>
                <a:gd name="T39" fmla="*/ 145 h 700"/>
                <a:gd name="T40" fmla="*/ 194 w 360"/>
                <a:gd name="T41" fmla="*/ 120 h 700"/>
                <a:gd name="T42" fmla="*/ 225 w 360"/>
                <a:gd name="T43" fmla="*/ 98 h 700"/>
                <a:gd name="T44" fmla="*/ 257 w 360"/>
                <a:gd name="T45" fmla="*/ 82 h 700"/>
                <a:gd name="T46" fmla="*/ 283 w 360"/>
                <a:gd name="T47" fmla="*/ 75 h 700"/>
                <a:gd name="T48" fmla="*/ 299 w 360"/>
                <a:gd name="T49" fmla="*/ 71 h 700"/>
                <a:gd name="T50" fmla="*/ 316 w 360"/>
                <a:gd name="T51" fmla="*/ 69 h 700"/>
                <a:gd name="T52" fmla="*/ 357 w 360"/>
                <a:gd name="T53" fmla="*/ 0 h 700"/>
                <a:gd name="T54" fmla="*/ 228 w 360"/>
                <a:gd name="T55" fmla="*/ 275 h 700"/>
                <a:gd name="T56" fmla="*/ 248 w 360"/>
                <a:gd name="T57" fmla="*/ 207 h 700"/>
                <a:gd name="T58" fmla="*/ 222 w 360"/>
                <a:gd name="T59" fmla="*/ 211 h 700"/>
                <a:gd name="T60" fmla="*/ 198 w 360"/>
                <a:gd name="T61" fmla="*/ 219 h 700"/>
                <a:gd name="T62" fmla="*/ 171 w 360"/>
                <a:gd name="T63" fmla="*/ 230 h 700"/>
                <a:gd name="T64" fmla="*/ 148 w 360"/>
                <a:gd name="T65" fmla="*/ 245 h 700"/>
                <a:gd name="T66" fmla="*/ 124 w 360"/>
                <a:gd name="T67" fmla="*/ 262 h 700"/>
                <a:gd name="T68" fmla="*/ 102 w 360"/>
                <a:gd name="T69" fmla="*/ 282 h 700"/>
                <a:gd name="T70" fmla="*/ 81 w 360"/>
                <a:gd name="T71" fmla="*/ 304 h 700"/>
                <a:gd name="T72" fmla="*/ 72 w 360"/>
                <a:gd name="T73" fmla="*/ 317 h 700"/>
                <a:gd name="T74" fmla="*/ 66 w 360"/>
                <a:gd name="T75" fmla="*/ 358 h 700"/>
                <a:gd name="T76" fmla="*/ 64 w 360"/>
                <a:gd name="T77" fmla="*/ 397 h 700"/>
                <a:gd name="T78" fmla="*/ 69 w 360"/>
                <a:gd name="T79" fmla="*/ 435 h 700"/>
                <a:gd name="T80" fmla="*/ 79 w 360"/>
                <a:gd name="T81" fmla="*/ 470 h 700"/>
                <a:gd name="T82" fmla="*/ 95 w 360"/>
                <a:gd name="T83" fmla="*/ 500 h 700"/>
                <a:gd name="T84" fmla="*/ 113 w 360"/>
                <a:gd name="T85" fmla="*/ 526 h 700"/>
                <a:gd name="T86" fmla="*/ 138 w 360"/>
                <a:gd name="T87" fmla="*/ 546 h 700"/>
                <a:gd name="T88" fmla="*/ 151 w 360"/>
                <a:gd name="T89" fmla="*/ 555 h 700"/>
                <a:gd name="T90" fmla="*/ 167 w 360"/>
                <a:gd name="T91" fmla="*/ 562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0" h="700">
                  <a:moveTo>
                    <a:pt x="101" y="700"/>
                  </a:moveTo>
                  <a:lnTo>
                    <a:pt x="92" y="696"/>
                  </a:lnTo>
                  <a:lnTo>
                    <a:pt x="82" y="691"/>
                  </a:lnTo>
                  <a:lnTo>
                    <a:pt x="75" y="686"/>
                  </a:lnTo>
                  <a:lnTo>
                    <a:pt x="67" y="680"/>
                  </a:lnTo>
                  <a:lnTo>
                    <a:pt x="59" y="674"/>
                  </a:lnTo>
                  <a:lnTo>
                    <a:pt x="52" y="667"/>
                  </a:lnTo>
                  <a:lnTo>
                    <a:pt x="46" y="660"/>
                  </a:lnTo>
                  <a:lnTo>
                    <a:pt x="39" y="651"/>
                  </a:lnTo>
                  <a:lnTo>
                    <a:pt x="33" y="644"/>
                  </a:lnTo>
                  <a:lnTo>
                    <a:pt x="27" y="635"/>
                  </a:lnTo>
                  <a:lnTo>
                    <a:pt x="23" y="626"/>
                  </a:lnTo>
                  <a:lnTo>
                    <a:pt x="18" y="616"/>
                  </a:lnTo>
                  <a:lnTo>
                    <a:pt x="15" y="606"/>
                  </a:lnTo>
                  <a:lnTo>
                    <a:pt x="10" y="597"/>
                  </a:lnTo>
                  <a:lnTo>
                    <a:pt x="7" y="586"/>
                  </a:lnTo>
                  <a:lnTo>
                    <a:pt x="6" y="575"/>
                  </a:lnTo>
                  <a:lnTo>
                    <a:pt x="3" y="565"/>
                  </a:lnTo>
                  <a:lnTo>
                    <a:pt x="1" y="554"/>
                  </a:lnTo>
                  <a:lnTo>
                    <a:pt x="1" y="542"/>
                  </a:lnTo>
                  <a:lnTo>
                    <a:pt x="0" y="530"/>
                  </a:lnTo>
                  <a:lnTo>
                    <a:pt x="0" y="519"/>
                  </a:lnTo>
                  <a:lnTo>
                    <a:pt x="0" y="507"/>
                  </a:lnTo>
                  <a:lnTo>
                    <a:pt x="1" y="494"/>
                  </a:lnTo>
                  <a:lnTo>
                    <a:pt x="3" y="483"/>
                  </a:lnTo>
                  <a:lnTo>
                    <a:pt x="4" y="470"/>
                  </a:lnTo>
                  <a:lnTo>
                    <a:pt x="6" y="458"/>
                  </a:lnTo>
                  <a:lnTo>
                    <a:pt x="9" y="445"/>
                  </a:lnTo>
                  <a:lnTo>
                    <a:pt x="13" y="433"/>
                  </a:lnTo>
                  <a:lnTo>
                    <a:pt x="16" y="420"/>
                  </a:lnTo>
                  <a:lnTo>
                    <a:pt x="21" y="407"/>
                  </a:lnTo>
                  <a:lnTo>
                    <a:pt x="26" y="396"/>
                  </a:lnTo>
                  <a:lnTo>
                    <a:pt x="32" y="383"/>
                  </a:lnTo>
                  <a:lnTo>
                    <a:pt x="96" y="245"/>
                  </a:lnTo>
                  <a:lnTo>
                    <a:pt x="105" y="226"/>
                  </a:lnTo>
                  <a:lnTo>
                    <a:pt x="116" y="209"/>
                  </a:lnTo>
                  <a:lnTo>
                    <a:pt x="127" y="191"/>
                  </a:lnTo>
                  <a:lnTo>
                    <a:pt x="139" y="175"/>
                  </a:lnTo>
                  <a:lnTo>
                    <a:pt x="153" y="159"/>
                  </a:lnTo>
                  <a:lnTo>
                    <a:pt x="167" y="145"/>
                  </a:lnTo>
                  <a:lnTo>
                    <a:pt x="181" y="132"/>
                  </a:lnTo>
                  <a:lnTo>
                    <a:pt x="194" y="120"/>
                  </a:lnTo>
                  <a:lnTo>
                    <a:pt x="210" y="108"/>
                  </a:lnTo>
                  <a:lnTo>
                    <a:pt x="225" y="98"/>
                  </a:lnTo>
                  <a:lnTo>
                    <a:pt x="242" y="90"/>
                  </a:lnTo>
                  <a:lnTo>
                    <a:pt x="257" y="82"/>
                  </a:lnTo>
                  <a:lnTo>
                    <a:pt x="274" y="77"/>
                  </a:lnTo>
                  <a:lnTo>
                    <a:pt x="283" y="75"/>
                  </a:lnTo>
                  <a:lnTo>
                    <a:pt x="291" y="72"/>
                  </a:lnTo>
                  <a:lnTo>
                    <a:pt x="299" y="71"/>
                  </a:lnTo>
                  <a:lnTo>
                    <a:pt x="308" y="69"/>
                  </a:lnTo>
                  <a:lnTo>
                    <a:pt x="316" y="69"/>
                  </a:lnTo>
                  <a:lnTo>
                    <a:pt x="325" y="68"/>
                  </a:lnTo>
                  <a:lnTo>
                    <a:pt x="357" y="0"/>
                  </a:lnTo>
                  <a:lnTo>
                    <a:pt x="360" y="149"/>
                  </a:lnTo>
                  <a:lnTo>
                    <a:pt x="228" y="275"/>
                  </a:lnTo>
                  <a:lnTo>
                    <a:pt x="260" y="206"/>
                  </a:lnTo>
                  <a:lnTo>
                    <a:pt x="248" y="207"/>
                  </a:lnTo>
                  <a:lnTo>
                    <a:pt x="234" y="209"/>
                  </a:lnTo>
                  <a:lnTo>
                    <a:pt x="222" y="211"/>
                  </a:lnTo>
                  <a:lnTo>
                    <a:pt x="210" y="214"/>
                  </a:lnTo>
                  <a:lnTo>
                    <a:pt x="198" y="219"/>
                  </a:lnTo>
                  <a:lnTo>
                    <a:pt x="184" y="224"/>
                  </a:lnTo>
                  <a:lnTo>
                    <a:pt x="171" y="230"/>
                  </a:lnTo>
                  <a:lnTo>
                    <a:pt x="159" y="238"/>
                  </a:lnTo>
                  <a:lnTo>
                    <a:pt x="148" y="245"/>
                  </a:lnTo>
                  <a:lnTo>
                    <a:pt x="136" y="253"/>
                  </a:lnTo>
                  <a:lnTo>
                    <a:pt x="124" y="262"/>
                  </a:lnTo>
                  <a:lnTo>
                    <a:pt x="113" y="272"/>
                  </a:lnTo>
                  <a:lnTo>
                    <a:pt x="102" y="282"/>
                  </a:lnTo>
                  <a:lnTo>
                    <a:pt x="92" y="293"/>
                  </a:lnTo>
                  <a:lnTo>
                    <a:pt x="81" y="304"/>
                  </a:lnTo>
                  <a:lnTo>
                    <a:pt x="72" y="317"/>
                  </a:lnTo>
                  <a:lnTo>
                    <a:pt x="72" y="317"/>
                  </a:lnTo>
                  <a:lnTo>
                    <a:pt x="67" y="338"/>
                  </a:lnTo>
                  <a:lnTo>
                    <a:pt x="66" y="358"/>
                  </a:lnTo>
                  <a:lnTo>
                    <a:pt x="64" y="378"/>
                  </a:lnTo>
                  <a:lnTo>
                    <a:pt x="64" y="397"/>
                  </a:lnTo>
                  <a:lnTo>
                    <a:pt x="66" y="416"/>
                  </a:lnTo>
                  <a:lnTo>
                    <a:pt x="69" y="435"/>
                  </a:lnTo>
                  <a:lnTo>
                    <a:pt x="73" y="452"/>
                  </a:lnTo>
                  <a:lnTo>
                    <a:pt x="79" y="470"/>
                  </a:lnTo>
                  <a:lnTo>
                    <a:pt x="85" y="484"/>
                  </a:lnTo>
                  <a:lnTo>
                    <a:pt x="95" y="500"/>
                  </a:lnTo>
                  <a:lnTo>
                    <a:pt x="104" y="513"/>
                  </a:lnTo>
                  <a:lnTo>
                    <a:pt x="113" y="526"/>
                  </a:lnTo>
                  <a:lnTo>
                    <a:pt x="125" y="536"/>
                  </a:lnTo>
                  <a:lnTo>
                    <a:pt x="138" y="546"/>
                  </a:lnTo>
                  <a:lnTo>
                    <a:pt x="144" y="551"/>
                  </a:lnTo>
                  <a:lnTo>
                    <a:pt x="151" y="555"/>
                  </a:lnTo>
                  <a:lnTo>
                    <a:pt x="159" y="559"/>
                  </a:lnTo>
                  <a:lnTo>
                    <a:pt x="167" y="562"/>
                  </a:lnTo>
                  <a:lnTo>
                    <a:pt x="101" y="70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82" name="Freeform 1814"/>
            <p:cNvSpPr>
              <a:spLocks/>
            </p:cNvSpPr>
            <p:nvPr/>
          </p:nvSpPr>
          <p:spPr bwMode="auto">
            <a:xfrm>
              <a:off x="4857" y="1907"/>
              <a:ext cx="19" cy="33"/>
            </a:xfrm>
            <a:custGeom>
              <a:avLst/>
              <a:gdLst>
                <a:gd name="T0" fmla="*/ 0 w 40"/>
                <a:gd name="T1" fmla="*/ 66 h 66"/>
                <a:gd name="T2" fmla="*/ 9 w 40"/>
                <a:gd name="T3" fmla="*/ 48 h 66"/>
                <a:gd name="T4" fmla="*/ 18 w 40"/>
                <a:gd name="T5" fmla="*/ 32 h 66"/>
                <a:gd name="T6" fmla="*/ 29 w 40"/>
                <a:gd name="T7" fmla="*/ 15 h 66"/>
                <a:gd name="T8" fmla="*/ 40 w 40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66">
                  <a:moveTo>
                    <a:pt x="0" y="66"/>
                  </a:moveTo>
                  <a:lnTo>
                    <a:pt x="9" y="48"/>
                  </a:lnTo>
                  <a:lnTo>
                    <a:pt x="18" y="32"/>
                  </a:lnTo>
                  <a:lnTo>
                    <a:pt x="29" y="15"/>
                  </a:lnTo>
                  <a:lnTo>
                    <a:pt x="4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83" name="Freeform 1815"/>
            <p:cNvSpPr>
              <a:spLocks noEditPoints="1"/>
            </p:cNvSpPr>
            <p:nvPr/>
          </p:nvSpPr>
          <p:spPr bwMode="auto">
            <a:xfrm>
              <a:off x="4761" y="2395"/>
              <a:ext cx="38" cy="69"/>
            </a:xfrm>
            <a:custGeom>
              <a:avLst/>
              <a:gdLst>
                <a:gd name="T0" fmla="*/ 44 w 77"/>
                <a:gd name="T1" fmla="*/ 7 h 132"/>
                <a:gd name="T2" fmla="*/ 44 w 77"/>
                <a:gd name="T3" fmla="*/ 71 h 132"/>
                <a:gd name="T4" fmla="*/ 43 w 77"/>
                <a:gd name="T5" fmla="*/ 74 h 132"/>
                <a:gd name="T6" fmla="*/ 43 w 77"/>
                <a:gd name="T7" fmla="*/ 75 h 132"/>
                <a:gd name="T8" fmla="*/ 40 w 77"/>
                <a:gd name="T9" fmla="*/ 77 h 132"/>
                <a:gd name="T10" fmla="*/ 38 w 77"/>
                <a:gd name="T11" fmla="*/ 78 h 132"/>
                <a:gd name="T12" fmla="*/ 35 w 77"/>
                <a:gd name="T13" fmla="*/ 77 h 132"/>
                <a:gd name="T14" fmla="*/ 34 w 77"/>
                <a:gd name="T15" fmla="*/ 75 h 132"/>
                <a:gd name="T16" fmla="*/ 32 w 77"/>
                <a:gd name="T17" fmla="*/ 74 h 132"/>
                <a:gd name="T18" fmla="*/ 32 w 77"/>
                <a:gd name="T19" fmla="*/ 71 h 132"/>
                <a:gd name="T20" fmla="*/ 32 w 77"/>
                <a:gd name="T21" fmla="*/ 7 h 132"/>
                <a:gd name="T22" fmla="*/ 32 w 77"/>
                <a:gd name="T23" fmla="*/ 4 h 132"/>
                <a:gd name="T24" fmla="*/ 34 w 77"/>
                <a:gd name="T25" fmla="*/ 3 h 132"/>
                <a:gd name="T26" fmla="*/ 35 w 77"/>
                <a:gd name="T27" fmla="*/ 1 h 132"/>
                <a:gd name="T28" fmla="*/ 38 w 77"/>
                <a:gd name="T29" fmla="*/ 0 h 132"/>
                <a:gd name="T30" fmla="*/ 40 w 77"/>
                <a:gd name="T31" fmla="*/ 1 h 132"/>
                <a:gd name="T32" fmla="*/ 43 w 77"/>
                <a:gd name="T33" fmla="*/ 3 h 132"/>
                <a:gd name="T34" fmla="*/ 43 w 77"/>
                <a:gd name="T35" fmla="*/ 4 h 132"/>
                <a:gd name="T36" fmla="*/ 44 w 77"/>
                <a:gd name="T37" fmla="*/ 7 h 132"/>
                <a:gd name="T38" fmla="*/ 44 w 77"/>
                <a:gd name="T39" fmla="*/ 7 h 132"/>
                <a:gd name="T40" fmla="*/ 77 w 77"/>
                <a:gd name="T41" fmla="*/ 59 h 132"/>
                <a:gd name="T42" fmla="*/ 38 w 77"/>
                <a:gd name="T43" fmla="*/ 132 h 132"/>
                <a:gd name="T44" fmla="*/ 0 w 77"/>
                <a:gd name="T45" fmla="*/ 59 h 132"/>
                <a:gd name="T46" fmla="*/ 77 w 77"/>
                <a:gd name="T47" fmla="*/ 5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132">
                  <a:moveTo>
                    <a:pt x="44" y="7"/>
                  </a:moveTo>
                  <a:lnTo>
                    <a:pt x="44" y="71"/>
                  </a:lnTo>
                  <a:lnTo>
                    <a:pt x="43" y="74"/>
                  </a:lnTo>
                  <a:lnTo>
                    <a:pt x="43" y="75"/>
                  </a:lnTo>
                  <a:lnTo>
                    <a:pt x="40" y="77"/>
                  </a:lnTo>
                  <a:lnTo>
                    <a:pt x="38" y="78"/>
                  </a:lnTo>
                  <a:lnTo>
                    <a:pt x="35" y="77"/>
                  </a:lnTo>
                  <a:lnTo>
                    <a:pt x="34" y="75"/>
                  </a:lnTo>
                  <a:lnTo>
                    <a:pt x="32" y="74"/>
                  </a:lnTo>
                  <a:lnTo>
                    <a:pt x="32" y="71"/>
                  </a:lnTo>
                  <a:lnTo>
                    <a:pt x="32" y="7"/>
                  </a:lnTo>
                  <a:lnTo>
                    <a:pt x="32" y="4"/>
                  </a:lnTo>
                  <a:lnTo>
                    <a:pt x="34" y="3"/>
                  </a:lnTo>
                  <a:lnTo>
                    <a:pt x="35" y="1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3" y="4"/>
                  </a:lnTo>
                  <a:lnTo>
                    <a:pt x="44" y="7"/>
                  </a:lnTo>
                  <a:lnTo>
                    <a:pt x="44" y="7"/>
                  </a:lnTo>
                  <a:close/>
                  <a:moveTo>
                    <a:pt x="77" y="59"/>
                  </a:moveTo>
                  <a:lnTo>
                    <a:pt x="38" y="132"/>
                  </a:lnTo>
                  <a:lnTo>
                    <a:pt x="0" y="59"/>
                  </a:lnTo>
                  <a:lnTo>
                    <a:pt x="77" y="59"/>
                  </a:lnTo>
                  <a:close/>
                </a:path>
              </a:pathLst>
            </a:custGeom>
            <a:solidFill>
              <a:srgbClr val="FF3300"/>
            </a:solidFill>
            <a:ln w="1588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84" name="Freeform 1816"/>
            <p:cNvSpPr>
              <a:spLocks noEditPoints="1"/>
            </p:cNvSpPr>
            <p:nvPr/>
          </p:nvSpPr>
          <p:spPr bwMode="auto">
            <a:xfrm>
              <a:off x="4825" y="2395"/>
              <a:ext cx="38" cy="69"/>
            </a:xfrm>
            <a:custGeom>
              <a:avLst/>
              <a:gdLst>
                <a:gd name="T0" fmla="*/ 44 w 77"/>
                <a:gd name="T1" fmla="*/ 7 h 132"/>
                <a:gd name="T2" fmla="*/ 44 w 77"/>
                <a:gd name="T3" fmla="*/ 71 h 132"/>
                <a:gd name="T4" fmla="*/ 44 w 77"/>
                <a:gd name="T5" fmla="*/ 74 h 132"/>
                <a:gd name="T6" fmla="*/ 43 w 77"/>
                <a:gd name="T7" fmla="*/ 75 h 132"/>
                <a:gd name="T8" fmla="*/ 41 w 77"/>
                <a:gd name="T9" fmla="*/ 77 h 132"/>
                <a:gd name="T10" fmla="*/ 38 w 77"/>
                <a:gd name="T11" fmla="*/ 78 h 132"/>
                <a:gd name="T12" fmla="*/ 37 w 77"/>
                <a:gd name="T13" fmla="*/ 77 h 132"/>
                <a:gd name="T14" fmla="*/ 34 w 77"/>
                <a:gd name="T15" fmla="*/ 75 h 132"/>
                <a:gd name="T16" fmla="*/ 32 w 77"/>
                <a:gd name="T17" fmla="*/ 74 h 132"/>
                <a:gd name="T18" fmla="*/ 32 w 77"/>
                <a:gd name="T19" fmla="*/ 71 h 132"/>
                <a:gd name="T20" fmla="*/ 32 w 77"/>
                <a:gd name="T21" fmla="*/ 7 h 132"/>
                <a:gd name="T22" fmla="*/ 32 w 77"/>
                <a:gd name="T23" fmla="*/ 4 h 132"/>
                <a:gd name="T24" fmla="*/ 34 w 77"/>
                <a:gd name="T25" fmla="*/ 3 h 132"/>
                <a:gd name="T26" fmla="*/ 37 w 77"/>
                <a:gd name="T27" fmla="*/ 1 h 132"/>
                <a:gd name="T28" fmla="*/ 38 w 77"/>
                <a:gd name="T29" fmla="*/ 0 h 132"/>
                <a:gd name="T30" fmla="*/ 41 w 77"/>
                <a:gd name="T31" fmla="*/ 1 h 132"/>
                <a:gd name="T32" fmla="*/ 43 w 77"/>
                <a:gd name="T33" fmla="*/ 3 h 132"/>
                <a:gd name="T34" fmla="*/ 44 w 77"/>
                <a:gd name="T35" fmla="*/ 4 h 132"/>
                <a:gd name="T36" fmla="*/ 44 w 77"/>
                <a:gd name="T37" fmla="*/ 7 h 132"/>
                <a:gd name="T38" fmla="*/ 44 w 77"/>
                <a:gd name="T39" fmla="*/ 7 h 132"/>
                <a:gd name="T40" fmla="*/ 77 w 77"/>
                <a:gd name="T41" fmla="*/ 59 h 132"/>
                <a:gd name="T42" fmla="*/ 38 w 77"/>
                <a:gd name="T43" fmla="*/ 132 h 132"/>
                <a:gd name="T44" fmla="*/ 0 w 77"/>
                <a:gd name="T45" fmla="*/ 59 h 132"/>
                <a:gd name="T46" fmla="*/ 77 w 77"/>
                <a:gd name="T47" fmla="*/ 5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132">
                  <a:moveTo>
                    <a:pt x="44" y="7"/>
                  </a:moveTo>
                  <a:lnTo>
                    <a:pt x="44" y="71"/>
                  </a:lnTo>
                  <a:lnTo>
                    <a:pt x="44" y="74"/>
                  </a:lnTo>
                  <a:lnTo>
                    <a:pt x="43" y="75"/>
                  </a:lnTo>
                  <a:lnTo>
                    <a:pt x="41" y="77"/>
                  </a:lnTo>
                  <a:lnTo>
                    <a:pt x="38" y="78"/>
                  </a:lnTo>
                  <a:lnTo>
                    <a:pt x="37" y="77"/>
                  </a:lnTo>
                  <a:lnTo>
                    <a:pt x="34" y="75"/>
                  </a:lnTo>
                  <a:lnTo>
                    <a:pt x="32" y="74"/>
                  </a:lnTo>
                  <a:lnTo>
                    <a:pt x="32" y="71"/>
                  </a:lnTo>
                  <a:lnTo>
                    <a:pt x="32" y="7"/>
                  </a:lnTo>
                  <a:lnTo>
                    <a:pt x="32" y="4"/>
                  </a:lnTo>
                  <a:lnTo>
                    <a:pt x="34" y="3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3" y="3"/>
                  </a:lnTo>
                  <a:lnTo>
                    <a:pt x="44" y="4"/>
                  </a:lnTo>
                  <a:lnTo>
                    <a:pt x="44" y="7"/>
                  </a:lnTo>
                  <a:lnTo>
                    <a:pt x="44" y="7"/>
                  </a:lnTo>
                  <a:close/>
                  <a:moveTo>
                    <a:pt x="77" y="59"/>
                  </a:moveTo>
                  <a:lnTo>
                    <a:pt x="38" y="132"/>
                  </a:lnTo>
                  <a:lnTo>
                    <a:pt x="0" y="59"/>
                  </a:lnTo>
                  <a:lnTo>
                    <a:pt x="77" y="59"/>
                  </a:lnTo>
                  <a:close/>
                </a:path>
              </a:pathLst>
            </a:custGeom>
            <a:solidFill>
              <a:srgbClr val="FF3300"/>
            </a:solidFill>
            <a:ln w="1588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85" name="Freeform 1817"/>
            <p:cNvSpPr>
              <a:spLocks noEditPoints="1"/>
            </p:cNvSpPr>
            <p:nvPr/>
          </p:nvSpPr>
          <p:spPr bwMode="auto">
            <a:xfrm>
              <a:off x="4890" y="2395"/>
              <a:ext cx="38" cy="69"/>
            </a:xfrm>
            <a:custGeom>
              <a:avLst/>
              <a:gdLst>
                <a:gd name="T0" fmla="*/ 45 w 77"/>
                <a:gd name="T1" fmla="*/ 7 h 132"/>
                <a:gd name="T2" fmla="*/ 45 w 77"/>
                <a:gd name="T3" fmla="*/ 71 h 132"/>
                <a:gd name="T4" fmla="*/ 43 w 77"/>
                <a:gd name="T5" fmla="*/ 74 h 132"/>
                <a:gd name="T6" fmla="*/ 43 w 77"/>
                <a:gd name="T7" fmla="*/ 75 h 132"/>
                <a:gd name="T8" fmla="*/ 40 w 77"/>
                <a:gd name="T9" fmla="*/ 77 h 132"/>
                <a:gd name="T10" fmla="*/ 39 w 77"/>
                <a:gd name="T11" fmla="*/ 78 h 132"/>
                <a:gd name="T12" fmla="*/ 36 w 77"/>
                <a:gd name="T13" fmla="*/ 77 h 132"/>
                <a:gd name="T14" fmla="*/ 34 w 77"/>
                <a:gd name="T15" fmla="*/ 75 h 132"/>
                <a:gd name="T16" fmla="*/ 33 w 77"/>
                <a:gd name="T17" fmla="*/ 74 h 132"/>
                <a:gd name="T18" fmla="*/ 33 w 77"/>
                <a:gd name="T19" fmla="*/ 71 h 132"/>
                <a:gd name="T20" fmla="*/ 33 w 77"/>
                <a:gd name="T21" fmla="*/ 7 h 132"/>
                <a:gd name="T22" fmla="*/ 33 w 77"/>
                <a:gd name="T23" fmla="*/ 4 h 132"/>
                <a:gd name="T24" fmla="*/ 34 w 77"/>
                <a:gd name="T25" fmla="*/ 3 h 132"/>
                <a:gd name="T26" fmla="*/ 36 w 77"/>
                <a:gd name="T27" fmla="*/ 1 h 132"/>
                <a:gd name="T28" fmla="*/ 39 w 77"/>
                <a:gd name="T29" fmla="*/ 0 h 132"/>
                <a:gd name="T30" fmla="*/ 40 w 77"/>
                <a:gd name="T31" fmla="*/ 1 h 132"/>
                <a:gd name="T32" fmla="*/ 43 w 77"/>
                <a:gd name="T33" fmla="*/ 3 h 132"/>
                <a:gd name="T34" fmla="*/ 43 w 77"/>
                <a:gd name="T35" fmla="*/ 4 h 132"/>
                <a:gd name="T36" fmla="*/ 45 w 77"/>
                <a:gd name="T37" fmla="*/ 7 h 132"/>
                <a:gd name="T38" fmla="*/ 45 w 77"/>
                <a:gd name="T39" fmla="*/ 7 h 132"/>
                <a:gd name="T40" fmla="*/ 77 w 77"/>
                <a:gd name="T41" fmla="*/ 59 h 132"/>
                <a:gd name="T42" fmla="*/ 39 w 77"/>
                <a:gd name="T43" fmla="*/ 132 h 132"/>
                <a:gd name="T44" fmla="*/ 0 w 77"/>
                <a:gd name="T45" fmla="*/ 59 h 132"/>
                <a:gd name="T46" fmla="*/ 77 w 77"/>
                <a:gd name="T47" fmla="*/ 5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132">
                  <a:moveTo>
                    <a:pt x="45" y="7"/>
                  </a:moveTo>
                  <a:lnTo>
                    <a:pt x="45" y="71"/>
                  </a:lnTo>
                  <a:lnTo>
                    <a:pt x="43" y="74"/>
                  </a:lnTo>
                  <a:lnTo>
                    <a:pt x="43" y="75"/>
                  </a:lnTo>
                  <a:lnTo>
                    <a:pt x="40" y="77"/>
                  </a:lnTo>
                  <a:lnTo>
                    <a:pt x="39" y="78"/>
                  </a:lnTo>
                  <a:lnTo>
                    <a:pt x="36" y="77"/>
                  </a:lnTo>
                  <a:lnTo>
                    <a:pt x="34" y="75"/>
                  </a:lnTo>
                  <a:lnTo>
                    <a:pt x="33" y="74"/>
                  </a:lnTo>
                  <a:lnTo>
                    <a:pt x="33" y="71"/>
                  </a:lnTo>
                  <a:lnTo>
                    <a:pt x="33" y="7"/>
                  </a:lnTo>
                  <a:lnTo>
                    <a:pt x="33" y="4"/>
                  </a:lnTo>
                  <a:lnTo>
                    <a:pt x="34" y="3"/>
                  </a:lnTo>
                  <a:lnTo>
                    <a:pt x="36" y="1"/>
                  </a:lnTo>
                  <a:lnTo>
                    <a:pt x="39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3" y="4"/>
                  </a:lnTo>
                  <a:lnTo>
                    <a:pt x="45" y="7"/>
                  </a:lnTo>
                  <a:lnTo>
                    <a:pt x="45" y="7"/>
                  </a:lnTo>
                  <a:close/>
                  <a:moveTo>
                    <a:pt x="77" y="59"/>
                  </a:moveTo>
                  <a:lnTo>
                    <a:pt x="39" y="132"/>
                  </a:lnTo>
                  <a:lnTo>
                    <a:pt x="0" y="59"/>
                  </a:lnTo>
                  <a:lnTo>
                    <a:pt x="77" y="59"/>
                  </a:lnTo>
                  <a:close/>
                </a:path>
              </a:pathLst>
            </a:custGeom>
            <a:solidFill>
              <a:srgbClr val="FF3300"/>
            </a:solidFill>
            <a:ln w="1588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86" name="Freeform 1818"/>
            <p:cNvSpPr>
              <a:spLocks noEditPoints="1"/>
            </p:cNvSpPr>
            <p:nvPr/>
          </p:nvSpPr>
          <p:spPr bwMode="auto">
            <a:xfrm>
              <a:off x="4954" y="2395"/>
              <a:ext cx="37" cy="69"/>
            </a:xfrm>
            <a:custGeom>
              <a:avLst/>
              <a:gdLst>
                <a:gd name="T0" fmla="*/ 44 w 77"/>
                <a:gd name="T1" fmla="*/ 7 h 132"/>
                <a:gd name="T2" fmla="*/ 44 w 77"/>
                <a:gd name="T3" fmla="*/ 71 h 132"/>
                <a:gd name="T4" fmla="*/ 44 w 77"/>
                <a:gd name="T5" fmla="*/ 74 h 132"/>
                <a:gd name="T6" fmla="*/ 43 w 77"/>
                <a:gd name="T7" fmla="*/ 75 h 132"/>
                <a:gd name="T8" fmla="*/ 41 w 77"/>
                <a:gd name="T9" fmla="*/ 77 h 132"/>
                <a:gd name="T10" fmla="*/ 38 w 77"/>
                <a:gd name="T11" fmla="*/ 78 h 132"/>
                <a:gd name="T12" fmla="*/ 35 w 77"/>
                <a:gd name="T13" fmla="*/ 77 h 132"/>
                <a:gd name="T14" fmla="*/ 34 w 77"/>
                <a:gd name="T15" fmla="*/ 75 h 132"/>
                <a:gd name="T16" fmla="*/ 32 w 77"/>
                <a:gd name="T17" fmla="*/ 74 h 132"/>
                <a:gd name="T18" fmla="*/ 32 w 77"/>
                <a:gd name="T19" fmla="*/ 71 h 132"/>
                <a:gd name="T20" fmla="*/ 32 w 77"/>
                <a:gd name="T21" fmla="*/ 7 h 132"/>
                <a:gd name="T22" fmla="*/ 32 w 77"/>
                <a:gd name="T23" fmla="*/ 4 h 132"/>
                <a:gd name="T24" fmla="*/ 34 w 77"/>
                <a:gd name="T25" fmla="*/ 3 h 132"/>
                <a:gd name="T26" fmla="*/ 35 w 77"/>
                <a:gd name="T27" fmla="*/ 1 h 132"/>
                <a:gd name="T28" fmla="*/ 38 w 77"/>
                <a:gd name="T29" fmla="*/ 0 h 132"/>
                <a:gd name="T30" fmla="*/ 41 w 77"/>
                <a:gd name="T31" fmla="*/ 1 h 132"/>
                <a:gd name="T32" fmla="*/ 43 w 77"/>
                <a:gd name="T33" fmla="*/ 3 h 132"/>
                <a:gd name="T34" fmla="*/ 44 w 77"/>
                <a:gd name="T35" fmla="*/ 4 h 132"/>
                <a:gd name="T36" fmla="*/ 44 w 77"/>
                <a:gd name="T37" fmla="*/ 7 h 132"/>
                <a:gd name="T38" fmla="*/ 44 w 77"/>
                <a:gd name="T39" fmla="*/ 7 h 132"/>
                <a:gd name="T40" fmla="*/ 77 w 77"/>
                <a:gd name="T41" fmla="*/ 59 h 132"/>
                <a:gd name="T42" fmla="*/ 38 w 77"/>
                <a:gd name="T43" fmla="*/ 132 h 132"/>
                <a:gd name="T44" fmla="*/ 0 w 77"/>
                <a:gd name="T45" fmla="*/ 59 h 132"/>
                <a:gd name="T46" fmla="*/ 77 w 77"/>
                <a:gd name="T47" fmla="*/ 5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132">
                  <a:moveTo>
                    <a:pt x="44" y="7"/>
                  </a:moveTo>
                  <a:lnTo>
                    <a:pt x="44" y="71"/>
                  </a:lnTo>
                  <a:lnTo>
                    <a:pt x="44" y="74"/>
                  </a:lnTo>
                  <a:lnTo>
                    <a:pt x="43" y="75"/>
                  </a:lnTo>
                  <a:lnTo>
                    <a:pt x="41" y="77"/>
                  </a:lnTo>
                  <a:lnTo>
                    <a:pt x="38" y="78"/>
                  </a:lnTo>
                  <a:lnTo>
                    <a:pt x="35" y="77"/>
                  </a:lnTo>
                  <a:lnTo>
                    <a:pt x="34" y="75"/>
                  </a:lnTo>
                  <a:lnTo>
                    <a:pt x="32" y="74"/>
                  </a:lnTo>
                  <a:lnTo>
                    <a:pt x="32" y="71"/>
                  </a:lnTo>
                  <a:lnTo>
                    <a:pt x="32" y="7"/>
                  </a:lnTo>
                  <a:lnTo>
                    <a:pt x="32" y="4"/>
                  </a:lnTo>
                  <a:lnTo>
                    <a:pt x="34" y="3"/>
                  </a:lnTo>
                  <a:lnTo>
                    <a:pt x="35" y="1"/>
                  </a:lnTo>
                  <a:lnTo>
                    <a:pt x="38" y="0"/>
                  </a:lnTo>
                  <a:lnTo>
                    <a:pt x="41" y="1"/>
                  </a:lnTo>
                  <a:lnTo>
                    <a:pt x="43" y="3"/>
                  </a:lnTo>
                  <a:lnTo>
                    <a:pt x="44" y="4"/>
                  </a:lnTo>
                  <a:lnTo>
                    <a:pt x="44" y="7"/>
                  </a:lnTo>
                  <a:lnTo>
                    <a:pt x="44" y="7"/>
                  </a:lnTo>
                  <a:close/>
                  <a:moveTo>
                    <a:pt x="77" y="59"/>
                  </a:moveTo>
                  <a:lnTo>
                    <a:pt x="38" y="132"/>
                  </a:lnTo>
                  <a:lnTo>
                    <a:pt x="0" y="59"/>
                  </a:lnTo>
                  <a:lnTo>
                    <a:pt x="77" y="59"/>
                  </a:lnTo>
                  <a:close/>
                </a:path>
              </a:pathLst>
            </a:custGeom>
            <a:solidFill>
              <a:srgbClr val="FF3300"/>
            </a:solidFill>
            <a:ln w="1588">
              <a:solidFill>
                <a:srgbClr val="FF33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87" name="Line 1819"/>
            <p:cNvSpPr>
              <a:spLocks noChangeShapeType="1"/>
            </p:cNvSpPr>
            <p:nvPr/>
          </p:nvSpPr>
          <p:spPr bwMode="auto">
            <a:xfrm>
              <a:off x="4716" y="2596"/>
              <a:ext cx="353" cy="1"/>
            </a:xfrm>
            <a:prstGeom prst="line">
              <a:avLst/>
            </a:prstGeom>
            <a:noFill/>
            <a:ln w="6032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8859" name="Rectangle 1820"/>
            <p:cNvSpPr>
              <a:spLocks noChangeArrowheads="1"/>
            </p:cNvSpPr>
            <p:nvPr/>
          </p:nvSpPr>
          <p:spPr bwMode="auto">
            <a:xfrm>
              <a:off x="4145" y="2082"/>
              <a:ext cx="129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>
                  <a:solidFill>
                    <a:srgbClr val="000000"/>
                  </a:solidFill>
                  <a:cs typeface="Times New Roman" pitchFamily="18" charset="0"/>
                </a:rPr>
                <a:t>G ~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60" name="Rectangle 1821"/>
            <p:cNvSpPr>
              <a:spLocks noChangeArrowheads="1"/>
            </p:cNvSpPr>
            <p:nvPr/>
          </p:nvSpPr>
          <p:spPr bwMode="auto">
            <a:xfrm>
              <a:off x="3001" y="1823"/>
              <a:ext cx="202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HRSG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61" name="Rectangle 1822"/>
            <p:cNvSpPr>
              <a:spLocks noChangeArrowheads="1"/>
            </p:cNvSpPr>
            <p:nvPr/>
          </p:nvSpPr>
          <p:spPr bwMode="auto">
            <a:xfrm>
              <a:off x="4496" y="2088"/>
              <a:ext cx="260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Cooling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62" name="Rectangle 1823"/>
            <p:cNvSpPr>
              <a:spLocks noChangeArrowheads="1"/>
            </p:cNvSpPr>
            <p:nvPr/>
          </p:nvSpPr>
          <p:spPr bwMode="auto">
            <a:xfrm>
              <a:off x="4518" y="2178"/>
              <a:ext cx="207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Tower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0992" name="Freeform 1824"/>
            <p:cNvSpPr>
              <a:spLocks/>
            </p:cNvSpPr>
            <p:nvPr/>
          </p:nvSpPr>
          <p:spPr bwMode="auto">
            <a:xfrm>
              <a:off x="3078" y="2892"/>
              <a:ext cx="444" cy="451"/>
            </a:xfrm>
            <a:custGeom>
              <a:avLst/>
              <a:gdLst>
                <a:gd name="T0" fmla="*/ 0 w 919"/>
                <a:gd name="T1" fmla="*/ 864 h 864"/>
                <a:gd name="T2" fmla="*/ 0 w 919"/>
                <a:gd name="T3" fmla="*/ 838 h 864"/>
                <a:gd name="T4" fmla="*/ 0 w 919"/>
                <a:gd name="T5" fmla="*/ 813 h 864"/>
                <a:gd name="T6" fmla="*/ 0 w 919"/>
                <a:gd name="T7" fmla="*/ 0 h 864"/>
                <a:gd name="T8" fmla="*/ 919 w 919"/>
                <a:gd name="T9" fmla="*/ 0 h 864"/>
                <a:gd name="T10" fmla="*/ 919 w 919"/>
                <a:gd name="T11" fmla="*/ 74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9" h="864">
                  <a:moveTo>
                    <a:pt x="0" y="864"/>
                  </a:moveTo>
                  <a:lnTo>
                    <a:pt x="0" y="838"/>
                  </a:lnTo>
                  <a:lnTo>
                    <a:pt x="0" y="813"/>
                  </a:lnTo>
                  <a:lnTo>
                    <a:pt x="0" y="0"/>
                  </a:lnTo>
                  <a:lnTo>
                    <a:pt x="919" y="0"/>
                  </a:lnTo>
                  <a:lnTo>
                    <a:pt x="919" y="7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93" name="Line 1825"/>
            <p:cNvSpPr>
              <a:spLocks noChangeShapeType="1"/>
            </p:cNvSpPr>
            <p:nvPr/>
          </p:nvSpPr>
          <p:spPr bwMode="auto">
            <a:xfrm flipH="1" flipV="1">
              <a:off x="2985" y="3239"/>
              <a:ext cx="852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94" name="Freeform 1826"/>
            <p:cNvSpPr>
              <a:spLocks/>
            </p:cNvSpPr>
            <p:nvPr/>
          </p:nvSpPr>
          <p:spPr bwMode="auto">
            <a:xfrm>
              <a:off x="2818" y="2961"/>
              <a:ext cx="259" cy="559"/>
            </a:xfrm>
            <a:custGeom>
              <a:avLst/>
              <a:gdLst>
                <a:gd name="T0" fmla="*/ 0 w 536"/>
                <a:gd name="T1" fmla="*/ 1070 h 1070"/>
                <a:gd name="T2" fmla="*/ 536 w 536"/>
                <a:gd name="T3" fmla="*/ 729 h 1070"/>
                <a:gd name="T4" fmla="*/ 536 w 536"/>
                <a:gd name="T5" fmla="*/ 340 h 1070"/>
                <a:gd name="T6" fmla="*/ 0 w 536"/>
                <a:gd name="T7" fmla="*/ 0 h 1070"/>
                <a:gd name="T8" fmla="*/ 0 w 536"/>
                <a:gd name="T9" fmla="*/ 107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1070">
                  <a:moveTo>
                    <a:pt x="0" y="1070"/>
                  </a:moveTo>
                  <a:lnTo>
                    <a:pt x="536" y="729"/>
                  </a:lnTo>
                  <a:lnTo>
                    <a:pt x="536" y="340"/>
                  </a:lnTo>
                  <a:lnTo>
                    <a:pt x="0" y="0"/>
                  </a:lnTo>
                  <a:lnTo>
                    <a:pt x="0" y="107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95" name="Freeform 1827"/>
            <p:cNvSpPr>
              <a:spLocks/>
            </p:cNvSpPr>
            <p:nvPr/>
          </p:nvSpPr>
          <p:spPr bwMode="auto">
            <a:xfrm>
              <a:off x="2818" y="2961"/>
              <a:ext cx="259" cy="559"/>
            </a:xfrm>
            <a:custGeom>
              <a:avLst/>
              <a:gdLst>
                <a:gd name="T0" fmla="*/ 0 w 536"/>
                <a:gd name="T1" fmla="*/ 1070 h 1070"/>
                <a:gd name="T2" fmla="*/ 536 w 536"/>
                <a:gd name="T3" fmla="*/ 729 h 1070"/>
                <a:gd name="T4" fmla="*/ 536 w 536"/>
                <a:gd name="T5" fmla="*/ 340 h 1070"/>
                <a:gd name="T6" fmla="*/ 0 w 536"/>
                <a:gd name="T7" fmla="*/ 0 h 1070"/>
                <a:gd name="T8" fmla="*/ 0 w 536"/>
                <a:gd name="T9" fmla="*/ 107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1070">
                  <a:moveTo>
                    <a:pt x="0" y="1070"/>
                  </a:moveTo>
                  <a:lnTo>
                    <a:pt x="536" y="729"/>
                  </a:lnTo>
                  <a:lnTo>
                    <a:pt x="536" y="340"/>
                  </a:lnTo>
                  <a:lnTo>
                    <a:pt x="0" y="0"/>
                  </a:lnTo>
                  <a:lnTo>
                    <a:pt x="0" y="107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96" name="Freeform 1828"/>
            <p:cNvSpPr>
              <a:spLocks/>
            </p:cNvSpPr>
            <p:nvPr/>
          </p:nvSpPr>
          <p:spPr bwMode="auto">
            <a:xfrm>
              <a:off x="3773" y="3116"/>
              <a:ext cx="244" cy="249"/>
            </a:xfrm>
            <a:custGeom>
              <a:avLst/>
              <a:gdLst>
                <a:gd name="T0" fmla="*/ 225 w 503"/>
                <a:gd name="T1" fmla="*/ 0 h 474"/>
                <a:gd name="T2" fmla="*/ 187 w 503"/>
                <a:gd name="T3" fmla="*/ 7 h 474"/>
                <a:gd name="T4" fmla="*/ 153 w 503"/>
                <a:gd name="T5" fmla="*/ 17 h 474"/>
                <a:gd name="T6" fmla="*/ 119 w 503"/>
                <a:gd name="T7" fmla="*/ 33 h 474"/>
                <a:gd name="T8" fmla="*/ 90 w 503"/>
                <a:gd name="T9" fmla="*/ 54 h 474"/>
                <a:gd name="T10" fmla="*/ 64 w 503"/>
                <a:gd name="T11" fmla="*/ 77 h 474"/>
                <a:gd name="T12" fmla="*/ 41 w 503"/>
                <a:gd name="T13" fmla="*/ 104 h 474"/>
                <a:gd name="T14" fmla="*/ 24 w 503"/>
                <a:gd name="T15" fmla="*/ 133 h 474"/>
                <a:gd name="T16" fmla="*/ 10 w 503"/>
                <a:gd name="T17" fmla="*/ 165 h 474"/>
                <a:gd name="T18" fmla="*/ 1 w 503"/>
                <a:gd name="T19" fmla="*/ 200 h 474"/>
                <a:gd name="T20" fmla="*/ 0 w 503"/>
                <a:gd name="T21" fmla="*/ 236 h 474"/>
                <a:gd name="T22" fmla="*/ 1 w 503"/>
                <a:gd name="T23" fmla="*/ 273 h 474"/>
                <a:gd name="T24" fmla="*/ 10 w 503"/>
                <a:gd name="T25" fmla="*/ 307 h 474"/>
                <a:gd name="T26" fmla="*/ 24 w 503"/>
                <a:gd name="T27" fmla="*/ 339 h 474"/>
                <a:gd name="T28" fmla="*/ 41 w 503"/>
                <a:gd name="T29" fmla="*/ 368 h 474"/>
                <a:gd name="T30" fmla="*/ 64 w 503"/>
                <a:gd name="T31" fmla="*/ 396 h 474"/>
                <a:gd name="T32" fmla="*/ 90 w 503"/>
                <a:gd name="T33" fmla="*/ 419 h 474"/>
                <a:gd name="T34" fmla="*/ 119 w 503"/>
                <a:gd name="T35" fmla="*/ 439 h 474"/>
                <a:gd name="T36" fmla="*/ 153 w 503"/>
                <a:gd name="T37" fmla="*/ 455 h 474"/>
                <a:gd name="T38" fmla="*/ 187 w 503"/>
                <a:gd name="T39" fmla="*/ 465 h 474"/>
                <a:gd name="T40" fmla="*/ 225 w 503"/>
                <a:gd name="T41" fmla="*/ 473 h 474"/>
                <a:gd name="T42" fmla="*/ 264 w 503"/>
                <a:gd name="T43" fmla="*/ 473 h 474"/>
                <a:gd name="T44" fmla="*/ 302 w 503"/>
                <a:gd name="T45" fmla="*/ 468 h 474"/>
                <a:gd name="T46" fmla="*/ 337 w 503"/>
                <a:gd name="T47" fmla="*/ 460 h 474"/>
                <a:gd name="T48" fmla="*/ 371 w 503"/>
                <a:gd name="T49" fmla="*/ 445 h 474"/>
                <a:gd name="T50" fmla="*/ 402 w 503"/>
                <a:gd name="T51" fmla="*/ 426 h 474"/>
                <a:gd name="T52" fmla="*/ 428 w 503"/>
                <a:gd name="T53" fmla="*/ 405 h 474"/>
                <a:gd name="T54" fmla="*/ 452 w 503"/>
                <a:gd name="T55" fmla="*/ 378 h 474"/>
                <a:gd name="T56" fmla="*/ 472 w 503"/>
                <a:gd name="T57" fmla="*/ 349 h 474"/>
                <a:gd name="T58" fmla="*/ 488 w 503"/>
                <a:gd name="T59" fmla="*/ 318 h 474"/>
                <a:gd name="T60" fmla="*/ 497 w 503"/>
                <a:gd name="T61" fmla="*/ 284 h 474"/>
                <a:gd name="T62" fmla="*/ 502 w 503"/>
                <a:gd name="T63" fmla="*/ 248 h 474"/>
                <a:gd name="T64" fmla="*/ 502 w 503"/>
                <a:gd name="T65" fmla="*/ 212 h 474"/>
                <a:gd name="T66" fmla="*/ 494 w 503"/>
                <a:gd name="T67" fmla="*/ 177 h 474"/>
                <a:gd name="T68" fmla="*/ 483 w 503"/>
                <a:gd name="T69" fmla="*/ 143 h 474"/>
                <a:gd name="T70" fmla="*/ 466 w 503"/>
                <a:gd name="T71" fmla="*/ 113 h 474"/>
                <a:gd name="T72" fmla="*/ 445 w 503"/>
                <a:gd name="T73" fmla="*/ 85 h 474"/>
                <a:gd name="T74" fmla="*/ 420 w 503"/>
                <a:gd name="T75" fmla="*/ 61 h 474"/>
                <a:gd name="T76" fmla="*/ 391 w 503"/>
                <a:gd name="T77" fmla="*/ 39 h 474"/>
                <a:gd name="T78" fmla="*/ 360 w 503"/>
                <a:gd name="T79" fmla="*/ 23 h 474"/>
                <a:gd name="T80" fmla="*/ 325 w 503"/>
                <a:gd name="T81" fmla="*/ 10 h 474"/>
                <a:gd name="T82" fmla="*/ 288 w 503"/>
                <a:gd name="T83" fmla="*/ 1 h 474"/>
                <a:gd name="T84" fmla="*/ 251 w 503"/>
                <a:gd name="T85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3" h="474">
                  <a:moveTo>
                    <a:pt x="251" y="0"/>
                  </a:moveTo>
                  <a:lnTo>
                    <a:pt x="238" y="0"/>
                  </a:lnTo>
                  <a:lnTo>
                    <a:pt x="225" y="0"/>
                  </a:lnTo>
                  <a:lnTo>
                    <a:pt x="213" y="1"/>
                  </a:lnTo>
                  <a:lnTo>
                    <a:pt x="199" y="4"/>
                  </a:lnTo>
                  <a:lnTo>
                    <a:pt x="187" y="7"/>
                  </a:lnTo>
                  <a:lnTo>
                    <a:pt x="176" y="10"/>
                  </a:lnTo>
                  <a:lnTo>
                    <a:pt x="164" y="13"/>
                  </a:lnTo>
                  <a:lnTo>
                    <a:pt x="153" y="17"/>
                  </a:lnTo>
                  <a:lnTo>
                    <a:pt x="141" y="23"/>
                  </a:lnTo>
                  <a:lnTo>
                    <a:pt x="130" y="27"/>
                  </a:lnTo>
                  <a:lnTo>
                    <a:pt x="119" y="33"/>
                  </a:lnTo>
                  <a:lnTo>
                    <a:pt x="110" y="39"/>
                  </a:lnTo>
                  <a:lnTo>
                    <a:pt x="99" y="46"/>
                  </a:lnTo>
                  <a:lnTo>
                    <a:pt x="90" y="54"/>
                  </a:lnTo>
                  <a:lnTo>
                    <a:pt x="81" y="61"/>
                  </a:lnTo>
                  <a:lnTo>
                    <a:pt x="72" y="68"/>
                  </a:lnTo>
                  <a:lnTo>
                    <a:pt x="64" y="77"/>
                  </a:lnTo>
                  <a:lnTo>
                    <a:pt x="56" y="85"/>
                  </a:lnTo>
                  <a:lnTo>
                    <a:pt x="49" y="94"/>
                  </a:lnTo>
                  <a:lnTo>
                    <a:pt x="41" y="104"/>
                  </a:lnTo>
                  <a:lnTo>
                    <a:pt x="35" y="113"/>
                  </a:lnTo>
                  <a:lnTo>
                    <a:pt x="29" y="123"/>
                  </a:lnTo>
                  <a:lnTo>
                    <a:pt x="24" y="133"/>
                  </a:lnTo>
                  <a:lnTo>
                    <a:pt x="18" y="143"/>
                  </a:lnTo>
                  <a:lnTo>
                    <a:pt x="13" y="155"/>
                  </a:lnTo>
                  <a:lnTo>
                    <a:pt x="10" y="165"/>
                  </a:lnTo>
                  <a:lnTo>
                    <a:pt x="7" y="177"/>
                  </a:lnTo>
                  <a:lnTo>
                    <a:pt x="4" y="188"/>
                  </a:lnTo>
                  <a:lnTo>
                    <a:pt x="1" y="200"/>
                  </a:lnTo>
                  <a:lnTo>
                    <a:pt x="0" y="212"/>
                  </a:lnTo>
                  <a:lnTo>
                    <a:pt x="0" y="225"/>
                  </a:lnTo>
                  <a:lnTo>
                    <a:pt x="0" y="236"/>
                  </a:lnTo>
                  <a:lnTo>
                    <a:pt x="0" y="248"/>
                  </a:lnTo>
                  <a:lnTo>
                    <a:pt x="0" y="261"/>
                  </a:lnTo>
                  <a:lnTo>
                    <a:pt x="1" y="273"/>
                  </a:lnTo>
                  <a:lnTo>
                    <a:pt x="4" y="284"/>
                  </a:lnTo>
                  <a:lnTo>
                    <a:pt x="7" y="296"/>
                  </a:lnTo>
                  <a:lnTo>
                    <a:pt x="10" y="307"/>
                  </a:lnTo>
                  <a:lnTo>
                    <a:pt x="13" y="318"/>
                  </a:lnTo>
                  <a:lnTo>
                    <a:pt x="18" y="329"/>
                  </a:lnTo>
                  <a:lnTo>
                    <a:pt x="24" y="339"/>
                  </a:lnTo>
                  <a:lnTo>
                    <a:pt x="29" y="349"/>
                  </a:lnTo>
                  <a:lnTo>
                    <a:pt x="35" y="360"/>
                  </a:lnTo>
                  <a:lnTo>
                    <a:pt x="41" y="368"/>
                  </a:lnTo>
                  <a:lnTo>
                    <a:pt x="49" y="378"/>
                  </a:lnTo>
                  <a:lnTo>
                    <a:pt x="56" y="387"/>
                  </a:lnTo>
                  <a:lnTo>
                    <a:pt x="64" y="396"/>
                  </a:lnTo>
                  <a:lnTo>
                    <a:pt x="72" y="405"/>
                  </a:lnTo>
                  <a:lnTo>
                    <a:pt x="81" y="412"/>
                  </a:lnTo>
                  <a:lnTo>
                    <a:pt x="90" y="419"/>
                  </a:lnTo>
                  <a:lnTo>
                    <a:pt x="99" y="426"/>
                  </a:lnTo>
                  <a:lnTo>
                    <a:pt x="110" y="434"/>
                  </a:lnTo>
                  <a:lnTo>
                    <a:pt x="119" y="439"/>
                  </a:lnTo>
                  <a:lnTo>
                    <a:pt x="130" y="445"/>
                  </a:lnTo>
                  <a:lnTo>
                    <a:pt x="141" y="449"/>
                  </a:lnTo>
                  <a:lnTo>
                    <a:pt x="153" y="455"/>
                  </a:lnTo>
                  <a:lnTo>
                    <a:pt x="164" y="460"/>
                  </a:lnTo>
                  <a:lnTo>
                    <a:pt x="176" y="463"/>
                  </a:lnTo>
                  <a:lnTo>
                    <a:pt x="187" y="465"/>
                  </a:lnTo>
                  <a:lnTo>
                    <a:pt x="199" y="468"/>
                  </a:lnTo>
                  <a:lnTo>
                    <a:pt x="213" y="471"/>
                  </a:lnTo>
                  <a:lnTo>
                    <a:pt x="225" y="473"/>
                  </a:lnTo>
                  <a:lnTo>
                    <a:pt x="238" y="473"/>
                  </a:lnTo>
                  <a:lnTo>
                    <a:pt x="251" y="474"/>
                  </a:lnTo>
                  <a:lnTo>
                    <a:pt x="264" y="473"/>
                  </a:lnTo>
                  <a:lnTo>
                    <a:pt x="276" y="473"/>
                  </a:lnTo>
                  <a:lnTo>
                    <a:pt x="288" y="471"/>
                  </a:lnTo>
                  <a:lnTo>
                    <a:pt x="302" y="468"/>
                  </a:lnTo>
                  <a:lnTo>
                    <a:pt x="313" y="465"/>
                  </a:lnTo>
                  <a:lnTo>
                    <a:pt x="325" y="463"/>
                  </a:lnTo>
                  <a:lnTo>
                    <a:pt x="337" y="460"/>
                  </a:lnTo>
                  <a:lnTo>
                    <a:pt x="348" y="455"/>
                  </a:lnTo>
                  <a:lnTo>
                    <a:pt x="360" y="449"/>
                  </a:lnTo>
                  <a:lnTo>
                    <a:pt x="371" y="445"/>
                  </a:lnTo>
                  <a:lnTo>
                    <a:pt x="382" y="439"/>
                  </a:lnTo>
                  <a:lnTo>
                    <a:pt x="391" y="434"/>
                  </a:lnTo>
                  <a:lnTo>
                    <a:pt x="402" y="426"/>
                  </a:lnTo>
                  <a:lnTo>
                    <a:pt x="411" y="419"/>
                  </a:lnTo>
                  <a:lnTo>
                    <a:pt x="420" y="412"/>
                  </a:lnTo>
                  <a:lnTo>
                    <a:pt x="428" y="405"/>
                  </a:lnTo>
                  <a:lnTo>
                    <a:pt x="437" y="396"/>
                  </a:lnTo>
                  <a:lnTo>
                    <a:pt x="445" y="387"/>
                  </a:lnTo>
                  <a:lnTo>
                    <a:pt x="452" y="378"/>
                  </a:lnTo>
                  <a:lnTo>
                    <a:pt x="459" y="368"/>
                  </a:lnTo>
                  <a:lnTo>
                    <a:pt x="466" y="360"/>
                  </a:lnTo>
                  <a:lnTo>
                    <a:pt x="472" y="349"/>
                  </a:lnTo>
                  <a:lnTo>
                    <a:pt x="477" y="339"/>
                  </a:lnTo>
                  <a:lnTo>
                    <a:pt x="483" y="329"/>
                  </a:lnTo>
                  <a:lnTo>
                    <a:pt x="488" y="318"/>
                  </a:lnTo>
                  <a:lnTo>
                    <a:pt x="491" y="307"/>
                  </a:lnTo>
                  <a:lnTo>
                    <a:pt x="494" y="296"/>
                  </a:lnTo>
                  <a:lnTo>
                    <a:pt x="497" y="284"/>
                  </a:lnTo>
                  <a:lnTo>
                    <a:pt x="500" y="273"/>
                  </a:lnTo>
                  <a:lnTo>
                    <a:pt x="502" y="261"/>
                  </a:lnTo>
                  <a:lnTo>
                    <a:pt x="502" y="248"/>
                  </a:lnTo>
                  <a:lnTo>
                    <a:pt x="503" y="236"/>
                  </a:lnTo>
                  <a:lnTo>
                    <a:pt x="502" y="225"/>
                  </a:lnTo>
                  <a:lnTo>
                    <a:pt x="502" y="212"/>
                  </a:lnTo>
                  <a:lnTo>
                    <a:pt x="500" y="200"/>
                  </a:lnTo>
                  <a:lnTo>
                    <a:pt x="497" y="188"/>
                  </a:lnTo>
                  <a:lnTo>
                    <a:pt x="494" y="177"/>
                  </a:lnTo>
                  <a:lnTo>
                    <a:pt x="491" y="165"/>
                  </a:lnTo>
                  <a:lnTo>
                    <a:pt x="488" y="155"/>
                  </a:lnTo>
                  <a:lnTo>
                    <a:pt x="483" y="143"/>
                  </a:lnTo>
                  <a:lnTo>
                    <a:pt x="477" y="133"/>
                  </a:lnTo>
                  <a:lnTo>
                    <a:pt x="472" y="123"/>
                  </a:lnTo>
                  <a:lnTo>
                    <a:pt x="466" y="113"/>
                  </a:lnTo>
                  <a:lnTo>
                    <a:pt x="459" y="104"/>
                  </a:lnTo>
                  <a:lnTo>
                    <a:pt x="452" y="94"/>
                  </a:lnTo>
                  <a:lnTo>
                    <a:pt x="445" y="85"/>
                  </a:lnTo>
                  <a:lnTo>
                    <a:pt x="437" y="77"/>
                  </a:lnTo>
                  <a:lnTo>
                    <a:pt x="428" y="68"/>
                  </a:lnTo>
                  <a:lnTo>
                    <a:pt x="420" y="61"/>
                  </a:lnTo>
                  <a:lnTo>
                    <a:pt x="411" y="54"/>
                  </a:lnTo>
                  <a:lnTo>
                    <a:pt x="402" y="46"/>
                  </a:lnTo>
                  <a:lnTo>
                    <a:pt x="391" y="39"/>
                  </a:lnTo>
                  <a:lnTo>
                    <a:pt x="382" y="33"/>
                  </a:lnTo>
                  <a:lnTo>
                    <a:pt x="371" y="27"/>
                  </a:lnTo>
                  <a:lnTo>
                    <a:pt x="360" y="23"/>
                  </a:lnTo>
                  <a:lnTo>
                    <a:pt x="348" y="17"/>
                  </a:lnTo>
                  <a:lnTo>
                    <a:pt x="337" y="13"/>
                  </a:lnTo>
                  <a:lnTo>
                    <a:pt x="325" y="10"/>
                  </a:lnTo>
                  <a:lnTo>
                    <a:pt x="313" y="7"/>
                  </a:lnTo>
                  <a:lnTo>
                    <a:pt x="302" y="4"/>
                  </a:lnTo>
                  <a:lnTo>
                    <a:pt x="288" y="1"/>
                  </a:lnTo>
                  <a:lnTo>
                    <a:pt x="276" y="0"/>
                  </a:lnTo>
                  <a:lnTo>
                    <a:pt x="26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0997" name="Freeform 1829"/>
            <p:cNvSpPr>
              <a:spLocks/>
            </p:cNvSpPr>
            <p:nvPr/>
          </p:nvSpPr>
          <p:spPr bwMode="auto">
            <a:xfrm>
              <a:off x="3773" y="3116"/>
              <a:ext cx="244" cy="249"/>
            </a:xfrm>
            <a:custGeom>
              <a:avLst/>
              <a:gdLst>
                <a:gd name="T0" fmla="*/ 225 w 503"/>
                <a:gd name="T1" fmla="*/ 0 h 474"/>
                <a:gd name="T2" fmla="*/ 187 w 503"/>
                <a:gd name="T3" fmla="*/ 7 h 474"/>
                <a:gd name="T4" fmla="*/ 153 w 503"/>
                <a:gd name="T5" fmla="*/ 17 h 474"/>
                <a:gd name="T6" fmla="*/ 119 w 503"/>
                <a:gd name="T7" fmla="*/ 33 h 474"/>
                <a:gd name="T8" fmla="*/ 90 w 503"/>
                <a:gd name="T9" fmla="*/ 54 h 474"/>
                <a:gd name="T10" fmla="*/ 64 w 503"/>
                <a:gd name="T11" fmla="*/ 77 h 474"/>
                <a:gd name="T12" fmla="*/ 41 w 503"/>
                <a:gd name="T13" fmla="*/ 104 h 474"/>
                <a:gd name="T14" fmla="*/ 24 w 503"/>
                <a:gd name="T15" fmla="*/ 133 h 474"/>
                <a:gd name="T16" fmla="*/ 10 w 503"/>
                <a:gd name="T17" fmla="*/ 165 h 474"/>
                <a:gd name="T18" fmla="*/ 1 w 503"/>
                <a:gd name="T19" fmla="*/ 200 h 474"/>
                <a:gd name="T20" fmla="*/ 0 w 503"/>
                <a:gd name="T21" fmla="*/ 236 h 474"/>
                <a:gd name="T22" fmla="*/ 1 w 503"/>
                <a:gd name="T23" fmla="*/ 273 h 474"/>
                <a:gd name="T24" fmla="*/ 10 w 503"/>
                <a:gd name="T25" fmla="*/ 307 h 474"/>
                <a:gd name="T26" fmla="*/ 24 w 503"/>
                <a:gd name="T27" fmla="*/ 339 h 474"/>
                <a:gd name="T28" fmla="*/ 41 w 503"/>
                <a:gd name="T29" fmla="*/ 368 h 474"/>
                <a:gd name="T30" fmla="*/ 64 w 503"/>
                <a:gd name="T31" fmla="*/ 396 h 474"/>
                <a:gd name="T32" fmla="*/ 90 w 503"/>
                <a:gd name="T33" fmla="*/ 419 h 474"/>
                <a:gd name="T34" fmla="*/ 119 w 503"/>
                <a:gd name="T35" fmla="*/ 439 h 474"/>
                <a:gd name="T36" fmla="*/ 153 w 503"/>
                <a:gd name="T37" fmla="*/ 455 h 474"/>
                <a:gd name="T38" fmla="*/ 187 w 503"/>
                <a:gd name="T39" fmla="*/ 465 h 474"/>
                <a:gd name="T40" fmla="*/ 225 w 503"/>
                <a:gd name="T41" fmla="*/ 473 h 474"/>
                <a:gd name="T42" fmla="*/ 264 w 503"/>
                <a:gd name="T43" fmla="*/ 473 h 474"/>
                <a:gd name="T44" fmla="*/ 302 w 503"/>
                <a:gd name="T45" fmla="*/ 468 h 474"/>
                <a:gd name="T46" fmla="*/ 337 w 503"/>
                <a:gd name="T47" fmla="*/ 460 h 474"/>
                <a:gd name="T48" fmla="*/ 371 w 503"/>
                <a:gd name="T49" fmla="*/ 445 h 474"/>
                <a:gd name="T50" fmla="*/ 402 w 503"/>
                <a:gd name="T51" fmla="*/ 426 h 474"/>
                <a:gd name="T52" fmla="*/ 428 w 503"/>
                <a:gd name="T53" fmla="*/ 405 h 474"/>
                <a:gd name="T54" fmla="*/ 452 w 503"/>
                <a:gd name="T55" fmla="*/ 378 h 474"/>
                <a:gd name="T56" fmla="*/ 472 w 503"/>
                <a:gd name="T57" fmla="*/ 349 h 474"/>
                <a:gd name="T58" fmla="*/ 488 w 503"/>
                <a:gd name="T59" fmla="*/ 318 h 474"/>
                <a:gd name="T60" fmla="*/ 497 w 503"/>
                <a:gd name="T61" fmla="*/ 284 h 474"/>
                <a:gd name="T62" fmla="*/ 502 w 503"/>
                <a:gd name="T63" fmla="*/ 248 h 474"/>
                <a:gd name="T64" fmla="*/ 502 w 503"/>
                <a:gd name="T65" fmla="*/ 212 h 474"/>
                <a:gd name="T66" fmla="*/ 494 w 503"/>
                <a:gd name="T67" fmla="*/ 177 h 474"/>
                <a:gd name="T68" fmla="*/ 483 w 503"/>
                <a:gd name="T69" fmla="*/ 143 h 474"/>
                <a:gd name="T70" fmla="*/ 466 w 503"/>
                <a:gd name="T71" fmla="*/ 113 h 474"/>
                <a:gd name="T72" fmla="*/ 445 w 503"/>
                <a:gd name="T73" fmla="*/ 85 h 474"/>
                <a:gd name="T74" fmla="*/ 420 w 503"/>
                <a:gd name="T75" fmla="*/ 61 h 474"/>
                <a:gd name="T76" fmla="*/ 391 w 503"/>
                <a:gd name="T77" fmla="*/ 39 h 474"/>
                <a:gd name="T78" fmla="*/ 360 w 503"/>
                <a:gd name="T79" fmla="*/ 23 h 474"/>
                <a:gd name="T80" fmla="*/ 325 w 503"/>
                <a:gd name="T81" fmla="*/ 10 h 474"/>
                <a:gd name="T82" fmla="*/ 288 w 503"/>
                <a:gd name="T83" fmla="*/ 1 h 474"/>
                <a:gd name="T84" fmla="*/ 251 w 503"/>
                <a:gd name="T85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3" h="474">
                  <a:moveTo>
                    <a:pt x="251" y="0"/>
                  </a:moveTo>
                  <a:lnTo>
                    <a:pt x="238" y="0"/>
                  </a:lnTo>
                  <a:lnTo>
                    <a:pt x="225" y="0"/>
                  </a:lnTo>
                  <a:lnTo>
                    <a:pt x="213" y="1"/>
                  </a:lnTo>
                  <a:lnTo>
                    <a:pt x="199" y="4"/>
                  </a:lnTo>
                  <a:lnTo>
                    <a:pt x="187" y="7"/>
                  </a:lnTo>
                  <a:lnTo>
                    <a:pt x="176" y="10"/>
                  </a:lnTo>
                  <a:lnTo>
                    <a:pt x="164" y="13"/>
                  </a:lnTo>
                  <a:lnTo>
                    <a:pt x="153" y="17"/>
                  </a:lnTo>
                  <a:lnTo>
                    <a:pt x="141" y="23"/>
                  </a:lnTo>
                  <a:lnTo>
                    <a:pt x="130" y="27"/>
                  </a:lnTo>
                  <a:lnTo>
                    <a:pt x="119" y="33"/>
                  </a:lnTo>
                  <a:lnTo>
                    <a:pt x="110" y="39"/>
                  </a:lnTo>
                  <a:lnTo>
                    <a:pt x="99" y="46"/>
                  </a:lnTo>
                  <a:lnTo>
                    <a:pt x="90" y="54"/>
                  </a:lnTo>
                  <a:lnTo>
                    <a:pt x="81" y="61"/>
                  </a:lnTo>
                  <a:lnTo>
                    <a:pt x="72" y="68"/>
                  </a:lnTo>
                  <a:lnTo>
                    <a:pt x="64" y="77"/>
                  </a:lnTo>
                  <a:lnTo>
                    <a:pt x="56" y="85"/>
                  </a:lnTo>
                  <a:lnTo>
                    <a:pt x="49" y="94"/>
                  </a:lnTo>
                  <a:lnTo>
                    <a:pt x="41" y="104"/>
                  </a:lnTo>
                  <a:lnTo>
                    <a:pt x="35" y="113"/>
                  </a:lnTo>
                  <a:lnTo>
                    <a:pt x="29" y="123"/>
                  </a:lnTo>
                  <a:lnTo>
                    <a:pt x="24" y="133"/>
                  </a:lnTo>
                  <a:lnTo>
                    <a:pt x="18" y="143"/>
                  </a:lnTo>
                  <a:lnTo>
                    <a:pt x="13" y="155"/>
                  </a:lnTo>
                  <a:lnTo>
                    <a:pt x="10" y="165"/>
                  </a:lnTo>
                  <a:lnTo>
                    <a:pt x="7" y="177"/>
                  </a:lnTo>
                  <a:lnTo>
                    <a:pt x="4" y="188"/>
                  </a:lnTo>
                  <a:lnTo>
                    <a:pt x="1" y="200"/>
                  </a:lnTo>
                  <a:lnTo>
                    <a:pt x="0" y="212"/>
                  </a:lnTo>
                  <a:lnTo>
                    <a:pt x="0" y="225"/>
                  </a:lnTo>
                  <a:lnTo>
                    <a:pt x="0" y="236"/>
                  </a:lnTo>
                  <a:lnTo>
                    <a:pt x="0" y="248"/>
                  </a:lnTo>
                  <a:lnTo>
                    <a:pt x="0" y="261"/>
                  </a:lnTo>
                  <a:lnTo>
                    <a:pt x="1" y="273"/>
                  </a:lnTo>
                  <a:lnTo>
                    <a:pt x="4" y="284"/>
                  </a:lnTo>
                  <a:lnTo>
                    <a:pt x="7" y="296"/>
                  </a:lnTo>
                  <a:lnTo>
                    <a:pt x="10" y="307"/>
                  </a:lnTo>
                  <a:lnTo>
                    <a:pt x="13" y="318"/>
                  </a:lnTo>
                  <a:lnTo>
                    <a:pt x="18" y="329"/>
                  </a:lnTo>
                  <a:lnTo>
                    <a:pt x="24" y="339"/>
                  </a:lnTo>
                  <a:lnTo>
                    <a:pt x="29" y="349"/>
                  </a:lnTo>
                  <a:lnTo>
                    <a:pt x="35" y="360"/>
                  </a:lnTo>
                  <a:lnTo>
                    <a:pt x="41" y="368"/>
                  </a:lnTo>
                  <a:lnTo>
                    <a:pt x="49" y="378"/>
                  </a:lnTo>
                  <a:lnTo>
                    <a:pt x="56" y="387"/>
                  </a:lnTo>
                  <a:lnTo>
                    <a:pt x="64" y="396"/>
                  </a:lnTo>
                  <a:lnTo>
                    <a:pt x="72" y="405"/>
                  </a:lnTo>
                  <a:lnTo>
                    <a:pt x="81" y="412"/>
                  </a:lnTo>
                  <a:lnTo>
                    <a:pt x="90" y="419"/>
                  </a:lnTo>
                  <a:lnTo>
                    <a:pt x="99" y="426"/>
                  </a:lnTo>
                  <a:lnTo>
                    <a:pt x="110" y="434"/>
                  </a:lnTo>
                  <a:lnTo>
                    <a:pt x="119" y="439"/>
                  </a:lnTo>
                  <a:lnTo>
                    <a:pt x="130" y="445"/>
                  </a:lnTo>
                  <a:lnTo>
                    <a:pt x="141" y="449"/>
                  </a:lnTo>
                  <a:lnTo>
                    <a:pt x="153" y="455"/>
                  </a:lnTo>
                  <a:lnTo>
                    <a:pt x="164" y="460"/>
                  </a:lnTo>
                  <a:lnTo>
                    <a:pt x="176" y="463"/>
                  </a:lnTo>
                  <a:lnTo>
                    <a:pt x="187" y="465"/>
                  </a:lnTo>
                  <a:lnTo>
                    <a:pt x="199" y="468"/>
                  </a:lnTo>
                  <a:lnTo>
                    <a:pt x="213" y="471"/>
                  </a:lnTo>
                  <a:lnTo>
                    <a:pt x="225" y="473"/>
                  </a:lnTo>
                  <a:lnTo>
                    <a:pt x="238" y="473"/>
                  </a:lnTo>
                  <a:lnTo>
                    <a:pt x="251" y="474"/>
                  </a:lnTo>
                  <a:lnTo>
                    <a:pt x="264" y="473"/>
                  </a:lnTo>
                  <a:lnTo>
                    <a:pt x="276" y="473"/>
                  </a:lnTo>
                  <a:lnTo>
                    <a:pt x="288" y="471"/>
                  </a:lnTo>
                  <a:lnTo>
                    <a:pt x="302" y="468"/>
                  </a:lnTo>
                  <a:lnTo>
                    <a:pt x="313" y="465"/>
                  </a:lnTo>
                  <a:lnTo>
                    <a:pt x="325" y="463"/>
                  </a:lnTo>
                  <a:lnTo>
                    <a:pt x="337" y="460"/>
                  </a:lnTo>
                  <a:lnTo>
                    <a:pt x="348" y="455"/>
                  </a:lnTo>
                  <a:lnTo>
                    <a:pt x="360" y="449"/>
                  </a:lnTo>
                  <a:lnTo>
                    <a:pt x="371" y="445"/>
                  </a:lnTo>
                  <a:lnTo>
                    <a:pt x="382" y="439"/>
                  </a:lnTo>
                  <a:lnTo>
                    <a:pt x="391" y="434"/>
                  </a:lnTo>
                  <a:lnTo>
                    <a:pt x="402" y="426"/>
                  </a:lnTo>
                  <a:lnTo>
                    <a:pt x="411" y="419"/>
                  </a:lnTo>
                  <a:lnTo>
                    <a:pt x="420" y="412"/>
                  </a:lnTo>
                  <a:lnTo>
                    <a:pt x="428" y="405"/>
                  </a:lnTo>
                  <a:lnTo>
                    <a:pt x="437" y="396"/>
                  </a:lnTo>
                  <a:lnTo>
                    <a:pt x="445" y="387"/>
                  </a:lnTo>
                  <a:lnTo>
                    <a:pt x="452" y="378"/>
                  </a:lnTo>
                  <a:lnTo>
                    <a:pt x="459" y="368"/>
                  </a:lnTo>
                  <a:lnTo>
                    <a:pt x="466" y="360"/>
                  </a:lnTo>
                  <a:lnTo>
                    <a:pt x="472" y="349"/>
                  </a:lnTo>
                  <a:lnTo>
                    <a:pt x="477" y="339"/>
                  </a:lnTo>
                  <a:lnTo>
                    <a:pt x="483" y="329"/>
                  </a:lnTo>
                  <a:lnTo>
                    <a:pt x="488" y="318"/>
                  </a:lnTo>
                  <a:lnTo>
                    <a:pt x="491" y="307"/>
                  </a:lnTo>
                  <a:lnTo>
                    <a:pt x="494" y="296"/>
                  </a:lnTo>
                  <a:lnTo>
                    <a:pt x="497" y="284"/>
                  </a:lnTo>
                  <a:lnTo>
                    <a:pt x="500" y="273"/>
                  </a:lnTo>
                  <a:lnTo>
                    <a:pt x="502" y="261"/>
                  </a:lnTo>
                  <a:lnTo>
                    <a:pt x="502" y="248"/>
                  </a:lnTo>
                  <a:lnTo>
                    <a:pt x="503" y="236"/>
                  </a:lnTo>
                  <a:lnTo>
                    <a:pt x="502" y="225"/>
                  </a:lnTo>
                  <a:lnTo>
                    <a:pt x="502" y="212"/>
                  </a:lnTo>
                  <a:lnTo>
                    <a:pt x="500" y="200"/>
                  </a:lnTo>
                  <a:lnTo>
                    <a:pt x="497" y="188"/>
                  </a:lnTo>
                  <a:lnTo>
                    <a:pt x="494" y="177"/>
                  </a:lnTo>
                  <a:lnTo>
                    <a:pt x="491" y="165"/>
                  </a:lnTo>
                  <a:lnTo>
                    <a:pt x="488" y="155"/>
                  </a:lnTo>
                  <a:lnTo>
                    <a:pt x="483" y="143"/>
                  </a:lnTo>
                  <a:lnTo>
                    <a:pt x="477" y="133"/>
                  </a:lnTo>
                  <a:lnTo>
                    <a:pt x="472" y="123"/>
                  </a:lnTo>
                  <a:lnTo>
                    <a:pt x="466" y="113"/>
                  </a:lnTo>
                  <a:lnTo>
                    <a:pt x="459" y="104"/>
                  </a:lnTo>
                  <a:lnTo>
                    <a:pt x="452" y="94"/>
                  </a:lnTo>
                  <a:lnTo>
                    <a:pt x="445" y="85"/>
                  </a:lnTo>
                  <a:lnTo>
                    <a:pt x="437" y="77"/>
                  </a:lnTo>
                  <a:lnTo>
                    <a:pt x="428" y="68"/>
                  </a:lnTo>
                  <a:lnTo>
                    <a:pt x="420" y="61"/>
                  </a:lnTo>
                  <a:lnTo>
                    <a:pt x="411" y="54"/>
                  </a:lnTo>
                  <a:lnTo>
                    <a:pt x="402" y="46"/>
                  </a:lnTo>
                  <a:lnTo>
                    <a:pt x="391" y="39"/>
                  </a:lnTo>
                  <a:lnTo>
                    <a:pt x="382" y="33"/>
                  </a:lnTo>
                  <a:lnTo>
                    <a:pt x="371" y="27"/>
                  </a:lnTo>
                  <a:lnTo>
                    <a:pt x="360" y="23"/>
                  </a:lnTo>
                  <a:lnTo>
                    <a:pt x="348" y="17"/>
                  </a:lnTo>
                  <a:lnTo>
                    <a:pt x="337" y="13"/>
                  </a:lnTo>
                  <a:lnTo>
                    <a:pt x="325" y="10"/>
                  </a:lnTo>
                  <a:lnTo>
                    <a:pt x="313" y="7"/>
                  </a:lnTo>
                  <a:lnTo>
                    <a:pt x="302" y="4"/>
                  </a:lnTo>
                  <a:lnTo>
                    <a:pt x="288" y="1"/>
                  </a:lnTo>
                  <a:lnTo>
                    <a:pt x="276" y="0"/>
                  </a:lnTo>
                  <a:lnTo>
                    <a:pt x="264" y="0"/>
                  </a:lnTo>
                  <a:lnTo>
                    <a:pt x="25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8869" name="Rectangle 1830"/>
            <p:cNvSpPr>
              <a:spLocks noChangeArrowheads="1"/>
            </p:cNvSpPr>
            <p:nvPr/>
          </p:nvSpPr>
          <p:spPr bwMode="auto">
            <a:xfrm>
              <a:off x="3843" y="3202"/>
              <a:ext cx="83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>
                  <a:solidFill>
                    <a:srgbClr val="000000"/>
                  </a:solidFill>
                  <a:cs typeface="Times New Roman" pitchFamily="18" charset="0"/>
                </a:rPr>
                <a:t>G 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70" name="Rectangle 1831"/>
            <p:cNvSpPr>
              <a:spLocks noChangeArrowheads="1"/>
            </p:cNvSpPr>
            <p:nvPr/>
          </p:nvSpPr>
          <p:spPr bwMode="auto">
            <a:xfrm>
              <a:off x="3843" y="3307"/>
              <a:ext cx="4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>
                  <a:solidFill>
                    <a:srgbClr val="000000"/>
                  </a:solidFill>
                  <a:cs typeface="Times New Roman" pitchFamily="18" charset="0"/>
                </a:rPr>
                <a:t>~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1000" name="Rectangle 1832"/>
            <p:cNvSpPr>
              <a:spLocks noChangeArrowheads="1"/>
            </p:cNvSpPr>
            <p:nvPr/>
          </p:nvSpPr>
          <p:spPr bwMode="auto">
            <a:xfrm>
              <a:off x="3228" y="2815"/>
              <a:ext cx="153" cy="15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01" name="Rectangle 1833"/>
            <p:cNvSpPr>
              <a:spLocks noChangeArrowheads="1"/>
            </p:cNvSpPr>
            <p:nvPr/>
          </p:nvSpPr>
          <p:spPr bwMode="auto">
            <a:xfrm>
              <a:off x="3228" y="2815"/>
              <a:ext cx="153" cy="1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02" name="Freeform 1834"/>
            <p:cNvSpPr>
              <a:spLocks/>
            </p:cNvSpPr>
            <p:nvPr/>
          </p:nvSpPr>
          <p:spPr bwMode="auto">
            <a:xfrm>
              <a:off x="3251" y="2835"/>
              <a:ext cx="112" cy="118"/>
            </a:xfrm>
            <a:custGeom>
              <a:avLst/>
              <a:gdLst>
                <a:gd name="T0" fmla="*/ 106 w 235"/>
                <a:gd name="T1" fmla="*/ 0 h 223"/>
                <a:gd name="T2" fmla="*/ 83 w 235"/>
                <a:gd name="T3" fmla="*/ 4 h 223"/>
                <a:gd name="T4" fmla="*/ 62 w 235"/>
                <a:gd name="T5" fmla="*/ 13 h 223"/>
                <a:gd name="T6" fmla="*/ 43 w 235"/>
                <a:gd name="T7" fmla="*/ 24 h 223"/>
                <a:gd name="T8" fmla="*/ 28 w 235"/>
                <a:gd name="T9" fmla="*/ 40 h 223"/>
                <a:gd name="T10" fmla="*/ 14 w 235"/>
                <a:gd name="T11" fmla="*/ 58 h 223"/>
                <a:gd name="T12" fmla="*/ 6 w 235"/>
                <a:gd name="T13" fmla="*/ 78 h 223"/>
                <a:gd name="T14" fmla="*/ 2 w 235"/>
                <a:gd name="T15" fmla="*/ 100 h 223"/>
                <a:gd name="T16" fmla="*/ 2 w 235"/>
                <a:gd name="T17" fmla="*/ 123 h 223"/>
                <a:gd name="T18" fmla="*/ 6 w 235"/>
                <a:gd name="T19" fmla="*/ 145 h 223"/>
                <a:gd name="T20" fmla="*/ 14 w 235"/>
                <a:gd name="T21" fmla="*/ 164 h 223"/>
                <a:gd name="T22" fmla="*/ 28 w 235"/>
                <a:gd name="T23" fmla="*/ 183 h 223"/>
                <a:gd name="T24" fmla="*/ 43 w 235"/>
                <a:gd name="T25" fmla="*/ 197 h 223"/>
                <a:gd name="T26" fmla="*/ 62 w 235"/>
                <a:gd name="T27" fmla="*/ 209 h 223"/>
                <a:gd name="T28" fmla="*/ 83 w 235"/>
                <a:gd name="T29" fmla="*/ 217 h 223"/>
                <a:gd name="T30" fmla="*/ 106 w 235"/>
                <a:gd name="T31" fmla="*/ 222 h 223"/>
                <a:gd name="T32" fmla="*/ 131 w 235"/>
                <a:gd name="T33" fmla="*/ 222 h 223"/>
                <a:gd name="T34" fmla="*/ 154 w 235"/>
                <a:gd name="T35" fmla="*/ 217 h 223"/>
                <a:gd name="T36" fmla="*/ 174 w 235"/>
                <a:gd name="T37" fmla="*/ 209 h 223"/>
                <a:gd name="T38" fmla="*/ 192 w 235"/>
                <a:gd name="T39" fmla="*/ 197 h 223"/>
                <a:gd name="T40" fmla="*/ 209 w 235"/>
                <a:gd name="T41" fmla="*/ 183 h 223"/>
                <a:gd name="T42" fmla="*/ 221 w 235"/>
                <a:gd name="T43" fmla="*/ 164 h 223"/>
                <a:gd name="T44" fmla="*/ 230 w 235"/>
                <a:gd name="T45" fmla="*/ 145 h 223"/>
                <a:gd name="T46" fmla="*/ 235 w 235"/>
                <a:gd name="T47" fmla="*/ 123 h 223"/>
                <a:gd name="T48" fmla="*/ 235 w 235"/>
                <a:gd name="T49" fmla="*/ 100 h 223"/>
                <a:gd name="T50" fmla="*/ 230 w 235"/>
                <a:gd name="T51" fmla="*/ 78 h 223"/>
                <a:gd name="T52" fmla="*/ 221 w 235"/>
                <a:gd name="T53" fmla="*/ 58 h 223"/>
                <a:gd name="T54" fmla="*/ 209 w 235"/>
                <a:gd name="T55" fmla="*/ 40 h 223"/>
                <a:gd name="T56" fmla="*/ 192 w 235"/>
                <a:gd name="T57" fmla="*/ 24 h 223"/>
                <a:gd name="T58" fmla="*/ 174 w 235"/>
                <a:gd name="T59" fmla="*/ 13 h 223"/>
                <a:gd name="T60" fmla="*/ 154 w 235"/>
                <a:gd name="T61" fmla="*/ 4 h 223"/>
                <a:gd name="T62" fmla="*/ 131 w 235"/>
                <a:gd name="T6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223">
                  <a:moveTo>
                    <a:pt x="118" y="0"/>
                  </a:moveTo>
                  <a:lnTo>
                    <a:pt x="106" y="0"/>
                  </a:lnTo>
                  <a:lnTo>
                    <a:pt x="94" y="1"/>
                  </a:lnTo>
                  <a:lnTo>
                    <a:pt x="83" y="4"/>
                  </a:lnTo>
                  <a:lnTo>
                    <a:pt x="72" y="9"/>
                  </a:lnTo>
                  <a:lnTo>
                    <a:pt x="62" y="13"/>
                  </a:lnTo>
                  <a:lnTo>
                    <a:pt x="52" y="19"/>
                  </a:lnTo>
                  <a:lnTo>
                    <a:pt x="43" y="24"/>
                  </a:lnTo>
                  <a:lnTo>
                    <a:pt x="36" y="32"/>
                  </a:lnTo>
                  <a:lnTo>
                    <a:pt x="28" y="40"/>
                  </a:lnTo>
                  <a:lnTo>
                    <a:pt x="20" y="49"/>
                  </a:lnTo>
                  <a:lnTo>
                    <a:pt x="14" y="58"/>
                  </a:lnTo>
                  <a:lnTo>
                    <a:pt x="9" y="68"/>
                  </a:lnTo>
                  <a:lnTo>
                    <a:pt x="6" y="78"/>
                  </a:lnTo>
                  <a:lnTo>
                    <a:pt x="3" y="88"/>
                  </a:lnTo>
                  <a:lnTo>
                    <a:pt x="2" y="100"/>
                  </a:lnTo>
                  <a:lnTo>
                    <a:pt x="0" y="111"/>
                  </a:lnTo>
                  <a:lnTo>
                    <a:pt x="2" y="123"/>
                  </a:lnTo>
                  <a:lnTo>
                    <a:pt x="3" y="133"/>
                  </a:lnTo>
                  <a:lnTo>
                    <a:pt x="6" y="145"/>
                  </a:lnTo>
                  <a:lnTo>
                    <a:pt x="9" y="155"/>
                  </a:lnTo>
                  <a:lnTo>
                    <a:pt x="14" y="164"/>
                  </a:lnTo>
                  <a:lnTo>
                    <a:pt x="20" y="174"/>
                  </a:lnTo>
                  <a:lnTo>
                    <a:pt x="28" y="183"/>
                  </a:lnTo>
                  <a:lnTo>
                    <a:pt x="36" y="190"/>
                  </a:lnTo>
                  <a:lnTo>
                    <a:pt x="43" y="197"/>
                  </a:lnTo>
                  <a:lnTo>
                    <a:pt x="52" y="203"/>
                  </a:lnTo>
                  <a:lnTo>
                    <a:pt x="62" y="209"/>
                  </a:lnTo>
                  <a:lnTo>
                    <a:pt x="72" y="214"/>
                  </a:lnTo>
                  <a:lnTo>
                    <a:pt x="83" y="217"/>
                  </a:lnTo>
                  <a:lnTo>
                    <a:pt x="94" y="220"/>
                  </a:lnTo>
                  <a:lnTo>
                    <a:pt x="106" y="222"/>
                  </a:lnTo>
                  <a:lnTo>
                    <a:pt x="118" y="223"/>
                  </a:lnTo>
                  <a:lnTo>
                    <a:pt x="131" y="222"/>
                  </a:lnTo>
                  <a:lnTo>
                    <a:pt x="141" y="220"/>
                  </a:lnTo>
                  <a:lnTo>
                    <a:pt x="154" y="217"/>
                  </a:lnTo>
                  <a:lnTo>
                    <a:pt x="164" y="214"/>
                  </a:lnTo>
                  <a:lnTo>
                    <a:pt x="174" y="209"/>
                  </a:lnTo>
                  <a:lnTo>
                    <a:pt x="184" y="203"/>
                  </a:lnTo>
                  <a:lnTo>
                    <a:pt x="192" y="197"/>
                  </a:lnTo>
                  <a:lnTo>
                    <a:pt x="201" y="190"/>
                  </a:lnTo>
                  <a:lnTo>
                    <a:pt x="209" y="183"/>
                  </a:lnTo>
                  <a:lnTo>
                    <a:pt x="215" y="174"/>
                  </a:lnTo>
                  <a:lnTo>
                    <a:pt x="221" y="164"/>
                  </a:lnTo>
                  <a:lnTo>
                    <a:pt x="226" y="155"/>
                  </a:lnTo>
                  <a:lnTo>
                    <a:pt x="230" y="145"/>
                  </a:lnTo>
                  <a:lnTo>
                    <a:pt x="233" y="133"/>
                  </a:lnTo>
                  <a:lnTo>
                    <a:pt x="235" y="123"/>
                  </a:lnTo>
                  <a:lnTo>
                    <a:pt x="235" y="111"/>
                  </a:lnTo>
                  <a:lnTo>
                    <a:pt x="235" y="100"/>
                  </a:lnTo>
                  <a:lnTo>
                    <a:pt x="233" y="88"/>
                  </a:lnTo>
                  <a:lnTo>
                    <a:pt x="230" y="78"/>
                  </a:lnTo>
                  <a:lnTo>
                    <a:pt x="226" y="68"/>
                  </a:lnTo>
                  <a:lnTo>
                    <a:pt x="221" y="58"/>
                  </a:lnTo>
                  <a:lnTo>
                    <a:pt x="215" y="49"/>
                  </a:lnTo>
                  <a:lnTo>
                    <a:pt x="209" y="40"/>
                  </a:lnTo>
                  <a:lnTo>
                    <a:pt x="201" y="32"/>
                  </a:lnTo>
                  <a:lnTo>
                    <a:pt x="192" y="24"/>
                  </a:lnTo>
                  <a:lnTo>
                    <a:pt x="184" y="19"/>
                  </a:lnTo>
                  <a:lnTo>
                    <a:pt x="174" y="13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1" y="1"/>
                  </a:lnTo>
                  <a:lnTo>
                    <a:pt x="131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03" name="Freeform 1835"/>
            <p:cNvSpPr>
              <a:spLocks/>
            </p:cNvSpPr>
            <p:nvPr/>
          </p:nvSpPr>
          <p:spPr bwMode="auto">
            <a:xfrm>
              <a:off x="3251" y="2835"/>
              <a:ext cx="112" cy="118"/>
            </a:xfrm>
            <a:custGeom>
              <a:avLst/>
              <a:gdLst>
                <a:gd name="T0" fmla="*/ 106 w 235"/>
                <a:gd name="T1" fmla="*/ 0 h 223"/>
                <a:gd name="T2" fmla="*/ 83 w 235"/>
                <a:gd name="T3" fmla="*/ 4 h 223"/>
                <a:gd name="T4" fmla="*/ 62 w 235"/>
                <a:gd name="T5" fmla="*/ 13 h 223"/>
                <a:gd name="T6" fmla="*/ 43 w 235"/>
                <a:gd name="T7" fmla="*/ 24 h 223"/>
                <a:gd name="T8" fmla="*/ 28 w 235"/>
                <a:gd name="T9" fmla="*/ 40 h 223"/>
                <a:gd name="T10" fmla="*/ 14 w 235"/>
                <a:gd name="T11" fmla="*/ 58 h 223"/>
                <a:gd name="T12" fmla="*/ 6 w 235"/>
                <a:gd name="T13" fmla="*/ 78 h 223"/>
                <a:gd name="T14" fmla="*/ 2 w 235"/>
                <a:gd name="T15" fmla="*/ 100 h 223"/>
                <a:gd name="T16" fmla="*/ 2 w 235"/>
                <a:gd name="T17" fmla="*/ 123 h 223"/>
                <a:gd name="T18" fmla="*/ 6 w 235"/>
                <a:gd name="T19" fmla="*/ 145 h 223"/>
                <a:gd name="T20" fmla="*/ 14 w 235"/>
                <a:gd name="T21" fmla="*/ 164 h 223"/>
                <a:gd name="T22" fmla="*/ 28 w 235"/>
                <a:gd name="T23" fmla="*/ 183 h 223"/>
                <a:gd name="T24" fmla="*/ 43 w 235"/>
                <a:gd name="T25" fmla="*/ 197 h 223"/>
                <a:gd name="T26" fmla="*/ 62 w 235"/>
                <a:gd name="T27" fmla="*/ 209 h 223"/>
                <a:gd name="T28" fmla="*/ 83 w 235"/>
                <a:gd name="T29" fmla="*/ 217 h 223"/>
                <a:gd name="T30" fmla="*/ 106 w 235"/>
                <a:gd name="T31" fmla="*/ 222 h 223"/>
                <a:gd name="T32" fmla="*/ 131 w 235"/>
                <a:gd name="T33" fmla="*/ 222 h 223"/>
                <a:gd name="T34" fmla="*/ 154 w 235"/>
                <a:gd name="T35" fmla="*/ 217 h 223"/>
                <a:gd name="T36" fmla="*/ 174 w 235"/>
                <a:gd name="T37" fmla="*/ 209 h 223"/>
                <a:gd name="T38" fmla="*/ 192 w 235"/>
                <a:gd name="T39" fmla="*/ 197 h 223"/>
                <a:gd name="T40" fmla="*/ 209 w 235"/>
                <a:gd name="T41" fmla="*/ 183 h 223"/>
                <a:gd name="T42" fmla="*/ 221 w 235"/>
                <a:gd name="T43" fmla="*/ 164 h 223"/>
                <a:gd name="T44" fmla="*/ 230 w 235"/>
                <a:gd name="T45" fmla="*/ 145 h 223"/>
                <a:gd name="T46" fmla="*/ 235 w 235"/>
                <a:gd name="T47" fmla="*/ 123 h 223"/>
                <a:gd name="T48" fmla="*/ 235 w 235"/>
                <a:gd name="T49" fmla="*/ 100 h 223"/>
                <a:gd name="T50" fmla="*/ 230 w 235"/>
                <a:gd name="T51" fmla="*/ 78 h 223"/>
                <a:gd name="T52" fmla="*/ 221 w 235"/>
                <a:gd name="T53" fmla="*/ 58 h 223"/>
                <a:gd name="T54" fmla="*/ 209 w 235"/>
                <a:gd name="T55" fmla="*/ 40 h 223"/>
                <a:gd name="T56" fmla="*/ 192 w 235"/>
                <a:gd name="T57" fmla="*/ 24 h 223"/>
                <a:gd name="T58" fmla="*/ 174 w 235"/>
                <a:gd name="T59" fmla="*/ 13 h 223"/>
                <a:gd name="T60" fmla="*/ 154 w 235"/>
                <a:gd name="T61" fmla="*/ 4 h 223"/>
                <a:gd name="T62" fmla="*/ 131 w 235"/>
                <a:gd name="T6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223">
                  <a:moveTo>
                    <a:pt x="118" y="0"/>
                  </a:moveTo>
                  <a:lnTo>
                    <a:pt x="106" y="0"/>
                  </a:lnTo>
                  <a:lnTo>
                    <a:pt x="94" y="1"/>
                  </a:lnTo>
                  <a:lnTo>
                    <a:pt x="83" y="4"/>
                  </a:lnTo>
                  <a:lnTo>
                    <a:pt x="72" y="9"/>
                  </a:lnTo>
                  <a:lnTo>
                    <a:pt x="62" y="13"/>
                  </a:lnTo>
                  <a:lnTo>
                    <a:pt x="52" y="19"/>
                  </a:lnTo>
                  <a:lnTo>
                    <a:pt x="43" y="24"/>
                  </a:lnTo>
                  <a:lnTo>
                    <a:pt x="36" y="32"/>
                  </a:lnTo>
                  <a:lnTo>
                    <a:pt x="28" y="40"/>
                  </a:lnTo>
                  <a:lnTo>
                    <a:pt x="20" y="49"/>
                  </a:lnTo>
                  <a:lnTo>
                    <a:pt x="14" y="58"/>
                  </a:lnTo>
                  <a:lnTo>
                    <a:pt x="9" y="68"/>
                  </a:lnTo>
                  <a:lnTo>
                    <a:pt x="6" y="78"/>
                  </a:lnTo>
                  <a:lnTo>
                    <a:pt x="3" y="88"/>
                  </a:lnTo>
                  <a:lnTo>
                    <a:pt x="2" y="100"/>
                  </a:lnTo>
                  <a:lnTo>
                    <a:pt x="0" y="111"/>
                  </a:lnTo>
                  <a:lnTo>
                    <a:pt x="2" y="123"/>
                  </a:lnTo>
                  <a:lnTo>
                    <a:pt x="3" y="133"/>
                  </a:lnTo>
                  <a:lnTo>
                    <a:pt x="6" y="145"/>
                  </a:lnTo>
                  <a:lnTo>
                    <a:pt x="9" y="155"/>
                  </a:lnTo>
                  <a:lnTo>
                    <a:pt x="14" y="164"/>
                  </a:lnTo>
                  <a:lnTo>
                    <a:pt x="20" y="174"/>
                  </a:lnTo>
                  <a:lnTo>
                    <a:pt x="28" y="183"/>
                  </a:lnTo>
                  <a:lnTo>
                    <a:pt x="36" y="190"/>
                  </a:lnTo>
                  <a:lnTo>
                    <a:pt x="43" y="197"/>
                  </a:lnTo>
                  <a:lnTo>
                    <a:pt x="52" y="203"/>
                  </a:lnTo>
                  <a:lnTo>
                    <a:pt x="62" y="209"/>
                  </a:lnTo>
                  <a:lnTo>
                    <a:pt x="72" y="214"/>
                  </a:lnTo>
                  <a:lnTo>
                    <a:pt x="83" y="217"/>
                  </a:lnTo>
                  <a:lnTo>
                    <a:pt x="94" y="220"/>
                  </a:lnTo>
                  <a:lnTo>
                    <a:pt x="106" y="222"/>
                  </a:lnTo>
                  <a:lnTo>
                    <a:pt x="118" y="223"/>
                  </a:lnTo>
                  <a:lnTo>
                    <a:pt x="131" y="222"/>
                  </a:lnTo>
                  <a:lnTo>
                    <a:pt x="141" y="220"/>
                  </a:lnTo>
                  <a:lnTo>
                    <a:pt x="154" y="217"/>
                  </a:lnTo>
                  <a:lnTo>
                    <a:pt x="164" y="214"/>
                  </a:lnTo>
                  <a:lnTo>
                    <a:pt x="174" y="209"/>
                  </a:lnTo>
                  <a:lnTo>
                    <a:pt x="184" y="203"/>
                  </a:lnTo>
                  <a:lnTo>
                    <a:pt x="192" y="197"/>
                  </a:lnTo>
                  <a:lnTo>
                    <a:pt x="201" y="190"/>
                  </a:lnTo>
                  <a:lnTo>
                    <a:pt x="209" y="183"/>
                  </a:lnTo>
                  <a:lnTo>
                    <a:pt x="215" y="174"/>
                  </a:lnTo>
                  <a:lnTo>
                    <a:pt x="221" y="164"/>
                  </a:lnTo>
                  <a:lnTo>
                    <a:pt x="226" y="155"/>
                  </a:lnTo>
                  <a:lnTo>
                    <a:pt x="230" y="145"/>
                  </a:lnTo>
                  <a:lnTo>
                    <a:pt x="233" y="133"/>
                  </a:lnTo>
                  <a:lnTo>
                    <a:pt x="235" y="123"/>
                  </a:lnTo>
                  <a:lnTo>
                    <a:pt x="235" y="111"/>
                  </a:lnTo>
                  <a:lnTo>
                    <a:pt x="235" y="100"/>
                  </a:lnTo>
                  <a:lnTo>
                    <a:pt x="233" y="88"/>
                  </a:lnTo>
                  <a:lnTo>
                    <a:pt x="230" y="78"/>
                  </a:lnTo>
                  <a:lnTo>
                    <a:pt x="226" y="68"/>
                  </a:lnTo>
                  <a:lnTo>
                    <a:pt x="221" y="58"/>
                  </a:lnTo>
                  <a:lnTo>
                    <a:pt x="215" y="49"/>
                  </a:lnTo>
                  <a:lnTo>
                    <a:pt x="209" y="40"/>
                  </a:lnTo>
                  <a:lnTo>
                    <a:pt x="201" y="32"/>
                  </a:lnTo>
                  <a:lnTo>
                    <a:pt x="192" y="24"/>
                  </a:lnTo>
                  <a:lnTo>
                    <a:pt x="184" y="19"/>
                  </a:lnTo>
                  <a:lnTo>
                    <a:pt x="174" y="13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1" y="1"/>
                  </a:lnTo>
                  <a:lnTo>
                    <a:pt x="131" y="0"/>
                  </a:lnTo>
                  <a:lnTo>
                    <a:pt x="11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04" name="Line 1836"/>
            <p:cNvSpPr>
              <a:spLocks noChangeShapeType="1"/>
            </p:cNvSpPr>
            <p:nvPr/>
          </p:nvSpPr>
          <p:spPr bwMode="auto">
            <a:xfrm flipV="1">
              <a:off x="3266" y="2852"/>
              <a:ext cx="79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05" name="Line 1837"/>
            <p:cNvSpPr>
              <a:spLocks noChangeShapeType="1"/>
            </p:cNvSpPr>
            <p:nvPr/>
          </p:nvSpPr>
          <p:spPr bwMode="auto">
            <a:xfrm>
              <a:off x="3266" y="2855"/>
              <a:ext cx="80" cy="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06" name="Freeform 1838"/>
            <p:cNvSpPr>
              <a:spLocks/>
            </p:cNvSpPr>
            <p:nvPr/>
          </p:nvSpPr>
          <p:spPr bwMode="auto">
            <a:xfrm>
              <a:off x="3372" y="3086"/>
              <a:ext cx="304" cy="309"/>
            </a:xfrm>
            <a:custGeom>
              <a:avLst/>
              <a:gdLst>
                <a:gd name="T0" fmla="*/ 282 w 628"/>
                <a:gd name="T1" fmla="*/ 2 h 592"/>
                <a:gd name="T2" fmla="*/ 235 w 628"/>
                <a:gd name="T3" fmla="*/ 9 h 592"/>
                <a:gd name="T4" fmla="*/ 192 w 628"/>
                <a:gd name="T5" fmla="*/ 24 h 592"/>
                <a:gd name="T6" fmla="*/ 150 w 628"/>
                <a:gd name="T7" fmla="*/ 42 h 592"/>
                <a:gd name="T8" fmla="*/ 114 w 628"/>
                <a:gd name="T9" fmla="*/ 67 h 592"/>
                <a:gd name="T10" fmla="*/ 81 w 628"/>
                <a:gd name="T11" fmla="*/ 98 h 592"/>
                <a:gd name="T12" fmla="*/ 54 w 628"/>
                <a:gd name="T13" fmla="*/ 131 h 592"/>
                <a:gd name="T14" fmla="*/ 31 w 628"/>
                <a:gd name="T15" fmla="*/ 167 h 592"/>
                <a:gd name="T16" fmla="*/ 14 w 628"/>
                <a:gd name="T17" fmla="*/ 208 h 592"/>
                <a:gd name="T18" fmla="*/ 3 w 628"/>
                <a:gd name="T19" fmla="*/ 251 h 592"/>
                <a:gd name="T20" fmla="*/ 0 w 628"/>
                <a:gd name="T21" fmla="*/ 296 h 592"/>
                <a:gd name="T22" fmla="*/ 3 w 628"/>
                <a:gd name="T23" fmla="*/ 341 h 592"/>
                <a:gd name="T24" fmla="*/ 14 w 628"/>
                <a:gd name="T25" fmla="*/ 385 h 592"/>
                <a:gd name="T26" fmla="*/ 31 w 628"/>
                <a:gd name="T27" fmla="*/ 424 h 592"/>
                <a:gd name="T28" fmla="*/ 54 w 628"/>
                <a:gd name="T29" fmla="*/ 462 h 592"/>
                <a:gd name="T30" fmla="*/ 81 w 628"/>
                <a:gd name="T31" fmla="*/ 495 h 592"/>
                <a:gd name="T32" fmla="*/ 114 w 628"/>
                <a:gd name="T33" fmla="*/ 524 h 592"/>
                <a:gd name="T34" fmla="*/ 150 w 628"/>
                <a:gd name="T35" fmla="*/ 550 h 592"/>
                <a:gd name="T36" fmla="*/ 192 w 628"/>
                <a:gd name="T37" fmla="*/ 569 h 592"/>
                <a:gd name="T38" fmla="*/ 235 w 628"/>
                <a:gd name="T39" fmla="*/ 583 h 592"/>
                <a:gd name="T40" fmla="*/ 282 w 628"/>
                <a:gd name="T41" fmla="*/ 591 h 592"/>
                <a:gd name="T42" fmla="*/ 330 w 628"/>
                <a:gd name="T43" fmla="*/ 592 h 592"/>
                <a:gd name="T44" fmla="*/ 378 w 628"/>
                <a:gd name="T45" fmla="*/ 586 h 592"/>
                <a:gd name="T46" fmla="*/ 422 w 628"/>
                <a:gd name="T47" fmla="*/ 575 h 592"/>
                <a:gd name="T48" fmla="*/ 463 w 628"/>
                <a:gd name="T49" fmla="*/ 556 h 592"/>
                <a:gd name="T50" fmla="*/ 502 w 628"/>
                <a:gd name="T51" fmla="*/ 534 h 592"/>
                <a:gd name="T52" fmla="*/ 536 w 628"/>
                <a:gd name="T53" fmla="*/ 505 h 592"/>
                <a:gd name="T54" fmla="*/ 566 w 628"/>
                <a:gd name="T55" fmla="*/ 473 h 592"/>
                <a:gd name="T56" fmla="*/ 591 w 628"/>
                <a:gd name="T57" fmla="*/ 437 h 592"/>
                <a:gd name="T58" fmla="*/ 609 w 628"/>
                <a:gd name="T59" fmla="*/ 398 h 592"/>
                <a:gd name="T60" fmla="*/ 622 w 628"/>
                <a:gd name="T61" fmla="*/ 356 h 592"/>
                <a:gd name="T62" fmla="*/ 628 w 628"/>
                <a:gd name="T63" fmla="*/ 312 h 592"/>
                <a:gd name="T64" fmla="*/ 626 w 628"/>
                <a:gd name="T65" fmla="*/ 266 h 592"/>
                <a:gd name="T66" fmla="*/ 618 w 628"/>
                <a:gd name="T67" fmla="*/ 222 h 592"/>
                <a:gd name="T68" fmla="*/ 603 w 628"/>
                <a:gd name="T69" fmla="*/ 182 h 592"/>
                <a:gd name="T70" fmla="*/ 583 w 628"/>
                <a:gd name="T71" fmla="*/ 143 h 592"/>
                <a:gd name="T72" fmla="*/ 556 w 628"/>
                <a:gd name="T73" fmla="*/ 108 h 592"/>
                <a:gd name="T74" fmla="*/ 525 w 628"/>
                <a:gd name="T75" fmla="*/ 77 h 592"/>
                <a:gd name="T76" fmla="*/ 490 w 628"/>
                <a:gd name="T77" fmla="*/ 51 h 592"/>
                <a:gd name="T78" fmla="*/ 450 w 628"/>
                <a:gd name="T79" fmla="*/ 29 h 592"/>
                <a:gd name="T80" fmla="*/ 407 w 628"/>
                <a:gd name="T81" fmla="*/ 13 h 592"/>
                <a:gd name="T82" fmla="*/ 362 w 628"/>
                <a:gd name="T83" fmla="*/ 3 h 592"/>
                <a:gd name="T84" fmla="*/ 315 w 628"/>
                <a:gd name="T85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8" h="592">
                  <a:moveTo>
                    <a:pt x="315" y="0"/>
                  </a:moveTo>
                  <a:lnTo>
                    <a:pt x="298" y="0"/>
                  </a:lnTo>
                  <a:lnTo>
                    <a:pt x="282" y="2"/>
                  </a:lnTo>
                  <a:lnTo>
                    <a:pt x="265" y="3"/>
                  </a:lnTo>
                  <a:lnTo>
                    <a:pt x="250" y="6"/>
                  </a:lnTo>
                  <a:lnTo>
                    <a:pt x="235" y="9"/>
                  </a:lnTo>
                  <a:lnTo>
                    <a:pt x="221" y="13"/>
                  </a:lnTo>
                  <a:lnTo>
                    <a:pt x="206" y="18"/>
                  </a:lnTo>
                  <a:lnTo>
                    <a:pt x="192" y="24"/>
                  </a:lnTo>
                  <a:lnTo>
                    <a:pt x="178" y="29"/>
                  </a:lnTo>
                  <a:lnTo>
                    <a:pt x="164" y="35"/>
                  </a:lnTo>
                  <a:lnTo>
                    <a:pt x="150" y="42"/>
                  </a:lnTo>
                  <a:lnTo>
                    <a:pt x="138" y="51"/>
                  </a:lnTo>
                  <a:lnTo>
                    <a:pt x="126" y="58"/>
                  </a:lnTo>
                  <a:lnTo>
                    <a:pt x="114" y="67"/>
                  </a:lnTo>
                  <a:lnTo>
                    <a:pt x="103" y="77"/>
                  </a:lnTo>
                  <a:lnTo>
                    <a:pt x="92" y="87"/>
                  </a:lnTo>
                  <a:lnTo>
                    <a:pt x="81" y="98"/>
                  </a:lnTo>
                  <a:lnTo>
                    <a:pt x="72" y="108"/>
                  </a:lnTo>
                  <a:lnTo>
                    <a:pt x="61" y="119"/>
                  </a:lnTo>
                  <a:lnTo>
                    <a:pt x="54" y="131"/>
                  </a:lnTo>
                  <a:lnTo>
                    <a:pt x="44" y="143"/>
                  </a:lnTo>
                  <a:lnTo>
                    <a:pt x="37" y="156"/>
                  </a:lnTo>
                  <a:lnTo>
                    <a:pt x="31" y="167"/>
                  </a:lnTo>
                  <a:lnTo>
                    <a:pt x="25" y="182"/>
                  </a:lnTo>
                  <a:lnTo>
                    <a:pt x="18" y="195"/>
                  </a:lnTo>
                  <a:lnTo>
                    <a:pt x="14" y="208"/>
                  </a:lnTo>
                  <a:lnTo>
                    <a:pt x="9" y="222"/>
                  </a:lnTo>
                  <a:lnTo>
                    <a:pt x="6" y="237"/>
                  </a:lnTo>
                  <a:lnTo>
                    <a:pt x="3" y="251"/>
                  </a:lnTo>
                  <a:lnTo>
                    <a:pt x="2" y="266"/>
                  </a:lnTo>
                  <a:lnTo>
                    <a:pt x="0" y="282"/>
                  </a:lnTo>
                  <a:lnTo>
                    <a:pt x="0" y="296"/>
                  </a:lnTo>
                  <a:lnTo>
                    <a:pt x="0" y="312"/>
                  </a:lnTo>
                  <a:lnTo>
                    <a:pt x="2" y="327"/>
                  </a:lnTo>
                  <a:lnTo>
                    <a:pt x="3" y="341"/>
                  </a:lnTo>
                  <a:lnTo>
                    <a:pt x="6" y="356"/>
                  </a:lnTo>
                  <a:lnTo>
                    <a:pt x="9" y="370"/>
                  </a:lnTo>
                  <a:lnTo>
                    <a:pt x="14" y="385"/>
                  </a:lnTo>
                  <a:lnTo>
                    <a:pt x="18" y="398"/>
                  </a:lnTo>
                  <a:lnTo>
                    <a:pt x="25" y="411"/>
                  </a:lnTo>
                  <a:lnTo>
                    <a:pt x="31" y="424"/>
                  </a:lnTo>
                  <a:lnTo>
                    <a:pt x="37" y="437"/>
                  </a:lnTo>
                  <a:lnTo>
                    <a:pt x="44" y="450"/>
                  </a:lnTo>
                  <a:lnTo>
                    <a:pt x="54" y="462"/>
                  </a:lnTo>
                  <a:lnTo>
                    <a:pt x="61" y="473"/>
                  </a:lnTo>
                  <a:lnTo>
                    <a:pt x="72" y="485"/>
                  </a:lnTo>
                  <a:lnTo>
                    <a:pt x="81" y="495"/>
                  </a:lnTo>
                  <a:lnTo>
                    <a:pt x="92" y="505"/>
                  </a:lnTo>
                  <a:lnTo>
                    <a:pt x="103" y="515"/>
                  </a:lnTo>
                  <a:lnTo>
                    <a:pt x="114" y="524"/>
                  </a:lnTo>
                  <a:lnTo>
                    <a:pt x="126" y="534"/>
                  </a:lnTo>
                  <a:lnTo>
                    <a:pt x="138" y="541"/>
                  </a:lnTo>
                  <a:lnTo>
                    <a:pt x="150" y="550"/>
                  </a:lnTo>
                  <a:lnTo>
                    <a:pt x="164" y="556"/>
                  </a:lnTo>
                  <a:lnTo>
                    <a:pt x="178" y="563"/>
                  </a:lnTo>
                  <a:lnTo>
                    <a:pt x="192" y="569"/>
                  </a:lnTo>
                  <a:lnTo>
                    <a:pt x="206" y="575"/>
                  </a:lnTo>
                  <a:lnTo>
                    <a:pt x="221" y="579"/>
                  </a:lnTo>
                  <a:lnTo>
                    <a:pt x="235" y="583"/>
                  </a:lnTo>
                  <a:lnTo>
                    <a:pt x="250" y="586"/>
                  </a:lnTo>
                  <a:lnTo>
                    <a:pt x="265" y="589"/>
                  </a:lnTo>
                  <a:lnTo>
                    <a:pt x="282" y="591"/>
                  </a:lnTo>
                  <a:lnTo>
                    <a:pt x="298" y="592"/>
                  </a:lnTo>
                  <a:lnTo>
                    <a:pt x="315" y="592"/>
                  </a:lnTo>
                  <a:lnTo>
                    <a:pt x="330" y="592"/>
                  </a:lnTo>
                  <a:lnTo>
                    <a:pt x="345" y="591"/>
                  </a:lnTo>
                  <a:lnTo>
                    <a:pt x="362" y="589"/>
                  </a:lnTo>
                  <a:lnTo>
                    <a:pt x="378" y="586"/>
                  </a:lnTo>
                  <a:lnTo>
                    <a:pt x="393" y="583"/>
                  </a:lnTo>
                  <a:lnTo>
                    <a:pt x="407" y="579"/>
                  </a:lnTo>
                  <a:lnTo>
                    <a:pt x="422" y="575"/>
                  </a:lnTo>
                  <a:lnTo>
                    <a:pt x="436" y="569"/>
                  </a:lnTo>
                  <a:lnTo>
                    <a:pt x="450" y="563"/>
                  </a:lnTo>
                  <a:lnTo>
                    <a:pt x="463" y="556"/>
                  </a:lnTo>
                  <a:lnTo>
                    <a:pt x="477" y="550"/>
                  </a:lnTo>
                  <a:lnTo>
                    <a:pt x="490" y="541"/>
                  </a:lnTo>
                  <a:lnTo>
                    <a:pt x="502" y="534"/>
                  </a:lnTo>
                  <a:lnTo>
                    <a:pt x="514" y="524"/>
                  </a:lnTo>
                  <a:lnTo>
                    <a:pt x="525" y="515"/>
                  </a:lnTo>
                  <a:lnTo>
                    <a:pt x="536" y="505"/>
                  </a:lnTo>
                  <a:lnTo>
                    <a:pt x="546" y="495"/>
                  </a:lnTo>
                  <a:lnTo>
                    <a:pt x="556" y="485"/>
                  </a:lnTo>
                  <a:lnTo>
                    <a:pt x="566" y="473"/>
                  </a:lnTo>
                  <a:lnTo>
                    <a:pt x="574" y="462"/>
                  </a:lnTo>
                  <a:lnTo>
                    <a:pt x="583" y="450"/>
                  </a:lnTo>
                  <a:lnTo>
                    <a:pt x="591" y="437"/>
                  </a:lnTo>
                  <a:lnTo>
                    <a:pt x="597" y="424"/>
                  </a:lnTo>
                  <a:lnTo>
                    <a:pt x="603" y="411"/>
                  </a:lnTo>
                  <a:lnTo>
                    <a:pt x="609" y="398"/>
                  </a:lnTo>
                  <a:lnTo>
                    <a:pt x="614" y="385"/>
                  </a:lnTo>
                  <a:lnTo>
                    <a:pt x="618" y="370"/>
                  </a:lnTo>
                  <a:lnTo>
                    <a:pt x="622" y="356"/>
                  </a:lnTo>
                  <a:lnTo>
                    <a:pt x="625" y="341"/>
                  </a:lnTo>
                  <a:lnTo>
                    <a:pt x="626" y="327"/>
                  </a:lnTo>
                  <a:lnTo>
                    <a:pt x="628" y="312"/>
                  </a:lnTo>
                  <a:lnTo>
                    <a:pt x="628" y="296"/>
                  </a:lnTo>
                  <a:lnTo>
                    <a:pt x="628" y="282"/>
                  </a:lnTo>
                  <a:lnTo>
                    <a:pt x="626" y="266"/>
                  </a:lnTo>
                  <a:lnTo>
                    <a:pt x="625" y="251"/>
                  </a:lnTo>
                  <a:lnTo>
                    <a:pt x="622" y="237"/>
                  </a:lnTo>
                  <a:lnTo>
                    <a:pt x="618" y="222"/>
                  </a:lnTo>
                  <a:lnTo>
                    <a:pt x="614" y="208"/>
                  </a:lnTo>
                  <a:lnTo>
                    <a:pt x="609" y="195"/>
                  </a:lnTo>
                  <a:lnTo>
                    <a:pt x="603" y="182"/>
                  </a:lnTo>
                  <a:lnTo>
                    <a:pt x="597" y="167"/>
                  </a:lnTo>
                  <a:lnTo>
                    <a:pt x="591" y="156"/>
                  </a:lnTo>
                  <a:lnTo>
                    <a:pt x="583" y="143"/>
                  </a:lnTo>
                  <a:lnTo>
                    <a:pt x="574" y="131"/>
                  </a:lnTo>
                  <a:lnTo>
                    <a:pt x="566" y="119"/>
                  </a:lnTo>
                  <a:lnTo>
                    <a:pt x="556" y="108"/>
                  </a:lnTo>
                  <a:lnTo>
                    <a:pt x="546" y="98"/>
                  </a:lnTo>
                  <a:lnTo>
                    <a:pt x="536" y="87"/>
                  </a:lnTo>
                  <a:lnTo>
                    <a:pt x="525" y="77"/>
                  </a:lnTo>
                  <a:lnTo>
                    <a:pt x="514" y="67"/>
                  </a:lnTo>
                  <a:lnTo>
                    <a:pt x="502" y="58"/>
                  </a:lnTo>
                  <a:lnTo>
                    <a:pt x="490" y="51"/>
                  </a:lnTo>
                  <a:lnTo>
                    <a:pt x="477" y="42"/>
                  </a:lnTo>
                  <a:lnTo>
                    <a:pt x="463" y="35"/>
                  </a:lnTo>
                  <a:lnTo>
                    <a:pt x="450" y="29"/>
                  </a:lnTo>
                  <a:lnTo>
                    <a:pt x="436" y="24"/>
                  </a:lnTo>
                  <a:lnTo>
                    <a:pt x="422" y="18"/>
                  </a:lnTo>
                  <a:lnTo>
                    <a:pt x="407" y="13"/>
                  </a:lnTo>
                  <a:lnTo>
                    <a:pt x="393" y="9"/>
                  </a:lnTo>
                  <a:lnTo>
                    <a:pt x="378" y="6"/>
                  </a:lnTo>
                  <a:lnTo>
                    <a:pt x="362" y="3"/>
                  </a:lnTo>
                  <a:lnTo>
                    <a:pt x="345" y="2"/>
                  </a:lnTo>
                  <a:lnTo>
                    <a:pt x="330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07" name="Freeform 1839"/>
            <p:cNvSpPr>
              <a:spLocks/>
            </p:cNvSpPr>
            <p:nvPr/>
          </p:nvSpPr>
          <p:spPr bwMode="auto">
            <a:xfrm>
              <a:off x="3372" y="3086"/>
              <a:ext cx="304" cy="309"/>
            </a:xfrm>
            <a:custGeom>
              <a:avLst/>
              <a:gdLst>
                <a:gd name="T0" fmla="*/ 282 w 628"/>
                <a:gd name="T1" fmla="*/ 2 h 592"/>
                <a:gd name="T2" fmla="*/ 235 w 628"/>
                <a:gd name="T3" fmla="*/ 9 h 592"/>
                <a:gd name="T4" fmla="*/ 192 w 628"/>
                <a:gd name="T5" fmla="*/ 24 h 592"/>
                <a:gd name="T6" fmla="*/ 150 w 628"/>
                <a:gd name="T7" fmla="*/ 42 h 592"/>
                <a:gd name="T8" fmla="*/ 114 w 628"/>
                <a:gd name="T9" fmla="*/ 67 h 592"/>
                <a:gd name="T10" fmla="*/ 81 w 628"/>
                <a:gd name="T11" fmla="*/ 98 h 592"/>
                <a:gd name="T12" fmla="*/ 54 w 628"/>
                <a:gd name="T13" fmla="*/ 131 h 592"/>
                <a:gd name="T14" fmla="*/ 31 w 628"/>
                <a:gd name="T15" fmla="*/ 167 h 592"/>
                <a:gd name="T16" fmla="*/ 14 w 628"/>
                <a:gd name="T17" fmla="*/ 208 h 592"/>
                <a:gd name="T18" fmla="*/ 3 w 628"/>
                <a:gd name="T19" fmla="*/ 251 h 592"/>
                <a:gd name="T20" fmla="*/ 0 w 628"/>
                <a:gd name="T21" fmla="*/ 296 h 592"/>
                <a:gd name="T22" fmla="*/ 3 w 628"/>
                <a:gd name="T23" fmla="*/ 341 h 592"/>
                <a:gd name="T24" fmla="*/ 14 w 628"/>
                <a:gd name="T25" fmla="*/ 385 h 592"/>
                <a:gd name="T26" fmla="*/ 31 w 628"/>
                <a:gd name="T27" fmla="*/ 424 h 592"/>
                <a:gd name="T28" fmla="*/ 54 w 628"/>
                <a:gd name="T29" fmla="*/ 462 h 592"/>
                <a:gd name="T30" fmla="*/ 81 w 628"/>
                <a:gd name="T31" fmla="*/ 495 h 592"/>
                <a:gd name="T32" fmla="*/ 114 w 628"/>
                <a:gd name="T33" fmla="*/ 524 h 592"/>
                <a:gd name="T34" fmla="*/ 150 w 628"/>
                <a:gd name="T35" fmla="*/ 550 h 592"/>
                <a:gd name="T36" fmla="*/ 192 w 628"/>
                <a:gd name="T37" fmla="*/ 569 h 592"/>
                <a:gd name="T38" fmla="*/ 235 w 628"/>
                <a:gd name="T39" fmla="*/ 583 h 592"/>
                <a:gd name="T40" fmla="*/ 282 w 628"/>
                <a:gd name="T41" fmla="*/ 591 h 592"/>
                <a:gd name="T42" fmla="*/ 330 w 628"/>
                <a:gd name="T43" fmla="*/ 592 h 592"/>
                <a:gd name="T44" fmla="*/ 378 w 628"/>
                <a:gd name="T45" fmla="*/ 586 h 592"/>
                <a:gd name="T46" fmla="*/ 422 w 628"/>
                <a:gd name="T47" fmla="*/ 575 h 592"/>
                <a:gd name="T48" fmla="*/ 463 w 628"/>
                <a:gd name="T49" fmla="*/ 556 h 592"/>
                <a:gd name="T50" fmla="*/ 502 w 628"/>
                <a:gd name="T51" fmla="*/ 534 h 592"/>
                <a:gd name="T52" fmla="*/ 536 w 628"/>
                <a:gd name="T53" fmla="*/ 505 h 592"/>
                <a:gd name="T54" fmla="*/ 566 w 628"/>
                <a:gd name="T55" fmla="*/ 473 h 592"/>
                <a:gd name="T56" fmla="*/ 591 w 628"/>
                <a:gd name="T57" fmla="*/ 437 h 592"/>
                <a:gd name="T58" fmla="*/ 609 w 628"/>
                <a:gd name="T59" fmla="*/ 398 h 592"/>
                <a:gd name="T60" fmla="*/ 622 w 628"/>
                <a:gd name="T61" fmla="*/ 356 h 592"/>
                <a:gd name="T62" fmla="*/ 628 w 628"/>
                <a:gd name="T63" fmla="*/ 312 h 592"/>
                <a:gd name="T64" fmla="*/ 626 w 628"/>
                <a:gd name="T65" fmla="*/ 266 h 592"/>
                <a:gd name="T66" fmla="*/ 618 w 628"/>
                <a:gd name="T67" fmla="*/ 222 h 592"/>
                <a:gd name="T68" fmla="*/ 603 w 628"/>
                <a:gd name="T69" fmla="*/ 182 h 592"/>
                <a:gd name="T70" fmla="*/ 583 w 628"/>
                <a:gd name="T71" fmla="*/ 143 h 592"/>
                <a:gd name="T72" fmla="*/ 556 w 628"/>
                <a:gd name="T73" fmla="*/ 108 h 592"/>
                <a:gd name="T74" fmla="*/ 525 w 628"/>
                <a:gd name="T75" fmla="*/ 77 h 592"/>
                <a:gd name="T76" fmla="*/ 490 w 628"/>
                <a:gd name="T77" fmla="*/ 51 h 592"/>
                <a:gd name="T78" fmla="*/ 450 w 628"/>
                <a:gd name="T79" fmla="*/ 29 h 592"/>
                <a:gd name="T80" fmla="*/ 407 w 628"/>
                <a:gd name="T81" fmla="*/ 13 h 592"/>
                <a:gd name="T82" fmla="*/ 362 w 628"/>
                <a:gd name="T83" fmla="*/ 3 h 592"/>
                <a:gd name="T84" fmla="*/ 315 w 628"/>
                <a:gd name="T85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8" h="592">
                  <a:moveTo>
                    <a:pt x="315" y="0"/>
                  </a:moveTo>
                  <a:lnTo>
                    <a:pt x="298" y="0"/>
                  </a:lnTo>
                  <a:lnTo>
                    <a:pt x="282" y="2"/>
                  </a:lnTo>
                  <a:lnTo>
                    <a:pt x="265" y="3"/>
                  </a:lnTo>
                  <a:lnTo>
                    <a:pt x="250" y="6"/>
                  </a:lnTo>
                  <a:lnTo>
                    <a:pt x="235" y="9"/>
                  </a:lnTo>
                  <a:lnTo>
                    <a:pt x="221" y="13"/>
                  </a:lnTo>
                  <a:lnTo>
                    <a:pt x="206" y="18"/>
                  </a:lnTo>
                  <a:lnTo>
                    <a:pt x="192" y="24"/>
                  </a:lnTo>
                  <a:lnTo>
                    <a:pt x="178" y="29"/>
                  </a:lnTo>
                  <a:lnTo>
                    <a:pt x="164" y="35"/>
                  </a:lnTo>
                  <a:lnTo>
                    <a:pt x="150" y="42"/>
                  </a:lnTo>
                  <a:lnTo>
                    <a:pt x="138" y="51"/>
                  </a:lnTo>
                  <a:lnTo>
                    <a:pt x="126" y="58"/>
                  </a:lnTo>
                  <a:lnTo>
                    <a:pt x="114" y="67"/>
                  </a:lnTo>
                  <a:lnTo>
                    <a:pt x="103" y="77"/>
                  </a:lnTo>
                  <a:lnTo>
                    <a:pt x="92" y="87"/>
                  </a:lnTo>
                  <a:lnTo>
                    <a:pt x="81" y="98"/>
                  </a:lnTo>
                  <a:lnTo>
                    <a:pt x="72" y="108"/>
                  </a:lnTo>
                  <a:lnTo>
                    <a:pt x="61" y="119"/>
                  </a:lnTo>
                  <a:lnTo>
                    <a:pt x="54" y="131"/>
                  </a:lnTo>
                  <a:lnTo>
                    <a:pt x="44" y="143"/>
                  </a:lnTo>
                  <a:lnTo>
                    <a:pt x="37" y="156"/>
                  </a:lnTo>
                  <a:lnTo>
                    <a:pt x="31" y="167"/>
                  </a:lnTo>
                  <a:lnTo>
                    <a:pt x="25" y="182"/>
                  </a:lnTo>
                  <a:lnTo>
                    <a:pt x="18" y="195"/>
                  </a:lnTo>
                  <a:lnTo>
                    <a:pt x="14" y="208"/>
                  </a:lnTo>
                  <a:lnTo>
                    <a:pt x="9" y="222"/>
                  </a:lnTo>
                  <a:lnTo>
                    <a:pt x="6" y="237"/>
                  </a:lnTo>
                  <a:lnTo>
                    <a:pt x="3" y="251"/>
                  </a:lnTo>
                  <a:lnTo>
                    <a:pt x="2" y="266"/>
                  </a:lnTo>
                  <a:lnTo>
                    <a:pt x="0" y="282"/>
                  </a:lnTo>
                  <a:lnTo>
                    <a:pt x="0" y="296"/>
                  </a:lnTo>
                  <a:lnTo>
                    <a:pt x="0" y="312"/>
                  </a:lnTo>
                  <a:lnTo>
                    <a:pt x="2" y="327"/>
                  </a:lnTo>
                  <a:lnTo>
                    <a:pt x="3" y="341"/>
                  </a:lnTo>
                  <a:lnTo>
                    <a:pt x="6" y="356"/>
                  </a:lnTo>
                  <a:lnTo>
                    <a:pt x="9" y="370"/>
                  </a:lnTo>
                  <a:lnTo>
                    <a:pt x="14" y="385"/>
                  </a:lnTo>
                  <a:lnTo>
                    <a:pt x="18" y="398"/>
                  </a:lnTo>
                  <a:lnTo>
                    <a:pt x="25" y="411"/>
                  </a:lnTo>
                  <a:lnTo>
                    <a:pt x="31" y="424"/>
                  </a:lnTo>
                  <a:lnTo>
                    <a:pt x="37" y="437"/>
                  </a:lnTo>
                  <a:lnTo>
                    <a:pt x="44" y="450"/>
                  </a:lnTo>
                  <a:lnTo>
                    <a:pt x="54" y="462"/>
                  </a:lnTo>
                  <a:lnTo>
                    <a:pt x="61" y="473"/>
                  </a:lnTo>
                  <a:lnTo>
                    <a:pt x="72" y="485"/>
                  </a:lnTo>
                  <a:lnTo>
                    <a:pt x="81" y="495"/>
                  </a:lnTo>
                  <a:lnTo>
                    <a:pt x="92" y="505"/>
                  </a:lnTo>
                  <a:lnTo>
                    <a:pt x="103" y="515"/>
                  </a:lnTo>
                  <a:lnTo>
                    <a:pt x="114" y="524"/>
                  </a:lnTo>
                  <a:lnTo>
                    <a:pt x="126" y="534"/>
                  </a:lnTo>
                  <a:lnTo>
                    <a:pt x="138" y="541"/>
                  </a:lnTo>
                  <a:lnTo>
                    <a:pt x="150" y="550"/>
                  </a:lnTo>
                  <a:lnTo>
                    <a:pt x="164" y="556"/>
                  </a:lnTo>
                  <a:lnTo>
                    <a:pt x="178" y="563"/>
                  </a:lnTo>
                  <a:lnTo>
                    <a:pt x="192" y="569"/>
                  </a:lnTo>
                  <a:lnTo>
                    <a:pt x="206" y="575"/>
                  </a:lnTo>
                  <a:lnTo>
                    <a:pt x="221" y="579"/>
                  </a:lnTo>
                  <a:lnTo>
                    <a:pt x="235" y="583"/>
                  </a:lnTo>
                  <a:lnTo>
                    <a:pt x="250" y="586"/>
                  </a:lnTo>
                  <a:lnTo>
                    <a:pt x="265" y="589"/>
                  </a:lnTo>
                  <a:lnTo>
                    <a:pt x="282" y="591"/>
                  </a:lnTo>
                  <a:lnTo>
                    <a:pt x="298" y="592"/>
                  </a:lnTo>
                  <a:lnTo>
                    <a:pt x="315" y="592"/>
                  </a:lnTo>
                  <a:lnTo>
                    <a:pt x="330" y="592"/>
                  </a:lnTo>
                  <a:lnTo>
                    <a:pt x="345" y="591"/>
                  </a:lnTo>
                  <a:lnTo>
                    <a:pt x="362" y="589"/>
                  </a:lnTo>
                  <a:lnTo>
                    <a:pt x="378" y="586"/>
                  </a:lnTo>
                  <a:lnTo>
                    <a:pt x="393" y="583"/>
                  </a:lnTo>
                  <a:lnTo>
                    <a:pt x="407" y="579"/>
                  </a:lnTo>
                  <a:lnTo>
                    <a:pt x="422" y="575"/>
                  </a:lnTo>
                  <a:lnTo>
                    <a:pt x="436" y="569"/>
                  </a:lnTo>
                  <a:lnTo>
                    <a:pt x="450" y="563"/>
                  </a:lnTo>
                  <a:lnTo>
                    <a:pt x="463" y="556"/>
                  </a:lnTo>
                  <a:lnTo>
                    <a:pt x="477" y="550"/>
                  </a:lnTo>
                  <a:lnTo>
                    <a:pt x="490" y="541"/>
                  </a:lnTo>
                  <a:lnTo>
                    <a:pt x="502" y="534"/>
                  </a:lnTo>
                  <a:lnTo>
                    <a:pt x="514" y="524"/>
                  </a:lnTo>
                  <a:lnTo>
                    <a:pt x="525" y="515"/>
                  </a:lnTo>
                  <a:lnTo>
                    <a:pt x="536" y="505"/>
                  </a:lnTo>
                  <a:lnTo>
                    <a:pt x="546" y="495"/>
                  </a:lnTo>
                  <a:lnTo>
                    <a:pt x="556" y="485"/>
                  </a:lnTo>
                  <a:lnTo>
                    <a:pt x="566" y="473"/>
                  </a:lnTo>
                  <a:lnTo>
                    <a:pt x="574" y="462"/>
                  </a:lnTo>
                  <a:lnTo>
                    <a:pt x="583" y="450"/>
                  </a:lnTo>
                  <a:lnTo>
                    <a:pt x="591" y="437"/>
                  </a:lnTo>
                  <a:lnTo>
                    <a:pt x="597" y="424"/>
                  </a:lnTo>
                  <a:lnTo>
                    <a:pt x="603" y="411"/>
                  </a:lnTo>
                  <a:lnTo>
                    <a:pt x="609" y="398"/>
                  </a:lnTo>
                  <a:lnTo>
                    <a:pt x="614" y="385"/>
                  </a:lnTo>
                  <a:lnTo>
                    <a:pt x="618" y="370"/>
                  </a:lnTo>
                  <a:lnTo>
                    <a:pt x="622" y="356"/>
                  </a:lnTo>
                  <a:lnTo>
                    <a:pt x="625" y="341"/>
                  </a:lnTo>
                  <a:lnTo>
                    <a:pt x="626" y="327"/>
                  </a:lnTo>
                  <a:lnTo>
                    <a:pt x="628" y="312"/>
                  </a:lnTo>
                  <a:lnTo>
                    <a:pt x="628" y="296"/>
                  </a:lnTo>
                  <a:lnTo>
                    <a:pt x="628" y="282"/>
                  </a:lnTo>
                  <a:lnTo>
                    <a:pt x="626" y="266"/>
                  </a:lnTo>
                  <a:lnTo>
                    <a:pt x="625" y="251"/>
                  </a:lnTo>
                  <a:lnTo>
                    <a:pt x="622" y="237"/>
                  </a:lnTo>
                  <a:lnTo>
                    <a:pt x="618" y="222"/>
                  </a:lnTo>
                  <a:lnTo>
                    <a:pt x="614" y="208"/>
                  </a:lnTo>
                  <a:lnTo>
                    <a:pt x="609" y="195"/>
                  </a:lnTo>
                  <a:lnTo>
                    <a:pt x="603" y="182"/>
                  </a:lnTo>
                  <a:lnTo>
                    <a:pt x="597" y="167"/>
                  </a:lnTo>
                  <a:lnTo>
                    <a:pt x="591" y="156"/>
                  </a:lnTo>
                  <a:lnTo>
                    <a:pt x="583" y="143"/>
                  </a:lnTo>
                  <a:lnTo>
                    <a:pt x="574" y="131"/>
                  </a:lnTo>
                  <a:lnTo>
                    <a:pt x="566" y="119"/>
                  </a:lnTo>
                  <a:lnTo>
                    <a:pt x="556" y="108"/>
                  </a:lnTo>
                  <a:lnTo>
                    <a:pt x="546" y="98"/>
                  </a:lnTo>
                  <a:lnTo>
                    <a:pt x="536" y="87"/>
                  </a:lnTo>
                  <a:lnTo>
                    <a:pt x="525" y="77"/>
                  </a:lnTo>
                  <a:lnTo>
                    <a:pt x="514" y="67"/>
                  </a:lnTo>
                  <a:lnTo>
                    <a:pt x="502" y="58"/>
                  </a:lnTo>
                  <a:lnTo>
                    <a:pt x="490" y="51"/>
                  </a:lnTo>
                  <a:lnTo>
                    <a:pt x="477" y="42"/>
                  </a:lnTo>
                  <a:lnTo>
                    <a:pt x="463" y="35"/>
                  </a:lnTo>
                  <a:lnTo>
                    <a:pt x="450" y="29"/>
                  </a:lnTo>
                  <a:lnTo>
                    <a:pt x="436" y="24"/>
                  </a:lnTo>
                  <a:lnTo>
                    <a:pt x="422" y="18"/>
                  </a:lnTo>
                  <a:lnTo>
                    <a:pt x="407" y="13"/>
                  </a:lnTo>
                  <a:lnTo>
                    <a:pt x="393" y="9"/>
                  </a:lnTo>
                  <a:lnTo>
                    <a:pt x="378" y="6"/>
                  </a:lnTo>
                  <a:lnTo>
                    <a:pt x="362" y="3"/>
                  </a:lnTo>
                  <a:lnTo>
                    <a:pt x="345" y="2"/>
                  </a:lnTo>
                  <a:lnTo>
                    <a:pt x="330" y="0"/>
                  </a:lnTo>
                  <a:lnTo>
                    <a:pt x="31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08" name="Line 1840"/>
            <p:cNvSpPr>
              <a:spLocks noChangeShapeType="1"/>
            </p:cNvSpPr>
            <p:nvPr/>
          </p:nvSpPr>
          <p:spPr bwMode="auto">
            <a:xfrm flipV="1">
              <a:off x="3442" y="3088"/>
              <a:ext cx="67" cy="2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09" name="Line 1841"/>
            <p:cNvSpPr>
              <a:spLocks noChangeShapeType="1"/>
            </p:cNvSpPr>
            <p:nvPr/>
          </p:nvSpPr>
          <p:spPr bwMode="auto">
            <a:xfrm flipH="1" flipV="1">
              <a:off x="3540" y="3086"/>
              <a:ext cx="70" cy="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10" name="Freeform 1842"/>
            <p:cNvSpPr>
              <a:spLocks/>
            </p:cNvSpPr>
            <p:nvPr/>
          </p:nvSpPr>
          <p:spPr bwMode="auto">
            <a:xfrm>
              <a:off x="3078" y="2892"/>
              <a:ext cx="444" cy="451"/>
            </a:xfrm>
            <a:custGeom>
              <a:avLst/>
              <a:gdLst>
                <a:gd name="T0" fmla="*/ 0 w 919"/>
                <a:gd name="T1" fmla="*/ 864 h 864"/>
                <a:gd name="T2" fmla="*/ 0 w 919"/>
                <a:gd name="T3" fmla="*/ 838 h 864"/>
                <a:gd name="T4" fmla="*/ 0 w 919"/>
                <a:gd name="T5" fmla="*/ 813 h 864"/>
                <a:gd name="T6" fmla="*/ 0 w 919"/>
                <a:gd name="T7" fmla="*/ 0 h 864"/>
                <a:gd name="T8" fmla="*/ 919 w 919"/>
                <a:gd name="T9" fmla="*/ 0 h 864"/>
                <a:gd name="T10" fmla="*/ 919 w 919"/>
                <a:gd name="T11" fmla="*/ 74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9" h="864">
                  <a:moveTo>
                    <a:pt x="0" y="864"/>
                  </a:moveTo>
                  <a:lnTo>
                    <a:pt x="0" y="838"/>
                  </a:lnTo>
                  <a:lnTo>
                    <a:pt x="0" y="813"/>
                  </a:lnTo>
                  <a:lnTo>
                    <a:pt x="0" y="0"/>
                  </a:lnTo>
                  <a:lnTo>
                    <a:pt x="919" y="0"/>
                  </a:lnTo>
                  <a:lnTo>
                    <a:pt x="919" y="74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11" name="Line 1843"/>
            <p:cNvSpPr>
              <a:spLocks noChangeShapeType="1"/>
            </p:cNvSpPr>
            <p:nvPr/>
          </p:nvSpPr>
          <p:spPr bwMode="auto">
            <a:xfrm flipH="1" flipV="1">
              <a:off x="2985" y="3239"/>
              <a:ext cx="852" cy="1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12" name="Freeform 1844"/>
            <p:cNvSpPr>
              <a:spLocks/>
            </p:cNvSpPr>
            <p:nvPr/>
          </p:nvSpPr>
          <p:spPr bwMode="auto">
            <a:xfrm>
              <a:off x="2818" y="2961"/>
              <a:ext cx="259" cy="559"/>
            </a:xfrm>
            <a:custGeom>
              <a:avLst/>
              <a:gdLst>
                <a:gd name="T0" fmla="*/ 0 w 536"/>
                <a:gd name="T1" fmla="*/ 1070 h 1070"/>
                <a:gd name="T2" fmla="*/ 536 w 536"/>
                <a:gd name="T3" fmla="*/ 729 h 1070"/>
                <a:gd name="T4" fmla="*/ 536 w 536"/>
                <a:gd name="T5" fmla="*/ 340 h 1070"/>
                <a:gd name="T6" fmla="*/ 0 w 536"/>
                <a:gd name="T7" fmla="*/ 0 h 1070"/>
                <a:gd name="T8" fmla="*/ 0 w 536"/>
                <a:gd name="T9" fmla="*/ 107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1070">
                  <a:moveTo>
                    <a:pt x="0" y="1070"/>
                  </a:moveTo>
                  <a:lnTo>
                    <a:pt x="536" y="729"/>
                  </a:lnTo>
                  <a:lnTo>
                    <a:pt x="536" y="340"/>
                  </a:lnTo>
                  <a:lnTo>
                    <a:pt x="0" y="0"/>
                  </a:lnTo>
                  <a:lnTo>
                    <a:pt x="0" y="107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13" name="Freeform 1845"/>
            <p:cNvSpPr>
              <a:spLocks/>
            </p:cNvSpPr>
            <p:nvPr/>
          </p:nvSpPr>
          <p:spPr bwMode="auto">
            <a:xfrm>
              <a:off x="2818" y="2961"/>
              <a:ext cx="259" cy="559"/>
            </a:xfrm>
            <a:custGeom>
              <a:avLst/>
              <a:gdLst>
                <a:gd name="T0" fmla="*/ 0 w 536"/>
                <a:gd name="T1" fmla="*/ 1070 h 1070"/>
                <a:gd name="T2" fmla="*/ 536 w 536"/>
                <a:gd name="T3" fmla="*/ 729 h 1070"/>
                <a:gd name="T4" fmla="*/ 536 w 536"/>
                <a:gd name="T5" fmla="*/ 340 h 1070"/>
                <a:gd name="T6" fmla="*/ 0 w 536"/>
                <a:gd name="T7" fmla="*/ 0 h 1070"/>
                <a:gd name="T8" fmla="*/ 0 w 536"/>
                <a:gd name="T9" fmla="*/ 107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1070">
                  <a:moveTo>
                    <a:pt x="0" y="1070"/>
                  </a:moveTo>
                  <a:lnTo>
                    <a:pt x="536" y="729"/>
                  </a:lnTo>
                  <a:lnTo>
                    <a:pt x="536" y="340"/>
                  </a:lnTo>
                  <a:lnTo>
                    <a:pt x="0" y="0"/>
                  </a:lnTo>
                  <a:lnTo>
                    <a:pt x="0" y="107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14" name="Freeform 1846"/>
            <p:cNvSpPr>
              <a:spLocks/>
            </p:cNvSpPr>
            <p:nvPr/>
          </p:nvSpPr>
          <p:spPr bwMode="auto">
            <a:xfrm>
              <a:off x="3773" y="3116"/>
              <a:ext cx="244" cy="249"/>
            </a:xfrm>
            <a:custGeom>
              <a:avLst/>
              <a:gdLst>
                <a:gd name="T0" fmla="*/ 225 w 503"/>
                <a:gd name="T1" fmla="*/ 0 h 474"/>
                <a:gd name="T2" fmla="*/ 187 w 503"/>
                <a:gd name="T3" fmla="*/ 7 h 474"/>
                <a:gd name="T4" fmla="*/ 153 w 503"/>
                <a:gd name="T5" fmla="*/ 17 h 474"/>
                <a:gd name="T6" fmla="*/ 119 w 503"/>
                <a:gd name="T7" fmla="*/ 33 h 474"/>
                <a:gd name="T8" fmla="*/ 90 w 503"/>
                <a:gd name="T9" fmla="*/ 54 h 474"/>
                <a:gd name="T10" fmla="*/ 64 w 503"/>
                <a:gd name="T11" fmla="*/ 77 h 474"/>
                <a:gd name="T12" fmla="*/ 41 w 503"/>
                <a:gd name="T13" fmla="*/ 104 h 474"/>
                <a:gd name="T14" fmla="*/ 24 w 503"/>
                <a:gd name="T15" fmla="*/ 133 h 474"/>
                <a:gd name="T16" fmla="*/ 10 w 503"/>
                <a:gd name="T17" fmla="*/ 165 h 474"/>
                <a:gd name="T18" fmla="*/ 1 w 503"/>
                <a:gd name="T19" fmla="*/ 200 h 474"/>
                <a:gd name="T20" fmla="*/ 0 w 503"/>
                <a:gd name="T21" fmla="*/ 236 h 474"/>
                <a:gd name="T22" fmla="*/ 1 w 503"/>
                <a:gd name="T23" fmla="*/ 273 h 474"/>
                <a:gd name="T24" fmla="*/ 10 w 503"/>
                <a:gd name="T25" fmla="*/ 307 h 474"/>
                <a:gd name="T26" fmla="*/ 24 w 503"/>
                <a:gd name="T27" fmla="*/ 339 h 474"/>
                <a:gd name="T28" fmla="*/ 41 w 503"/>
                <a:gd name="T29" fmla="*/ 368 h 474"/>
                <a:gd name="T30" fmla="*/ 64 w 503"/>
                <a:gd name="T31" fmla="*/ 396 h 474"/>
                <a:gd name="T32" fmla="*/ 90 w 503"/>
                <a:gd name="T33" fmla="*/ 419 h 474"/>
                <a:gd name="T34" fmla="*/ 119 w 503"/>
                <a:gd name="T35" fmla="*/ 439 h 474"/>
                <a:gd name="T36" fmla="*/ 153 w 503"/>
                <a:gd name="T37" fmla="*/ 455 h 474"/>
                <a:gd name="T38" fmla="*/ 187 w 503"/>
                <a:gd name="T39" fmla="*/ 465 h 474"/>
                <a:gd name="T40" fmla="*/ 225 w 503"/>
                <a:gd name="T41" fmla="*/ 473 h 474"/>
                <a:gd name="T42" fmla="*/ 264 w 503"/>
                <a:gd name="T43" fmla="*/ 473 h 474"/>
                <a:gd name="T44" fmla="*/ 302 w 503"/>
                <a:gd name="T45" fmla="*/ 468 h 474"/>
                <a:gd name="T46" fmla="*/ 337 w 503"/>
                <a:gd name="T47" fmla="*/ 460 h 474"/>
                <a:gd name="T48" fmla="*/ 371 w 503"/>
                <a:gd name="T49" fmla="*/ 445 h 474"/>
                <a:gd name="T50" fmla="*/ 402 w 503"/>
                <a:gd name="T51" fmla="*/ 426 h 474"/>
                <a:gd name="T52" fmla="*/ 428 w 503"/>
                <a:gd name="T53" fmla="*/ 405 h 474"/>
                <a:gd name="T54" fmla="*/ 452 w 503"/>
                <a:gd name="T55" fmla="*/ 378 h 474"/>
                <a:gd name="T56" fmla="*/ 472 w 503"/>
                <a:gd name="T57" fmla="*/ 349 h 474"/>
                <a:gd name="T58" fmla="*/ 488 w 503"/>
                <a:gd name="T59" fmla="*/ 318 h 474"/>
                <a:gd name="T60" fmla="*/ 497 w 503"/>
                <a:gd name="T61" fmla="*/ 284 h 474"/>
                <a:gd name="T62" fmla="*/ 502 w 503"/>
                <a:gd name="T63" fmla="*/ 248 h 474"/>
                <a:gd name="T64" fmla="*/ 502 w 503"/>
                <a:gd name="T65" fmla="*/ 212 h 474"/>
                <a:gd name="T66" fmla="*/ 494 w 503"/>
                <a:gd name="T67" fmla="*/ 177 h 474"/>
                <a:gd name="T68" fmla="*/ 483 w 503"/>
                <a:gd name="T69" fmla="*/ 143 h 474"/>
                <a:gd name="T70" fmla="*/ 466 w 503"/>
                <a:gd name="T71" fmla="*/ 113 h 474"/>
                <a:gd name="T72" fmla="*/ 445 w 503"/>
                <a:gd name="T73" fmla="*/ 85 h 474"/>
                <a:gd name="T74" fmla="*/ 420 w 503"/>
                <a:gd name="T75" fmla="*/ 61 h 474"/>
                <a:gd name="T76" fmla="*/ 391 w 503"/>
                <a:gd name="T77" fmla="*/ 39 h 474"/>
                <a:gd name="T78" fmla="*/ 360 w 503"/>
                <a:gd name="T79" fmla="*/ 23 h 474"/>
                <a:gd name="T80" fmla="*/ 325 w 503"/>
                <a:gd name="T81" fmla="*/ 10 h 474"/>
                <a:gd name="T82" fmla="*/ 288 w 503"/>
                <a:gd name="T83" fmla="*/ 1 h 474"/>
                <a:gd name="T84" fmla="*/ 251 w 503"/>
                <a:gd name="T85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3" h="474">
                  <a:moveTo>
                    <a:pt x="251" y="0"/>
                  </a:moveTo>
                  <a:lnTo>
                    <a:pt x="238" y="0"/>
                  </a:lnTo>
                  <a:lnTo>
                    <a:pt x="225" y="0"/>
                  </a:lnTo>
                  <a:lnTo>
                    <a:pt x="213" y="1"/>
                  </a:lnTo>
                  <a:lnTo>
                    <a:pt x="199" y="4"/>
                  </a:lnTo>
                  <a:lnTo>
                    <a:pt x="187" y="7"/>
                  </a:lnTo>
                  <a:lnTo>
                    <a:pt x="176" y="10"/>
                  </a:lnTo>
                  <a:lnTo>
                    <a:pt x="164" y="13"/>
                  </a:lnTo>
                  <a:lnTo>
                    <a:pt x="153" y="17"/>
                  </a:lnTo>
                  <a:lnTo>
                    <a:pt x="141" y="23"/>
                  </a:lnTo>
                  <a:lnTo>
                    <a:pt x="130" y="27"/>
                  </a:lnTo>
                  <a:lnTo>
                    <a:pt x="119" y="33"/>
                  </a:lnTo>
                  <a:lnTo>
                    <a:pt x="110" y="39"/>
                  </a:lnTo>
                  <a:lnTo>
                    <a:pt x="99" y="46"/>
                  </a:lnTo>
                  <a:lnTo>
                    <a:pt x="90" y="54"/>
                  </a:lnTo>
                  <a:lnTo>
                    <a:pt x="81" y="61"/>
                  </a:lnTo>
                  <a:lnTo>
                    <a:pt x="72" y="68"/>
                  </a:lnTo>
                  <a:lnTo>
                    <a:pt x="64" y="77"/>
                  </a:lnTo>
                  <a:lnTo>
                    <a:pt x="56" y="85"/>
                  </a:lnTo>
                  <a:lnTo>
                    <a:pt x="49" y="94"/>
                  </a:lnTo>
                  <a:lnTo>
                    <a:pt x="41" y="104"/>
                  </a:lnTo>
                  <a:lnTo>
                    <a:pt x="35" y="113"/>
                  </a:lnTo>
                  <a:lnTo>
                    <a:pt x="29" y="123"/>
                  </a:lnTo>
                  <a:lnTo>
                    <a:pt x="24" y="133"/>
                  </a:lnTo>
                  <a:lnTo>
                    <a:pt x="18" y="143"/>
                  </a:lnTo>
                  <a:lnTo>
                    <a:pt x="13" y="155"/>
                  </a:lnTo>
                  <a:lnTo>
                    <a:pt x="10" y="165"/>
                  </a:lnTo>
                  <a:lnTo>
                    <a:pt x="7" y="177"/>
                  </a:lnTo>
                  <a:lnTo>
                    <a:pt x="4" y="188"/>
                  </a:lnTo>
                  <a:lnTo>
                    <a:pt x="1" y="200"/>
                  </a:lnTo>
                  <a:lnTo>
                    <a:pt x="0" y="212"/>
                  </a:lnTo>
                  <a:lnTo>
                    <a:pt x="0" y="225"/>
                  </a:lnTo>
                  <a:lnTo>
                    <a:pt x="0" y="236"/>
                  </a:lnTo>
                  <a:lnTo>
                    <a:pt x="0" y="248"/>
                  </a:lnTo>
                  <a:lnTo>
                    <a:pt x="0" y="261"/>
                  </a:lnTo>
                  <a:lnTo>
                    <a:pt x="1" y="273"/>
                  </a:lnTo>
                  <a:lnTo>
                    <a:pt x="4" y="284"/>
                  </a:lnTo>
                  <a:lnTo>
                    <a:pt x="7" y="296"/>
                  </a:lnTo>
                  <a:lnTo>
                    <a:pt x="10" y="307"/>
                  </a:lnTo>
                  <a:lnTo>
                    <a:pt x="13" y="318"/>
                  </a:lnTo>
                  <a:lnTo>
                    <a:pt x="18" y="329"/>
                  </a:lnTo>
                  <a:lnTo>
                    <a:pt x="24" y="339"/>
                  </a:lnTo>
                  <a:lnTo>
                    <a:pt x="29" y="349"/>
                  </a:lnTo>
                  <a:lnTo>
                    <a:pt x="35" y="360"/>
                  </a:lnTo>
                  <a:lnTo>
                    <a:pt x="41" y="368"/>
                  </a:lnTo>
                  <a:lnTo>
                    <a:pt x="49" y="378"/>
                  </a:lnTo>
                  <a:lnTo>
                    <a:pt x="56" y="387"/>
                  </a:lnTo>
                  <a:lnTo>
                    <a:pt x="64" y="396"/>
                  </a:lnTo>
                  <a:lnTo>
                    <a:pt x="72" y="405"/>
                  </a:lnTo>
                  <a:lnTo>
                    <a:pt x="81" y="412"/>
                  </a:lnTo>
                  <a:lnTo>
                    <a:pt x="90" y="419"/>
                  </a:lnTo>
                  <a:lnTo>
                    <a:pt x="99" y="426"/>
                  </a:lnTo>
                  <a:lnTo>
                    <a:pt x="110" y="434"/>
                  </a:lnTo>
                  <a:lnTo>
                    <a:pt x="119" y="439"/>
                  </a:lnTo>
                  <a:lnTo>
                    <a:pt x="130" y="445"/>
                  </a:lnTo>
                  <a:lnTo>
                    <a:pt x="141" y="449"/>
                  </a:lnTo>
                  <a:lnTo>
                    <a:pt x="153" y="455"/>
                  </a:lnTo>
                  <a:lnTo>
                    <a:pt x="164" y="460"/>
                  </a:lnTo>
                  <a:lnTo>
                    <a:pt x="176" y="463"/>
                  </a:lnTo>
                  <a:lnTo>
                    <a:pt x="187" y="465"/>
                  </a:lnTo>
                  <a:lnTo>
                    <a:pt x="199" y="468"/>
                  </a:lnTo>
                  <a:lnTo>
                    <a:pt x="213" y="471"/>
                  </a:lnTo>
                  <a:lnTo>
                    <a:pt x="225" y="473"/>
                  </a:lnTo>
                  <a:lnTo>
                    <a:pt x="238" y="473"/>
                  </a:lnTo>
                  <a:lnTo>
                    <a:pt x="251" y="474"/>
                  </a:lnTo>
                  <a:lnTo>
                    <a:pt x="264" y="473"/>
                  </a:lnTo>
                  <a:lnTo>
                    <a:pt x="276" y="473"/>
                  </a:lnTo>
                  <a:lnTo>
                    <a:pt x="288" y="471"/>
                  </a:lnTo>
                  <a:lnTo>
                    <a:pt x="302" y="468"/>
                  </a:lnTo>
                  <a:lnTo>
                    <a:pt x="313" y="465"/>
                  </a:lnTo>
                  <a:lnTo>
                    <a:pt x="325" y="463"/>
                  </a:lnTo>
                  <a:lnTo>
                    <a:pt x="337" y="460"/>
                  </a:lnTo>
                  <a:lnTo>
                    <a:pt x="348" y="455"/>
                  </a:lnTo>
                  <a:lnTo>
                    <a:pt x="360" y="449"/>
                  </a:lnTo>
                  <a:lnTo>
                    <a:pt x="371" y="445"/>
                  </a:lnTo>
                  <a:lnTo>
                    <a:pt x="382" y="439"/>
                  </a:lnTo>
                  <a:lnTo>
                    <a:pt x="391" y="434"/>
                  </a:lnTo>
                  <a:lnTo>
                    <a:pt x="402" y="426"/>
                  </a:lnTo>
                  <a:lnTo>
                    <a:pt x="411" y="419"/>
                  </a:lnTo>
                  <a:lnTo>
                    <a:pt x="420" y="412"/>
                  </a:lnTo>
                  <a:lnTo>
                    <a:pt x="428" y="405"/>
                  </a:lnTo>
                  <a:lnTo>
                    <a:pt x="437" y="396"/>
                  </a:lnTo>
                  <a:lnTo>
                    <a:pt x="445" y="387"/>
                  </a:lnTo>
                  <a:lnTo>
                    <a:pt x="452" y="378"/>
                  </a:lnTo>
                  <a:lnTo>
                    <a:pt x="459" y="368"/>
                  </a:lnTo>
                  <a:lnTo>
                    <a:pt x="466" y="360"/>
                  </a:lnTo>
                  <a:lnTo>
                    <a:pt x="472" y="349"/>
                  </a:lnTo>
                  <a:lnTo>
                    <a:pt x="477" y="339"/>
                  </a:lnTo>
                  <a:lnTo>
                    <a:pt x="483" y="329"/>
                  </a:lnTo>
                  <a:lnTo>
                    <a:pt x="488" y="318"/>
                  </a:lnTo>
                  <a:lnTo>
                    <a:pt x="491" y="307"/>
                  </a:lnTo>
                  <a:lnTo>
                    <a:pt x="494" y="296"/>
                  </a:lnTo>
                  <a:lnTo>
                    <a:pt x="497" y="284"/>
                  </a:lnTo>
                  <a:lnTo>
                    <a:pt x="500" y="273"/>
                  </a:lnTo>
                  <a:lnTo>
                    <a:pt x="502" y="261"/>
                  </a:lnTo>
                  <a:lnTo>
                    <a:pt x="502" y="248"/>
                  </a:lnTo>
                  <a:lnTo>
                    <a:pt x="503" y="236"/>
                  </a:lnTo>
                  <a:lnTo>
                    <a:pt x="502" y="225"/>
                  </a:lnTo>
                  <a:lnTo>
                    <a:pt x="502" y="212"/>
                  </a:lnTo>
                  <a:lnTo>
                    <a:pt x="500" y="200"/>
                  </a:lnTo>
                  <a:lnTo>
                    <a:pt x="497" y="188"/>
                  </a:lnTo>
                  <a:lnTo>
                    <a:pt x="494" y="177"/>
                  </a:lnTo>
                  <a:lnTo>
                    <a:pt x="491" y="165"/>
                  </a:lnTo>
                  <a:lnTo>
                    <a:pt x="488" y="155"/>
                  </a:lnTo>
                  <a:lnTo>
                    <a:pt x="483" y="143"/>
                  </a:lnTo>
                  <a:lnTo>
                    <a:pt x="477" y="133"/>
                  </a:lnTo>
                  <a:lnTo>
                    <a:pt x="472" y="123"/>
                  </a:lnTo>
                  <a:lnTo>
                    <a:pt x="466" y="113"/>
                  </a:lnTo>
                  <a:lnTo>
                    <a:pt x="459" y="104"/>
                  </a:lnTo>
                  <a:lnTo>
                    <a:pt x="452" y="94"/>
                  </a:lnTo>
                  <a:lnTo>
                    <a:pt x="445" y="85"/>
                  </a:lnTo>
                  <a:lnTo>
                    <a:pt x="437" y="77"/>
                  </a:lnTo>
                  <a:lnTo>
                    <a:pt x="428" y="68"/>
                  </a:lnTo>
                  <a:lnTo>
                    <a:pt x="420" y="61"/>
                  </a:lnTo>
                  <a:lnTo>
                    <a:pt x="411" y="54"/>
                  </a:lnTo>
                  <a:lnTo>
                    <a:pt x="402" y="46"/>
                  </a:lnTo>
                  <a:lnTo>
                    <a:pt x="391" y="39"/>
                  </a:lnTo>
                  <a:lnTo>
                    <a:pt x="382" y="33"/>
                  </a:lnTo>
                  <a:lnTo>
                    <a:pt x="371" y="27"/>
                  </a:lnTo>
                  <a:lnTo>
                    <a:pt x="360" y="23"/>
                  </a:lnTo>
                  <a:lnTo>
                    <a:pt x="348" y="17"/>
                  </a:lnTo>
                  <a:lnTo>
                    <a:pt x="337" y="13"/>
                  </a:lnTo>
                  <a:lnTo>
                    <a:pt x="325" y="10"/>
                  </a:lnTo>
                  <a:lnTo>
                    <a:pt x="313" y="7"/>
                  </a:lnTo>
                  <a:lnTo>
                    <a:pt x="302" y="4"/>
                  </a:lnTo>
                  <a:lnTo>
                    <a:pt x="288" y="1"/>
                  </a:lnTo>
                  <a:lnTo>
                    <a:pt x="276" y="0"/>
                  </a:lnTo>
                  <a:lnTo>
                    <a:pt x="26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15" name="Freeform 1847"/>
            <p:cNvSpPr>
              <a:spLocks/>
            </p:cNvSpPr>
            <p:nvPr/>
          </p:nvSpPr>
          <p:spPr bwMode="auto">
            <a:xfrm>
              <a:off x="3773" y="3116"/>
              <a:ext cx="244" cy="249"/>
            </a:xfrm>
            <a:custGeom>
              <a:avLst/>
              <a:gdLst>
                <a:gd name="T0" fmla="*/ 225 w 503"/>
                <a:gd name="T1" fmla="*/ 0 h 474"/>
                <a:gd name="T2" fmla="*/ 187 w 503"/>
                <a:gd name="T3" fmla="*/ 7 h 474"/>
                <a:gd name="T4" fmla="*/ 153 w 503"/>
                <a:gd name="T5" fmla="*/ 17 h 474"/>
                <a:gd name="T6" fmla="*/ 119 w 503"/>
                <a:gd name="T7" fmla="*/ 33 h 474"/>
                <a:gd name="T8" fmla="*/ 90 w 503"/>
                <a:gd name="T9" fmla="*/ 54 h 474"/>
                <a:gd name="T10" fmla="*/ 64 w 503"/>
                <a:gd name="T11" fmla="*/ 77 h 474"/>
                <a:gd name="T12" fmla="*/ 41 w 503"/>
                <a:gd name="T13" fmla="*/ 104 h 474"/>
                <a:gd name="T14" fmla="*/ 24 w 503"/>
                <a:gd name="T15" fmla="*/ 133 h 474"/>
                <a:gd name="T16" fmla="*/ 10 w 503"/>
                <a:gd name="T17" fmla="*/ 165 h 474"/>
                <a:gd name="T18" fmla="*/ 1 w 503"/>
                <a:gd name="T19" fmla="*/ 200 h 474"/>
                <a:gd name="T20" fmla="*/ 0 w 503"/>
                <a:gd name="T21" fmla="*/ 236 h 474"/>
                <a:gd name="T22" fmla="*/ 1 w 503"/>
                <a:gd name="T23" fmla="*/ 273 h 474"/>
                <a:gd name="T24" fmla="*/ 10 w 503"/>
                <a:gd name="T25" fmla="*/ 307 h 474"/>
                <a:gd name="T26" fmla="*/ 24 w 503"/>
                <a:gd name="T27" fmla="*/ 339 h 474"/>
                <a:gd name="T28" fmla="*/ 41 w 503"/>
                <a:gd name="T29" fmla="*/ 368 h 474"/>
                <a:gd name="T30" fmla="*/ 64 w 503"/>
                <a:gd name="T31" fmla="*/ 396 h 474"/>
                <a:gd name="T32" fmla="*/ 90 w 503"/>
                <a:gd name="T33" fmla="*/ 419 h 474"/>
                <a:gd name="T34" fmla="*/ 119 w 503"/>
                <a:gd name="T35" fmla="*/ 439 h 474"/>
                <a:gd name="T36" fmla="*/ 153 w 503"/>
                <a:gd name="T37" fmla="*/ 455 h 474"/>
                <a:gd name="T38" fmla="*/ 187 w 503"/>
                <a:gd name="T39" fmla="*/ 465 h 474"/>
                <a:gd name="T40" fmla="*/ 225 w 503"/>
                <a:gd name="T41" fmla="*/ 473 h 474"/>
                <a:gd name="T42" fmla="*/ 264 w 503"/>
                <a:gd name="T43" fmla="*/ 473 h 474"/>
                <a:gd name="T44" fmla="*/ 302 w 503"/>
                <a:gd name="T45" fmla="*/ 468 h 474"/>
                <a:gd name="T46" fmla="*/ 337 w 503"/>
                <a:gd name="T47" fmla="*/ 460 h 474"/>
                <a:gd name="T48" fmla="*/ 371 w 503"/>
                <a:gd name="T49" fmla="*/ 445 h 474"/>
                <a:gd name="T50" fmla="*/ 402 w 503"/>
                <a:gd name="T51" fmla="*/ 426 h 474"/>
                <a:gd name="T52" fmla="*/ 428 w 503"/>
                <a:gd name="T53" fmla="*/ 405 h 474"/>
                <a:gd name="T54" fmla="*/ 452 w 503"/>
                <a:gd name="T55" fmla="*/ 378 h 474"/>
                <a:gd name="T56" fmla="*/ 472 w 503"/>
                <a:gd name="T57" fmla="*/ 349 h 474"/>
                <a:gd name="T58" fmla="*/ 488 w 503"/>
                <a:gd name="T59" fmla="*/ 318 h 474"/>
                <a:gd name="T60" fmla="*/ 497 w 503"/>
                <a:gd name="T61" fmla="*/ 284 h 474"/>
                <a:gd name="T62" fmla="*/ 502 w 503"/>
                <a:gd name="T63" fmla="*/ 248 h 474"/>
                <a:gd name="T64" fmla="*/ 502 w 503"/>
                <a:gd name="T65" fmla="*/ 212 h 474"/>
                <a:gd name="T66" fmla="*/ 494 w 503"/>
                <a:gd name="T67" fmla="*/ 177 h 474"/>
                <a:gd name="T68" fmla="*/ 483 w 503"/>
                <a:gd name="T69" fmla="*/ 143 h 474"/>
                <a:gd name="T70" fmla="*/ 466 w 503"/>
                <a:gd name="T71" fmla="*/ 113 h 474"/>
                <a:gd name="T72" fmla="*/ 445 w 503"/>
                <a:gd name="T73" fmla="*/ 85 h 474"/>
                <a:gd name="T74" fmla="*/ 420 w 503"/>
                <a:gd name="T75" fmla="*/ 61 h 474"/>
                <a:gd name="T76" fmla="*/ 391 w 503"/>
                <a:gd name="T77" fmla="*/ 39 h 474"/>
                <a:gd name="T78" fmla="*/ 360 w 503"/>
                <a:gd name="T79" fmla="*/ 23 h 474"/>
                <a:gd name="T80" fmla="*/ 325 w 503"/>
                <a:gd name="T81" fmla="*/ 10 h 474"/>
                <a:gd name="T82" fmla="*/ 288 w 503"/>
                <a:gd name="T83" fmla="*/ 1 h 474"/>
                <a:gd name="T84" fmla="*/ 251 w 503"/>
                <a:gd name="T85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3" h="474">
                  <a:moveTo>
                    <a:pt x="251" y="0"/>
                  </a:moveTo>
                  <a:lnTo>
                    <a:pt x="238" y="0"/>
                  </a:lnTo>
                  <a:lnTo>
                    <a:pt x="225" y="0"/>
                  </a:lnTo>
                  <a:lnTo>
                    <a:pt x="213" y="1"/>
                  </a:lnTo>
                  <a:lnTo>
                    <a:pt x="199" y="4"/>
                  </a:lnTo>
                  <a:lnTo>
                    <a:pt x="187" y="7"/>
                  </a:lnTo>
                  <a:lnTo>
                    <a:pt x="176" y="10"/>
                  </a:lnTo>
                  <a:lnTo>
                    <a:pt x="164" y="13"/>
                  </a:lnTo>
                  <a:lnTo>
                    <a:pt x="153" y="17"/>
                  </a:lnTo>
                  <a:lnTo>
                    <a:pt x="141" y="23"/>
                  </a:lnTo>
                  <a:lnTo>
                    <a:pt x="130" y="27"/>
                  </a:lnTo>
                  <a:lnTo>
                    <a:pt x="119" y="33"/>
                  </a:lnTo>
                  <a:lnTo>
                    <a:pt x="110" y="39"/>
                  </a:lnTo>
                  <a:lnTo>
                    <a:pt x="99" y="46"/>
                  </a:lnTo>
                  <a:lnTo>
                    <a:pt x="90" y="54"/>
                  </a:lnTo>
                  <a:lnTo>
                    <a:pt x="81" y="61"/>
                  </a:lnTo>
                  <a:lnTo>
                    <a:pt x="72" y="68"/>
                  </a:lnTo>
                  <a:lnTo>
                    <a:pt x="64" y="77"/>
                  </a:lnTo>
                  <a:lnTo>
                    <a:pt x="56" y="85"/>
                  </a:lnTo>
                  <a:lnTo>
                    <a:pt x="49" y="94"/>
                  </a:lnTo>
                  <a:lnTo>
                    <a:pt x="41" y="104"/>
                  </a:lnTo>
                  <a:lnTo>
                    <a:pt x="35" y="113"/>
                  </a:lnTo>
                  <a:lnTo>
                    <a:pt x="29" y="123"/>
                  </a:lnTo>
                  <a:lnTo>
                    <a:pt x="24" y="133"/>
                  </a:lnTo>
                  <a:lnTo>
                    <a:pt x="18" y="143"/>
                  </a:lnTo>
                  <a:lnTo>
                    <a:pt x="13" y="155"/>
                  </a:lnTo>
                  <a:lnTo>
                    <a:pt x="10" y="165"/>
                  </a:lnTo>
                  <a:lnTo>
                    <a:pt x="7" y="177"/>
                  </a:lnTo>
                  <a:lnTo>
                    <a:pt x="4" y="188"/>
                  </a:lnTo>
                  <a:lnTo>
                    <a:pt x="1" y="200"/>
                  </a:lnTo>
                  <a:lnTo>
                    <a:pt x="0" y="212"/>
                  </a:lnTo>
                  <a:lnTo>
                    <a:pt x="0" y="225"/>
                  </a:lnTo>
                  <a:lnTo>
                    <a:pt x="0" y="236"/>
                  </a:lnTo>
                  <a:lnTo>
                    <a:pt x="0" y="248"/>
                  </a:lnTo>
                  <a:lnTo>
                    <a:pt x="0" y="261"/>
                  </a:lnTo>
                  <a:lnTo>
                    <a:pt x="1" y="273"/>
                  </a:lnTo>
                  <a:lnTo>
                    <a:pt x="4" y="284"/>
                  </a:lnTo>
                  <a:lnTo>
                    <a:pt x="7" y="296"/>
                  </a:lnTo>
                  <a:lnTo>
                    <a:pt x="10" y="307"/>
                  </a:lnTo>
                  <a:lnTo>
                    <a:pt x="13" y="318"/>
                  </a:lnTo>
                  <a:lnTo>
                    <a:pt x="18" y="329"/>
                  </a:lnTo>
                  <a:lnTo>
                    <a:pt x="24" y="339"/>
                  </a:lnTo>
                  <a:lnTo>
                    <a:pt x="29" y="349"/>
                  </a:lnTo>
                  <a:lnTo>
                    <a:pt x="35" y="360"/>
                  </a:lnTo>
                  <a:lnTo>
                    <a:pt x="41" y="368"/>
                  </a:lnTo>
                  <a:lnTo>
                    <a:pt x="49" y="378"/>
                  </a:lnTo>
                  <a:lnTo>
                    <a:pt x="56" y="387"/>
                  </a:lnTo>
                  <a:lnTo>
                    <a:pt x="64" y="396"/>
                  </a:lnTo>
                  <a:lnTo>
                    <a:pt x="72" y="405"/>
                  </a:lnTo>
                  <a:lnTo>
                    <a:pt x="81" y="412"/>
                  </a:lnTo>
                  <a:lnTo>
                    <a:pt x="90" y="419"/>
                  </a:lnTo>
                  <a:lnTo>
                    <a:pt x="99" y="426"/>
                  </a:lnTo>
                  <a:lnTo>
                    <a:pt x="110" y="434"/>
                  </a:lnTo>
                  <a:lnTo>
                    <a:pt x="119" y="439"/>
                  </a:lnTo>
                  <a:lnTo>
                    <a:pt x="130" y="445"/>
                  </a:lnTo>
                  <a:lnTo>
                    <a:pt x="141" y="449"/>
                  </a:lnTo>
                  <a:lnTo>
                    <a:pt x="153" y="455"/>
                  </a:lnTo>
                  <a:lnTo>
                    <a:pt x="164" y="460"/>
                  </a:lnTo>
                  <a:lnTo>
                    <a:pt x="176" y="463"/>
                  </a:lnTo>
                  <a:lnTo>
                    <a:pt x="187" y="465"/>
                  </a:lnTo>
                  <a:lnTo>
                    <a:pt x="199" y="468"/>
                  </a:lnTo>
                  <a:lnTo>
                    <a:pt x="213" y="471"/>
                  </a:lnTo>
                  <a:lnTo>
                    <a:pt x="225" y="473"/>
                  </a:lnTo>
                  <a:lnTo>
                    <a:pt x="238" y="473"/>
                  </a:lnTo>
                  <a:lnTo>
                    <a:pt x="251" y="474"/>
                  </a:lnTo>
                  <a:lnTo>
                    <a:pt x="264" y="473"/>
                  </a:lnTo>
                  <a:lnTo>
                    <a:pt x="276" y="473"/>
                  </a:lnTo>
                  <a:lnTo>
                    <a:pt x="288" y="471"/>
                  </a:lnTo>
                  <a:lnTo>
                    <a:pt x="302" y="468"/>
                  </a:lnTo>
                  <a:lnTo>
                    <a:pt x="313" y="465"/>
                  </a:lnTo>
                  <a:lnTo>
                    <a:pt x="325" y="463"/>
                  </a:lnTo>
                  <a:lnTo>
                    <a:pt x="337" y="460"/>
                  </a:lnTo>
                  <a:lnTo>
                    <a:pt x="348" y="455"/>
                  </a:lnTo>
                  <a:lnTo>
                    <a:pt x="360" y="449"/>
                  </a:lnTo>
                  <a:lnTo>
                    <a:pt x="371" y="445"/>
                  </a:lnTo>
                  <a:lnTo>
                    <a:pt x="382" y="439"/>
                  </a:lnTo>
                  <a:lnTo>
                    <a:pt x="391" y="434"/>
                  </a:lnTo>
                  <a:lnTo>
                    <a:pt x="402" y="426"/>
                  </a:lnTo>
                  <a:lnTo>
                    <a:pt x="411" y="419"/>
                  </a:lnTo>
                  <a:lnTo>
                    <a:pt x="420" y="412"/>
                  </a:lnTo>
                  <a:lnTo>
                    <a:pt x="428" y="405"/>
                  </a:lnTo>
                  <a:lnTo>
                    <a:pt x="437" y="396"/>
                  </a:lnTo>
                  <a:lnTo>
                    <a:pt x="445" y="387"/>
                  </a:lnTo>
                  <a:lnTo>
                    <a:pt x="452" y="378"/>
                  </a:lnTo>
                  <a:lnTo>
                    <a:pt x="459" y="368"/>
                  </a:lnTo>
                  <a:lnTo>
                    <a:pt x="466" y="360"/>
                  </a:lnTo>
                  <a:lnTo>
                    <a:pt x="472" y="349"/>
                  </a:lnTo>
                  <a:lnTo>
                    <a:pt x="477" y="339"/>
                  </a:lnTo>
                  <a:lnTo>
                    <a:pt x="483" y="329"/>
                  </a:lnTo>
                  <a:lnTo>
                    <a:pt x="488" y="318"/>
                  </a:lnTo>
                  <a:lnTo>
                    <a:pt x="491" y="307"/>
                  </a:lnTo>
                  <a:lnTo>
                    <a:pt x="494" y="296"/>
                  </a:lnTo>
                  <a:lnTo>
                    <a:pt x="497" y="284"/>
                  </a:lnTo>
                  <a:lnTo>
                    <a:pt x="500" y="273"/>
                  </a:lnTo>
                  <a:lnTo>
                    <a:pt x="502" y="261"/>
                  </a:lnTo>
                  <a:lnTo>
                    <a:pt x="502" y="248"/>
                  </a:lnTo>
                  <a:lnTo>
                    <a:pt x="503" y="236"/>
                  </a:lnTo>
                  <a:lnTo>
                    <a:pt x="502" y="225"/>
                  </a:lnTo>
                  <a:lnTo>
                    <a:pt x="502" y="212"/>
                  </a:lnTo>
                  <a:lnTo>
                    <a:pt x="500" y="200"/>
                  </a:lnTo>
                  <a:lnTo>
                    <a:pt x="497" y="188"/>
                  </a:lnTo>
                  <a:lnTo>
                    <a:pt x="494" y="177"/>
                  </a:lnTo>
                  <a:lnTo>
                    <a:pt x="491" y="165"/>
                  </a:lnTo>
                  <a:lnTo>
                    <a:pt x="488" y="155"/>
                  </a:lnTo>
                  <a:lnTo>
                    <a:pt x="483" y="143"/>
                  </a:lnTo>
                  <a:lnTo>
                    <a:pt x="477" y="133"/>
                  </a:lnTo>
                  <a:lnTo>
                    <a:pt x="472" y="123"/>
                  </a:lnTo>
                  <a:lnTo>
                    <a:pt x="466" y="113"/>
                  </a:lnTo>
                  <a:lnTo>
                    <a:pt x="459" y="104"/>
                  </a:lnTo>
                  <a:lnTo>
                    <a:pt x="452" y="94"/>
                  </a:lnTo>
                  <a:lnTo>
                    <a:pt x="445" y="85"/>
                  </a:lnTo>
                  <a:lnTo>
                    <a:pt x="437" y="77"/>
                  </a:lnTo>
                  <a:lnTo>
                    <a:pt x="428" y="68"/>
                  </a:lnTo>
                  <a:lnTo>
                    <a:pt x="420" y="61"/>
                  </a:lnTo>
                  <a:lnTo>
                    <a:pt x="411" y="54"/>
                  </a:lnTo>
                  <a:lnTo>
                    <a:pt x="402" y="46"/>
                  </a:lnTo>
                  <a:lnTo>
                    <a:pt x="391" y="39"/>
                  </a:lnTo>
                  <a:lnTo>
                    <a:pt x="382" y="33"/>
                  </a:lnTo>
                  <a:lnTo>
                    <a:pt x="371" y="27"/>
                  </a:lnTo>
                  <a:lnTo>
                    <a:pt x="360" y="23"/>
                  </a:lnTo>
                  <a:lnTo>
                    <a:pt x="348" y="17"/>
                  </a:lnTo>
                  <a:lnTo>
                    <a:pt x="337" y="13"/>
                  </a:lnTo>
                  <a:lnTo>
                    <a:pt x="325" y="10"/>
                  </a:lnTo>
                  <a:lnTo>
                    <a:pt x="313" y="7"/>
                  </a:lnTo>
                  <a:lnTo>
                    <a:pt x="302" y="4"/>
                  </a:lnTo>
                  <a:lnTo>
                    <a:pt x="288" y="1"/>
                  </a:lnTo>
                  <a:lnTo>
                    <a:pt x="276" y="0"/>
                  </a:lnTo>
                  <a:lnTo>
                    <a:pt x="264" y="0"/>
                  </a:lnTo>
                  <a:lnTo>
                    <a:pt x="25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8887" name="Rectangle 1848"/>
            <p:cNvSpPr>
              <a:spLocks noChangeArrowheads="1"/>
            </p:cNvSpPr>
            <p:nvPr/>
          </p:nvSpPr>
          <p:spPr bwMode="auto">
            <a:xfrm>
              <a:off x="3843" y="3202"/>
              <a:ext cx="83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>
                  <a:solidFill>
                    <a:srgbClr val="000000"/>
                  </a:solidFill>
                  <a:cs typeface="Times New Roman" pitchFamily="18" charset="0"/>
                </a:rPr>
                <a:t>G 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88" name="Rectangle 1849"/>
            <p:cNvSpPr>
              <a:spLocks noChangeArrowheads="1"/>
            </p:cNvSpPr>
            <p:nvPr/>
          </p:nvSpPr>
          <p:spPr bwMode="auto">
            <a:xfrm>
              <a:off x="3843" y="3307"/>
              <a:ext cx="4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>
                  <a:solidFill>
                    <a:srgbClr val="000000"/>
                  </a:solidFill>
                  <a:cs typeface="Times New Roman" pitchFamily="18" charset="0"/>
                </a:rPr>
                <a:t>~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1018" name="Freeform 1850"/>
            <p:cNvSpPr>
              <a:spLocks/>
            </p:cNvSpPr>
            <p:nvPr/>
          </p:nvSpPr>
          <p:spPr bwMode="auto">
            <a:xfrm>
              <a:off x="3773" y="3116"/>
              <a:ext cx="244" cy="249"/>
            </a:xfrm>
            <a:custGeom>
              <a:avLst/>
              <a:gdLst>
                <a:gd name="T0" fmla="*/ 225 w 503"/>
                <a:gd name="T1" fmla="*/ 0 h 474"/>
                <a:gd name="T2" fmla="*/ 187 w 503"/>
                <a:gd name="T3" fmla="*/ 7 h 474"/>
                <a:gd name="T4" fmla="*/ 153 w 503"/>
                <a:gd name="T5" fmla="*/ 17 h 474"/>
                <a:gd name="T6" fmla="*/ 119 w 503"/>
                <a:gd name="T7" fmla="*/ 33 h 474"/>
                <a:gd name="T8" fmla="*/ 90 w 503"/>
                <a:gd name="T9" fmla="*/ 54 h 474"/>
                <a:gd name="T10" fmla="*/ 64 w 503"/>
                <a:gd name="T11" fmla="*/ 77 h 474"/>
                <a:gd name="T12" fmla="*/ 41 w 503"/>
                <a:gd name="T13" fmla="*/ 104 h 474"/>
                <a:gd name="T14" fmla="*/ 24 w 503"/>
                <a:gd name="T15" fmla="*/ 133 h 474"/>
                <a:gd name="T16" fmla="*/ 10 w 503"/>
                <a:gd name="T17" fmla="*/ 165 h 474"/>
                <a:gd name="T18" fmla="*/ 1 w 503"/>
                <a:gd name="T19" fmla="*/ 200 h 474"/>
                <a:gd name="T20" fmla="*/ 0 w 503"/>
                <a:gd name="T21" fmla="*/ 236 h 474"/>
                <a:gd name="T22" fmla="*/ 1 w 503"/>
                <a:gd name="T23" fmla="*/ 273 h 474"/>
                <a:gd name="T24" fmla="*/ 10 w 503"/>
                <a:gd name="T25" fmla="*/ 307 h 474"/>
                <a:gd name="T26" fmla="*/ 24 w 503"/>
                <a:gd name="T27" fmla="*/ 339 h 474"/>
                <a:gd name="T28" fmla="*/ 41 w 503"/>
                <a:gd name="T29" fmla="*/ 368 h 474"/>
                <a:gd name="T30" fmla="*/ 64 w 503"/>
                <a:gd name="T31" fmla="*/ 396 h 474"/>
                <a:gd name="T32" fmla="*/ 90 w 503"/>
                <a:gd name="T33" fmla="*/ 419 h 474"/>
                <a:gd name="T34" fmla="*/ 119 w 503"/>
                <a:gd name="T35" fmla="*/ 439 h 474"/>
                <a:gd name="T36" fmla="*/ 153 w 503"/>
                <a:gd name="T37" fmla="*/ 455 h 474"/>
                <a:gd name="T38" fmla="*/ 187 w 503"/>
                <a:gd name="T39" fmla="*/ 465 h 474"/>
                <a:gd name="T40" fmla="*/ 225 w 503"/>
                <a:gd name="T41" fmla="*/ 473 h 474"/>
                <a:gd name="T42" fmla="*/ 264 w 503"/>
                <a:gd name="T43" fmla="*/ 473 h 474"/>
                <a:gd name="T44" fmla="*/ 302 w 503"/>
                <a:gd name="T45" fmla="*/ 468 h 474"/>
                <a:gd name="T46" fmla="*/ 337 w 503"/>
                <a:gd name="T47" fmla="*/ 460 h 474"/>
                <a:gd name="T48" fmla="*/ 371 w 503"/>
                <a:gd name="T49" fmla="*/ 445 h 474"/>
                <a:gd name="T50" fmla="*/ 402 w 503"/>
                <a:gd name="T51" fmla="*/ 426 h 474"/>
                <a:gd name="T52" fmla="*/ 428 w 503"/>
                <a:gd name="T53" fmla="*/ 405 h 474"/>
                <a:gd name="T54" fmla="*/ 452 w 503"/>
                <a:gd name="T55" fmla="*/ 378 h 474"/>
                <a:gd name="T56" fmla="*/ 472 w 503"/>
                <a:gd name="T57" fmla="*/ 349 h 474"/>
                <a:gd name="T58" fmla="*/ 488 w 503"/>
                <a:gd name="T59" fmla="*/ 318 h 474"/>
                <a:gd name="T60" fmla="*/ 497 w 503"/>
                <a:gd name="T61" fmla="*/ 284 h 474"/>
                <a:gd name="T62" fmla="*/ 502 w 503"/>
                <a:gd name="T63" fmla="*/ 248 h 474"/>
                <a:gd name="T64" fmla="*/ 502 w 503"/>
                <a:gd name="T65" fmla="*/ 212 h 474"/>
                <a:gd name="T66" fmla="*/ 494 w 503"/>
                <a:gd name="T67" fmla="*/ 177 h 474"/>
                <a:gd name="T68" fmla="*/ 483 w 503"/>
                <a:gd name="T69" fmla="*/ 143 h 474"/>
                <a:gd name="T70" fmla="*/ 466 w 503"/>
                <a:gd name="T71" fmla="*/ 113 h 474"/>
                <a:gd name="T72" fmla="*/ 445 w 503"/>
                <a:gd name="T73" fmla="*/ 85 h 474"/>
                <a:gd name="T74" fmla="*/ 420 w 503"/>
                <a:gd name="T75" fmla="*/ 61 h 474"/>
                <a:gd name="T76" fmla="*/ 391 w 503"/>
                <a:gd name="T77" fmla="*/ 39 h 474"/>
                <a:gd name="T78" fmla="*/ 360 w 503"/>
                <a:gd name="T79" fmla="*/ 23 h 474"/>
                <a:gd name="T80" fmla="*/ 325 w 503"/>
                <a:gd name="T81" fmla="*/ 10 h 474"/>
                <a:gd name="T82" fmla="*/ 288 w 503"/>
                <a:gd name="T83" fmla="*/ 1 h 474"/>
                <a:gd name="T84" fmla="*/ 251 w 503"/>
                <a:gd name="T85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3" h="474">
                  <a:moveTo>
                    <a:pt x="251" y="0"/>
                  </a:moveTo>
                  <a:lnTo>
                    <a:pt x="238" y="0"/>
                  </a:lnTo>
                  <a:lnTo>
                    <a:pt x="225" y="0"/>
                  </a:lnTo>
                  <a:lnTo>
                    <a:pt x="213" y="1"/>
                  </a:lnTo>
                  <a:lnTo>
                    <a:pt x="199" y="4"/>
                  </a:lnTo>
                  <a:lnTo>
                    <a:pt x="187" y="7"/>
                  </a:lnTo>
                  <a:lnTo>
                    <a:pt x="176" y="10"/>
                  </a:lnTo>
                  <a:lnTo>
                    <a:pt x="164" y="13"/>
                  </a:lnTo>
                  <a:lnTo>
                    <a:pt x="153" y="17"/>
                  </a:lnTo>
                  <a:lnTo>
                    <a:pt x="141" y="23"/>
                  </a:lnTo>
                  <a:lnTo>
                    <a:pt x="130" y="27"/>
                  </a:lnTo>
                  <a:lnTo>
                    <a:pt x="119" y="33"/>
                  </a:lnTo>
                  <a:lnTo>
                    <a:pt x="110" y="39"/>
                  </a:lnTo>
                  <a:lnTo>
                    <a:pt x="99" y="46"/>
                  </a:lnTo>
                  <a:lnTo>
                    <a:pt x="90" y="54"/>
                  </a:lnTo>
                  <a:lnTo>
                    <a:pt x="81" y="61"/>
                  </a:lnTo>
                  <a:lnTo>
                    <a:pt x="72" y="68"/>
                  </a:lnTo>
                  <a:lnTo>
                    <a:pt x="64" y="77"/>
                  </a:lnTo>
                  <a:lnTo>
                    <a:pt x="56" y="85"/>
                  </a:lnTo>
                  <a:lnTo>
                    <a:pt x="49" y="94"/>
                  </a:lnTo>
                  <a:lnTo>
                    <a:pt x="41" y="104"/>
                  </a:lnTo>
                  <a:lnTo>
                    <a:pt x="35" y="113"/>
                  </a:lnTo>
                  <a:lnTo>
                    <a:pt x="29" y="123"/>
                  </a:lnTo>
                  <a:lnTo>
                    <a:pt x="24" y="133"/>
                  </a:lnTo>
                  <a:lnTo>
                    <a:pt x="18" y="143"/>
                  </a:lnTo>
                  <a:lnTo>
                    <a:pt x="13" y="155"/>
                  </a:lnTo>
                  <a:lnTo>
                    <a:pt x="10" y="165"/>
                  </a:lnTo>
                  <a:lnTo>
                    <a:pt x="7" y="177"/>
                  </a:lnTo>
                  <a:lnTo>
                    <a:pt x="4" y="188"/>
                  </a:lnTo>
                  <a:lnTo>
                    <a:pt x="1" y="200"/>
                  </a:lnTo>
                  <a:lnTo>
                    <a:pt x="0" y="212"/>
                  </a:lnTo>
                  <a:lnTo>
                    <a:pt x="0" y="225"/>
                  </a:lnTo>
                  <a:lnTo>
                    <a:pt x="0" y="236"/>
                  </a:lnTo>
                  <a:lnTo>
                    <a:pt x="0" y="248"/>
                  </a:lnTo>
                  <a:lnTo>
                    <a:pt x="0" y="261"/>
                  </a:lnTo>
                  <a:lnTo>
                    <a:pt x="1" y="273"/>
                  </a:lnTo>
                  <a:lnTo>
                    <a:pt x="4" y="284"/>
                  </a:lnTo>
                  <a:lnTo>
                    <a:pt x="7" y="296"/>
                  </a:lnTo>
                  <a:lnTo>
                    <a:pt x="10" y="307"/>
                  </a:lnTo>
                  <a:lnTo>
                    <a:pt x="13" y="318"/>
                  </a:lnTo>
                  <a:lnTo>
                    <a:pt x="18" y="329"/>
                  </a:lnTo>
                  <a:lnTo>
                    <a:pt x="24" y="339"/>
                  </a:lnTo>
                  <a:lnTo>
                    <a:pt x="29" y="349"/>
                  </a:lnTo>
                  <a:lnTo>
                    <a:pt x="35" y="360"/>
                  </a:lnTo>
                  <a:lnTo>
                    <a:pt x="41" y="368"/>
                  </a:lnTo>
                  <a:lnTo>
                    <a:pt x="49" y="378"/>
                  </a:lnTo>
                  <a:lnTo>
                    <a:pt x="56" y="387"/>
                  </a:lnTo>
                  <a:lnTo>
                    <a:pt x="64" y="396"/>
                  </a:lnTo>
                  <a:lnTo>
                    <a:pt x="72" y="405"/>
                  </a:lnTo>
                  <a:lnTo>
                    <a:pt x="81" y="412"/>
                  </a:lnTo>
                  <a:lnTo>
                    <a:pt x="90" y="419"/>
                  </a:lnTo>
                  <a:lnTo>
                    <a:pt x="99" y="426"/>
                  </a:lnTo>
                  <a:lnTo>
                    <a:pt x="110" y="434"/>
                  </a:lnTo>
                  <a:lnTo>
                    <a:pt x="119" y="439"/>
                  </a:lnTo>
                  <a:lnTo>
                    <a:pt x="130" y="445"/>
                  </a:lnTo>
                  <a:lnTo>
                    <a:pt x="141" y="449"/>
                  </a:lnTo>
                  <a:lnTo>
                    <a:pt x="153" y="455"/>
                  </a:lnTo>
                  <a:lnTo>
                    <a:pt x="164" y="460"/>
                  </a:lnTo>
                  <a:lnTo>
                    <a:pt x="176" y="463"/>
                  </a:lnTo>
                  <a:lnTo>
                    <a:pt x="187" y="465"/>
                  </a:lnTo>
                  <a:lnTo>
                    <a:pt x="199" y="468"/>
                  </a:lnTo>
                  <a:lnTo>
                    <a:pt x="213" y="471"/>
                  </a:lnTo>
                  <a:lnTo>
                    <a:pt x="225" y="473"/>
                  </a:lnTo>
                  <a:lnTo>
                    <a:pt x="238" y="473"/>
                  </a:lnTo>
                  <a:lnTo>
                    <a:pt x="251" y="474"/>
                  </a:lnTo>
                  <a:lnTo>
                    <a:pt x="264" y="473"/>
                  </a:lnTo>
                  <a:lnTo>
                    <a:pt x="276" y="473"/>
                  </a:lnTo>
                  <a:lnTo>
                    <a:pt x="288" y="471"/>
                  </a:lnTo>
                  <a:lnTo>
                    <a:pt x="302" y="468"/>
                  </a:lnTo>
                  <a:lnTo>
                    <a:pt x="313" y="465"/>
                  </a:lnTo>
                  <a:lnTo>
                    <a:pt x="325" y="463"/>
                  </a:lnTo>
                  <a:lnTo>
                    <a:pt x="337" y="460"/>
                  </a:lnTo>
                  <a:lnTo>
                    <a:pt x="348" y="455"/>
                  </a:lnTo>
                  <a:lnTo>
                    <a:pt x="360" y="449"/>
                  </a:lnTo>
                  <a:lnTo>
                    <a:pt x="371" y="445"/>
                  </a:lnTo>
                  <a:lnTo>
                    <a:pt x="382" y="439"/>
                  </a:lnTo>
                  <a:lnTo>
                    <a:pt x="391" y="434"/>
                  </a:lnTo>
                  <a:lnTo>
                    <a:pt x="402" y="426"/>
                  </a:lnTo>
                  <a:lnTo>
                    <a:pt x="411" y="419"/>
                  </a:lnTo>
                  <a:lnTo>
                    <a:pt x="420" y="412"/>
                  </a:lnTo>
                  <a:lnTo>
                    <a:pt x="428" y="405"/>
                  </a:lnTo>
                  <a:lnTo>
                    <a:pt x="437" y="396"/>
                  </a:lnTo>
                  <a:lnTo>
                    <a:pt x="445" y="387"/>
                  </a:lnTo>
                  <a:lnTo>
                    <a:pt x="452" y="378"/>
                  </a:lnTo>
                  <a:lnTo>
                    <a:pt x="459" y="368"/>
                  </a:lnTo>
                  <a:lnTo>
                    <a:pt x="466" y="360"/>
                  </a:lnTo>
                  <a:lnTo>
                    <a:pt x="472" y="349"/>
                  </a:lnTo>
                  <a:lnTo>
                    <a:pt x="477" y="339"/>
                  </a:lnTo>
                  <a:lnTo>
                    <a:pt x="483" y="329"/>
                  </a:lnTo>
                  <a:lnTo>
                    <a:pt x="488" y="318"/>
                  </a:lnTo>
                  <a:lnTo>
                    <a:pt x="491" y="307"/>
                  </a:lnTo>
                  <a:lnTo>
                    <a:pt x="494" y="296"/>
                  </a:lnTo>
                  <a:lnTo>
                    <a:pt x="497" y="284"/>
                  </a:lnTo>
                  <a:lnTo>
                    <a:pt x="500" y="273"/>
                  </a:lnTo>
                  <a:lnTo>
                    <a:pt x="502" y="261"/>
                  </a:lnTo>
                  <a:lnTo>
                    <a:pt x="502" y="248"/>
                  </a:lnTo>
                  <a:lnTo>
                    <a:pt x="503" y="236"/>
                  </a:lnTo>
                  <a:lnTo>
                    <a:pt x="502" y="225"/>
                  </a:lnTo>
                  <a:lnTo>
                    <a:pt x="502" y="212"/>
                  </a:lnTo>
                  <a:lnTo>
                    <a:pt x="500" y="200"/>
                  </a:lnTo>
                  <a:lnTo>
                    <a:pt x="497" y="188"/>
                  </a:lnTo>
                  <a:lnTo>
                    <a:pt x="494" y="177"/>
                  </a:lnTo>
                  <a:lnTo>
                    <a:pt x="491" y="165"/>
                  </a:lnTo>
                  <a:lnTo>
                    <a:pt x="488" y="155"/>
                  </a:lnTo>
                  <a:lnTo>
                    <a:pt x="483" y="143"/>
                  </a:lnTo>
                  <a:lnTo>
                    <a:pt x="477" y="133"/>
                  </a:lnTo>
                  <a:lnTo>
                    <a:pt x="472" y="123"/>
                  </a:lnTo>
                  <a:lnTo>
                    <a:pt x="466" y="113"/>
                  </a:lnTo>
                  <a:lnTo>
                    <a:pt x="459" y="104"/>
                  </a:lnTo>
                  <a:lnTo>
                    <a:pt x="452" y="94"/>
                  </a:lnTo>
                  <a:lnTo>
                    <a:pt x="445" y="85"/>
                  </a:lnTo>
                  <a:lnTo>
                    <a:pt x="437" y="77"/>
                  </a:lnTo>
                  <a:lnTo>
                    <a:pt x="428" y="68"/>
                  </a:lnTo>
                  <a:lnTo>
                    <a:pt x="420" y="61"/>
                  </a:lnTo>
                  <a:lnTo>
                    <a:pt x="411" y="54"/>
                  </a:lnTo>
                  <a:lnTo>
                    <a:pt x="402" y="46"/>
                  </a:lnTo>
                  <a:lnTo>
                    <a:pt x="391" y="39"/>
                  </a:lnTo>
                  <a:lnTo>
                    <a:pt x="382" y="33"/>
                  </a:lnTo>
                  <a:lnTo>
                    <a:pt x="371" y="27"/>
                  </a:lnTo>
                  <a:lnTo>
                    <a:pt x="360" y="23"/>
                  </a:lnTo>
                  <a:lnTo>
                    <a:pt x="348" y="17"/>
                  </a:lnTo>
                  <a:lnTo>
                    <a:pt x="337" y="13"/>
                  </a:lnTo>
                  <a:lnTo>
                    <a:pt x="325" y="10"/>
                  </a:lnTo>
                  <a:lnTo>
                    <a:pt x="313" y="7"/>
                  </a:lnTo>
                  <a:lnTo>
                    <a:pt x="302" y="4"/>
                  </a:lnTo>
                  <a:lnTo>
                    <a:pt x="288" y="1"/>
                  </a:lnTo>
                  <a:lnTo>
                    <a:pt x="276" y="0"/>
                  </a:lnTo>
                  <a:lnTo>
                    <a:pt x="26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19" name="Freeform 1851"/>
            <p:cNvSpPr>
              <a:spLocks/>
            </p:cNvSpPr>
            <p:nvPr/>
          </p:nvSpPr>
          <p:spPr bwMode="auto">
            <a:xfrm>
              <a:off x="3773" y="3116"/>
              <a:ext cx="244" cy="249"/>
            </a:xfrm>
            <a:custGeom>
              <a:avLst/>
              <a:gdLst>
                <a:gd name="T0" fmla="*/ 225 w 503"/>
                <a:gd name="T1" fmla="*/ 0 h 474"/>
                <a:gd name="T2" fmla="*/ 187 w 503"/>
                <a:gd name="T3" fmla="*/ 7 h 474"/>
                <a:gd name="T4" fmla="*/ 153 w 503"/>
                <a:gd name="T5" fmla="*/ 17 h 474"/>
                <a:gd name="T6" fmla="*/ 119 w 503"/>
                <a:gd name="T7" fmla="*/ 33 h 474"/>
                <a:gd name="T8" fmla="*/ 90 w 503"/>
                <a:gd name="T9" fmla="*/ 54 h 474"/>
                <a:gd name="T10" fmla="*/ 64 w 503"/>
                <a:gd name="T11" fmla="*/ 77 h 474"/>
                <a:gd name="T12" fmla="*/ 41 w 503"/>
                <a:gd name="T13" fmla="*/ 104 h 474"/>
                <a:gd name="T14" fmla="*/ 24 w 503"/>
                <a:gd name="T15" fmla="*/ 133 h 474"/>
                <a:gd name="T16" fmla="*/ 10 w 503"/>
                <a:gd name="T17" fmla="*/ 165 h 474"/>
                <a:gd name="T18" fmla="*/ 1 w 503"/>
                <a:gd name="T19" fmla="*/ 200 h 474"/>
                <a:gd name="T20" fmla="*/ 0 w 503"/>
                <a:gd name="T21" fmla="*/ 236 h 474"/>
                <a:gd name="T22" fmla="*/ 1 w 503"/>
                <a:gd name="T23" fmla="*/ 273 h 474"/>
                <a:gd name="T24" fmla="*/ 10 w 503"/>
                <a:gd name="T25" fmla="*/ 307 h 474"/>
                <a:gd name="T26" fmla="*/ 24 w 503"/>
                <a:gd name="T27" fmla="*/ 339 h 474"/>
                <a:gd name="T28" fmla="*/ 41 w 503"/>
                <a:gd name="T29" fmla="*/ 368 h 474"/>
                <a:gd name="T30" fmla="*/ 64 w 503"/>
                <a:gd name="T31" fmla="*/ 396 h 474"/>
                <a:gd name="T32" fmla="*/ 90 w 503"/>
                <a:gd name="T33" fmla="*/ 419 h 474"/>
                <a:gd name="T34" fmla="*/ 119 w 503"/>
                <a:gd name="T35" fmla="*/ 439 h 474"/>
                <a:gd name="T36" fmla="*/ 153 w 503"/>
                <a:gd name="T37" fmla="*/ 455 h 474"/>
                <a:gd name="T38" fmla="*/ 187 w 503"/>
                <a:gd name="T39" fmla="*/ 465 h 474"/>
                <a:gd name="T40" fmla="*/ 225 w 503"/>
                <a:gd name="T41" fmla="*/ 473 h 474"/>
                <a:gd name="T42" fmla="*/ 264 w 503"/>
                <a:gd name="T43" fmla="*/ 473 h 474"/>
                <a:gd name="T44" fmla="*/ 302 w 503"/>
                <a:gd name="T45" fmla="*/ 468 h 474"/>
                <a:gd name="T46" fmla="*/ 337 w 503"/>
                <a:gd name="T47" fmla="*/ 460 h 474"/>
                <a:gd name="T48" fmla="*/ 371 w 503"/>
                <a:gd name="T49" fmla="*/ 445 h 474"/>
                <a:gd name="T50" fmla="*/ 402 w 503"/>
                <a:gd name="T51" fmla="*/ 426 h 474"/>
                <a:gd name="T52" fmla="*/ 428 w 503"/>
                <a:gd name="T53" fmla="*/ 405 h 474"/>
                <a:gd name="T54" fmla="*/ 452 w 503"/>
                <a:gd name="T55" fmla="*/ 378 h 474"/>
                <a:gd name="T56" fmla="*/ 472 w 503"/>
                <a:gd name="T57" fmla="*/ 349 h 474"/>
                <a:gd name="T58" fmla="*/ 488 w 503"/>
                <a:gd name="T59" fmla="*/ 318 h 474"/>
                <a:gd name="T60" fmla="*/ 497 w 503"/>
                <a:gd name="T61" fmla="*/ 284 h 474"/>
                <a:gd name="T62" fmla="*/ 502 w 503"/>
                <a:gd name="T63" fmla="*/ 248 h 474"/>
                <a:gd name="T64" fmla="*/ 502 w 503"/>
                <a:gd name="T65" fmla="*/ 212 h 474"/>
                <a:gd name="T66" fmla="*/ 494 w 503"/>
                <a:gd name="T67" fmla="*/ 177 h 474"/>
                <a:gd name="T68" fmla="*/ 483 w 503"/>
                <a:gd name="T69" fmla="*/ 143 h 474"/>
                <a:gd name="T70" fmla="*/ 466 w 503"/>
                <a:gd name="T71" fmla="*/ 113 h 474"/>
                <a:gd name="T72" fmla="*/ 445 w 503"/>
                <a:gd name="T73" fmla="*/ 85 h 474"/>
                <a:gd name="T74" fmla="*/ 420 w 503"/>
                <a:gd name="T75" fmla="*/ 61 h 474"/>
                <a:gd name="T76" fmla="*/ 391 w 503"/>
                <a:gd name="T77" fmla="*/ 39 h 474"/>
                <a:gd name="T78" fmla="*/ 360 w 503"/>
                <a:gd name="T79" fmla="*/ 23 h 474"/>
                <a:gd name="T80" fmla="*/ 325 w 503"/>
                <a:gd name="T81" fmla="*/ 10 h 474"/>
                <a:gd name="T82" fmla="*/ 288 w 503"/>
                <a:gd name="T83" fmla="*/ 1 h 474"/>
                <a:gd name="T84" fmla="*/ 251 w 503"/>
                <a:gd name="T85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3" h="474">
                  <a:moveTo>
                    <a:pt x="251" y="0"/>
                  </a:moveTo>
                  <a:lnTo>
                    <a:pt x="238" y="0"/>
                  </a:lnTo>
                  <a:lnTo>
                    <a:pt x="225" y="0"/>
                  </a:lnTo>
                  <a:lnTo>
                    <a:pt x="213" y="1"/>
                  </a:lnTo>
                  <a:lnTo>
                    <a:pt x="199" y="4"/>
                  </a:lnTo>
                  <a:lnTo>
                    <a:pt x="187" y="7"/>
                  </a:lnTo>
                  <a:lnTo>
                    <a:pt x="176" y="10"/>
                  </a:lnTo>
                  <a:lnTo>
                    <a:pt x="164" y="13"/>
                  </a:lnTo>
                  <a:lnTo>
                    <a:pt x="153" y="17"/>
                  </a:lnTo>
                  <a:lnTo>
                    <a:pt x="141" y="23"/>
                  </a:lnTo>
                  <a:lnTo>
                    <a:pt x="130" y="27"/>
                  </a:lnTo>
                  <a:lnTo>
                    <a:pt x="119" y="33"/>
                  </a:lnTo>
                  <a:lnTo>
                    <a:pt x="110" y="39"/>
                  </a:lnTo>
                  <a:lnTo>
                    <a:pt x="99" y="46"/>
                  </a:lnTo>
                  <a:lnTo>
                    <a:pt x="90" y="54"/>
                  </a:lnTo>
                  <a:lnTo>
                    <a:pt x="81" y="61"/>
                  </a:lnTo>
                  <a:lnTo>
                    <a:pt x="72" y="68"/>
                  </a:lnTo>
                  <a:lnTo>
                    <a:pt x="64" y="77"/>
                  </a:lnTo>
                  <a:lnTo>
                    <a:pt x="56" y="85"/>
                  </a:lnTo>
                  <a:lnTo>
                    <a:pt x="49" y="94"/>
                  </a:lnTo>
                  <a:lnTo>
                    <a:pt x="41" y="104"/>
                  </a:lnTo>
                  <a:lnTo>
                    <a:pt x="35" y="113"/>
                  </a:lnTo>
                  <a:lnTo>
                    <a:pt x="29" y="123"/>
                  </a:lnTo>
                  <a:lnTo>
                    <a:pt x="24" y="133"/>
                  </a:lnTo>
                  <a:lnTo>
                    <a:pt x="18" y="143"/>
                  </a:lnTo>
                  <a:lnTo>
                    <a:pt x="13" y="155"/>
                  </a:lnTo>
                  <a:lnTo>
                    <a:pt x="10" y="165"/>
                  </a:lnTo>
                  <a:lnTo>
                    <a:pt x="7" y="177"/>
                  </a:lnTo>
                  <a:lnTo>
                    <a:pt x="4" y="188"/>
                  </a:lnTo>
                  <a:lnTo>
                    <a:pt x="1" y="200"/>
                  </a:lnTo>
                  <a:lnTo>
                    <a:pt x="0" y="212"/>
                  </a:lnTo>
                  <a:lnTo>
                    <a:pt x="0" y="225"/>
                  </a:lnTo>
                  <a:lnTo>
                    <a:pt x="0" y="236"/>
                  </a:lnTo>
                  <a:lnTo>
                    <a:pt x="0" y="248"/>
                  </a:lnTo>
                  <a:lnTo>
                    <a:pt x="0" y="261"/>
                  </a:lnTo>
                  <a:lnTo>
                    <a:pt x="1" y="273"/>
                  </a:lnTo>
                  <a:lnTo>
                    <a:pt x="4" y="284"/>
                  </a:lnTo>
                  <a:lnTo>
                    <a:pt x="7" y="296"/>
                  </a:lnTo>
                  <a:lnTo>
                    <a:pt x="10" y="307"/>
                  </a:lnTo>
                  <a:lnTo>
                    <a:pt x="13" y="318"/>
                  </a:lnTo>
                  <a:lnTo>
                    <a:pt x="18" y="329"/>
                  </a:lnTo>
                  <a:lnTo>
                    <a:pt x="24" y="339"/>
                  </a:lnTo>
                  <a:lnTo>
                    <a:pt x="29" y="349"/>
                  </a:lnTo>
                  <a:lnTo>
                    <a:pt x="35" y="360"/>
                  </a:lnTo>
                  <a:lnTo>
                    <a:pt x="41" y="368"/>
                  </a:lnTo>
                  <a:lnTo>
                    <a:pt x="49" y="378"/>
                  </a:lnTo>
                  <a:lnTo>
                    <a:pt x="56" y="387"/>
                  </a:lnTo>
                  <a:lnTo>
                    <a:pt x="64" y="396"/>
                  </a:lnTo>
                  <a:lnTo>
                    <a:pt x="72" y="405"/>
                  </a:lnTo>
                  <a:lnTo>
                    <a:pt x="81" y="412"/>
                  </a:lnTo>
                  <a:lnTo>
                    <a:pt x="90" y="419"/>
                  </a:lnTo>
                  <a:lnTo>
                    <a:pt x="99" y="426"/>
                  </a:lnTo>
                  <a:lnTo>
                    <a:pt x="110" y="434"/>
                  </a:lnTo>
                  <a:lnTo>
                    <a:pt x="119" y="439"/>
                  </a:lnTo>
                  <a:lnTo>
                    <a:pt x="130" y="445"/>
                  </a:lnTo>
                  <a:lnTo>
                    <a:pt x="141" y="449"/>
                  </a:lnTo>
                  <a:lnTo>
                    <a:pt x="153" y="455"/>
                  </a:lnTo>
                  <a:lnTo>
                    <a:pt x="164" y="460"/>
                  </a:lnTo>
                  <a:lnTo>
                    <a:pt x="176" y="463"/>
                  </a:lnTo>
                  <a:lnTo>
                    <a:pt x="187" y="465"/>
                  </a:lnTo>
                  <a:lnTo>
                    <a:pt x="199" y="468"/>
                  </a:lnTo>
                  <a:lnTo>
                    <a:pt x="213" y="471"/>
                  </a:lnTo>
                  <a:lnTo>
                    <a:pt x="225" y="473"/>
                  </a:lnTo>
                  <a:lnTo>
                    <a:pt x="238" y="473"/>
                  </a:lnTo>
                  <a:lnTo>
                    <a:pt x="251" y="474"/>
                  </a:lnTo>
                  <a:lnTo>
                    <a:pt x="264" y="473"/>
                  </a:lnTo>
                  <a:lnTo>
                    <a:pt x="276" y="473"/>
                  </a:lnTo>
                  <a:lnTo>
                    <a:pt x="288" y="471"/>
                  </a:lnTo>
                  <a:lnTo>
                    <a:pt x="302" y="468"/>
                  </a:lnTo>
                  <a:lnTo>
                    <a:pt x="313" y="465"/>
                  </a:lnTo>
                  <a:lnTo>
                    <a:pt x="325" y="463"/>
                  </a:lnTo>
                  <a:lnTo>
                    <a:pt x="337" y="460"/>
                  </a:lnTo>
                  <a:lnTo>
                    <a:pt x="348" y="455"/>
                  </a:lnTo>
                  <a:lnTo>
                    <a:pt x="360" y="449"/>
                  </a:lnTo>
                  <a:lnTo>
                    <a:pt x="371" y="445"/>
                  </a:lnTo>
                  <a:lnTo>
                    <a:pt x="382" y="439"/>
                  </a:lnTo>
                  <a:lnTo>
                    <a:pt x="391" y="434"/>
                  </a:lnTo>
                  <a:lnTo>
                    <a:pt x="402" y="426"/>
                  </a:lnTo>
                  <a:lnTo>
                    <a:pt x="411" y="419"/>
                  </a:lnTo>
                  <a:lnTo>
                    <a:pt x="420" y="412"/>
                  </a:lnTo>
                  <a:lnTo>
                    <a:pt x="428" y="405"/>
                  </a:lnTo>
                  <a:lnTo>
                    <a:pt x="437" y="396"/>
                  </a:lnTo>
                  <a:lnTo>
                    <a:pt x="445" y="387"/>
                  </a:lnTo>
                  <a:lnTo>
                    <a:pt x="452" y="378"/>
                  </a:lnTo>
                  <a:lnTo>
                    <a:pt x="459" y="368"/>
                  </a:lnTo>
                  <a:lnTo>
                    <a:pt x="466" y="360"/>
                  </a:lnTo>
                  <a:lnTo>
                    <a:pt x="472" y="349"/>
                  </a:lnTo>
                  <a:lnTo>
                    <a:pt x="477" y="339"/>
                  </a:lnTo>
                  <a:lnTo>
                    <a:pt x="483" y="329"/>
                  </a:lnTo>
                  <a:lnTo>
                    <a:pt x="488" y="318"/>
                  </a:lnTo>
                  <a:lnTo>
                    <a:pt x="491" y="307"/>
                  </a:lnTo>
                  <a:lnTo>
                    <a:pt x="494" y="296"/>
                  </a:lnTo>
                  <a:lnTo>
                    <a:pt x="497" y="284"/>
                  </a:lnTo>
                  <a:lnTo>
                    <a:pt x="500" y="273"/>
                  </a:lnTo>
                  <a:lnTo>
                    <a:pt x="502" y="261"/>
                  </a:lnTo>
                  <a:lnTo>
                    <a:pt x="502" y="248"/>
                  </a:lnTo>
                  <a:lnTo>
                    <a:pt x="503" y="236"/>
                  </a:lnTo>
                  <a:lnTo>
                    <a:pt x="502" y="225"/>
                  </a:lnTo>
                  <a:lnTo>
                    <a:pt x="502" y="212"/>
                  </a:lnTo>
                  <a:lnTo>
                    <a:pt x="500" y="200"/>
                  </a:lnTo>
                  <a:lnTo>
                    <a:pt x="497" y="188"/>
                  </a:lnTo>
                  <a:lnTo>
                    <a:pt x="494" y="177"/>
                  </a:lnTo>
                  <a:lnTo>
                    <a:pt x="491" y="165"/>
                  </a:lnTo>
                  <a:lnTo>
                    <a:pt x="488" y="155"/>
                  </a:lnTo>
                  <a:lnTo>
                    <a:pt x="483" y="143"/>
                  </a:lnTo>
                  <a:lnTo>
                    <a:pt x="477" y="133"/>
                  </a:lnTo>
                  <a:lnTo>
                    <a:pt x="472" y="123"/>
                  </a:lnTo>
                  <a:lnTo>
                    <a:pt x="466" y="113"/>
                  </a:lnTo>
                  <a:lnTo>
                    <a:pt x="459" y="104"/>
                  </a:lnTo>
                  <a:lnTo>
                    <a:pt x="452" y="94"/>
                  </a:lnTo>
                  <a:lnTo>
                    <a:pt x="445" y="85"/>
                  </a:lnTo>
                  <a:lnTo>
                    <a:pt x="437" y="77"/>
                  </a:lnTo>
                  <a:lnTo>
                    <a:pt x="428" y="68"/>
                  </a:lnTo>
                  <a:lnTo>
                    <a:pt x="420" y="61"/>
                  </a:lnTo>
                  <a:lnTo>
                    <a:pt x="411" y="54"/>
                  </a:lnTo>
                  <a:lnTo>
                    <a:pt x="402" y="46"/>
                  </a:lnTo>
                  <a:lnTo>
                    <a:pt x="391" y="39"/>
                  </a:lnTo>
                  <a:lnTo>
                    <a:pt x="382" y="33"/>
                  </a:lnTo>
                  <a:lnTo>
                    <a:pt x="371" y="27"/>
                  </a:lnTo>
                  <a:lnTo>
                    <a:pt x="360" y="23"/>
                  </a:lnTo>
                  <a:lnTo>
                    <a:pt x="348" y="17"/>
                  </a:lnTo>
                  <a:lnTo>
                    <a:pt x="337" y="13"/>
                  </a:lnTo>
                  <a:lnTo>
                    <a:pt x="325" y="10"/>
                  </a:lnTo>
                  <a:lnTo>
                    <a:pt x="313" y="7"/>
                  </a:lnTo>
                  <a:lnTo>
                    <a:pt x="302" y="4"/>
                  </a:lnTo>
                  <a:lnTo>
                    <a:pt x="288" y="1"/>
                  </a:lnTo>
                  <a:lnTo>
                    <a:pt x="276" y="0"/>
                  </a:lnTo>
                  <a:lnTo>
                    <a:pt x="264" y="0"/>
                  </a:lnTo>
                  <a:lnTo>
                    <a:pt x="25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8891" name="Rectangle 1852"/>
            <p:cNvSpPr>
              <a:spLocks noChangeArrowheads="1"/>
            </p:cNvSpPr>
            <p:nvPr/>
          </p:nvSpPr>
          <p:spPr bwMode="auto">
            <a:xfrm>
              <a:off x="3843" y="3202"/>
              <a:ext cx="83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>
                  <a:solidFill>
                    <a:srgbClr val="000000"/>
                  </a:solidFill>
                  <a:cs typeface="Times New Roman" pitchFamily="18" charset="0"/>
                </a:rPr>
                <a:t>G 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92" name="Rectangle 1853"/>
            <p:cNvSpPr>
              <a:spLocks noChangeArrowheads="1"/>
            </p:cNvSpPr>
            <p:nvPr/>
          </p:nvSpPr>
          <p:spPr bwMode="auto">
            <a:xfrm>
              <a:off x="3843" y="3307"/>
              <a:ext cx="4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>
                  <a:solidFill>
                    <a:srgbClr val="000000"/>
                  </a:solidFill>
                  <a:cs typeface="Times New Roman" pitchFamily="18" charset="0"/>
                </a:rPr>
                <a:t>~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1022" name="Rectangle 1854"/>
            <p:cNvSpPr>
              <a:spLocks noChangeArrowheads="1"/>
            </p:cNvSpPr>
            <p:nvPr/>
          </p:nvSpPr>
          <p:spPr bwMode="auto">
            <a:xfrm>
              <a:off x="3228" y="2815"/>
              <a:ext cx="153" cy="15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23" name="Rectangle 1855"/>
            <p:cNvSpPr>
              <a:spLocks noChangeArrowheads="1"/>
            </p:cNvSpPr>
            <p:nvPr/>
          </p:nvSpPr>
          <p:spPr bwMode="auto">
            <a:xfrm>
              <a:off x="3228" y="2815"/>
              <a:ext cx="153" cy="1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24" name="Freeform 1856"/>
            <p:cNvSpPr>
              <a:spLocks/>
            </p:cNvSpPr>
            <p:nvPr/>
          </p:nvSpPr>
          <p:spPr bwMode="auto">
            <a:xfrm>
              <a:off x="3251" y="2835"/>
              <a:ext cx="112" cy="118"/>
            </a:xfrm>
            <a:custGeom>
              <a:avLst/>
              <a:gdLst>
                <a:gd name="T0" fmla="*/ 106 w 235"/>
                <a:gd name="T1" fmla="*/ 0 h 223"/>
                <a:gd name="T2" fmla="*/ 83 w 235"/>
                <a:gd name="T3" fmla="*/ 4 h 223"/>
                <a:gd name="T4" fmla="*/ 62 w 235"/>
                <a:gd name="T5" fmla="*/ 13 h 223"/>
                <a:gd name="T6" fmla="*/ 43 w 235"/>
                <a:gd name="T7" fmla="*/ 24 h 223"/>
                <a:gd name="T8" fmla="*/ 28 w 235"/>
                <a:gd name="T9" fmla="*/ 40 h 223"/>
                <a:gd name="T10" fmla="*/ 14 w 235"/>
                <a:gd name="T11" fmla="*/ 58 h 223"/>
                <a:gd name="T12" fmla="*/ 6 w 235"/>
                <a:gd name="T13" fmla="*/ 78 h 223"/>
                <a:gd name="T14" fmla="*/ 2 w 235"/>
                <a:gd name="T15" fmla="*/ 100 h 223"/>
                <a:gd name="T16" fmla="*/ 2 w 235"/>
                <a:gd name="T17" fmla="*/ 123 h 223"/>
                <a:gd name="T18" fmla="*/ 6 w 235"/>
                <a:gd name="T19" fmla="*/ 145 h 223"/>
                <a:gd name="T20" fmla="*/ 14 w 235"/>
                <a:gd name="T21" fmla="*/ 164 h 223"/>
                <a:gd name="T22" fmla="*/ 28 w 235"/>
                <a:gd name="T23" fmla="*/ 183 h 223"/>
                <a:gd name="T24" fmla="*/ 43 w 235"/>
                <a:gd name="T25" fmla="*/ 197 h 223"/>
                <a:gd name="T26" fmla="*/ 62 w 235"/>
                <a:gd name="T27" fmla="*/ 209 h 223"/>
                <a:gd name="T28" fmla="*/ 83 w 235"/>
                <a:gd name="T29" fmla="*/ 217 h 223"/>
                <a:gd name="T30" fmla="*/ 106 w 235"/>
                <a:gd name="T31" fmla="*/ 222 h 223"/>
                <a:gd name="T32" fmla="*/ 131 w 235"/>
                <a:gd name="T33" fmla="*/ 222 h 223"/>
                <a:gd name="T34" fmla="*/ 154 w 235"/>
                <a:gd name="T35" fmla="*/ 217 h 223"/>
                <a:gd name="T36" fmla="*/ 174 w 235"/>
                <a:gd name="T37" fmla="*/ 209 h 223"/>
                <a:gd name="T38" fmla="*/ 192 w 235"/>
                <a:gd name="T39" fmla="*/ 197 h 223"/>
                <a:gd name="T40" fmla="*/ 209 w 235"/>
                <a:gd name="T41" fmla="*/ 183 h 223"/>
                <a:gd name="T42" fmla="*/ 221 w 235"/>
                <a:gd name="T43" fmla="*/ 164 h 223"/>
                <a:gd name="T44" fmla="*/ 230 w 235"/>
                <a:gd name="T45" fmla="*/ 145 h 223"/>
                <a:gd name="T46" fmla="*/ 235 w 235"/>
                <a:gd name="T47" fmla="*/ 123 h 223"/>
                <a:gd name="T48" fmla="*/ 235 w 235"/>
                <a:gd name="T49" fmla="*/ 100 h 223"/>
                <a:gd name="T50" fmla="*/ 230 w 235"/>
                <a:gd name="T51" fmla="*/ 78 h 223"/>
                <a:gd name="T52" fmla="*/ 221 w 235"/>
                <a:gd name="T53" fmla="*/ 58 h 223"/>
                <a:gd name="T54" fmla="*/ 209 w 235"/>
                <a:gd name="T55" fmla="*/ 40 h 223"/>
                <a:gd name="T56" fmla="*/ 192 w 235"/>
                <a:gd name="T57" fmla="*/ 24 h 223"/>
                <a:gd name="T58" fmla="*/ 174 w 235"/>
                <a:gd name="T59" fmla="*/ 13 h 223"/>
                <a:gd name="T60" fmla="*/ 154 w 235"/>
                <a:gd name="T61" fmla="*/ 4 h 223"/>
                <a:gd name="T62" fmla="*/ 131 w 235"/>
                <a:gd name="T6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223">
                  <a:moveTo>
                    <a:pt x="118" y="0"/>
                  </a:moveTo>
                  <a:lnTo>
                    <a:pt x="106" y="0"/>
                  </a:lnTo>
                  <a:lnTo>
                    <a:pt x="94" y="1"/>
                  </a:lnTo>
                  <a:lnTo>
                    <a:pt x="83" y="4"/>
                  </a:lnTo>
                  <a:lnTo>
                    <a:pt x="72" y="9"/>
                  </a:lnTo>
                  <a:lnTo>
                    <a:pt x="62" y="13"/>
                  </a:lnTo>
                  <a:lnTo>
                    <a:pt x="52" y="19"/>
                  </a:lnTo>
                  <a:lnTo>
                    <a:pt x="43" y="24"/>
                  </a:lnTo>
                  <a:lnTo>
                    <a:pt x="36" y="32"/>
                  </a:lnTo>
                  <a:lnTo>
                    <a:pt x="28" y="40"/>
                  </a:lnTo>
                  <a:lnTo>
                    <a:pt x="20" y="49"/>
                  </a:lnTo>
                  <a:lnTo>
                    <a:pt x="14" y="58"/>
                  </a:lnTo>
                  <a:lnTo>
                    <a:pt x="9" y="68"/>
                  </a:lnTo>
                  <a:lnTo>
                    <a:pt x="6" y="78"/>
                  </a:lnTo>
                  <a:lnTo>
                    <a:pt x="3" y="88"/>
                  </a:lnTo>
                  <a:lnTo>
                    <a:pt x="2" y="100"/>
                  </a:lnTo>
                  <a:lnTo>
                    <a:pt x="0" y="111"/>
                  </a:lnTo>
                  <a:lnTo>
                    <a:pt x="2" y="123"/>
                  </a:lnTo>
                  <a:lnTo>
                    <a:pt x="3" y="133"/>
                  </a:lnTo>
                  <a:lnTo>
                    <a:pt x="6" y="145"/>
                  </a:lnTo>
                  <a:lnTo>
                    <a:pt x="9" y="155"/>
                  </a:lnTo>
                  <a:lnTo>
                    <a:pt x="14" y="164"/>
                  </a:lnTo>
                  <a:lnTo>
                    <a:pt x="20" y="174"/>
                  </a:lnTo>
                  <a:lnTo>
                    <a:pt x="28" y="183"/>
                  </a:lnTo>
                  <a:lnTo>
                    <a:pt x="36" y="190"/>
                  </a:lnTo>
                  <a:lnTo>
                    <a:pt x="43" y="197"/>
                  </a:lnTo>
                  <a:lnTo>
                    <a:pt x="52" y="203"/>
                  </a:lnTo>
                  <a:lnTo>
                    <a:pt x="62" y="209"/>
                  </a:lnTo>
                  <a:lnTo>
                    <a:pt x="72" y="214"/>
                  </a:lnTo>
                  <a:lnTo>
                    <a:pt x="83" y="217"/>
                  </a:lnTo>
                  <a:lnTo>
                    <a:pt x="94" y="220"/>
                  </a:lnTo>
                  <a:lnTo>
                    <a:pt x="106" y="222"/>
                  </a:lnTo>
                  <a:lnTo>
                    <a:pt x="118" y="223"/>
                  </a:lnTo>
                  <a:lnTo>
                    <a:pt x="131" y="222"/>
                  </a:lnTo>
                  <a:lnTo>
                    <a:pt x="141" y="220"/>
                  </a:lnTo>
                  <a:lnTo>
                    <a:pt x="154" y="217"/>
                  </a:lnTo>
                  <a:lnTo>
                    <a:pt x="164" y="214"/>
                  </a:lnTo>
                  <a:lnTo>
                    <a:pt x="174" y="209"/>
                  </a:lnTo>
                  <a:lnTo>
                    <a:pt x="184" y="203"/>
                  </a:lnTo>
                  <a:lnTo>
                    <a:pt x="192" y="197"/>
                  </a:lnTo>
                  <a:lnTo>
                    <a:pt x="201" y="190"/>
                  </a:lnTo>
                  <a:lnTo>
                    <a:pt x="209" y="183"/>
                  </a:lnTo>
                  <a:lnTo>
                    <a:pt x="215" y="174"/>
                  </a:lnTo>
                  <a:lnTo>
                    <a:pt x="221" y="164"/>
                  </a:lnTo>
                  <a:lnTo>
                    <a:pt x="226" y="155"/>
                  </a:lnTo>
                  <a:lnTo>
                    <a:pt x="230" y="145"/>
                  </a:lnTo>
                  <a:lnTo>
                    <a:pt x="233" y="133"/>
                  </a:lnTo>
                  <a:lnTo>
                    <a:pt x="235" y="123"/>
                  </a:lnTo>
                  <a:lnTo>
                    <a:pt x="235" y="111"/>
                  </a:lnTo>
                  <a:lnTo>
                    <a:pt x="235" y="100"/>
                  </a:lnTo>
                  <a:lnTo>
                    <a:pt x="233" y="88"/>
                  </a:lnTo>
                  <a:lnTo>
                    <a:pt x="230" y="78"/>
                  </a:lnTo>
                  <a:lnTo>
                    <a:pt x="226" y="68"/>
                  </a:lnTo>
                  <a:lnTo>
                    <a:pt x="221" y="58"/>
                  </a:lnTo>
                  <a:lnTo>
                    <a:pt x="215" y="49"/>
                  </a:lnTo>
                  <a:lnTo>
                    <a:pt x="209" y="40"/>
                  </a:lnTo>
                  <a:lnTo>
                    <a:pt x="201" y="32"/>
                  </a:lnTo>
                  <a:lnTo>
                    <a:pt x="192" y="24"/>
                  </a:lnTo>
                  <a:lnTo>
                    <a:pt x="184" y="19"/>
                  </a:lnTo>
                  <a:lnTo>
                    <a:pt x="174" y="13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1" y="1"/>
                  </a:lnTo>
                  <a:lnTo>
                    <a:pt x="131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25" name="Freeform 1857"/>
            <p:cNvSpPr>
              <a:spLocks/>
            </p:cNvSpPr>
            <p:nvPr/>
          </p:nvSpPr>
          <p:spPr bwMode="auto">
            <a:xfrm>
              <a:off x="3251" y="2835"/>
              <a:ext cx="112" cy="118"/>
            </a:xfrm>
            <a:custGeom>
              <a:avLst/>
              <a:gdLst>
                <a:gd name="T0" fmla="*/ 106 w 235"/>
                <a:gd name="T1" fmla="*/ 0 h 223"/>
                <a:gd name="T2" fmla="*/ 83 w 235"/>
                <a:gd name="T3" fmla="*/ 4 h 223"/>
                <a:gd name="T4" fmla="*/ 62 w 235"/>
                <a:gd name="T5" fmla="*/ 13 h 223"/>
                <a:gd name="T6" fmla="*/ 43 w 235"/>
                <a:gd name="T7" fmla="*/ 24 h 223"/>
                <a:gd name="T8" fmla="*/ 28 w 235"/>
                <a:gd name="T9" fmla="*/ 40 h 223"/>
                <a:gd name="T10" fmla="*/ 14 w 235"/>
                <a:gd name="T11" fmla="*/ 58 h 223"/>
                <a:gd name="T12" fmla="*/ 6 w 235"/>
                <a:gd name="T13" fmla="*/ 78 h 223"/>
                <a:gd name="T14" fmla="*/ 2 w 235"/>
                <a:gd name="T15" fmla="*/ 100 h 223"/>
                <a:gd name="T16" fmla="*/ 2 w 235"/>
                <a:gd name="T17" fmla="*/ 123 h 223"/>
                <a:gd name="T18" fmla="*/ 6 w 235"/>
                <a:gd name="T19" fmla="*/ 145 h 223"/>
                <a:gd name="T20" fmla="*/ 14 w 235"/>
                <a:gd name="T21" fmla="*/ 164 h 223"/>
                <a:gd name="T22" fmla="*/ 28 w 235"/>
                <a:gd name="T23" fmla="*/ 183 h 223"/>
                <a:gd name="T24" fmla="*/ 43 w 235"/>
                <a:gd name="T25" fmla="*/ 197 h 223"/>
                <a:gd name="T26" fmla="*/ 62 w 235"/>
                <a:gd name="T27" fmla="*/ 209 h 223"/>
                <a:gd name="T28" fmla="*/ 83 w 235"/>
                <a:gd name="T29" fmla="*/ 217 h 223"/>
                <a:gd name="T30" fmla="*/ 106 w 235"/>
                <a:gd name="T31" fmla="*/ 222 h 223"/>
                <a:gd name="T32" fmla="*/ 131 w 235"/>
                <a:gd name="T33" fmla="*/ 222 h 223"/>
                <a:gd name="T34" fmla="*/ 154 w 235"/>
                <a:gd name="T35" fmla="*/ 217 h 223"/>
                <a:gd name="T36" fmla="*/ 174 w 235"/>
                <a:gd name="T37" fmla="*/ 209 h 223"/>
                <a:gd name="T38" fmla="*/ 192 w 235"/>
                <a:gd name="T39" fmla="*/ 197 h 223"/>
                <a:gd name="T40" fmla="*/ 209 w 235"/>
                <a:gd name="T41" fmla="*/ 183 h 223"/>
                <a:gd name="T42" fmla="*/ 221 w 235"/>
                <a:gd name="T43" fmla="*/ 164 h 223"/>
                <a:gd name="T44" fmla="*/ 230 w 235"/>
                <a:gd name="T45" fmla="*/ 145 h 223"/>
                <a:gd name="T46" fmla="*/ 235 w 235"/>
                <a:gd name="T47" fmla="*/ 123 h 223"/>
                <a:gd name="T48" fmla="*/ 235 w 235"/>
                <a:gd name="T49" fmla="*/ 100 h 223"/>
                <a:gd name="T50" fmla="*/ 230 w 235"/>
                <a:gd name="T51" fmla="*/ 78 h 223"/>
                <a:gd name="T52" fmla="*/ 221 w 235"/>
                <a:gd name="T53" fmla="*/ 58 h 223"/>
                <a:gd name="T54" fmla="*/ 209 w 235"/>
                <a:gd name="T55" fmla="*/ 40 h 223"/>
                <a:gd name="T56" fmla="*/ 192 w 235"/>
                <a:gd name="T57" fmla="*/ 24 h 223"/>
                <a:gd name="T58" fmla="*/ 174 w 235"/>
                <a:gd name="T59" fmla="*/ 13 h 223"/>
                <a:gd name="T60" fmla="*/ 154 w 235"/>
                <a:gd name="T61" fmla="*/ 4 h 223"/>
                <a:gd name="T62" fmla="*/ 131 w 235"/>
                <a:gd name="T6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223">
                  <a:moveTo>
                    <a:pt x="118" y="0"/>
                  </a:moveTo>
                  <a:lnTo>
                    <a:pt x="106" y="0"/>
                  </a:lnTo>
                  <a:lnTo>
                    <a:pt x="94" y="1"/>
                  </a:lnTo>
                  <a:lnTo>
                    <a:pt x="83" y="4"/>
                  </a:lnTo>
                  <a:lnTo>
                    <a:pt x="72" y="9"/>
                  </a:lnTo>
                  <a:lnTo>
                    <a:pt x="62" y="13"/>
                  </a:lnTo>
                  <a:lnTo>
                    <a:pt x="52" y="19"/>
                  </a:lnTo>
                  <a:lnTo>
                    <a:pt x="43" y="24"/>
                  </a:lnTo>
                  <a:lnTo>
                    <a:pt x="36" y="32"/>
                  </a:lnTo>
                  <a:lnTo>
                    <a:pt x="28" y="40"/>
                  </a:lnTo>
                  <a:lnTo>
                    <a:pt x="20" y="49"/>
                  </a:lnTo>
                  <a:lnTo>
                    <a:pt x="14" y="58"/>
                  </a:lnTo>
                  <a:lnTo>
                    <a:pt x="9" y="68"/>
                  </a:lnTo>
                  <a:lnTo>
                    <a:pt x="6" y="78"/>
                  </a:lnTo>
                  <a:lnTo>
                    <a:pt x="3" y="88"/>
                  </a:lnTo>
                  <a:lnTo>
                    <a:pt x="2" y="100"/>
                  </a:lnTo>
                  <a:lnTo>
                    <a:pt x="0" y="111"/>
                  </a:lnTo>
                  <a:lnTo>
                    <a:pt x="2" y="123"/>
                  </a:lnTo>
                  <a:lnTo>
                    <a:pt x="3" y="133"/>
                  </a:lnTo>
                  <a:lnTo>
                    <a:pt x="6" y="145"/>
                  </a:lnTo>
                  <a:lnTo>
                    <a:pt x="9" y="155"/>
                  </a:lnTo>
                  <a:lnTo>
                    <a:pt x="14" y="164"/>
                  </a:lnTo>
                  <a:lnTo>
                    <a:pt x="20" y="174"/>
                  </a:lnTo>
                  <a:lnTo>
                    <a:pt x="28" y="183"/>
                  </a:lnTo>
                  <a:lnTo>
                    <a:pt x="36" y="190"/>
                  </a:lnTo>
                  <a:lnTo>
                    <a:pt x="43" y="197"/>
                  </a:lnTo>
                  <a:lnTo>
                    <a:pt x="52" y="203"/>
                  </a:lnTo>
                  <a:lnTo>
                    <a:pt x="62" y="209"/>
                  </a:lnTo>
                  <a:lnTo>
                    <a:pt x="72" y="214"/>
                  </a:lnTo>
                  <a:lnTo>
                    <a:pt x="83" y="217"/>
                  </a:lnTo>
                  <a:lnTo>
                    <a:pt x="94" y="220"/>
                  </a:lnTo>
                  <a:lnTo>
                    <a:pt x="106" y="222"/>
                  </a:lnTo>
                  <a:lnTo>
                    <a:pt x="118" y="223"/>
                  </a:lnTo>
                  <a:lnTo>
                    <a:pt x="131" y="222"/>
                  </a:lnTo>
                  <a:lnTo>
                    <a:pt x="141" y="220"/>
                  </a:lnTo>
                  <a:lnTo>
                    <a:pt x="154" y="217"/>
                  </a:lnTo>
                  <a:lnTo>
                    <a:pt x="164" y="214"/>
                  </a:lnTo>
                  <a:lnTo>
                    <a:pt x="174" y="209"/>
                  </a:lnTo>
                  <a:lnTo>
                    <a:pt x="184" y="203"/>
                  </a:lnTo>
                  <a:lnTo>
                    <a:pt x="192" y="197"/>
                  </a:lnTo>
                  <a:lnTo>
                    <a:pt x="201" y="190"/>
                  </a:lnTo>
                  <a:lnTo>
                    <a:pt x="209" y="183"/>
                  </a:lnTo>
                  <a:lnTo>
                    <a:pt x="215" y="174"/>
                  </a:lnTo>
                  <a:lnTo>
                    <a:pt x="221" y="164"/>
                  </a:lnTo>
                  <a:lnTo>
                    <a:pt x="226" y="155"/>
                  </a:lnTo>
                  <a:lnTo>
                    <a:pt x="230" y="145"/>
                  </a:lnTo>
                  <a:lnTo>
                    <a:pt x="233" y="133"/>
                  </a:lnTo>
                  <a:lnTo>
                    <a:pt x="235" y="123"/>
                  </a:lnTo>
                  <a:lnTo>
                    <a:pt x="235" y="111"/>
                  </a:lnTo>
                  <a:lnTo>
                    <a:pt x="235" y="100"/>
                  </a:lnTo>
                  <a:lnTo>
                    <a:pt x="233" y="88"/>
                  </a:lnTo>
                  <a:lnTo>
                    <a:pt x="230" y="78"/>
                  </a:lnTo>
                  <a:lnTo>
                    <a:pt x="226" y="68"/>
                  </a:lnTo>
                  <a:lnTo>
                    <a:pt x="221" y="58"/>
                  </a:lnTo>
                  <a:lnTo>
                    <a:pt x="215" y="49"/>
                  </a:lnTo>
                  <a:lnTo>
                    <a:pt x="209" y="40"/>
                  </a:lnTo>
                  <a:lnTo>
                    <a:pt x="201" y="32"/>
                  </a:lnTo>
                  <a:lnTo>
                    <a:pt x="192" y="24"/>
                  </a:lnTo>
                  <a:lnTo>
                    <a:pt x="184" y="19"/>
                  </a:lnTo>
                  <a:lnTo>
                    <a:pt x="174" y="13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1" y="1"/>
                  </a:lnTo>
                  <a:lnTo>
                    <a:pt x="131" y="0"/>
                  </a:lnTo>
                  <a:lnTo>
                    <a:pt x="11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26" name="Line 1858"/>
            <p:cNvSpPr>
              <a:spLocks noChangeShapeType="1"/>
            </p:cNvSpPr>
            <p:nvPr/>
          </p:nvSpPr>
          <p:spPr bwMode="auto">
            <a:xfrm flipV="1">
              <a:off x="3266" y="2852"/>
              <a:ext cx="79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27" name="Line 1859"/>
            <p:cNvSpPr>
              <a:spLocks noChangeShapeType="1"/>
            </p:cNvSpPr>
            <p:nvPr/>
          </p:nvSpPr>
          <p:spPr bwMode="auto">
            <a:xfrm>
              <a:off x="3266" y="2855"/>
              <a:ext cx="80" cy="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28" name="Rectangle 1860"/>
            <p:cNvSpPr>
              <a:spLocks noChangeArrowheads="1"/>
            </p:cNvSpPr>
            <p:nvPr/>
          </p:nvSpPr>
          <p:spPr bwMode="auto">
            <a:xfrm>
              <a:off x="3228" y="2815"/>
              <a:ext cx="153" cy="15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29" name="Rectangle 1861"/>
            <p:cNvSpPr>
              <a:spLocks noChangeArrowheads="1"/>
            </p:cNvSpPr>
            <p:nvPr/>
          </p:nvSpPr>
          <p:spPr bwMode="auto">
            <a:xfrm>
              <a:off x="3228" y="2815"/>
              <a:ext cx="153" cy="1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30" name="Freeform 1862"/>
            <p:cNvSpPr>
              <a:spLocks/>
            </p:cNvSpPr>
            <p:nvPr/>
          </p:nvSpPr>
          <p:spPr bwMode="auto">
            <a:xfrm>
              <a:off x="3251" y="2835"/>
              <a:ext cx="112" cy="118"/>
            </a:xfrm>
            <a:custGeom>
              <a:avLst/>
              <a:gdLst>
                <a:gd name="T0" fmla="*/ 106 w 235"/>
                <a:gd name="T1" fmla="*/ 0 h 223"/>
                <a:gd name="T2" fmla="*/ 83 w 235"/>
                <a:gd name="T3" fmla="*/ 4 h 223"/>
                <a:gd name="T4" fmla="*/ 62 w 235"/>
                <a:gd name="T5" fmla="*/ 13 h 223"/>
                <a:gd name="T6" fmla="*/ 43 w 235"/>
                <a:gd name="T7" fmla="*/ 24 h 223"/>
                <a:gd name="T8" fmla="*/ 28 w 235"/>
                <a:gd name="T9" fmla="*/ 40 h 223"/>
                <a:gd name="T10" fmla="*/ 14 w 235"/>
                <a:gd name="T11" fmla="*/ 58 h 223"/>
                <a:gd name="T12" fmla="*/ 6 w 235"/>
                <a:gd name="T13" fmla="*/ 78 h 223"/>
                <a:gd name="T14" fmla="*/ 2 w 235"/>
                <a:gd name="T15" fmla="*/ 100 h 223"/>
                <a:gd name="T16" fmla="*/ 2 w 235"/>
                <a:gd name="T17" fmla="*/ 123 h 223"/>
                <a:gd name="T18" fmla="*/ 6 w 235"/>
                <a:gd name="T19" fmla="*/ 145 h 223"/>
                <a:gd name="T20" fmla="*/ 14 w 235"/>
                <a:gd name="T21" fmla="*/ 164 h 223"/>
                <a:gd name="T22" fmla="*/ 28 w 235"/>
                <a:gd name="T23" fmla="*/ 183 h 223"/>
                <a:gd name="T24" fmla="*/ 43 w 235"/>
                <a:gd name="T25" fmla="*/ 197 h 223"/>
                <a:gd name="T26" fmla="*/ 62 w 235"/>
                <a:gd name="T27" fmla="*/ 209 h 223"/>
                <a:gd name="T28" fmla="*/ 83 w 235"/>
                <a:gd name="T29" fmla="*/ 217 h 223"/>
                <a:gd name="T30" fmla="*/ 106 w 235"/>
                <a:gd name="T31" fmla="*/ 222 h 223"/>
                <a:gd name="T32" fmla="*/ 131 w 235"/>
                <a:gd name="T33" fmla="*/ 222 h 223"/>
                <a:gd name="T34" fmla="*/ 154 w 235"/>
                <a:gd name="T35" fmla="*/ 217 h 223"/>
                <a:gd name="T36" fmla="*/ 174 w 235"/>
                <a:gd name="T37" fmla="*/ 209 h 223"/>
                <a:gd name="T38" fmla="*/ 192 w 235"/>
                <a:gd name="T39" fmla="*/ 197 h 223"/>
                <a:gd name="T40" fmla="*/ 209 w 235"/>
                <a:gd name="T41" fmla="*/ 183 h 223"/>
                <a:gd name="T42" fmla="*/ 221 w 235"/>
                <a:gd name="T43" fmla="*/ 164 h 223"/>
                <a:gd name="T44" fmla="*/ 230 w 235"/>
                <a:gd name="T45" fmla="*/ 145 h 223"/>
                <a:gd name="T46" fmla="*/ 235 w 235"/>
                <a:gd name="T47" fmla="*/ 123 h 223"/>
                <a:gd name="T48" fmla="*/ 235 w 235"/>
                <a:gd name="T49" fmla="*/ 100 h 223"/>
                <a:gd name="T50" fmla="*/ 230 w 235"/>
                <a:gd name="T51" fmla="*/ 78 h 223"/>
                <a:gd name="T52" fmla="*/ 221 w 235"/>
                <a:gd name="T53" fmla="*/ 58 h 223"/>
                <a:gd name="T54" fmla="*/ 209 w 235"/>
                <a:gd name="T55" fmla="*/ 40 h 223"/>
                <a:gd name="T56" fmla="*/ 192 w 235"/>
                <a:gd name="T57" fmla="*/ 24 h 223"/>
                <a:gd name="T58" fmla="*/ 174 w 235"/>
                <a:gd name="T59" fmla="*/ 13 h 223"/>
                <a:gd name="T60" fmla="*/ 154 w 235"/>
                <a:gd name="T61" fmla="*/ 4 h 223"/>
                <a:gd name="T62" fmla="*/ 131 w 235"/>
                <a:gd name="T6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223">
                  <a:moveTo>
                    <a:pt x="118" y="0"/>
                  </a:moveTo>
                  <a:lnTo>
                    <a:pt x="106" y="0"/>
                  </a:lnTo>
                  <a:lnTo>
                    <a:pt x="94" y="1"/>
                  </a:lnTo>
                  <a:lnTo>
                    <a:pt x="83" y="4"/>
                  </a:lnTo>
                  <a:lnTo>
                    <a:pt x="72" y="9"/>
                  </a:lnTo>
                  <a:lnTo>
                    <a:pt x="62" y="13"/>
                  </a:lnTo>
                  <a:lnTo>
                    <a:pt x="52" y="19"/>
                  </a:lnTo>
                  <a:lnTo>
                    <a:pt x="43" y="24"/>
                  </a:lnTo>
                  <a:lnTo>
                    <a:pt x="36" y="32"/>
                  </a:lnTo>
                  <a:lnTo>
                    <a:pt x="28" y="40"/>
                  </a:lnTo>
                  <a:lnTo>
                    <a:pt x="20" y="49"/>
                  </a:lnTo>
                  <a:lnTo>
                    <a:pt x="14" y="58"/>
                  </a:lnTo>
                  <a:lnTo>
                    <a:pt x="9" y="68"/>
                  </a:lnTo>
                  <a:lnTo>
                    <a:pt x="6" y="78"/>
                  </a:lnTo>
                  <a:lnTo>
                    <a:pt x="3" y="88"/>
                  </a:lnTo>
                  <a:lnTo>
                    <a:pt x="2" y="100"/>
                  </a:lnTo>
                  <a:lnTo>
                    <a:pt x="0" y="111"/>
                  </a:lnTo>
                  <a:lnTo>
                    <a:pt x="2" y="123"/>
                  </a:lnTo>
                  <a:lnTo>
                    <a:pt x="3" y="133"/>
                  </a:lnTo>
                  <a:lnTo>
                    <a:pt x="6" y="145"/>
                  </a:lnTo>
                  <a:lnTo>
                    <a:pt x="9" y="155"/>
                  </a:lnTo>
                  <a:lnTo>
                    <a:pt x="14" y="164"/>
                  </a:lnTo>
                  <a:lnTo>
                    <a:pt x="20" y="174"/>
                  </a:lnTo>
                  <a:lnTo>
                    <a:pt x="28" y="183"/>
                  </a:lnTo>
                  <a:lnTo>
                    <a:pt x="36" y="190"/>
                  </a:lnTo>
                  <a:lnTo>
                    <a:pt x="43" y="197"/>
                  </a:lnTo>
                  <a:lnTo>
                    <a:pt x="52" y="203"/>
                  </a:lnTo>
                  <a:lnTo>
                    <a:pt x="62" y="209"/>
                  </a:lnTo>
                  <a:lnTo>
                    <a:pt x="72" y="214"/>
                  </a:lnTo>
                  <a:lnTo>
                    <a:pt x="83" y="217"/>
                  </a:lnTo>
                  <a:lnTo>
                    <a:pt x="94" y="220"/>
                  </a:lnTo>
                  <a:lnTo>
                    <a:pt x="106" y="222"/>
                  </a:lnTo>
                  <a:lnTo>
                    <a:pt x="118" y="223"/>
                  </a:lnTo>
                  <a:lnTo>
                    <a:pt x="131" y="222"/>
                  </a:lnTo>
                  <a:lnTo>
                    <a:pt x="141" y="220"/>
                  </a:lnTo>
                  <a:lnTo>
                    <a:pt x="154" y="217"/>
                  </a:lnTo>
                  <a:lnTo>
                    <a:pt x="164" y="214"/>
                  </a:lnTo>
                  <a:lnTo>
                    <a:pt x="174" y="209"/>
                  </a:lnTo>
                  <a:lnTo>
                    <a:pt x="184" y="203"/>
                  </a:lnTo>
                  <a:lnTo>
                    <a:pt x="192" y="197"/>
                  </a:lnTo>
                  <a:lnTo>
                    <a:pt x="201" y="190"/>
                  </a:lnTo>
                  <a:lnTo>
                    <a:pt x="209" y="183"/>
                  </a:lnTo>
                  <a:lnTo>
                    <a:pt x="215" y="174"/>
                  </a:lnTo>
                  <a:lnTo>
                    <a:pt x="221" y="164"/>
                  </a:lnTo>
                  <a:lnTo>
                    <a:pt x="226" y="155"/>
                  </a:lnTo>
                  <a:lnTo>
                    <a:pt x="230" y="145"/>
                  </a:lnTo>
                  <a:lnTo>
                    <a:pt x="233" y="133"/>
                  </a:lnTo>
                  <a:lnTo>
                    <a:pt x="235" y="123"/>
                  </a:lnTo>
                  <a:lnTo>
                    <a:pt x="235" y="111"/>
                  </a:lnTo>
                  <a:lnTo>
                    <a:pt x="235" y="100"/>
                  </a:lnTo>
                  <a:lnTo>
                    <a:pt x="233" y="88"/>
                  </a:lnTo>
                  <a:lnTo>
                    <a:pt x="230" y="78"/>
                  </a:lnTo>
                  <a:lnTo>
                    <a:pt x="226" y="68"/>
                  </a:lnTo>
                  <a:lnTo>
                    <a:pt x="221" y="58"/>
                  </a:lnTo>
                  <a:lnTo>
                    <a:pt x="215" y="49"/>
                  </a:lnTo>
                  <a:lnTo>
                    <a:pt x="209" y="40"/>
                  </a:lnTo>
                  <a:lnTo>
                    <a:pt x="201" y="32"/>
                  </a:lnTo>
                  <a:lnTo>
                    <a:pt x="192" y="24"/>
                  </a:lnTo>
                  <a:lnTo>
                    <a:pt x="184" y="19"/>
                  </a:lnTo>
                  <a:lnTo>
                    <a:pt x="174" y="13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1" y="1"/>
                  </a:lnTo>
                  <a:lnTo>
                    <a:pt x="131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31" name="Freeform 1863"/>
            <p:cNvSpPr>
              <a:spLocks/>
            </p:cNvSpPr>
            <p:nvPr/>
          </p:nvSpPr>
          <p:spPr bwMode="auto">
            <a:xfrm>
              <a:off x="3251" y="2835"/>
              <a:ext cx="112" cy="118"/>
            </a:xfrm>
            <a:custGeom>
              <a:avLst/>
              <a:gdLst>
                <a:gd name="T0" fmla="*/ 106 w 235"/>
                <a:gd name="T1" fmla="*/ 0 h 223"/>
                <a:gd name="T2" fmla="*/ 83 w 235"/>
                <a:gd name="T3" fmla="*/ 4 h 223"/>
                <a:gd name="T4" fmla="*/ 62 w 235"/>
                <a:gd name="T5" fmla="*/ 13 h 223"/>
                <a:gd name="T6" fmla="*/ 43 w 235"/>
                <a:gd name="T7" fmla="*/ 24 h 223"/>
                <a:gd name="T8" fmla="*/ 28 w 235"/>
                <a:gd name="T9" fmla="*/ 40 h 223"/>
                <a:gd name="T10" fmla="*/ 14 w 235"/>
                <a:gd name="T11" fmla="*/ 58 h 223"/>
                <a:gd name="T12" fmla="*/ 6 w 235"/>
                <a:gd name="T13" fmla="*/ 78 h 223"/>
                <a:gd name="T14" fmla="*/ 2 w 235"/>
                <a:gd name="T15" fmla="*/ 100 h 223"/>
                <a:gd name="T16" fmla="*/ 2 w 235"/>
                <a:gd name="T17" fmla="*/ 123 h 223"/>
                <a:gd name="T18" fmla="*/ 6 w 235"/>
                <a:gd name="T19" fmla="*/ 145 h 223"/>
                <a:gd name="T20" fmla="*/ 14 w 235"/>
                <a:gd name="T21" fmla="*/ 164 h 223"/>
                <a:gd name="T22" fmla="*/ 28 w 235"/>
                <a:gd name="T23" fmla="*/ 183 h 223"/>
                <a:gd name="T24" fmla="*/ 43 w 235"/>
                <a:gd name="T25" fmla="*/ 197 h 223"/>
                <a:gd name="T26" fmla="*/ 62 w 235"/>
                <a:gd name="T27" fmla="*/ 209 h 223"/>
                <a:gd name="T28" fmla="*/ 83 w 235"/>
                <a:gd name="T29" fmla="*/ 217 h 223"/>
                <a:gd name="T30" fmla="*/ 106 w 235"/>
                <a:gd name="T31" fmla="*/ 222 h 223"/>
                <a:gd name="T32" fmla="*/ 131 w 235"/>
                <a:gd name="T33" fmla="*/ 222 h 223"/>
                <a:gd name="T34" fmla="*/ 154 w 235"/>
                <a:gd name="T35" fmla="*/ 217 h 223"/>
                <a:gd name="T36" fmla="*/ 174 w 235"/>
                <a:gd name="T37" fmla="*/ 209 h 223"/>
                <a:gd name="T38" fmla="*/ 192 w 235"/>
                <a:gd name="T39" fmla="*/ 197 h 223"/>
                <a:gd name="T40" fmla="*/ 209 w 235"/>
                <a:gd name="T41" fmla="*/ 183 h 223"/>
                <a:gd name="T42" fmla="*/ 221 w 235"/>
                <a:gd name="T43" fmla="*/ 164 h 223"/>
                <a:gd name="T44" fmla="*/ 230 w 235"/>
                <a:gd name="T45" fmla="*/ 145 h 223"/>
                <a:gd name="T46" fmla="*/ 235 w 235"/>
                <a:gd name="T47" fmla="*/ 123 h 223"/>
                <a:gd name="T48" fmla="*/ 235 w 235"/>
                <a:gd name="T49" fmla="*/ 100 h 223"/>
                <a:gd name="T50" fmla="*/ 230 w 235"/>
                <a:gd name="T51" fmla="*/ 78 h 223"/>
                <a:gd name="T52" fmla="*/ 221 w 235"/>
                <a:gd name="T53" fmla="*/ 58 h 223"/>
                <a:gd name="T54" fmla="*/ 209 w 235"/>
                <a:gd name="T55" fmla="*/ 40 h 223"/>
                <a:gd name="T56" fmla="*/ 192 w 235"/>
                <a:gd name="T57" fmla="*/ 24 h 223"/>
                <a:gd name="T58" fmla="*/ 174 w 235"/>
                <a:gd name="T59" fmla="*/ 13 h 223"/>
                <a:gd name="T60" fmla="*/ 154 w 235"/>
                <a:gd name="T61" fmla="*/ 4 h 223"/>
                <a:gd name="T62" fmla="*/ 131 w 235"/>
                <a:gd name="T63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5" h="223">
                  <a:moveTo>
                    <a:pt x="118" y="0"/>
                  </a:moveTo>
                  <a:lnTo>
                    <a:pt x="106" y="0"/>
                  </a:lnTo>
                  <a:lnTo>
                    <a:pt x="94" y="1"/>
                  </a:lnTo>
                  <a:lnTo>
                    <a:pt x="83" y="4"/>
                  </a:lnTo>
                  <a:lnTo>
                    <a:pt x="72" y="9"/>
                  </a:lnTo>
                  <a:lnTo>
                    <a:pt x="62" y="13"/>
                  </a:lnTo>
                  <a:lnTo>
                    <a:pt x="52" y="19"/>
                  </a:lnTo>
                  <a:lnTo>
                    <a:pt x="43" y="24"/>
                  </a:lnTo>
                  <a:lnTo>
                    <a:pt x="36" y="32"/>
                  </a:lnTo>
                  <a:lnTo>
                    <a:pt x="28" y="40"/>
                  </a:lnTo>
                  <a:lnTo>
                    <a:pt x="20" y="49"/>
                  </a:lnTo>
                  <a:lnTo>
                    <a:pt x="14" y="58"/>
                  </a:lnTo>
                  <a:lnTo>
                    <a:pt x="9" y="68"/>
                  </a:lnTo>
                  <a:lnTo>
                    <a:pt x="6" y="78"/>
                  </a:lnTo>
                  <a:lnTo>
                    <a:pt x="3" y="88"/>
                  </a:lnTo>
                  <a:lnTo>
                    <a:pt x="2" y="100"/>
                  </a:lnTo>
                  <a:lnTo>
                    <a:pt x="0" y="111"/>
                  </a:lnTo>
                  <a:lnTo>
                    <a:pt x="2" y="123"/>
                  </a:lnTo>
                  <a:lnTo>
                    <a:pt x="3" y="133"/>
                  </a:lnTo>
                  <a:lnTo>
                    <a:pt x="6" y="145"/>
                  </a:lnTo>
                  <a:lnTo>
                    <a:pt x="9" y="155"/>
                  </a:lnTo>
                  <a:lnTo>
                    <a:pt x="14" y="164"/>
                  </a:lnTo>
                  <a:lnTo>
                    <a:pt x="20" y="174"/>
                  </a:lnTo>
                  <a:lnTo>
                    <a:pt x="28" y="183"/>
                  </a:lnTo>
                  <a:lnTo>
                    <a:pt x="36" y="190"/>
                  </a:lnTo>
                  <a:lnTo>
                    <a:pt x="43" y="197"/>
                  </a:lnTo>
                  <a:lnTo>
                    <a:pt x="52" y="203"/>
                  </a:lnTo>
                  <a:lnTo>
                    <a:pt x="62" y="209"/>
                  </a:lnTo>
                  <a:lnTo>
                    <a:pt x="72" y="214"/>
                  </a:lnTo>
                  <a:lnTo>
                    <a:pt x="83" y="217"/>
                  </a:lnTo>
                  <a:lnTo>
                    <a:pt x="94" y="220"/>
                  </a:lnTo>
                  <a:lnTo>
                    <a:pt x="106" y="222"/>
                  </a:lnTo>
                  <a:lnTo>
                    <a:pt x="118" y="223"/>
                  </a:lnTo>
                  <a:lnTo>
                    <a:pt x="131" y="222"/>
                  </a:lnTo>
                  <a:lnTo>
                    <a:pt x="141" y="220"/>
                  </a:lnTo>
                  <a:lnTo>
                    <a:pt x="154" y="217"/>
                  </a:lnTo>
                  <a:lnTo>
                    <a:pt x="164" y="214"/>
                  </a:lnTo>
                  <a:lnTo>
                    <a:pt x="174" y="209"/>
                  </a:lnTo>
                  <a:lnTo>
                    <a:pt x="184" y="203"/>
                  </a:lnTo>
                  <a:lnTo>
                    <a:pt x="192" y="197"/>
                  </a:lnTo>
                  <a:lnTo>
                    <a:pt x="201" y="190"/>
                  </a:lnTo>
                  <a:lnTo>
                    <a:pt x="209" y="183"/>
                  </a:lnTo>
                  <a:lnTo>
                    <a:pt x="215" y="174"/>
                  </a:lnTo>
                  <a:lnTo>
                    <a:pt x="221" y="164"/>
                  </a:lnTo>
                  <a:lnTo>
                    <a:pt x="226" y="155"/>
                  </a:lnTo>
                  <a:lnTo>
                    <a:pt x="230" y="145"/>
                  </a:lnTo>
                  <a:lnTo>
                    <a:pt x="233" y="133"/>
                  </a:lnTo>
                  <a:lnTo>
                    <a:pt x="235" y="123"/>
                  </a:lnTo>
                  <a:lnTo>
                    <a:pt x="235" y="111"/>
                  </a:lnTo>
                  <a:lnTo>
                    <a:pt x="235" y="100"/>
                  </a:lnTo>
                  <a:lnTo>
                    <a:pt x="233" y="88"/>
                  </a:lnTo>
                  <a:lnTo>
                    <a:pt x="230" y="78"/>
                  </a:lnTo>
                  <a:lnTo>
                    <a:pt x="226" y="68"/>
                  </a:lnTo>
                  <a:lnTo>
                    <a:pt x="221" y="58"/>
                  </a:lnTo>
                  <a:lnTo>
                    <a:pt x="215" y="49"/>
                  </a:lnTo>
                  <a:lnTo>
                    <a:pt x="209" y="40"/>
                  </a:lnTo>
                  <a:lnTo>
                    <a:pt x="201" y="32"/>
                  </a:lnTo>
                  <a:lnTo>
                    <a:pt x="192" y="24"/>
                  </a:lnTo>
                  <a:lnTo>
                    <a:pt x="184" y="19"/>
                  </a:lnTo>
                  <a:lnTo>
                    <a:pt x="174" y="13"/>
                  </a:lnTo>
                  <a:lnTo>
                    <a:pt x="164" y="9"/>
                  </a:lnTo>
                  <a:lnTo>
                    <a:pt x="154" y="4"/>
                  </a:lnTo>
                  <a:lnTo>
                    <a:pt x="141" y="1"/>
                  </a:lnTo>
                  <a:lnTo>
                    <a:pt x="131" y="0"/>
                  </a:lnTo>
                  <a:lnTo>
                    <a:pt x="118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32" name="Line 1864"/>
            <p:cNvSpPr>
              <a:spLocks noChangeShapeType="1"/>
            </p:cNvSpPr>
            <p:nvPr/>
          </p:nvSpPr>
          <p:spPr bwMode="auto">
            <a:xfrm flipV="1">
              <a:off x="3266" y="2852"/>
              <a:ext cx="79" cy="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33" name="Line 1865"/>
            <p:cNvSpPr>
              <a:spLocks noChangeShapeType="1"/>
            </p:cNvSpPr>
            <p:nvPr/>
          </p:nvSpPr>
          <p:spPr bwMode="auto">
            <a:xfrm>
              <a:off x="3266" y="2855"/>
              <a:ext cx="80" cy="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34" name="Freeform 1866"/>
            <p:cNvSpPr>
              <a:spLocks/>
            </p:cNvSpPr>
            <p:nvPr/>
          </p:nvSpPr>
          <p:spPr bwMode="auto">
            <a:xfrm>
              <a:off x="3372" y="3086"/>
              <a:ext cx="304" cy="309"/>
            </a:xfrm>
            <a:custGeom>
              <a:avLst/>
              <a:gdLst>
                <a:gd name="T0" fmla="*/ 282 w 628"/>
                <a:gd name="T1" fmla="*/ 2 h 592"/>
                <a:gd name="T2" fmla="*/ 235 w 628"/>
                <a:gd name="T3" fmla="*/ 9 h 592"/>
                <a:gd name="T4" fmla="*/ 192 w 628"/>
                <a:gd name="T5" fmla="*/ 24 h 592"/>
                <a:gd name="T6" fmla="*/ 150 w 628"/>
                <a:gd name="T7" fmla="*/ 42 h 592"/>
                <a:gd name="T8" fmla="*/ 114 w 628"/>
                <a:gd name="T9" fmla="*/ 67 h 592"/>
                <a:gd name="T10" fmla="*/ 81 w 628"/>
                <a:gd name="T11" fmla="*/ 98 h 592"/>
                <a:gd name="T12" fmla="*/ 54 w 628"/>
                <a:gd name="T13" fmla="*/ 131 h 592"/>
                <a:gd name="T14" fmla="*/ 31 w 628"/>
                <a:gd name="T15" fmla="*/ 167 h 592"/>
                <a:gd name="T16" fmla="*/ 14 w 628"/>
                <a:gd name="T17" fmla="*/ 208 h 592"/>
                <a:gd name="T18" fmla="*/ 3 w 628"/>
                <a:gd name="T19" fmla="*/ 251 h 592"/>
                <a:gd name="T20" fmla="*/ 0 w 628"/>
                <a:gd name="T21" fmla="*/ 296 h 592"/>
                <a:gd name="T22" fmla="*/ 3 w 628"/>
                <a:gd name="T23" fmla="*/ 341 h 592"/>
                <a:gd name="T24" fmla="*/ 14 w 628"/>
                <a:gd name="T25" fmla="*/ 385 h 592"/>
                <a:gd name="T26" fmla="*/ 31 w 628"/>
                <a:gd name="T27" fmla="*/ 424 h 592"/>
                <a:gd name="T28" fmla="*/ 54 w 628"/>
                <a:gd name="T29" fmla="*/ 462 h 592"/>
                <a:gd name="T30" fmla="*/ 81 w 628"/>
                <a:gd name="T31" fmla="*/ 495 h 592"/>
                <a:gd name="T32" fmla="*/ 114 w 628"/>
                <a:gd name="T33" fmla="*/ 524 h 592"/>
                <a:gd name="T34" fmla="*/ 150 w 628"/>
                <a:gd name="T35" fmla="*/ 550 h 592"/>
                <a:gd name="T36" fmla="*/ 192 w 628"/>
                <a:gd name="T37" fmla="*/ 569 h 592"/>
                <a:gd name="T38" fmla="*/ 235 w 628"/>
                <a:gd name="T39" fmla="*/ 583 h 592"/>
                <a:gd name="T40" fmla="*/ 282 w 628"/>
                <a:gd name="T41" fmla="*/ 591 h 592"/>
                <a:gd name="T42" fmla="*/ 330 w 628"/>
                <a:gd name="T43" fmla="*/ 592 h 592"/>
                <a:gd name="T44" fmla="*/ 378 w 628"/>
                <a:gd name="T45" fmla="*/ 586 h 592"/>
                <a:gd name="T46" fmla="*/ 422 w 628"/>
                <a:gd name="T47" fmla="*/ 575 h 592"/>
                <a:gd name="T48" fmla="*/ 463 w 628"/>
                <a:gd name="T49" fmla="*/ 556 h 592"/>
                <a:gd name="T50" fmla="*/ 502 w 628"/>
                <a:gd name="T51" fmla="*/ 534 h 592"/>
                <a:gd name="T52" fmla="*/ 536 w 628"/>
                <a:gd name="T53" fmla="*/ 505 h 592"/>
                <a:gd name="T54" fmla="*/ 566 w 628"/>
                <a:gd name="T55" fmla="*/ 473 h 592"/>
                <a:gd name="T56" fmla="*/ 591 w 628"/>
                <a:gd name="T57" fmla="*/ 437 h 592"/>
                <a:gd name="T58" fmla="*/ 609 w 628"/>
                <a:gd name="T59" fmla="*/ 398 h 592"/>
                <a:gd name="T60" fmla="*/ 622 w 628"/>
                <a:gd name="T61" fmla="*/ 356 h 592"/>
                <a:gd name="T62" fmla="*/ 628 w 628"/>
                <a:gd name="T63" fmla="*/ 312 h 592"/>
                <a:gd name="T64" fmla="*/ 626 w 628"/>
                <a:gd name="T65" fmla="*/ 266 h 592"/>
                <a:gd name="T66" fmla="*/ 618 w 628"/>
                <a:gd name="T67" fmla="*/ 222 h 592"/>
                <a:gd name="T68" fmla="*/ 603 w 628"/>
                <a:gd name="T69" fmla="*/ 182 h 592"/>
                <a:gd name="T70" fmla="*/ 583 w 628"/>
                <a:gd name="T71" fmla="*/ 143 h 592"/>
                <a:gd name="T72" fmla="*/ 556 w 628"/>
                <a:gd name="T73" fmla="*/ 108 h 592"/>
                <a:gd name="T74" fmla="*/ 525 w 628"/>
                <a:gd name="T75" fmla="*/ 77 h 592"/>
                <a:gd name="T76" fmla="*/ 490 w 628"/>
                <a:gd name="T77" fmla="*/ 51 h 592"/>
                <a:gd name="T78" fmla="*/ 450 w 628"/>
                <a:gd name="T79" fmla="*/ 29 h 592"/>
                <a:gd name="T80" fmla="*/ 407 w 628"/>
                <a:gd name="T81" fmla="*/ 13 h 592"/>
                <a:gd name="T82" fmla="*/ 362 w 628"/>
                <a:gd name="T83" fmla="*/ 3 h 592"/>
                <a:gd name="T84" fmla="*/ 315 w 628"/>
                <a:gd name="T85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8" h="592">
                  <a:moveTo>
                    <a:pt x="315" y="0"/>
                  </a:moveTo>
                  <a:lnTo>
                    <a:pt x="298" y="0"/>
                  </a:lnTo>
                  <a:lnTo>
                    <a:pt x="282" y="2"/>
                  </a:lnTo>
                  <a:lnTo>
                    <a:pt x="265" y="3"/>
                  </a:lnTo>
                  <a:lnTo>
                    <a:pt x="250" y="6"/>
                  </a:lnTo>
                  <a:lnTo>
                    <a:pt x="235" y="9"/>
                  </a:lnTo>
                  <a:lnTo>
                    <a:pt x="221" y="13"/>
                  </a:lnTo>
                  <a:lnTo>
                    <a:pt x="206" y="18"/>
                  </a:lnTo>
                  <a:lnTo>
                    <a:pt x="192" y="24"/>
                  </a:lnTo>
                  <a:lnTo>
                    <a:pt x="178" y="29"/>
                  </a:lnTo>
                  <a:lnTo>
                    <a:pt x="164" y="35"/>
                  </a:lnTo>
                  <a:lnTo>
                    <a:pt x="150" y="42"/>
                  </a:lnTo>
                  <a:lnTo>
                    <a:pt x="138" y="51"/>
                  </a:lnTo>
                  <a:lnTo>
                    <a:pt x="126" y="58"/>
                  </a:lnTo>
                  <a:lnTo>
                    <a:pt x="114" y="67"/>
                  </a:lnTo>
                  <a:lnTo>
                    <a:pt x="103" y="77"/>
                  </a:lnTo>
                  <a:lnTo>
                    <a:pt x="92" y="87"/>
                  </a:lnTo>
                  <a:lnTo>
                    <a:pt x="81" y="98"/>
                  </a:lnTo>
                  <a:lnTo>
                    <a:pt x="72" y="108"/>
                  </a:lnTo>
                  <a:lnTo>
                    <a:pt x="61" y="119"/>
                  </a:lnTo>
                  <a:lnTo>
                    <a:pt x="54" y="131"/>
                  </a:lnTo>
                  <a:lnTo>
                    <a:pt x="44" y="143"/>
                  </a:lnTo>
                  <a:lnTo>
                    <a:pt x="37" y="156"/>
                  </a:lnTo>
                  <a:lnTo>
                    <a:pt x="31" y="167"/>
                  </a:lnTo>
                  <a:lnTo>
                    <a:pt x="25" y="182"/>
                  </a:lnTo>
                  <a:lnTo>
                    <a:pt x="18" y="195"/>
                  </a:lnTo>
                  <a:lnTo>
                    <a:pt x="14" y="208"/>
                  </a:lnTo>
                  <a:lnTo>
                    <a:pt x="9" y="222"/>
                  </a:lnTo>
                  <a:lnTo>
                    <a:pt x="6" y="237"/>
                  </a:lnTo>
                  <a:lnTo>
                    <a:pt x="3" y="251"/>
                  </a:lnTo>
                  <a:lnTo>
                    <a:pt x="2" y="266"/>
                  </a:lnTo>
                  <a:lnTo>
                    <a:pt x="0" y="282"/>
                  </a:lnTo>
                  <a:lnTo>
                    <a:pt x="0" y="296"/>
                  </a:lnTo>
                  <a:lnTo>
                    <a:pt x="0" y="312"/>
                  </a:lnTo>
                  <a:lnTo>
                    <a:pt x="2" y="327"/>
                  </a:lnTo>
                  <a:lnTo>
                    <a:pt x="3" y="341"/>
                  </a:lnTo>
                  <a:lnTo>
                    <a:pt x="6" y="356"/>
                  </a:lnTo>
                  <a:lnTo>
                    <a:pt x="9" y="370"/>
                  </a:lnTo>
                  <a:lnTo>
                    <a:pt x="14" y="385"/>
                  </a:lnTo>
                  <a:lnTo>
                    <a:pt x="18" y="398"/>
                  </a:lnTo>
                  <a:lnTo>
                    <a:pt x="25" y="411"/>
                  </a:lnTo>
                  <a:lnTo>
                    <a:pt x="31" y="424"/>
                  </a:lnTo>
                  <a:lnTo>
                    <a:pt x="37" y="437"/>
                  </a:lnTo>
                  <a:lnTo>
                    <a:pt x="44" y="450"/>
                  </a:lnTo>
                  <a:lnTo>
                    <a:pt x="54" y="462"/>
                  </a:lnTo>
                  <a:lnTo>
                    <a:pt x="61" y="473"/>
                  </a:lnTo>
                  <a:lnTo>
                    <a:pt x="72" y="485"/>
                  </a:lnTo>
                  <a:lnTo>
                    <a:pt x="81" y="495"/>
                  </a:lnTo>
                  <a:lnTo>
                    <a:pt x="92" y="505"/>
                  </a:lnTo>
                  <a:lnTo>
                    <a:pt x="103" y="515"/>
                  </a:lnTo>
                  <a:lnTo>
                    <a:pt x="114" y="524"/>
                  </a:lnTo>
                  <a:lnTo>
                    <a:pt x="126" y="534"/>
                  </a:lnTo>
                  <a:lnTo>
                    <a:pt x="138" y="541"/>
                  </a:lnTo>
                  <a:lnTo>
                    <a:pt x="150" y="550"/>
                  </a:lnTo>
                  <a:lnTo>
                    <a:pt x="164" y="556"/>
                  </a:lnTo>
                  <a:lnTo>
                    <a:pt x="178" y="563"/>
                  </a:lnTo>
                  <a:lnTo>
                    <a:pt x="192" y="569"/>
                  </a:lnTo>
                  <a:lnTo>
                    <a:pt x="206" y="575"/>
                  </a:lnTo>
                  <a:lnTo>
                    <a:pt x="221" y="579"/>
                  </a:lnTo>
                  <a:lnTo>
                    <a:pt x="235" y="583"/>
                  </a:lnTo>
                  <a:lnTo>
                    <a:pt x="250" y="586"/>
                  </a:lnTo>
                  <a:lnTo>
                    <a:pt x="265" y="589"/>
                  </a:lnTo>
                  <a:lnTo>
                    <a:pt x="282" y="591"/>
                  </a:lnTo>
                  <a:lnTo>
                    <a:pt x="298" y="592"/>
                  </a:lnTo>
                  <a:lnTo>
                    <a:pt x="315" y="592"/>
                  </a:lnTo>
                  <a:lnTo>
                    <a:pt x="330" y="592"/>
                  </a:lnTo>
                  <a:lnTo>
                    <a:pt x="345" y="591"/>
                  </a:lnTo>
                  <a:lnTo>
                    <a:pt x="362" y="589"/>
                  </a:lnTo>
                  <a:lnTo>
                    <a:pt x="378" y="586"/>
                  </a:lnTo>
                  <a:lnTo>
                    <a:pt x="393" y="583"/>
                  </a:lnTo>
                  <a:lnTo>
                    <a:pt x="407" y="579"/>
                  </a:lnTo>
                  <a:lnTo>
                    <a:pt x="422" y="575"/>
                  </a:lnTo>
                  <a:lnTo>
                    <a:pt x="436" y="569"/>
                  </a:lnTo>
                  <a:lnTo>
                    <a:pt x="450" y="563"/>
                  </a:lnTo>
                  <a:lnTo>
                    <a:pt x="463" y="556"/>
                  </a:lnTo>
                  <a:lnTo>
                    <a:pt x="477" y="550"/>
                  </a:lnTo>
                  <a:lnTo>
                    <a:pt x="490" y="541"/>
                  </a:lnTo>
                  <a:lnTo>
                    <a:pt x="502" y="534"/>
                  </a:lnTo>
                  <a:lnTo>
                    <a:pt x="514" y="524"/>
                  </a:lnTo>
                  <a:lnTo>
                    <a:pt x="525" y="515"/>
                  </a:lnTo>
                  <a:lnTo>
                    <a:pt x="536" y="505"/>
                  </a:lnTo>
                  <a:lnTo>
                    <a:pt x="546" y="495"/>
                  </a:lnTo>
                  <a:lnTo>
                    <a:pt x="556" y="485"/>
                  </a:lnTo>
                  <a:lnTo>
                    <a:pt x="566" y="473"/>
                  </a:lnTo>
                  <a:lnTo>
                    <a:pt x="574" y="462"/>
                  </a:lnTo>
                  <a:lnTo>
                    <a:pt x="583" y="450"/>
                  </a:lnTo>
                  <a:lnTo>
                    <a:pt x="591" y="437"/>
                  </a:lnTo>
                  <a:lnTo>
                    <a:pt x="597" y="424"/>
                  </a:lnTo>
                  <a:lnTo>
                    <a:pt x="603" y="411"/>
                  </a:lnTo>
                  <a:lnTo>
                    <a:pt x="609" y="398"/>
                  </a:lnTo>
                  <a:lnTo>
                    <a:pt x="614" y="385"/>
                  </a:lnTo>
                  <a:lnTo>
                    <a:pt x="618" y="370"/>
                  </a:lnTo>
                  <a:lnTo>
                    <a:pt x="622" y="356"/>
                  </a:lnTo>
                  <a:lnTo>
                    <a:pt x="625" y="341"/>
                  </a:lnTo>
                  <a:lnTo>
                    <a:pt x="626" y="327"/>
                  </a:lnTo>
                  <a:lnTo>
                    <a:pt x="628" y="312"/>
                  </a:lnTo>
                  <a:lnTo>
                    <a:pt x="628" y="296"/>
                  </a:lnTo>
                  <a:lnTo>
                    <a:pt x="628" y="282"/>
                  </a:lnTo>
                  <a:lnTo>
                    <a:pt x="626" y="266"/>
                  </a:lnTo>
                  <a:lnTo>
                    <a:pt x="625" y="251"/>
                  </a:lnTo>
                  <a:lnTo>
                    <a:pt x="622" y="237"/>
                  </a:lnTo>
                  <a:lnTo>
                    <a:pt x="618" y="222"/>
                  </a:lnTo>
                  <a:lnTo>
                    <a:pt x="614" y="208"/>
                  </a:lnTo>
                  <a:lnTo>
                    <a:pt x="609" y="195"/>
                  </a:lnTo>
                  <a:lnTo>
                    <a:pt x="603" y="182"/>
                  </a:lnTo>
                  <a:lnTo>
                    <a:pt x="597" y="167"/>
                  </a:lnTo>
                  <a:lnTo>
                    <a:pt x="591" y="156"/>
                  </a:lnTo>
                  <a:lnTo>
                    <a:pt x="583" y="143"/>
                  </a:lnTo>
                  <a:lnTo>
                    <a:pt x="574" y="131"/>
                  </a:lnTo>
                  <a:lnTo>
                    <a:pt x="566" y="119"/>
                  </a:lnTo>
                  <a:lnTo>
                    <a:pt x="556" y="108"/>
                  </a:lnTo>
                  <a:lnTo>
                    <a:pt x="546" y="98"/>
                  </a:lnTo>
                  <a:lnTo>
                    <a:pt x="536" y="87"/>
                  </a:lnTo>
                  <a:lnTo>
                    <a:pt x="525" y="77"/>
                  </a:lnTo>
                  <a:lnTo>
                    <a:pt x="514" y="67"/>
                  </a:lnTo>
                  <a:lnTo>
                    <a:pt x="502" y="58"/>
                  </a:lnTo>
                  <a:lnTo>
                    <a:pt x="490" y="51"/>
                  </a:lnTo>
                  <a:lnTo>
                    <a:pt x="477" y="42"/>
                  </a:lnTo>
                  <a:lnTo>
                    <a:pt x="463" y="35"/>
                  </a:lnTo>
                  <a:lnTo>
                    <a:pt x="450" y="29"/>
                  </a:lnTo>
                  <a:lnTo>
                    <a:pt x="436" y="24"/>
                  </a:lnTo>
                  <a:lnTo>
                    <a:pt x="422" y="18"/>
                  </a:lnTo>
                  <a:lnTo>
                    <a:pt x="407" y="13"/>
                  </a:lnTo>
                  <a:lnTo>
                    <a:pt x="393" y="9"/>
                  </a:lnTo>
                  <a:lnTo>
                    <a:pt x="378" y="6"/>
                  </a:lnTo>
                  <a:lnTo>
                    <a:pt x="362" y="3"/>
                  </a:lnTo>
                  <a:lnTo>
                    <a:pt x="345" y="2"/>
                  </a:lnTo>
                  <a:lnTo>
                    <a:pt x="330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35" name="Freeform 1867"/>
            <p:cNvSpPr>
              <a:spLocks/>
            </p:cNvSpPr>
            <p:nvPr/>
          </p:nvSpPr>
          <p:spPr bwMode="auto">
            <a:xfrm>
              <a:off x="3372" y="3086"/>
              <a:ext cx="304" cy="309"/>
            </a:xfrm>
            <a:custGeom>
              <a:avLst/>
              <a:gdLst>
                <a:gd name="T0" fmla="*/ 282 w 628"/>
                <a:gd name="T1" fmla="*/ 2 h 592"/>
                <a:gd name="T2" fmla="*/ 235 w 628"/>
                <a:gd name="T3" fmla="*/ 9 h 592"/>
                <a:gd name="T4" fmla="*/ 192 w 628"/>
                <a:gd name="T5" fmla="*/ 24 h 592"/>
                <a:gd name="T6" fmla="*/ 150 w 628"/>
                <a:gd name="T7" fmla="*/ 42 h 592"/>
                <a:gd name="T8" fmla="*/ 114 w 628"/>
                <a:gd name="T9" fmla="*/ 67 h 592"/>
                <a:gd name="T10" fmla="*/ 81 w 628"/>
                <a:gd name="T11" fmla="*/ 98 h 592"/>
                <a:gd name="T12" fmla="*/ 54 w 628"/>
                <a:gd name="T13" fmla="*/ 131 h 592"/>
                <a:gd name="T14" fmla="*/ 31 w 628"/>
                <a:gd name="T15" fmla="*/ 167 h 592"/>
                <a:gd name="T16" fmla="*/ 14 w 628"/>
                <a:gd name="T17" fmla="*/ 208 h 592"/>
                <a:gd name="T18" fmla="*/ 3 w 628"/>
                <a:gd name="T19" fmla="*/ 251 h 592"/>
                <a:gd name="T20" fmla="*/ 0 w 628"/>
                <a:gd name="T21" fmla="*/ 296 h 592"/>
                <a:gd name="T22" fmla="*/ 3 w 628"/>
                <a:gd name="T23" fmla="*/ 341 h 592"/>
                <a:gd name="T24" fmla="*/ 14 w 628"/>
                <a:gd name="T25" fmla="*/ 385 h 592"/>
                <a:gd name="T26" fmla="*/ 31 w 628"/>
                <a:gd name="T27" fmla="*/ 424 h 592"/>
                <a:gd name="T28" fmla="*/ 54 w 628"/>
                <a:gd name="T29" fmla="*/ 462 h 592"/>
                <a:gd name="T30" fmla="*/ 81 w 628"/>
                <a:gd name="T31" fmla="*/ 495 h 592"/>
                <a:gd name="T32" fmla="*/ 114 w 628"/>
                <a:gd name="T33" fmla="*/ 524 h 592"/>
                <a:gd name="T34" fmla="*/ 150 w 628"/>
                <a:gd name="T35" fmla="*/ 550 h 592"/>
                <a:gd name="T36" fmla="*/ 192 w 628"/>
                <a:gd name="T37" fmla="*/ 569 h 592"/>
                <a:gd name="T38" fmla="*/ 235 w 628"/>
                <a:gd name="T39" fmla="*/ 583 h 592"/>
                <a:gd name="T40" fmla="*/ 282 w 628"/>
                <a:gd name="T41" fmla="*/ 591 h 592"/>
                <a:gd name="T42" fmla="*/ 330 w 628"/>
                <a:gd name="T43" fmla="*/ 592 h 592"/>
                <a:gd name="T44" fmla="*/ 378 w 628"/>
                <a:gd name="T45" fmla="*/ 586 h 592"/>
                <a:gd name="T46" fmla="*/ 422 w 628"/>
                <a:gd name="T47" fmla="*/ 575 h 592"/>
                <a:gd name="T48" fmla="*/ 463 w 628"/>
                <a:gd name="T49" fmla="*/ 556 h 592"/>
                <a:gd name="T50" fmla="*/ 502 w 628"/>
                <a:gd name="T51" fmla="*/ 534 h 592"/>
                <a:gd name="T52" fmla="*/ 536 w 628"/>
                <a:gd name="T53" fmla="*/ 505 h 592"/>
                <a:gd name="T54" fmla="*/ 566 w 628"/>
                <a:gd name="T55" fmla="*/ 473 h 592"/>
                <a:gd name="T56" fmla="*/ 591 w 628"/>
                <a:gd name="T57" fmla="*/ 437 h 592"/>
                <a:gd name="T58" fmla="*/ 609 w 628"/>
                <a:gd name="T59" fmla="*/ 398 h 592"/>
                <a:gd name="T60" fmla="*/ 622 w 628"/>
                <a:gd name="T61" fmla="*/ 356 h 592"/>
                <a:gd name="T62" fmla="*/ 628 w 628"/>
                <a:gd name="T63" fmla="*/ 312 h 592"/>
                <a:gd name="T64" fmla="*/ 626 w 628"/>
                <a:gd name="T65" fmla="*/ 266 h 592"/>
                <a:gd name="T66" fmla="*/ 618 w 628"/>
                <a:gd name="T67" fmla="*/ 222 h 592"/>
                <a:gd name="T68" fmla="*/ 603 w 628"/>
                <a:gd name="T69" fmla="*/ 182 h 592"/>
                <a:gd name="T70" fmla="*/ 583 w 628"/>
                <a:gd name="T71" fmla="*/ 143 h 592"/>
                <a:gd name="T72" fmla="*/ 556 w 628"/>
                <a:gd name="T73" fmla="*/ 108 h 592"/>
                <a:gd name="T74" fmla="*/ 525 w 628"/>
                <a:gd name="T75" fmla="*/ 77 h 592"/>
                <a:gd name="T76" fmla="*/ 490 w 628"/>
                <a:gd name="T77" fmla="*/ 51 h 592"/>
                <a:gd name="T78" fmla="*/ 450 w 628"/>
                <a:gd name="T79" fmla="*/ 29 h 592"/>
                <a:gd name="T80" fmla="*/ 407 w 628"/>
                <a:gd name="T81" fmla="*/ 13 h 592"/>
                <a:gd name="T82" fmla="*/ 362 w 628"/>
                <a:gd name="T83" fmla="*/ 3 h 592"/>
                <a:gd name="T84" fmla="*/ 315 w 628"/>
                <a:gd name="T85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8" h="592">
                  <a:moveTo>
                    <a:pt x="315" y="0"/>
                  </a:moveTo>
                  <a:lnTo>
                    <a:pt x="298" y="0"/>
                  </a:lnTo>
                  <a:lnTo>
                    <a:pt x="282" y="2"/>
                  </a:lnTo>
                  <a:lnTo>
                    <a:pt x="265" y="3"/>
                  </a:lnTo>
                  <a:lnTo>
                    <a:pt x="250" y="6"/>
                  </a:lnTo>
                  <a:lnTo>
                    <a:pt x="235" y="9"/>
                  </a:lnTo>
                  <a:lnTo>
                    <a:pt x="221" y="13"/>
                  </a:lnTo>
                  <a:lnTo>
                    <a:pt x="206" y="18"/>
                  </a:lnTo>
                  <a:lnTo>
                    <a:pt x="192" y="24"/>
                  </a:lnTo>
                  <a:lnTo>
                    <a:pt x="178" y="29"/>
                  </a:lnTo>
                  <a:lnTo>
                    <a:pt x="164" y="35"/>
                  </a:lnTo>
                  <a:lnTo>
                    <a:pt x="150" y="42"/>
                  </a:lnTo>
                  <a:lnTo>
                    <a:pt x="138" y="51"/>
                  </a:lnTo>
                  <a:lnTo>
                    <a:pt x="126" y="58"/>
                  </a:lnTo>
                  <a:lnTo>
                    <a:pt x="114" y="67"/>
                  </a:lnTo>
                  <a:lnTo>
                    <a:pt x="103" y="77"/>
                  </a:lnTo>
                  <a:lnTo>
                    <a:pt x="92" y="87"/>
                  </a:lnTo>
                  <a:lnTo>
                    <a:pt x="81" y="98"/>
                  </a:lnTo>
                  <a:lnTo>
                    <a:pt x="72" y="108"/>
                  </a:lnTo>
                  <a:lnTo>
                    <a:pt x="61" y="119"/>
                  </a:lnTo>
                  <a:lnTo>
                    <a:pt x="54" y="131"/>
                  </a:lnTo>
                  <a:lnTo>
                    <a:pt x="44" y="143"/>
                  </a:lnTo>
                  <a:lnTo>
                    <a:pt x="37" y="156"/>
                  </a:lnTo>
                  <a:lnTo>
                    <a:pt x="31" y="167"/>
                  </a:lnTo>
                  <a:lnTo>
                    <a:pt x="25" y="182"/>
                  </a:lnTo>
                  <a:lnTo>
                    <a:pt x="18" y="195"/>
                  </a:lnTo>
                  <a:lnTo>
                    <a:pt x="14" y="208"/>
                  </a:lnTo>
                  <a:lnTo>
                    <a:pt x="9" y="222"/>
                  </a:lnTo>
                  <a:lnTo>
                    <a:pt x="6" y="237"/>
                  </a:lnTo>
                  <a:lnTo>
                    <a:pt x="3" y="251"/>
                  </a:lnTo>
                  <a:lnTo>
                    <a:pt x="2" y="266"/>
                  </a:lnTo>
                  <a:lnTo>
                    <a:pt x="0" y="282"/>
                  </a:lnTo>
                  <a:lnTo>
                    <a:pt x="0" y="296"/>
                  </a:lnTo>
                  <a:lnTo>
                    <a:pt x="0" y="312"/>
                  </a:lnTo>
                  <a:lnTo>
                    <a:pt x="2" y="327"/>
                  </a:lnTo>
                  <a:lnTo>
                    <a:pt x="3" y="341"/>
                  </a:lnTo>
                  <a:lnTo>
                    <a:pt x="6" y="356"/>
                  </a:lnTo>
                  <a:lnTo>
                    <a:pt x="9" y="370"/>
                  </a:lnTo>
                  <a:lnTo>
                    <a:pt x="14" y="385"/>
                  </a:lnTo>
                  <a:lnTo>
                    <a:pt x="18" y="398"/>
                  </a:lnTo>
                  <a:lnTo>
                    <a:pt x="25" y="411"/>
                  </a:lnTo>
                  <a:lnTo>
                    <a:pt x="31" y="424"/>
                  </a:lnTo>
                  <a:lnTo>
                    <a:pt x="37" y="437"/>
                  </a:lnTo>
                  <a:lnTo>
                    <a:pt x="44" y="450"/>
                  </a:lnTo>
                  <a:lnTo>
                    <a:pt x="54" y="462"/>
                  </a:lnTo>
                  <a:lnTo>
                    <a:pt x="61" y="473"/>
                  </a:lnTo>
                  <a:lnTo>
                    <a:pt x="72" y="485"/>
                  </a:lnTo>
                  <a:lnTo>
                    <a:pt x="81" y="495"/>
                  </a:lnTo>
                  <a:lnTo>
                    <a:pt x="92" y="505"/>
                  </a:lnTo>
                  <a:lnTo>
                    <a:pt x="103" y="515"/>
                  </a:lnTo>
                  <a:lnTo>
                    <a:pt x="114" y="524"/>
                  </a:lnTo>
                  <a:lnTo>
                    <a:pt x="126" y="534"/>
                  </a:lnTo>
                  <a:lnTo>
                    <a:pt x="138" y="541"/>
                  </a:lnTo>
                  <a:lnTo>
                    <a:pt x="150" y="550"/>
                  </a:lnTo>
                  <a:lnTo>
                    <a:pt x="164" y="556"/>
                  </a:lnTo>
                  <a:lnTo>
                    <a:pt x="178" y="563"/>
                  </a:lnTo>
                  <a:lnTo>
                    <a:pt x="192" y="569"/>
                  </a:lnTo>
                  <a:lnTo>
                    <a:pt x="206" y="575"/>
                  </a:lnTo>
                  <a:lnTo>
                    <a:pt x="221" y="579"/>
                  </a:lnTo>
                  <a:lnTo>
                    <a:pt x="235" y="583"/>
                  </a:lnTo>
                  <a:lnTo>
                    <a:pt x="250" y="586"/>
                  </a:lnTo>
                  <a:lnTo>
                    <a:pt x="265" y="589"/>
                  </a:lnTo>
                  <a:lnTo>
                    <a:pt x="282" y="591"/>
                  </a:lnTo>
                  <a:lnTo>
                    <a:pt x="298" y="592"/>
                  </a:lnTo>
                  <a:lnTo>
                    <a:pt x="315" y="592"/>
                  </a:lnTo>
                  <a:lnTo>
                    <a:pt x="330" y="592"/>
                  </a:lnTo>
                  <a:lnTo>
                    <a:pt x="345" y="591"/>
                  </a:lnTo>
                  <a:lnTo>
                    <a:pt x="362" y="589"/>
                  </a:lnTo>
                  <a:lnTo>
                    <a:pt x="378" y="586"/>
                  </a:lnTo>
                  <a:lnTo>
                    <a:pt x="393" y="583"/>
                  </a:lnTo>
                  <a:lnTo>
                    <a:pt x="407" y="579"/>
                  </a:lnTo>
                  <a:lnTo>
                    <a:pt x="422" y="575"/>
                  </a:lnTo>
                  <a:lnTo>
                    <a:pt x="436" y="569"/>
                  </a:lnTo>
                  <a:lnTo>
                    <a:pt x="450" y="563"/>
                  </a:lnTo>
                  <a:lnTo>
                    <a:pt x="463" y="556"/>
                  </a:lnTo>
                  <a:lnTo>
                    <a:pt x="477" y="550"/>
                  </a:lnTo>
                  <a:lnTo>
                    <a:pt x="490" y="541"/>
                  </a:lnTo>
                  <a:lnTo>
                    <a:pt x="502" y="534"/>
                  </a:lnTo>
                  <a:lnTo>
                    <a:pt x="514" y="524"/>
                  </a:lnTo>
                  <a:lnTo>
                    <a:pt x="525" y="515"/>
                  </a:lnTo>
                  <a:lnTo>
                    <a:pt x="536" y="505"/>
                  </a:lnTo>
                  <a:lnTo>
                    <a:pt x="546" y="495"/>
                  </a:lnTo>
                  <a:lnTo>
                    <a:pt x="556" y="485"/>
                  </a:lnTo>
                  <a:lnTo>
                    <a:pt x="566" y="473"/>
                  </a:lnTo>
                  <a:lnTo>
                    <a:pt x="574" y="462"/>
                  </a:lnTo>
                  <a:lnTo>
                    <a:pt x="583" y="450"/>
                  </a:lnTo>
                  <a:lnTo>
                    <a:pt x="591" y="437"/>
                  </a:lnTo>
                  <a:lnTo>
                    <a:pt x="597" y="424"/>
                  </a:lnTo>
                  <a:lnTo>
                    <a:pt x="603" y="411"/>
                  </a:lnTo>
                  <a:lnTo>
                    <a:pt x="609" y="398"/>
                  </a:lnTo>
                  <a:lnTo>
                    <a:pt x="614" y="385"/>
                  </a:lnTo>
                  <a:lnTo>
                    <a:pt x="618" y="370"/>
                  </a:lnTo>
                  <a:lnTo>
                    <a:pt x="622" y="356"/>
                  </a:lnTo>
                  <a:lnTo>
                    <a:pt x="625" y="341"/>
                  </a:lnTo>
                  <a:lnTo>
                    <a:pt x="626" y="327"/>
                  </a:lnTo>
                  <a:lnTo>
                    <a:pt x="628" y="312"/>
                  </a:lnTo>
                  <a:lnTo>
                    <a:pt x="628" y="296"/>
                  </a:lnTo>
                  <a:lnTo>
                    <a:pt x="628" y="282"/>
                  </a:lnTo>
                  <a:lnTo>
                    <a:pt x="626" y="266"/>
                  </a:lnTo>
                  <a:lnTo>
                    <a:pt x="625" y="251"/>
                  </a:lnTo>
                  <a:lnTo>
                    <a:pt x="622" y="237"/>
                  </a:lnTo>
                  <a:lnTo>
                    <a:pt x="618" y="222"/>
                  </a:lnTo>
                  <a:lnTo>
                    <a:pt x="614" y="208"/>
                  </a:lnTo>
                  <a:lnTo>
                    <a:pt x="609" y="195"/>
                  </a:lnTo>
                  <a:lnTo>
                    <a:pt x="603" y="182"/>
                  </a:lnTo>
                  <a:lnTo>
                    <a:pt x="597" y="167"/>
                  </a:lnTo>
                  <a:lnTo>
                    <a:pt x="591" y="156"/>
                  </a:lnTo>
                  <a:lnTo>
                    <a:pt x="583" y="143"/>
                  </a:lnTo>
                  <a:lnTo>
                    <a:pt x="574" y="131"/>
                  </a:lnTo>
                  <a:lnTo>
                    <a:pt x="566" y="119"/>
                  </a:lnTo>
                  <a:lnTo>
                    <a:pt x="556" y="108"/>
                  </a:lnTo>
                  <a:lnTo>
                    <a:pt x="546" y="98"/>
                  </a:lnTo>
                  <a:lnTo>
                    <a:pt x="536" y="87"/>
                  </a:lnTo>
                  <a:lnTo>
                    <a:pt x="525" y="77"/>
                  </a:lnTo>
                  <a:lnTo>
                    <a:pt x="514" y="67"/>
                  </a:lnTo>
                  <a:lnTo>
                    <a:pt x="502" y="58"/>
                  </a:lnTo>
                  <a:lnTo>
                    <a:pt x="490" y="51"/>
                  </a:lnTo>
                  <a:lnTo>
                    <a:pt x="477" y="42"/>
                  </a:lnTo>
                  <a:lnTo>
                    <a:pt x="463" y="35"/>
                  </a:lnTo>
                  <a:lnTo>
                    <a:pt x="450" y="29"/>
                  </a:lnTo>
                  <a:lnTo>
                    <a:pt x="436" y="24"/>
                  </a:lnTo>
                  <a:lnTo>
                    <a:pt x="422" y="18"/>
                  </a:lnTo>
                  <a:lnTo>
                    <a:pt x="407" y="13"/>
                  </a:lnTo>
                  <a:lnTo>
                    <a:pt x="393" y="9"/>
                  </a:lnTo>
                  <a:lnTo>
                    <a:pt x="378" y="6"/>
                  </a:lnTo>
                  <a:lnTo>
                    <a:pt x="362" y="3"/>
                  </a:lnTo>
                  <a:lnTo>
                    <a:pt x="345" y="2"/>
                  </a:lnTo>
                  <a:lnTo>
                    <a:pt x="330" y="0"/>
                  </a:lnTo>
                  <a:lnTo>
                    <a:pt x="31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36" name="Line 1868"/>
            <p:cNvSpPr>
              <a:spLocks noChangeShapeType="1"/>
            </p:cNvSpPr>
            <p:nvPr/>
          </p:nvSpPr>
          <p:spPr bwMode="auto">
            <a:xfrm flipV="1">
              <a:off x="3442" y="3088"/>
              <a:ext cx="67" cy="2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37" name="Line 1869"/>
            <p:cNvSpPr>
              <a:spLocks noChangeShapeType="1"/>
            </p:cNvSpPr>
            <p:nvPr/>
          </p:nvSpPr>
          <p:spPr bwMode="auto">
            <a:xfrm flipH="1" flipV="1">
              <a:off x="3540" y="3086"/>
              <a:ext cx="70" cy="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38" name="Freeform 1870"/>
            <p:cNvSpPr>
              <a:spLocks/>
            </p:cNvSpPr>
            <p:nvPr/>
          </p:nvSpPr>
          <p:spPr bwMode="auto">
            <a:xfrm>
              <a:off x="3372" y="3086"/>
              <a:ext cx="304" cy="309"/>
            </a:xfrm>
            <a:custGeom>
              <a:avLst/>
              <a:gdLst>
                <a:gd name="T0" fmla="*/ 282 w 628"/>
                <a:gd name="T1" fmla="*/ 2 h 592"/>
                <a:gd name="T2" fmla="*/ 235 w 628"/>
                <a:gd name="T3" fmla="*/ 9 h 592"/>
                <a:gd name="T4" fmla="*/ 192 w 628"/>
                <a:gd name="T5" fmla="*/ 24 h 592"/>
                <a:gd name="T6" fmla="*/ 150 w 628"/>
                <a:gd name="T7" fmla="*/ 42 h 592"/>
                <a:gd name="T8" fmla="*/ 114 w 628"/>
                <a:gd name="T9" fmla="*/ 67 h 592"/>
                <a:gd name="T10" fmla="*/ 81 w 628"/>
                <a:gd name="T11" fmla="*/ 98 h 592"/>
                <a:gd name="T12" fmla="*/ 54 w 628"/>
                <a:gd name="T13" fmla="*/ 131 h 592"/>
                <a:gd name="T14" fmla="*/ 31 w 628"/>
                <a:gd name="T15" fmla="*/ 167 h 592"/>
                <a:gd name="T16" fmla="*/ 14 w 628"/>
                <a:gd name="T17" fmla="*/ 208 h 592"/>
                <a:gd name="T18" fmla="*/ 3 w 628"/>
                <a:gd name="T19" fmla="*/ 251 h 592"/>
                <a:gd name="T20" fmla="*/ 0 w 628"/>
                <a:gd name="T21" fmla="*/ 296 h 592"/>
                <a:gd name="T22" fmla="*/ 3 w 628"/>
                <a:gd name="T23" fmla="*/ 341 h 592"/>
                <a:gd name="T24" fmla="*/ 14 w 628"/>
                <a:gd name="T25" fmla="*/ 385 h 592"/>
                <a:gd name="T26" fmla="*/ 31 w 628"/>
                <a:gd name="T27" fmla="*/ 424 h 592"/>
                <a:gd name="T28" fmla="*/ 54 w 628"/>
                <a:gd name="T29" fmla="*/ 462 h 592"/>
                <a:gd name="T30" fmla="*/ 81 w 628"/>
                <a:gd name="T31" fmla="*/ 495 h 592"/>
                <a:gd name="T32" fmla="*/ 114 w 628"/>
                <a:gd name="T33" fmla="*/ 524 h 592"/>
                <a:gd name="T34" fmla="*/ 150 w 628"/>
                <a:gd name="T35" fmla="*/ 550 h 592"/>
                <a:gd name="T36" fmla="*/ 192 w 628"/>
                <a:gd name="T37" fmla="*/ 569 h 592"/>
                <a:gd name="T38" fmla="*/ 235 w 628"/>
                <a:gd name="T39" fmla="*/ 583 h 592"/>
                <a:gd name="T40" fmla="*/ 282 w 628"/>
                <a:gd name="T41" fmla="*/ 591 h 592"/>
                <a:gd name="T42" fmla="*/ 330 w 628"/>
                <a:gd name="T43" fmla="*/ 592 h 592"/>
                <a:gd name="T44" fmla="*/ 378 w 628"/>
                <a:gd name="T45" fmla="*/ 586 h 592"/>
                <a:gd name="T46" fmla="*/ 422 w 628"/>
                <a:gd name="T47" fmla="*/ 575 h 592"/>
                <a:gd name="T48" fmla="*/ 463 w 628"/>
                <a:gd name="T49" fmla="*/ 556 h 592"/>
                <a:gd name="T50" fmla="*/ 502 w 628"/>
                <a:gd name="T51" fmla="*/ 534 h 592"/>
                <a:gd name="T52" fmla="*/ 536 w 628"/>
                <a:gd name="T53" fmla="*/ 505 h 592"/>
                <a:gd name="T54" fmla="*/ 566 w 628"/>
                <a:gd name="T55" fmla="*/ 473 h 592"/>
                <a:gd name="T56" fmla="*/ 591 w 628"/>
                <a:gd name="T57" fmla="*/ 437 h 592"/>
                <a:gd name="T58" fmla="*/ 609 w 628"/>
                <a:gd name="T59" fmla="*/ 398 h 592"/>
                <a:gd name="T60" fmla="*/ 622 w 628"/>
                <a:gd name="T61" fmla="*/ 356 h 592"/>
                <a:gd name="T62" fmla="*/ 628 w 628"/>
                <a:gd name="T63" fmla="*/ 312 h 592"/>
                <a:gd name="T64" fmla="*/ 626 w 628"/>
                <a:gd name="T65" fmla="*/ 266 h 592"/>
                <a:gd name="T66" fmla="*/ 618 w 628"/>
                <a:gd name="T67" fmla="*/ 222 h 592"/>
                <a:gd name="T68" fmla="*/ 603 w 628"/>
                <a:gd name="T69" fmla="*/ 182 h 592"/>
                <a:gd name="T70" fmla="*/ 583 w 628"/>
                <a:gd name="T71" fmla="*/ 143 h 592"/>
                <a:gd name="T72" fmla="*/ 556 w 628"/>
                <a:gd name="T73" fmla="*/ 108 h 592"/>
                <a:gd name="T74" fmla="*/ 525 w 628"/>
                <a:gd name="T75" fmla="*/ 77 h 592"/>
                <a:gd name="T76" fmla="*/ 490 w 628"/>
                <a:gd name="T77" fmla="*/ 51 h 592"/>
                <a:gd name="T78" fmla="*/ 450 w 628"/>
                <a:gd name="T79" fmla="*/ 29 h 592"/>
                <a:gd name="T80" fmla="*/ 407 w 628"/>
                <a:gd name="T81" fmla="*/ 13 h 592"/>
                <a:gd name="T82" fmla="*/ 362 w 628"/>
                <a:gd name="T83" fmla="*/ 3 h 592"/>
                <a:gd name="T84" fmla="*/ 315 w 628"/>
                <a:gd name="T85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8" h="592">
                  <a:moveTo>
                    <a:pt x="315" y="0"/>
                  </a:moveTo>
                  <a:lnTo>
                    <a:pt x="298" y="0"/>
                  </a:lnTo>
                  <a:lnTo>
                    <a:pt x="282" y="2"/>
                  </a:lnTo>
                  <a:lnTo>
                    <a:pt x="265" y="3"/>
                  </a:lnTo>
                  <a:lnTo>
                    <a:pt x="250" y="6"/>
                  </a:lnTo>
                  <a:lnTo>
                    <a:pt x="235" y="9"/>
                  </a:lnTo>
                  <a:lnTo>
                    <a:pt x="221" y="13"/>
                  </a:lnTo>
                  <a:lnTo>
                    <a:pt x="206" y="18"/>
                  </a:lnTo>
                  <a:lnTo>
                    <a:pt x="192" y="24"/>
                  </a:lnTo>
                  <a:lnTo>
                    <a:pt x="178" y="29"/>
                  </a:lnTo>
                  <a:lnTo>
                    <a:pt x="164" y="35"/>
                  </a:lnTo>
                  <a:lnTo>
                    <a:pt x="150" y="42"/>
                  </a:lnTo>
                  <a:lnTo>
                    <a:pt x="138" y="51"/>
                  </a:lnTo>
                  <a:lnTo>
                    <a:pt x="126" y="58"/>
                  </a:lnTo>
                  <a:lnTo>
                    <a:pt x="114" y="67"/>
                  </a:lnTo>
                  <a:lnTo>
                    <a:pt x="103" y="77"/>
                  </a:lnTo>
                  <a:lnTo>
                    <a:pt x="92" y="87"/>
                  </a:lnTo>
                  <a:lnTo>
                    <a:pt x="81" y="98"/>
                  </a:lnTo>
                  <a:lnTo>
                    <a:pt x="72" y="108"/>
                  </a:lnTo>
                  <a:lnTo>
                    <a:pt x="61" y="119"/>
                  </a:lnTo>
                  <a:lnTo>
                    <a:pt x="54" y="131"/>
                  </a:lnTo>
                  <a:lnTo>
                    <a:pt x="44" y="143"/>
                  </a:lnTo>
                  <a:lnTo>
                    <a:pt x="37" y="156"/>
                  </a:lnTo>
                  <a:lnTo>
                    <a:pt x="31" y="167"/>
                  </a:lnTo>
                  <a:lnTo>
                    <a:pt x="25" y="182"/>
                  </a:lnTo>
                  <a:lnTo>
                    <a:pt x="18" y="195"/>
                  </a:lnTo>
                  <a:lnTo>
                    <a:pt x="14" y="208"/>
                  </a:lnTo>
                  <a:lnTo>
                    <a:pt x="9" y="222"/>
                  </a:lnTo>
                  <a:lnTo>
                    <a:pt x="6" y="237"/>
                  </a:lnTo>
                  <a:lnTo>
                    <a:pt x="3" y="251"/>
                  </a:lnTo>
                  <a:lnTo>
                    <a:pt x="2" y="266"/>
                  </a:lnTo>
                  <a:lnTo>
                    <a:pt x="0" y="282"/>
                  </a:lnTo>
                  <a:lnTo>
                    <a:pt x="0" y="296"/>
                  </a:lnTo>
                  <a:lnTo>
                    <a:pt x="0" y="312"/>
                  </a:lnTo>
                  <a:lnTo>
                    <a:pt x="2" y="327"/>
                  </a:lnTo>
                  <a:lnTo>
                    <a:pt x="3" y="341"/>
                  </a:lnTo>
                  <a:lnTo>
                    <a:pt x="6" y="356"/>
                  </a:lnTo>
                  <a:lnTo>
                    <a:pt x="9" y="370"/>
                  </a:lnTo>
                  <a:lnTo>
                    <a:pt x="14" y="385"/>
                  </a:lnTo>
                  <a:lnTo>
                    <a:pt x="18" y="398"/>
                  </a:lnTo>
                  <a:lnTo>
                    <a:pt x="25" y="411"/>
                  </a:lnTo>
                  <a:lnTo>
                    <a:pt x="31" y="424"/>
                  </a:lnTo>
                  <a:lnTo>
                    <a:pt x="37" y="437"/>
                  </a:lnTo>
                  <a:lnTo>
                    <a:pt x="44" y="450"/>
                  </a:lnTo>
                  <a:lnTo>
                    <a:pt x="54" y="462"/>
                  </a:lnTo>
                  <a:lnTo>
                    <a:pt x="61" y="473"/>
                  </a:lnTo>
                  <a:lnTo>
                    <a:pt x="72" y="485"/>
                  </a:lnTo>
                  <a:lnTo>
                    <a:pt x="81" y="495"/>
                  </a:lnTo>
                  <a:lnTo>
                    <a:pt x="92" y="505"/>
                  </a:lnTo>
                  <a:lnTo>
                    <a:pt x="103" y="515"/>
                  </a:lnTo>
                  <a:lnTo>
                    <a:pt x="114" y="524"/>
                  </a:lnTo>
                  <a:lnTo>
                    <a:pt x="126" y="534"/>
                  </a:lnTo>
                  <a:lnTo>
                    <a:pt x="138" y="541"/>
                  </a:lnTo>
                  <a:lnTo>
                    <a:pt x="150" y="550"/>
                  </a:lnTo>
                  <a:lnTo>
                    <a:pt x="164" y="556"/>
                  </a:lnTo>
                  <a:lnTo>
                    <a:pt x="178" y="563"/>
                  </a:lnTo>
                  <a:lnTo>
                    <a:pt x="192" y="569"/>
                  </a:lnTo>
                  <a:lnTo>
                    <a:pt x="206" y="575"/>
                  </a:lnTo>
                  <a:lnTo>
                    <a:pt x="221" y="579"/>
                  </a:lnTo>
                  <a:lnTo>
                    <a:pt x="235" y="583"/>
                  </a:lnTo>
                  <a:lnTo>
                    <a:pt x="250" y="586"/>
                  </a:lnTo>
                  <a:lnTo>
                    <a:pt x="265" y="589"/>
                  </a:lnTo>
                  <a:lnTo>
                    <a:pt x="282" y="591"/>
                  </a:lnTo>
                  <a:lnTo>
                    <a:pt x="298" y="592"/>
                  </a:lnTo>
                  <a:lnTo>
                    <a:pt x="315" y="592"/>
                  </a:lnTo>
                  <a:lnTo>
                    <a:pt x="330" y="592"/>
                  </a:lnTo>
                  <a:lnTo>
                    <a:pt x="345" y="591"/>
                  </a:lnTo>
                  <a:lnTo>
                    <a:pt x="362" y="589"/>
                  </a:lnTo>
                  <a:lnTo>
                    <a:pt x="378" y="586"/>
                  </a:lnTo>
                  <a:lnTo>
                    <a:pt x="393" y="583"/>
                  </a:lnTo>
                  <a:lnTo>
                    <a:pt x="407" y="579"/>
                  </a:lnTo>
                  <a:lnTo>
                    <a:pt x="422" y="575"/>
                  </a:lnTo>
                  <a:lnTo>
                    <a:pt x="436" y="569"/>
                  </a:lnTo>
                  <a:lnTo>
                    <a:pt x="450" y="563"/>
                  </a:lnTo>
                  <a:lnTo>
                    <a:pt x="463" y="556"/>
                  </a:lnTo>
                  <a:lnTo>
                    <a:pt x="477" y="550"/>
                  </a:lnTo>
                  <a:lnTo>
                    <a:pt x="490" y="541"/>
                  </a:lnTo>
                  <a:lnTo>
                    <a:pt x="502" y="534"/>
                  </a:lnTo>
                  <a:lnTo>
                    <a:pt x="514" y="524"/>
                  </a:lnTo>
                  <a:lnTo>
                    <a:pt x="525" y="515"/>
                  </a:lnTo>
                  <a:lnTo>
                    <a:pt x="536" y="505"/>
                  </a:lnTo>
                  <a:lnTo>
                    <a:pt x="546" y="495"/>
                  </a:lnTo>
                  <a:lnTo>
                    <a:pt x="556" y="485"/>
                  </a:lnTo>
                  <a:lnTo>
                    <a:pt x="566" y="473"/>
                  </a:lnTo>
                  <a:lnTo>
                    <a:pt x="574" y="462"/>
                  </a:lnTo>
                  <a:lnTo>
                    <a:pt x="583" y="450"/>
                  </a:lnTo>
                  <a:lnTo>
                    <a:pt x="591" y="437"/>
                  </a:lnTo>
                  <a:lnTo>
                    <a:pt x="597" y="424"/>
                  </a:lnTo>
                  <a:lnTo>
                    <a:pt x="603" y="411"/>
                  </a:lnTo>
                  <a:lnTo>
                    <a:pt x="609" y="398"/>
                  </a:lnTo>
                  <a:lnTo>
                    <a:pt x="614" y="385"/>
                  </a:lnTo>
                  <a:lnTo>
                    <a:pt x="618" y="370"/>
                  </a:lnTo>
                  <a:lnTo>
                    <a:pt x="622" y="356"/>
                  </a:lnTo>
                  <a:lnTo>
                    <a:pt x="625" y="341"/>
                  </a:lnTo>
                  <a:lnTo>
                    <a:pt x="626" y="327"/>
                  </a:lnTo>
                  <a:lnTo>
                    <a:pt x="628" y="312"/>
                  </a:lnTo>
                  <a:lnTo>
                    <a:pt x="628" y="296"/>
                  </a:lnTo>
                  <a:lnTo>
                    <a:pt x="628" y="282"/>
                  </a:lnTo>
                  <a:lnTo>
                    <a:pt x="626" y="266"/>
                  </a:lnTo>
                  <a:lnTo>
                    <a:pt x="625" y="251"/>
                  </a:lnTo>
                  <a:lnTo>
                    <a:pt x="622" y="237"/>
                  </a:lnTo>
                  <a:lnTo>
                    <a:pt x="618" y="222"/>
                  </a:lnTo>
                  <a:lnTo>
                    <a:pt x="614" y="208"/>
                  </a:lnTo>
                  <a:lnTo>
                    <a:pt x="609" y="195"/>
                  </a:lnTo>
                  <a:lnTo>
                    <a:pt x="603" y="182"/>
                  </a:lnTo>
                  <a:lnTo>
                    <a:pt x="597" y="167"/>
                  </a:lnTo>
                  <a:lnTo>
                    <a:pt x="591" y="156"/>
                  </a:lnTo>
                  <a:lnTo>
                    <a:pt x="583" y="143"/>
                  </a:lnTo>
                  <a:lnTo>
                    <a:pt x="574" y="131"/>
                  </a:lnTo>
                  <a:lnTo>
                    <a:pt x="566" y="119"/>
                  </a:lnTo>
                  <a:lnTo>
                    <a:pt x="556" y="108"/>
                  </a:lnTo>
                  <a:lnTo>
                    <a:pt x="546" y="98"/>
                  </a:lnTo>
                  <a:lnTo>
                    <a:pt x="536" y="87"/>
                  </a:lnTo>
                  <a:lnTo>
                    <a:pt x="525" y="77"/>
                  </a:lnTo>
                  <a:lnTo>
                    <a:pt x="514" y="67"/>
                  </a:lnTo>
                  <a:lnTo>
                    <a:pt x="502" y="58"/>
                  </a:lnTo>
                  <a:lnTo>
                    <a:pt x="490" y="51"/>
                  </a:lnTo>
                  <a:lnTo>
                    <a:pt x="477" y="42"/>
                  </a:lnTo>
                  <a:lnTo>
                    <a:pt x="463" y="35"/>
                  </a:lnTo>
                  <a:lnTo>
                    <a:pt x="450" y="29"/>
                  </a:lnTo>
                  <a:lnTo>
                    <a:pt x="436" y="24"/>
                  </a:lnTo>
                  <a:lnTo>
                    <a:pt x="422" y="18"/>
                  </a:lnTo>
                  <a:lnTo>
                    <a:pt x="407" y="13"/>
                  </a:lnTo>
                  <a:lnTo>
                    <a:pt x="393" y="9"/>
                  </a:lnTo>
                  <a:lnTo>
                    <a:pt x="378" y="6"/>
                  </a:lnTo>
                  <a:lnTo>
                    <a:pt x="362" y="3"/>
                  </a:lnTo>
                  <a:lnTo>
                    <a:pt x="345" y="2"/>
                  </a:lnTo>
                  <a:lnTo>
                    <a:pt x="330" y="0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39" name="Freeform 1871"/>
            <p:cNvSpPr>
              <a:spLocks/>
            </p:cNvSpPr>
            <p:nvPr/>
          </p:nvSpPr>
          <p:spPr bwMode="auto">
            <a:xfrm>
              <a:off x="3372" y="3086"/>
              <a:ext cx="304" cy="309"/>
            </a:xfrm>
            <a:custGeom>
              <a:avLst/>
              <a:gdLst>
                <a:gd name="T0" fmla="*/ 282 w 628"/>
                <a:gd name="T1" fmla="*/ 2 h 592"/>
                <a:gd name="T2" fmla="*/ 235 w 628"/>
                <a:gd name="T3" fmla="*/ 9 h 592"/>
                <a:gd name="T4" fmla="*/ 192 w 628"/>
                <a:gd name="T5" fmla="*/ 24 h 592"/>
                <a:gd name="T6" fmla="*/ 150 w 628"/>
                <a:gd name="T7" fmla="*/ 42 h 592"/>
                <a:gd name="T8" fmla="*/ 114 w 628"/>
                <a:gd name="T9" fmla="*/ 67 h 592"/>
                <a:gd name="T10" fmla="*/ 81 w 628"/>
                <a:gd name="T11" fmla="*/ 98 h 592"/>
                <a:gd name="T12" fmla="*/ 54 w 628"/>
                <a:gd name="T13" fmla="*/ 131 h 592"/>
                <a:gd name="T14" fmla="*/ 31 w 628"/>
                <a:gd name="T15" fmla="*/ 167 h 592"/>
                <a:gd name="T16" fmla="*/ 14 w 628"/>
                <a:gd name="T17" fmla="*/ 208 h 592"/>
                <a:gd name="T18" fmla="*/ 3 w 628"/>
                <a:gd name="T19" fmla="*/ 251 h 592"/>
                <a:gd name="T20" fmla="*/ 0 w 628"/>
                <a:gd name="T21" fmla="*/ 296 h 592"/>
                <a:gd name="T22" fmla="*/ 3 w 628"/>
                <a:gd name="T23" fmla="*/ 341 h 592"/>
                <a:gd name="T24" fmla="*/ 14 w 628"/>
                <a:gd name="T25" fmla="*/ 385 h 592"/>
                <a:gd name="T26" fmla="*/ 31 w 628"/>
                <a:gd name="T27" fmla="*/ 424 h 592"/>
                <a:gd name="T28" fmla="*/ 54 w 628"/>
                <a:gd name="T29" fmla="*/ 462 h 592"/>
                <a:gd name="T30" fmla="*/ 81 w 628"/>
                <a:gd name="T31" fmla="*/ 495 h 592"/>
                <a:gd name="T32" fmla="*/ 114 w 628"/>
                <a:gd name="T33" fmla="*/ 524 h 592"/>
                <a:gd name="T34" fmla="*/ 150 w 628"/>
                <a:gd name="T35" fmla="*/ 550 h 592"/>
                <a:gd name="T36" fmla="*/ 192 w 628"/>
                <a:gd name="T37" fmla="*/ 569 h 592"/>
                <a:gd name="T38" fmla="*/ 235 w 628"/>
                <a:gd name="T39" fmla="*/ 583 h 592"/>
                <a:gd name="T40" fmla="*/ 282 w 628"/>
                <a:gd name="T41" fmla="*/ 591 h 592"/>
                <a:gd name="T42" fmla="*/ 330 w 628"/>
                <a:gd name="T43" fmla="*/ 592 h 592"/>
                <a:gd name="T44" fmla="*/ 378 w 628"/>
                <a:gd name="T45" fmla="*/ 586 h 592"/>
                <a:gd name="T46" fmla="*/ 422 w 628"/>
                <a:gd name="T47" fmla="*/ 575 h 592"/>
                <a:gd name="T48" fmla="*/ 463 w 628"/>
                <a:gd name="T49" fmla="*/ 556 h 592"/>
                <a:gd name="T50" fmla="*/ 502 w 628"/>
                <a:gd name="T51" fmla="*/ 534 h 592"/>
                <a:gd name="T52" fmla="*/ 536 w 628"/>
                <a:gd name="T53" fmla="*/ 505 h 592"/>
                <a:gd name="T54" fmla="*/ 566 w 628"/>
                <a:gd name="T55" fmla="*/ 473 h 592"/>
                <a:gd name="T56" fmla="*/ 591 w 628"/>
                <a:gd name="T57" fmla="*/ 437 h 592"/>
                <a:gd name="T58" fmla="*/ 609 w 628"/>
                <a:gd name="T59" fmla="*/ 398 h 592"/>
                <a:gd name="T60" fmla="*/ 622 w 628"/>
                <a:gd name="T61" fmla="*/ 356 h 592"/>
                <a:gd name="T62" fmla="*/ 628 w 628"/>
                <a:gd name="T63" fmla="*/ 312 h 592"/>
                <a:gd name="T64" fmla="*/ 626 w 628"/>
                <a:gd name="T65" fmla="*/ 266 h 592"/>
                <a:gd name="T66" fmla="*/ 618 w 628"/>
                <a:gd name="T67" fmla="*/ 222 h 592"/>
                <a:gd name="T68" fmla="*/ 603 w 628"/>
                <a:gd name="T69" fmla="*/ 182 h 592"/>
                <a:gd name="T70" fmla="*/ 583 w 628"/>
                <a:gd name="T71" fmla="*/ 143 h 592"/>
                <a:gd name="T72" fmla="*/ 556 w 628"/>
                <a:gd name="T73" fmla="*/ 108 h 592"/>
                <a:gd name="T74" fmla="*/ 525 w 628"/>
                <a:gd name="T75" fmla="*/ 77 h 592"/>
                <a:gd name="T76" fmla="*/ 490 w 628"/>
                <a:gd name="T77" fmla="*/ 51 h 592"/>
                <a:gd name="T78" fmla="*/ 450 w 628"/>
                <a:gd name="T79" fmla="*/ 29 h 592"/>
                <a:gd name="T80" fmla="*/ 407 w 628"/>
                <a:gd name="T81" fmla="*/ 13 h 592"/>
                <a:gd name="T82" fmla="*/ 362 w 628"/>
                <a:gd name="T83" fmla="*/ 3 h 592"/>
                <a:gd name="T84" fmla="*/ 315 w 628"/>
                <a:gd name="T85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28" h="592">
                  <a:moveTo>
                    <a:pt x="315" y="0"/>
                  </a:moveTo>
                  <a:lnTo>
                    <a:pt x="298" y="0"/>
                  </a:lnTo>
                  <a:lnTo>
                    <a:pt x="282" y="2"/>
                  </a:lnTo>
                  <a:lnTo>
                    <a:pt x="265" y="3"/>
                  </a:lnTo>
                  <a:lnTo>
                    <a:pt x="250" y="6"/>
                  </a:lnTo>
                  <a:lnTo>
                    <a:pt x="235" y="9"/>
                  </a:lnTo>
                  <a:lnTo>
                    <a:pt x="221" y="13"/>
                  </a:lnTo>
                  <a:lnTo>
                    <a:pt x="206" y="18"/>
                  </a:lnTo>
                  <a:lnTo>
                    <a:pt x="192" y="24"/>
                  </a:lnTo>
                  <a:lnTo>
                    <a:pt x="178" y="29"/>
                  </a:lnTo>
                  <a:lnTo>
                    <a:pt x="164" y="35"/>
                  </a:lnTo>
                  <a:lnTo>
                    <a:pt x="150" y="42"/>
                  </a:lnTo>
                  <a:lnTo>
                    <a:pt x="138" y="51"/>
                  </a:lnTo>
                  <a:lnTo>
                    <a:pt x="126" y="58"/>
                  </a:lnTo>
                  <a:lnTo>
                    <a:pt x="114" y="67"/>
                  </a:lnTo>
                  <a:lnTo>
                    <a:pt x="103" y="77"/>
                  </a:lnTo>
                  <a:lnTo>
                    <a:pt x="92" y="87"/>
                  </a:lnTo>
                  <a:lnTo>
                    <a:pt x="81" y="98"/>
                  </a:lnTo>
                  <a:lnTo>
                    <a:pt x="72" y="108"/>
                  </a:lnTo>
                  <a:lnTo>
                    <a:pt x="61" y="119"/>
                  </a:lnTo>
                  <a:lnTo>
                    <a:pt x="54" y="131"/>
                  </a:lnTo>
                  <a:lnTo>
                    <a:pt x="44" y="143"/>
                  </a:lnTo>
                  <a:lnTo>
                    <a:pt x="37" y="156"/>
                  </a:lnTo>
                  <a:lnTo>
                    <a:pt x="31" y="167"/>
                  </a:lnTo>
                  <a:lnTo>
                    <a:pt x="25" y="182"/>
                  </a:lnTo>
                  <a:lnTo>
                    <a:pt x="18" y="195"/>
                  </a:lnTo>
                  <a:lnTo>
                    <a:pt x="14" y="208"/>
                  </a:lnTo>
                  <a:lnTo>
                    <a:pt x="9" y="222"/>
                  </a:lnTo>
                  <a:lnTo>
                    <a:pt x="6" y="237"/>
                  </a:lnTo>
                  <a:lnTo>
                    <a:pt x="3" y="251"/>
                  </a:lnTo>
                  <a:lnTo>
                    <a:pt x="2" y="266"/>
                  </a:lnTo>
                  <a:lnTo>
                    <a:pt x="0" y="282"/>
                  </a:lnTo>
                  <a:lnTo>
                    <a:pt x="0" y="296"/>
                  </a:lnTo>
                  <a:lnTo>
                    <a:pt x="0" y="312"/>
                  </a:lnTo>
                  <a:lnTo>
                    <a:pt x="2" y="327"/>
                  </a:lnTo>
                  <a:lnTo>
                    <a:pt x="3" y="341"/>
                  </a:lnTo>
                  <a:lnTo>
                    <a:pt x="6" y="356"/>
                  </a:lnTo>
                  <a:lnTo>
                    <a:pt x="9" y="370"/>
                  </a:lnTo>
                  <a:lnTo>
                    <a:pt x="14" y="385"/>
                  </a:lnTo>
                  <a:lnTo>
                    <a:pt x="18" y="398"/>
                  </a:lnTo>
                  <a:lnTo>
                    <a:pt x="25" y="411"/>
                  </a:lnTo>
                  <a:lnTo>
                    <a:pt x="31" y="424"/>
                  </a:lnTo>
                  <a:lnTo>
                    <a:pt x="37" y="437"/>
                  </a:lnTo>
                  <a:lnTo>
                    <a:pt x="44" y="450"/>
                  </a:lnTo>
                  <a:lnTo>
                    <a:pt x="54" y="462"/>
                  </a:lnTo>
                  <a:lnTo>
                    <a:pt x="61" y="473"/>
                  </a:lnTo>
                  <a:lnTo>
                    <a:pt x="72" y="485"/>
                  </a:lnTo>
                  <a:lnTo>
                    <a:pt x="81" y="495"/>
                  </a:lnTo>
                  <a:lnTo>
                    <a:pt x="92" y="505"/>
                  </a:lnTo>
                  <a:lnTo>
                    <a:pt x="103" y="515"/>
                  </a:lnTo>
                  <a:lnTo>
                    <a:pt x="114" y="524"/>
                  </a:lnTo>
                  <a:lnTo>
                    <a:pt x="126" y="534"/>
                  </a:lnTo>
                  <a:lnTo>
                    <a:pt x="138" y="541"/>
                  </a:lnTo>
                  <a:lnTo>
                    <a:pt x="150" y="550"/>
                  </a:lnTo>
                  <a:lnTo>
                    <a:pt x="164" y="556"/>
                  </a:lnTo>
                  <a:lnTo>
                    <a:pt x="178" y="563"/>
                  </a:lnTo>
                  <a:lnTo>
                    <a:pt x="192" y="569"/>
                  </a:lnTo>
                  <a:lnTo>
                    <a:pt x="206" y="575"/>
                  </a:lnTo>
                  <a:lnTo>
                    <a:pt x="221" y="579"/>
                  </a:lnTo>
                  <a:lnTo>
                    <a:pt x="235" y="583"/>
                  </a:lnTo>
                  <a:lnTo>
                    <a:pt x="250" y="586"/>
                  </a:lnTo>
                  <a:lnTo>
                    <a:pt x="265" y="589"/>
                  </a:lnTo>
                  <a:lnTo>
                    <a:pt x="282" y="591"/>
                  </a:lnTo>
                  <a:lnTo>
                    <a:pt x="298" y="592"/>
                  </a:lnTo>
                  <a:lnTo>
                    <a:pt x="315" y="592"/>
                  </a:lnTo>
                  <a:lnTo>
                    <a:pt x="330" y="592"/>
                  </a:lnTo>
                  <a:lnTo>
                    <a:pt x="345" y="591"/>
                  </a:lnTo>
                  <a:lnTo>
                    <a:pt x="362" y="589"/>
                  </a:lnTo>
                  <a:lnTo>
                    <a:pt x="378" y="586"/>
                  </a:lnTo>
                  <a:lnTo>
                    <a:pt x="393" y="583"/>
                  </a:lnTo>
                  <a:lnTo>
                    <a:pt x="407" y="579"/>
                  </a:lnTo>
                  <a:lnTo>
                    <a:pt x="422" y="575"/>
                  </a:lnTo>
                  <a:lnTo>
                    <a:pt x="436" y="569"/>
                  </a:lnTo>
                  <a:lnTo>
                    <a:pt x="450" y="563"/>
                  </a:lnTo>
                  <a:lnTo>
                    <a:pt x="463" y="556"/>
                  </a:lnTo>
                  <a:lnTo>
                    <a:pt x="477" y="550"/>
                  </a:lnTo>
                  <a:lnTo>
                    <a:pt x="490" y="541"/>
                  </a:lnTo>
                  <a:lnTo>
                    <a:pt x="502" y="534"/>
                  </a:lnTo>
                  <a:lnTo>
                    <a:pt x="514" y="524"/>
                  </a:lnTo>
                  <a:lnTo>
                    <a:pt x="525" y="515"/>
                  </a:lnTo>
                  <a:lnTo>
                    <a:pt x="536" y="505"/>
                  </a:lnTo>
                  <a:lnTo>
                    <a:pt x="546" y="495"/>
                  </a:lnTo>
                  <a:lnTo>
                    <a:pt x="556" y="485"/>
                  </a:lnTo>
                  <a:lnTo>
                    <a:pt x="566" y="473"/>
                  </a:lnTo>
                  <a:lnTo>
                    <a:pt x="574" y="462"/>
                  </a:lnTo>
                  <a:lnTo>
                    <a:pt x="583" y="450"/>
                  </a:lnTo>
                  <a:lnTo>
                    <a:pt x="591" y="437"/>
                  </a:lnTo>
                  <a:lnTo>
                    <a:pt x="597" y="424"/>
                  </a:lnTo>
                  <a:lnTo>
                    <a:pt x="603" y="411"/>
                  </a:lnTo>
                  <a:lnTo>
                    <a:pt x="609" y="398"/>
                  </a:lnTo>
                  <a:lnTo>
                    <a:pt x="614" y="385"/>
                  </a:lnTo>
                  <a:lnTo>
                    <a:pt x="618" y="370"/>
                  </a:lnTo>
                  <a:lnTo>
                    <a:pt x="622" y="356"/>
                  </a:lnTo>
                  <a:lnTo>
                    <a:pt x="625" y="341"/>
                  </a:lnTo>
                  <a:lnTo>
                    <a:pt x="626" y="327"/>
                  </a:lnTo>
                  <a:lnTo>
                    <a:pt x="628" y="312"/>
                  </a:lnTo>
                  <a:lnTo>
                    <a:pt x="628" y="296"/>
                  </a:lnTo>
                  <a:lnTo>
                    <a:pt x="628" y="282"/>
                  </a:lnTo>
                  <a:lnTo>
                    <a:pt x="626" y="266"/>
                  </a:lnTo>
                  <a:lnTo>
                    <a:pt x="625" y="251"/>
                  </a:lnTo>
                  <a:lnTo>
                    <a:pt x="622" y="237"/>
                  </a:lnTo>
                  <a:lnTo>
                    <a:pt x="618" y="222"/>
                  </a:lnTo>
                  <a:lnTo>
                    <a:pt x="614" y="208"/>
                  </a:lnTo>
                  <a:lnTo>
                    <a:pt x="609" y="195"/>
                  </a:lnTo>
                  <a:lnTo>
                    <a:pt x="603" y="182"/>
                  </a:lnTo>
                  <a:lnTo>
                    <a:pt x="597" y="167"/>
                  </a:lnTo>
                  <a:lnTo>
                    <a:pt x="591" y="156"/>
                  </a:lnTo>
                  <a:lnTo>
                    <a:pt x="583" y="143"/>
                  </a:lnTo>
                  <a:lnTo>
                    <a:pt x="574" y="131"/>
                  </a:lnTo>
                  <a:lnTo>
                    <a:pt x="566" y="119"/>
                  </a:lnTo>
                  <a:lnTo>
                    <a:pt x="556" y="108"/>
                  </a:lnTo>
                  <a:lnTo>
                    <a:pt x="546" y="98"/>
                  </a:lnTo>
                  <a:lnTo>
                    <a:pt x="536" y="87"/>
                  </a:lnTo>
                  <a:lnTo>
                    <a:pt x="525" y="77"/>
                  </a:lnTo>
                  <a:lnTo>
                    <a:pt x="514" y="67"/>
                  </a:lnTo>
                  <a:lnTo>
                    <a:pt x="502" y="58"/>
                  </a:lnTo>
                  <a:lnTo>
                    <a:pt x="490" y="51"/>
                  </a:lnTo>
                  <a:lnTo>
                    <a:pt x="477" y="42"/>
                  </a:lnTo>
                  <a:lnTo>
                    <a:pt x="463" y="35"/>
                  </a:lnTo>
                  <a:lnTo>
                    <a:pt x="450" y="29"/>
                  </a:lnTo>
                  <a:lnTo>
                    <a:pt x="436" y="24"/>
                  </a:lnTo>
                  <a:lnTo>
                    <a:pt x="422" y="18"/>
                  </a:lnTo>
                  <a:lnTo>
                    <a:pt x="407" y="13"/>
                  </a:lnTo>
                  <a:lnTo>
                    <a:pt x="393" y="9"/>
                  </a:lnTo>
                  <a:lnTo>
                    <a:pt x="378" y="6"/>
                  </a:lnTo>
                  <a:lnTo>
                    <a:pt x="362" y="3"/>
                  </a:lnTo>
                  <a:lnTo>
                    <a:pt x="345" y="2"/>
                  </a:lnTo>
                  <a:lnTo>
                    <a:pt x="330" y="0"/>
                  </a:lnTo>
                  <a:lnTo>
                    <a:pt x="31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40" name="Line 1872"/>
            <p:cNvSpPr>
              <a:spLocks noChangeShapeType="1"/>
            </p:cNvSpPr>
            <p:nvPr/>
          </p:nvSpPr>
          <p:spPr bwMode="auto">
            <a:xfrm flipV="1">
              <a:off x="3442" y="3088"/>
              <a:ext cx="67" cy="28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41" name="Line 1873"/>
            <p:cNvSpPr>
              <a:spLocks noChangeShapeType="1"/>
            </p:cNvSpPr>
            <p:nvPr/>
          </p:nvSpPr>
          <p:spPr bwMode="auto">
            <a:xfrm flipH="1" flipV="1">
              <a:off x="3540" y="3086"/>
              <a:ext cx="70" cy="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42" name="Freeform 1874"/>
            <p:cNvSpPr>
              <a:spLocks/>
            </p:cNvSpPr>
            <p:nvPr/>
          </p:nvSpPr>
          <p:spPr bwMode="auto">
            <a:xfrm>
              <a:off x="4670" y="2950"/>
              <a:ext cx="344" cy="175"/>
            </a:xfrm>
            <a:custGeom>
              <a:avLst/>
              <a:gdLst>
                <a:gd name="T0" fmla="*/ 0 w 712"/>
                <a:gd name="T1" fmla="*/ 335 h 335"/>
                <a:gd name="T2" fmla="*/ 49 w 712"/>
                <a:gd name="T3" fmla="*/ 322 h 335"/>
                <a:gd name="T4" fmla="*/ 97 w 712"/>
                <a:gd name="T5" fmla="*/ 310 h 335"/>
                <a:gd name="T6" fmla="*/ 147 w 712"/>
                <a:gd name="T7" fmla="*/ 294 h 335"/>
                <a:gd name="T8" fmla="*/ 195 w 712"/>
                <a:gd name="T9" fmla="*/ 280 h 335"/>
                <a:gd name="T10" fmla="*/ 244 w 712"/>
                <a:gd name="T11" fmla="*/ 262 h 335"/>
                <a:gd name="T12" fmla="*/ 290 w 712"/>
                <a:gd name="T13" fmla="*/ 245 h 335"/>
                <a:gd name="T14" fmla="*/ 336 w 712"/>
                <a:gd name="T15" fmla="*/ 226 h 335"/>
                <a:gd name="T16" fmla="*/ 381 w 712"/>
                <a:gd name="T17" fmla="*/ 203 h 335"/>
                <a:gd name="T18" fmla="*/ 428 w 712"/>
                <a:gd name="T19" fmla="*/ 184 h 335"/>
                <a:gd name="T20" fmla="*/ 470 w 712"/>
                <a:gd name="T21" fmla="*/ 159 h 335"/>
                <a:gd name="T22" fmla="*/ 513 w 712"/>
                <a:gd name="T23" fmla="*/ 136 h 335"/>
                <a:gd name="T24" fmla="*/ 556 w 712"/>
                <a:gd name="T25" fmla="*/ 111 h 335"/>
                <a:gd name="T26" fmla="*/ 595 w 712"/>
                <a:gd name="T27" fmla="*/ 84 h 335"/>
                <a:gd name="T28" fmla="*/ 637 w 712"/>
                <a:gd name="T29" fmla="*/ 58 h 335"/>
                <a:gd name="T30" fmla="*/ 675 w 712"/>
                <a:gd name="T31" fmla="*/ 29 h 335"/>
                <a:gd name="T32" fmla="*/ 712 w 712"/>
                <a:gd name="T33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2" h="335">
                  <a:moveTo>
                    <a:pt x="0" y="335"/>
                  </a:moveTo>
                  <a:lnTo>
                    <a:pt x="49" y="322"/>
                  </a:lnTo>
                  <a:lnTo>
                    <a:pt x="97" y="310"/>
                  </a:lnTo>
                  <a:lnTo>
                    <a:pt x="147" y="294"/>
                  </a:lnTo>
                  <a:lnTo>
                    <a:pt x="195" y="280"/>
                  </a:lnTo>
                  <a:lnTo>
                    <a:pt x="244" y="262"/>
                  </a:lnTo>
                  <a:lnTo>
                    <a:pt x="290" y="245"/>
                  </a:lnTo>
                  <a:lnTo>
                    <a:pt x="336" y="226"/>
                  </a:lnTo>
                  <a:lnTo>
                    <a:pt x="381" y="203"/>
                  </a:lnTo>
                  <a:lnTo>
                    <a:pt x="428" y="184"/>
                  </a:lnTo>
                  <a:lnTo>
                    <a:pt x="470" y="159"/>
                  </a:lnTo>
                  <a:lnTo>
                    <a:pt x="513" y="136"/>
                  </a:lnTo>
                  <a:lnTo>
                    <a:pt x="556" y="111"/>
                  </a:lnTo>
                  <a:lnTo>
                    <a:pt x="595" y="84"/>
                  </a:lnTo>
                  <a:lnTo>
                    <a:pt x="637" y="58"/>
                  </a:lnTo>
                  <a:lnTo>
                    <a:pt x="675" y="29"/>
                  </a:lnTo>
                  <a:lnTo>
                    <a:pt x="712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43" name="Freeform 1875"/>
            <p:cNvSpPr>
              <a:spLocks/>
            </p:cNvSpPr>
            <p:nvPr/>
          </p:nvSpPr>
          <p:spPr bwMode="auto">
            <a:xfrm>
              <a:off x="4897" y="2857"/>
              <a:ext cx="314" cy="89"/>
            </a:xfrm>
            <a:custGeom>
              <a:avLst/>
              <a:gdLst>
                <a:gd name="T0" fmla="*/ 0 w 649"/>
                <a:gd name="T1" fmla="*/ 172 h 172"/>
                <a:gd name="T2" fmla="*/ 75 w 649"/>
                <a:gd name="T3" fmla="*/ 161 h 172"/>
                <a:gd name="T4" fmla="*/ 148 w 649"/>
                <a:gd name="T5" fmla="*/ 145 h 172"/>
                <a:gd name="T6" fmla="*/ 219 w 649"/>
                <a:gd name="T7" fmla="*/ 132 h 172"/>
                <a:gd name="T8" fmla="*/ 294 w 649"/>
                <a:gd name="T9" fmla="*/ 115 h 172"/>
                <a:gd name="T10" fmla="*/ 365 w 649"/>
                <a:gd name="T11" fmla="*/ 95 h 172"/>
                <a:gd name="T12" fmla="*/ 435 w 649"/>
                <a:gd name="T13" fmla="*/ 73 h 172"/>
                <a:gd name="T14" fmla="*/ 509 w 649"/>
                <a:gd name="T15" fmla="*/ 51 h 172"/>
                <a:gd name="T16" fmla="*/ 580 w 649"/>
                <a:gd name="T17" fmla="*/ 27 h 172"/>
                <a:gd name="T18" fmla="*/ 649 w 649"/>
                <a:gd name="T19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9" h="172">
                  <a:moveTo>
                    <a:pt x="0" y="172"/>
                  </a:moveTo>
                  <a:lnTo>
                    <a:pt x="75" y="161"/>
                  </a:lnTo>
                  <a:lnTo>
                    <a:pt x="148" y="145"/>
                  </a:lnTo>
                  <a:lnTo>
                    <a:pt x="219" y="132"/>
                  </a:lnTo>
                  <a:lnTo>
                    <a:pt x="294" y="115"/>
                  </a:lnTo>
                  <a:lnTo>
                    <a:pt x="365" y="95"/>
                  </a:lnTo>
                  <a:lnTo>
                    <a:pt x="435" y="73"/>
                  </a:lnTo>
                  <a:lnTo>
                    <a:pt x="509" y="51"/>
                  </a:lnTo>
                  <a:lnTo>
                    <a:pt x="580" y="27"/>
                  </a:lnTo>
                  <a:lnTo>
                    <a:pt x="649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44" name="Freeform 1876"/>
            <p:cNvSpPr>
              <a:spLocks/>
            </p:cNvSpPr>
            <p:nvPr/>
          </p:nvSpPr>
          <p:spPr bwMode="auto">
            <a:xfrm>
              <a:off x="5014" y="2878"/>
              <a:ext cx="199" cy="68"/>
            </a:xfrm>
            <a:custGeom>
              <a:avLst/>
              <a:gdLst>
                <a:gd name="T0" fmla="*/ 0 w 410"/>
                <a:gd name="T1" fmla="*/ 129 h 129"/>
                <a:gd name="T2" fmla="*/ 49 w 410"/>
                <a:gd name="T3" fmla="*/ 122 h 129"/>
                <a:gd name="T4" fmla="*/ 95 w 410"/>
                <a:gd name="T5" fmla="*/ 110 h 129"/>
                <a:gd name="T6" fmla="*/ 140 w 410"/>
                <a:gd name="T7" fmla="*/ 100 h 129"/>
                <a:gd name="T8" fmla="*/ 187 w 410"/>
                <a:gd name="T9" fmla="*/ 87 h 129"/>
                <a:gd name="T10" fmla="*/ 232 w 410"/>
                <a:gd name="T11" fmla="*/ 71 h 129"/>
                <a:gd name="T12" fmla="*/ 276 w 410"/>
                <a:gd name="T13" fmla="*/ 55 h 129"/>
                <a:gd name="T14" fmla="*/ 322 w 410"/>
                <a:gd name="T15" fmla="*/ 38 h 129"/>
                <a:gd name="T16" fmla="*/ 367 w 410"/>
                <a:gd name="T17" fmla="*/ 20 h 129"/>
                <a:gd name="T18" fmla="*/ 410 w 410"/>
                <a:gd name="T19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0" h="129">
                  <a:moveTo>
                    <a:pt x="0" y="129"/>
                  </a:moveTo>
                  <a:lnTo>
                    <a:pt x="49" y="122"/>
                  </a:lnTo>
                  <a:lnTo>
                    <a:pt x="95" y="110"/>
                  </a:lnTo>
                  <a:lnTo>
                    <a:pt x="140" y="100"/>
                  </a:lnTo>
                  <a:lnTo>
                    <a:pt x="187" y="87"/>
                  </a:lnTo>
                  <a:lnTo>
                    <a:pt x="232" y="71"/>
                  </a:lnTo>
                  <a:lnTo>
                    <a:pt x="276" y="55"/>
                  </a:lnTo>
                  <a:lnTo>
                    <a:pt x="322" y="38"/>
                  </a:lnTo>
                  <a:lnTo>
                    <a:pt x="367" y="20"/>
                  </a:lnTo>
                  <a:lnTo>
                    <a:pt x="41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45" name="Freeform 1877"/>
            <p:cNvSpPr>
              <a:spLocks/>
            </p:cNvSpPr>
            <p:nvPr/>
          </p:nvSpPr>
          <p:spPr bwMode="auto">
            <a:xfrm>
              <a:off x="1190" y="1577"/>
              <a:ext cx="1365" cy="531"/>
            </a:xfrm>
            <a:custGeom>
              <a:avLst/>
              <a:gdLst>
                <a:gd name="T0" fmla="*/ 0 w 2823"/>
                <a:gd name="T1" fmla="*/ 377 h 1018"/>
                <a:gd name="T2" fmla="*/ 3 w 2823"/>
                <a:gd name="T3" fmla="*/ 3 h 1018"/>
                <a:gd name="T4" fmla="*/ 2791 w 2823"/>
                <a:gd name="T5" fmla="*/ 0 h 1018"/>
                <a:gd name="T6" fmla="*/ 2794 w 2823"/>
                <a:gd name="T7" fmla="*/ 873 h 1018"/>
                <a:gd name="T8" fmla="*/ 2559 w 2823"/>
                <a:gd name="T9" fmla="*/ 1018 h 1018"/>
                <a:gd name="T10" fmla="*/ 2823 w 2823"/>
                <a:gd name="T11" fmla="*/ 1018 h 1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3" h="1018">
                  <a:moveTo>
                    <a:pt x="0" y="377"/>
                  </a:moveTo>
                  <a:lnTo>
                    <a:pt x="3" y="3"/>
                  </a:lnTo>
                  <a:lnTo>
                    <a:pt x="2791" y="0"/>
                  </a:lnTo>
                  <a:lnTo>
                    <a:pt x="2794" y="873"/>
                  </a:lnTo>
                  <a:lnTo>
                    <a:pt x="2559" y="1018"/>
                  </a:lnTo>
                  <a:lnTo>
                    <a:pt x="2823" y="1018"/>
                  </a:lnTo>
                </a:path>
              </a:pathLst>
            </a:custGeom>
            <a:noFill/>
            <a:ln w="301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46" name="Freeform 1878"/>
            <p:cNvSpPr>
              <a:spLocks/>
            </p:cNvSpPr>
            <p:nvPr/>
          </p:nvSpPr>
          <p:spPr bwMode="auto">
            <a:xfrm>
              <a:off x="1117" y="2276"/>
              <a:ext cx="156" cy="264"/>
            </a:xfrm>
            <a:custGeom>
              <a:avLst/>
              <a:gdLst>
                <a:gd name="T0" fmla="*/ 317 w 320"/>
                <a:gd name="T1" fmla="*/ 75 h 505"/>
                <a:gd name="T2" fmla="*/ 308 w 320"/>
                <a:gd name="T3" fmla="*/ 61 h 505"/>
                <a:gd name="T4" fmla="*/ 297 w 320"/>
                <a:gd name="T5" fmla="*/ 46 h 505"/>
                <a:gd name="T6" fmla="*/ 282 w 320"/>
                <a:gd name="T7" fmla="*/ 32 h 505"/>
                <a:gd name="T8" fmla="*/ 261 w 320"/>
                <a:gd name="T9" fmla="*/ 20 h 505"/>
                <a:gd name="T10" fmla="*/ 235 w 320"/>
                <a:gd name="T11" fmla="*/ 12 h 505"/>
                <a:gd name="T12" fmla="*/ 205 w 320"/>
                <a:gd name="T13" fmla="*/ 6 h 505"/>
                <a:gd name="T14" fmla="*/ 175 w 320"/>
                <a:gd name="T15" fmla="*/ 1 h 505"/>
                <a:gd name="T16" fmla="*/ 144 w 320"/>
                <a:gd name="T17" fmla="*/ 1 h 505"/>
                <a:gd name="T18" fmla="*/ 115 w 320"/>
                <a:gd name="T19" fmla="*/ 6 h 505"/>
                <a:gd name="T20" fmla="*/ 86 w 320"/>
                <a:gd name="T21" fmla="*/ 12 h 505"/>
                <a:gd name="T22" fmla="*/ 58 w 320"/>
                <a:gd name="T23" fmla="*/ 20 h 505"/>
                <a:gd name="T24" fmla="*/ 37 w 320"/>
                <a:gd name="T25" fmla="*/ 32 h 505"/>
                <a:gd name="T26" fmla="*/ 21 w 320"/>
                <a:gd name="T27" fmla="*/ 46 h 505"/>
                <a:gd name="T28" fmla="*/ 10 w 320"/>
                <a:gd name="T29" fmla="*/ 61 h 505"/>
                <a:gd name="T30" fmla="*/ 3 w 320"/>
                <a:gd name="T31" fmla="*/ 75 h 505"/>
                <a:gd name="T32" fmla="*/ 0 w 320"/>
                <a:gd name="T33" fmla="*/ 505 h 505"/>
                <a:gd name="T34" fmla="*/ 6 w 320"/>
                <a:gd name="T35" fmla="*/ 489 h 505"/>
                <a:gd name="T36" fmla="*/ 15 w 320"/>
                <a:gd name="T37" fmla="*/ 474 h 505"/>
                <a:gd name="T38" fmla="*/ 29 w 320"/>
                <a:gd name="T39" fmla="*/ 460 h 505"/>
                <a:gd name="T40" fmla="*/ 46 w 320"/>
                <a:gd name="T41" fmla="*/ 445 h 505"/>
                <a:gd name="T42" fmla="*/ 72 w 320"/>
                <a:gd name="T43" fmla="*/ 437 h 505"/>
                <a:gd name="T44" fmla="*/ 99 w 320"/>
                <a:gd name="T45" fmla="*/ 429 h 505"/>
                <a:gd name="T46" fmla="*/ 129 w 320"/>
                <a:gd name="T47" fmla="*/ 424 h 505"/>
                <a:gd name="T48" fmla="*/ 159 w 320"/>
                <a:gd name="T49" fmla="*/ 421 h 505"/>
                <a:gd name="T50" fmla="*/ 190 w 320"/>
                <a:gd name="T51" fmla="*/ 424 h 505"/>
                <a:gd name="T52" fmla="*/ 219 w 320"/>
                <a:gd name="T53" fmla="*/ 429 h 505"/>
                <a:gd name="T54" fmla="*/ 247 w 320"/>
                <a:gd name="T55" fmla="*/ 437 h 505"/>
                <a:gd name="T56" fmla="*/ 273 w 320"/>
                <a:gd name="T57" fmla="*/ 445 h 505"/>
                <a:gd name="T58" fmla="*/ 290 w 320"/>
                <a:gd name="T59" fmla="*/ 460 h 505"/>
                <a:gd name="T60" fmla="*/ 304 w 320"/>
                <a:gd name="T61" fmla="*/ 474 h 505"/>
                <a:gd name="T62" fmla="*/ 313 w 320"/>
                <a:gd name="T63" fmla="*/ 489 h 505"/>
                <a:gd name="T64" fmla="*/ 320 w 320"/>
                <a:gd name="T65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505">
                  <a:moveTo>
                    <a:pt x="320" y="84"/>
                  </a:moveTo>
                  <a:lnTo>
                    <a:pt x="317" y="75"/>
                  </a:lnTo>
                  <a:lnTo>
                    <a:pt x="313" y="68"/>
                  </a:lnTo>
                  <a:lnTo>
                    <a:pt x="308" y="61"/>
                  </a:lnTo>
                  <a:lnTo>
                    <a:pt x="304" y="54"/>
                  </a:lnTo>
                  <a:lnTo>
                    <a:pt x="297" y="46"/>
                  </a:lnTo>
                  <a:lnTo>
                    <a:pt x="290" y="39"/>
                  </a:lnTo>
                  <a:lnTo>
                    <a:pt x="282" y="32"/>
                  </a:lnTo>
                  <a:lnTo>
                    <a:pt x="273" y="26"/>
                  </a:lnTo>
                  <a:lnTo>
                    <a:pt x="261" y="20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19" y="9"/>
                  </a:lnTo>
                  <a:lnTo>
                    <a:pt x="205" y="6"/>
                  </a:lnTo>
                  <a:lnTo>
                    <a:pt x="190" y="3"/>
                  </a:lnTo>
                  <a:lnTo>
                    <a:pt x="175" y="1"/>
                  </a:lnTo>
                  <a:lnTo>
                    <a:pt x="159" y="0"/>
                  </a:lnTo>
                  <a:lnTo>
                    <a:pt x="144" y="1"/>
                  </a:lnTo>
                  <a:lnTo>
                    <a:pt x="129" y="3"/>
                  </a:lnTo>
                  <a:lnTo>
                    <a:pt x="115" y="6"/>
                  </a:lnTo>
                  <a:lnTo>
                    <a:pt x="99" y="9"/>
                  </a:lnTo>
                  <a:lnTo>
                    <a:pt x="86" y="12"/>
                  </a:lnTo>
                  <a:lnTo>
                    <a:pt x="72" y="16"/>
                  </a:lnTo>
                  <a:lnTo>
                    <a:pt x="58" y="20"/>
                  </a:lnTo>
                  <a:lnTo>
                    <a:pt x="46" y="26"/>
                  </a:lnTo>
                  <a:lnTo>
                    <a:pt x="37" y="32"/>
                  </a:lnTo>
                  <a:lnTo>
                    <a:pt x="29" y="39"/>
                  </a:lnTo>
                  <a:lnTo>
                    <a:pt x="21" y="46"/>
                  </a:lnTo>
                  <a:lnTo>
                    <a:pt x="15" y="54"/>
                  </a:lnTo>
                  <a:lnTo>
                    <a:pt x="10" y="61"/>
                  </a:lnTo>
                  <a:lnTo>
                    <a:pt x="6" y="68"/>
                  </a:lnTo>
                  <a:lnTo>
                    <a:pt x="3" y="75"/>
                  </a:lnTo>
                  <a:lnTo>
                    <a:pt x="0" y="84"/>
                  </a:lnTo>
                  <a:lnTo>
                    <a:pt x="0" y="505"/>
                  </a:lnTo>
                  <a:lnTo>
                    <a:pt x="3" y="496"/>
                  </a:lnTo>
                  <a:lnTo>
                    <a:pt x="6" y="489"/>
                  </a:lnTo>
                  <a:lnTo>
                    <a:pt x="10" y="482"/>
                  </a:lnTo>
                  <a:lnTo>
                    <a:pt x="15" y="474"/>
                  </a:lnTo>
                  <a:lnTo>
                    <a:pt x="21" y="467"/>
                  </a:lnTo>
                  <a:lnTo>
                    <a:pt x="29" y="460"/>
                  </a:lnTo>
                  <a:lnTo>
                    <a:pt x="37" y="453"/>
                  </a:lnTo>
                  <a:lnTo>
                    <a:pt x="46" y="445"/>
                  </a:lnTo>
                  <a:lnTo>
                    <a:pt x="58" y="441"/>
                  </a:lnTo>
                  <a:lnTo>
                    <a:pt x="72" y="437"/>
                  </a:lnTo>
                  <a:lnTo>
                    <a:pt x="86" y="432"/>
                  </a:lnTo>
                  <a:lnTo>
                    <a:pt x="99" y="429"/>
                  </a:lnTo>
                  <a:lnTo>
                    <a:pt x="115" y="425"/>
                  </a:lnTo>
                  <a:lnTo>
                    <a:pt x="129" y="424"/>
                  </a:lnTo>
                  <a:lnTo>
                    <a:pt x="144" y="422"/>
                  </a:lnTo>
                  <a:lnTo>
                    <a:pt x="159" y="421"/>
                  </a:lnTo>
                  <a:lnTo>
                    <a:pt x="175" y="422"/>
                  </a:lnTo>
                  <a:lnTo>
                    <a:pt x="190" y="424"/>
                  </a:lnTo>
                  <a:lnTo>
                    <a:pt x="205" y="425"/>
                  </a:lnTo>
                  <a:lnTo>
                    <a:pt x="219" y="429"/>
                  </a:lnTo>
                  <a:lnTo>
                    <a:pt x="235" y="432"/>
                  </a:lnTo>
                  <a:lnTo>
                    <a:pt x="247" y="437"/>
                  </a:lnTo>
                  <a:lnTo>
                    <a:pt x="261" y="441"/>
                  </a:lnTo>
                  <a:lnTo>
                    <a:pt x="273" y="445"/>
                  </a:lnTo>
                  <a:lnTo>
                    <a:pt x="282" y="453"/>
                  </a:lnTo>
                  <a:lnTo>
                    <a:pt x="290" y="460"/>
                  </a:lnTo>
                  <a:lnTo>
                    <a:pt x="297" y="467"/>
                  </a:lnTo>
                  <a:lnTo>
                    <a:pt x="304" y="474"/>
                  </a:lnTo>
                  <a:lnTo>
                    <a:pt x="308" y="482"/>
                  </a:lnTo>
                  <a:lnTo>
                    <a:pt x="313" y="489"/>
                  </a:lnTo>
                  <a:lnTo>
                    <a:pt x="317" y="496"/>
                  </a:lnTo>
                  <a:lnTo>
                    <a:pt x="320" y="505"/>
                  </a:lnTo>
                  <a:lnTo>
                    <a:pt x="320" y="8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47" name="Freeform 1879"/>
            <p:cNvSpPr>
              <a:spLocks/>
            </p:cNvSpPr>
            <p:nvPr/>
          </p:nvSpPr>
          <p:spPr bwMode="auto">
            <a:xfrm>
              <a:off x="1117" y="2276"/>
              <a:ext cx="156" cy="264"/>
            </a:xfrm>
            <a:custGeom>
              <a:avLst/>
              <a:gdLst>
                <a:gd name="T0" fmla="*/ 317 w 320"/>
                <a:gd name="T1" fmla="*/ 75 h 505"/>
                <a:gd name="T2" fmla="*/ 308 w 320"/>
                <a:gd name="T3" fmla="*/ 61 h 505"/>
                <a:gd name="T4" fmla="*/ 297 w 320"/>
                <a:gd name="T5" fmla="*/ 46 h 505"/>
                <a:gd name="T6" fmla="*/ 282 w 320"/>
                <a:gd name="T7" fmla="*/ 32 h 505"/>
                <a:gd name="T8" fmla="*/ 261 w 320"/>
                <a:gd name="T9" fmla="*/ 20 h 505"/>
                <a:gd name="T10" fmla="*/ 235 w 320"/>
                <a:gd name="T11" fmla="*/ 12 h 505"/>
                <a:gd name="T12" fmla="*/ 205 w 320"/>
                <a:gd name="T13" fmla="*/ 6 h 505"/>
                <a:gd name="T14" fmla="*/ 175 w 320"/>
                <a:gd name="T15" fmla="*/ 1 h 505"/>
                <a:gd name="T16" fmla="*/ 144 w 320"/>
                <a:gd name="T17" fmla="*/ 1 h 505"/>
                <a:gd name="T18" fmla="*/ 115 w 320"/>
                <a:gd name="T19" fmla="*/ 6 h 505"/>
                <a:gd name="T20" fmla="*/ 86 w 320"/>
                <a:gd name="T21" fmla="*/ 12 h 505"/>
                <a:gd name="T22" fmla="*/ 58 w 320"/>
                <a:gd name="T23" fmla="*/ 20 h 505"/>
                <a:gd name="T24" fmla="*/ 37 w 320"/>
                <a:gd name="T25" fmla="*/ 32 h 505"/>
                <a:gd name="T26" fmla="*/ 21 w 320"/>
                <a:gd name="T27" fmla="*/ 46 h 505"/>
                <a:gd name="T28" fmla="*/ 10 w 320"/>
                <a:gd name="T29" fmla="*/ 61 h 505"/>
                <a:gd name="T30" fmla="*/ 3 w 320"/>
                <a:gd name="T31" fmla="*/ 75 h 505"/>
                <a:gd name="T32" fmla="*/ 0 w 320"/>
                <a:gd name="T33" fmla="*/ 505 h 505"/>
                <a:gd name="T34" fmla="*/ 6 w 320"/>
                <a:gd name="T35" fmla="*/ 489 h 505"/>
                <a:gd name="T36" fmla="*/ 15 w 320"/>
                <a:gd name="T37" fmla="*/ 474 h 505"/>
                <a:gd name="T38" fmla="*/ 29 w 320"/>
                <a:gd name="T39" fmla="*/ 460 h 505"/>
                <a:gd name="T40" fmla="*/ 46 w 320"/>
                <a:gd name="T41" fmla="*/ 445 h 505"/>
                <a:gd name="T42" fmla="*/ 72 w 320"/>
                <a:gd name="T43" fmla="*/ 437 h 505"/>
                <a:gd name="T44" fmla="*/ 99 w 320"/>
                <a:gd name="T45" fmla="*/ 429 h 505"/>
                <a:gd name="T46" fmla="*/ 129 w 320"/>
                <a:gd name="T47" fmla="*/ 424 h 505"/>
                <a:gd name="T48" fmla="*/ 159 w 320"/>
                <a:gd name="T49" fmla="*/ 421 h 505"/>
                <a:gd name="T50" fmla="*/ 190 w 320"/>
                <a:gd name="T51" fmla="*/ 424 h 505"/>
                <a:gd name="T52" fmla="*/ 219 w 320"/>
                <a:gd name="T53" fmla="*/ 429 h 505"/>
                <a:gd name="T54" fmla="*/ 247 w 320"/>
                <a:gd name="T55" fmla="*/ 437 h 505"/>
                <a:gd name="T56" fmla="*/ 273 w 320"/>
                <a:gd name="T57" fmla="*/ 445 h 505"/>
                <a:gd name="T58" fmla="*/ 290 w 320"/>
                <a:gd name="T59" fmla="*/ 460 h 505"/>
                <a:gd name="T60" fmla="*/ 304 w 320"/>
                <a:gd name="T61" fmla="*/ 474 h 505"/>
                <a:gd name="T62" fmla="*/ 313 w 320"/>
                <a:gd name="T63" fmla="*/ 489 h 505"/>
                <a:gd name="T64" fmla="*/ 320 w 320"/>
                <a:gd name="T65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505">
                  <a:moveTo>
                    <a:pt x="320" y="84"/>
                  </a:moveTo>
                  <a:lnTo>
                    <a:pt x="317" y="75"/>
                  </a:lnTo>
                  <a:lnTo>
                    <a:pt x="313" y="68"/>
                  </a:lnTo>
                  <a:lnTo>
                    <a:pt x="308" y="61"/>
                  </a:lnTo>
                  <a:lnTo>
                    <a:pt x="304" y="54"/>
                  </a:lnTo>
                  <a:lnTo>
                    <a:pt x="297" y="46"/>
                  </a:lnTo>
                  <a:lnTo>
                    <a:pt x="290" y="39"/>
                  </a:lnTo>
                  <a:lnTo>
                    <a:pt x="282" y="32"/>
                  </a:lnTo>
                  <a:lnTo>
                    <a:pt x="273" y="26"/>
                  </a:lnTo>
                  <a:lnTo>
                    <a:pt x="261" y="20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19" y="9"/>
                  </a:lnTo>
                  <a:lnTo>
                    <a:pt x="205" y="6"/>
                  </a:lnTo>
                  <a:lnTo>
                    <a:pt x="190" y="3"/>
                  </a:lnTo>
                  <a:lnTo>
                    <a:pt x="175" y="1"/>
                  </a:lnTo>
                  <a:lnTo>
                    <a:pt x="159" y="0"/>
                  </a:lnTo>
                  <a:lnTo>
                    <a:pt x="144" y="1"/>
                  </a:lnTo>
                  <a:lnTo>
                    <a:pt x="129" y="3"/>
                  </a:lnTo>
                  <a:lnTo>
                    <a:pt x="115" y="6"/>
                  </a:lnTo>
                  <a:lnTo>
                    <a:pt x="99" y="9"/>
                  </a:lnTo>
                  <a:lnTo>
                    <a:pt x="86" y="12"/>
                  </a:lnTo>
                  <a:lnTo>
                    <a:pt x="72" y="16"/>
                  </a:lnTo>
                  <a:lnTo>
                    <a:pt x="58" y="20"/>
                  </a:lnTo>
                  <a:lnTo>
                    <a:pt x="46" y="26"/>
                  </a:lnTo>
                  <a:lnTo>
                    <a:pt x="37" y="32"/>
                  </a:lnTo>
                  <a:lnTo>
                    <a:pt x="29" y="39"/>
                  </a:lnTo>
                  <a:lnTo>
                    <a:pt x="21" y="46"/>
                  </a:lnTo>
                  <a:lnTo>
                    <a:pt x="15" y="54"/>
                  </a:lnTo>
                  <a:lnTo>
                    <a:pt x="10" y="61"/>
                  </a:lnTo>
                  <a:lnTo>
                    <a:pt x="6" y="68"/>
                  </a:lnTo>
                  <a:lnTo>
                    <a:pt x="3" y="75"/>
                  </a:lnTo>
                  <a:lnTo>
                    <a:pt x="0" y="84"/>
                  </a:lnTo>
                  <a:lnTo>
                    <a:pt x="0" y="505"/>
                  </a:lnTo>
                  <a:lnTo>
                    <a:pt x="3" y="496"/>
                  </a:lnTo>
                  <a:lnTo>
                    <a:pt x="6" y="489"/>
                  </a:lnTo>
                  <a:lnTo>
                    <a:pt x="10" y="482"/>
                  </a:lnTo>
                  <a:lnTo>
                    <a:pt x="15" y="474"/>
                  </a:lnTo>
                  <a:lnTo>
                    <a:pt x="21" y="467"/>
                  </a:lnTo>
                  <a:lnTo>
                    <a:pt x="29" y="460"/>
                  </a:lnTo>
                  <a:lnTo>
                    <a:pt x="37" y="453"/>
                  </a:lnTo>
                  <a:lnTo>
                    <a:pt x="46" y="445"/>
                  </a:lnTo>
                  <a:lnTo>
                    <a:pt x="58" y="441"/>
                  </a:lnTo>
                  <a:lnTo>
                    <a:pt x="72" y="437"/>
                  </a:lnTo>
                  <a:lnTo>
                    <a:pt x="86" y="432"/>
                  </a:lnTo>
                  <a:lnTo>
                    <a:pt x="99" y="429"/>
                  </a:lnTo>
                  <a:lnTo>
                    <a:pt x="115" y="425"/>
                  </a:lnTo>
                  <a:lnTo>
                    <a:pt x="129" y="424"/>
                  </a:lnTo>
                  <a:lnTo>
                    <a:pt x="144" y="422"/>
                  </a:lnTo>
                  <a:lnTo>
                    <a:pt x="159" y="421"/>
                  </a:lnTo>
                  <a:lnTo>
                    <a:pt x="175" y="422"/>
                  </a:lnTo>
                  <a:lnTo>
                    <a:pt x="190" y="424"/>
                  </a:lnTo>
                  <a:lnTo>
                    <a:pt x="205" y="425"/>
                  </a:lnTo>
                  <a:lnTo>
                    <a:pt x="219" y="429"/>
                  </a:lnTo>
                  <a:lnTo>
                    <a:pt x="235" y="432"/>
                  </a:lnTo>
                  <a:lnTo>
                    <a:pt x="247" y="437"/>
                  </a:lnTo>
                  <a:lnTo>
                    <a:pt x="261" y="441"/>
                  </a:lnTo>
                  <a:lnTo>
                    <a:pt x="273" y="445"/>
                  </a:lnTo>
                  <a:lnTo>
                    <a:pt x="282" y="453"/>
                  </a:lnTo>
                  <a:lnTo>
                    <a:pt x="290" y="460"/>
                  </a:lnTo>
                  <a:lnTo>
                    <a:pt x="297" y="467"/>
                  </a:lnTo>
                  <a:lnTo>
                    <a:pt x="304" y="474"/>
                  </a:lnTo>
                  <a:lnTo>
                    <a:pt x="308" y="482"/>
                  </a:lnTo>
                  <a:lnTo>
                    <a:pt x="313" y="489"/>
                  </a:lnTo>
                  <a:lnTo>
                    <a:pt x="317" y="496"/>
                  </a:lnTo>
                  <a:lnTo>
                    <a:pt x="320" y="505"/>
                  </a:lnTo>
                  <a:lnTo>
                    <a:pt x="320" y="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48" name="Freeform 1880"/>
            <p:cNvSpPr>
              <a:spLocks/>
            </p:cNvSpPr>
            <p:nvPr/>
          </p:nvSpPr>
          <p:spPr bwMode="auto">
            <a:xfrm>
              <a:off x="1117" y="1990"/>
              <a:ext cx="156" cy="264"/>
            </a:xfrm>
            <a:custGeom>
              <a:avLst/>
              <a:gdLst>
                <a:gd name="T0" fmla="*/ 317 w 320"/>
                <a:gd name="T1" fmla="*/ 76 h 507"/>
                <a:gd name="T2" fmla="*/ 308 w 320"/>
                <a:gd name="T3" fmla="*/ 61 h 507"/>
                <a:gd name="T4" fmla="*/ 297 w 320"/>
                <a:gd name="T5" fmla="*/ 47 h 507"/>
                <a:gd name="T6" fmla="*/ 282 w 320"/>
                <a:gd name="T7" fmla="*/ 32 h 507"/>
                <a:gd name="T8" fmla="*/ 261 w 320"/>
                <a:gd name="T9" fmla="*/ 21 h 507"/>
                <a:gd name="T10" fmla="*/ 235 w 320"/>
                <a:gd name="T11" fmla="*/ 12 h 507"/>
                <a:gd name="T12" fmla="*/ 205 w 320"/>
                <a:gd name="T13" fmla="*/ 5 h 507"/>
                <a:gd name="T14" fmla="*/ 175 w 320"/>
                <a:gd name="T15" fmla="*/ 0 h 507"/>
                <a:gd name="T16" fmla="*/ 144 w 320"/>
                <a:gd name="T17" fmla="*/ 0 h 507"/>
                <a:gd name="T18" fmla="*/ 115 w 320"/>
                <a:gd name="T19" fmla="*/ 5 h 507"/>
                <a:gd name="T20" fmla="*/ 86 w 320"/>
                <a:gd name="T21" fmla="*/ 12 h 507"/>
                <a:gd name="T22" fmla="*/ 58 w 320"/>
                <a:gd name="T23" fmla="*/ 21 h 507"/>
                <a:gd name="T24" fmla="*/ 37 w 320"/>
                <a:gd name="T25" fmla="*/ 32 h 507"/>
                <a:gd name="T26" fmla="*/ 21 w 320"/>
                <a:gd name="T27" fmla="*/ 47 h 507"/>
                <a:gd name="T28" fmla="*/ 10 w 320"/>
                <a:gd name="T29" fmla="*/ 61 h 507"/>
                <a:gd name="T30" fmla="*/ 3 w 320"/>
                <a:gd name="T31" fmla="*/ 76 h 507"/>
                <a:gd name="T32" fmla="*/ 0 w 320"/>
                <a:gd name="T33" fmla="*/ 507 h 507"/>
                <a:gd name="T34" fmla="*/ 6 w 320"/>
                <a:gd name="T35" fmla="*/ 491 h 507"/>
                <a:gd name="T36" fmla="*/ 15 w 320"/>
                <a:gd name="T37" fmla="*/ 476 h 507"/>
                <a:gd name="T38" fmla="*/ 29 w 320"/>
                <a:gd name="T39" fmla="*/ 462 h 507"/>
                <a:gd name="T40" fmla="*/ 46 w 320"/>
                <a:gd name="T41" fmla="*/ 447 h 507"/>
                <a:gd name="T42" fmla="*/ 72 w 320"/>
                <a:gd name="T43" fmla="*/ 438 h 507"/>
                <a:gd name="T44" fmla="*/ 99 w 320"/>
                <a:gd name="T45" fmla="*/ 430 h 507"/>
                <a:gd name="T46" fmla="*/ 129 w 320"/>
                <a:gd name="T47" fmla="*/ 424 h 507"/>
                <a:gd name="T48" fmla="*/ 159 w 320"/>
                <a:gd name="T49" fmla="*/ 422 h 507"/>
                <a:gd name="T50" fmla="*/ 190 w 320"/>
                <a:gd name="T51" fmla="*/ 424 h 507"/>
                <a:gd name="T52" fmla="*/ 219 w 320"/>
                <a:gd name="T53" fmla="*/ 430 h 507"/>
                <a:gd name="T54" fmla="*/ 247 w 320"/>
                <a:gd name="T55" fmla="*/ 438 h 507"/>
                <a:gd name="T56" fmla="*/ 273 w 320"/>
                <a:gd name="T57" fmla="*/ 447 h 507"/>
                <a:gd name="T58" fmla="*/ 290 w 320"/>
                <a:gd name="T59" fmla="*/ 462 h 507"/>
                <a:gd name="T60" fmla="*/ 304 w 320"/>
                <a:gd name="T61" fmla="*/ 476 h 507"/>
                <a:gd name="T62" fmla="*/ 313 w 320"/>
                <a:gd name="T63" fmla="*/ 491 h 507"/>
                <a:gd name="T64" fmla="*/ 320 w 320"/>
                <a:gd name="T65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507">
                  <a:moveTo>
                    <a:pt x="320" y="84"/>
                  </a:moveTo>
                  <a:lnTo>
                    <a:pt x="317" y="76"/>
                  </a:lnTo>
                  <a:lnTo>
                    <a:pt x="313" y="69"/>
                  </a:lnTo>
                  <a:lnTo>
                    <a:pt x="308" y="61"/>
                  </a:lnTo>
                  <a:lnTo>
                    <a:pt x="304" y="54"/>
                  </a:lnTo>
                  <a:lnTo>
                    <a:pt x="297" y="47"/>
                  </a:lnTo>
                  <a:lnTo>
                    <a:pt x="290" y="40"/>
                  </a:lnTo>
                  <a:lnTo>
                    <a:pt x="282" y="32"/>
                  </a:lnTo>
                  <a:lnTo>
                    <a:pt x="273" y="25"/>
                  </a:lnTo>
                  <a:lnTo>
                    <a:pt x="261" y="21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19" y="8"/>
                  </a:lnTo>
                  <a:lnTo>
                    <a:pt x="205" y="5"/>
                  </a:lnTo>
                  <a:lnTo>
                    <a:pt x="190" y="3"/>
                  </a:lnTo>
                  <a:lnTo>
                    <a:pt x="175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29" y="3"/>
                  </a:lnTo>
                  <a:lnTo>
                    <a:pt x="115" y="5"/>
                  </a:lnTo>
                  <a:lnTo>
                    <a:pt x="99" y="8"/>
                  </a:lnTo>
                  <a:lnTo>
                    <a:pt x="86" y="12"/>
                  </a:lnTo>
                  <a:lnTo>
                    <a:pt x="72" y="16"/>
                  </a:lnTo>
                  <a:lnTo>
                    <a:pt x="58" y="21"/>
                  </a:lnTo>
                  <a:lnTo>
                    <a:pt x="46" y="25"/>
                  </a:lnTo>
                  <a:lnTo>
                    <a:pt x="37" y="32"/>
                  </a:lnTo>
                  <a:lnTo>
                    <a:pt x="29" y="40"/>
                  </a:lnTo>
                  <a:lnTo>
                    <a:pt x="21" y="47"/>
                  </a:lnTo>
                  <a:lnTo>
                    <a:pt x="15" y="54"/>
                  </a:lnTo>
                  <a:lnTo>
                    <a:pt x="10" y="61"/>
                  </a:lnTo>
                  <a:lnTo>
                    <a:pt x="6" y="69"/>
                  </a:lnTo>
                  <a:lnTo>
                    <a:pt x="3" y="76"/>
                  </a:lnTo>
                  <a:lnTo>
                    <a:pt x="0" y="84"/>
                  </a:lnTo>
                  <a:lnTo>
                    <a:pt x="0" y="507"/>
                  </a:lnTo>
                  <a:lnTo>
                    <a:pt x="3" y="498"/>
                  </a:lnTo>
                  <a:lnTo>
                    <a:pt x="6" y="491"/>
                  </a:lnTo>
                  <a:lnTo>
                    <a:pt x="10" y="483"/>
                  </a:lnTo>
                  <a:lnTo>
                    <a:pt x="15" y="476"/>
                  </a:lnTo>
                  <a:lnTo>
                    <a:pt x="21" y="469"/>
                  </a:lnTo>
                  <a:lnTo>
                    <a:pt x="29" y="462"/>
                  </a:lnTo>
                  <a:lnTo>
                    <a:pt x="37" y="454"/>
                  </a:lnTo>
                  <a:lnTo>
                    <a:pt x="46" y="447"/>
                  </a:lnTo>
                  <a:lnTo>
                    <a:pt x="58" y="443"/>
                  </a:lnTo>
                  <a:lnTo>
                    <a:pt x="72" y="438"/>
                  </a:lnTo>
                  <a:lnTo>
                    <a:pt x="86" y="434"/>
                  </a:lnTo>
                  <a:lnTo>
                    <a:pt x="99" y="430"/>
                  </a:lnTo>
                  <a:lnTo>
                    <a:pt x="115" y="427"/>
                  </a:lnTo>
                  <a:lnTo>
                    <a:pt x="129" y="424"/>
                  </a:lnTo>
                  <a:lnTo>
                    <a:pt x="144" y="422"/>
                  </a:lnTo>
                  <a:lnTo>
                    <a:pt x="159" y="422"/>
                  </a:lnTo>
                  <a:lnTo>
                    <a:pt x="175" y="422"/>
                  </a:lnTo>
                  <a:lnTo>
                    <a:pt x="190" y="424"/>
                  </a:lnTo>
                  <a:lnTo>
                    <a:pt x="205" y="427"/>
                  </a:lnTo>
                  <a:lnTo>
                    <a:pt x="219" y="430"/>
                  </a:lnTo>
                  <a:lnTo>
                    <a:pt x="235" y="434"/>
                  </a:lnTo>
                  <a:lnTo>
                    <a:pt x="247" y="438"/>
                  </a:lnTo>
                  <a:lnTo>
                    <a:pt x="261" y="443"/>
                  </a:lnTo>
                  <a:lnTo>
                    <a:pt x="273" y="447"/>
                  </a:lnTo>
                  <a:lnTo>
                    <a:pt x="282" y="454"/>
                  </a:lnTo>
                  <a:lnTo>
                    <a:pt x="290" y="462"/>
                  </a:lnTo>
                  <a:lnTo>
                    <a:pt x="297" y="469"/>
                  </a:lnTo>
                  <a:lnTo>
                    <a:pt x="304" y="476"/>
                  </a:lnTo>
                  <a:lnTo>
                    <a:pt x="308" y="483"/>
                  </a:lnTo>
                  <a:lnTo>
                    <a:pt x="313" y="491"/>
                  </a:lnTo>
                  <a:lnTo>
                    <a:pt x="317" y="498"/>
                  </a:lnTo>
                  <a:lnTo>
                    <a:pt x="320" y="507"/>
                  </a:lnTo>
                  <a:lnTo>
                    <a:pt x="320" y="8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49" name="Freeform 1881"/>
            <p:cNvSpPr>
              <a:spLocks/>
            </p:cNvSpPr>
            <p:nvPr/>
          </p:nvSpPr>
          <p:spPr bwMode="auto">
            <a:xfrm>
              <a:off x="1117" y="1990"/>
              <a:ext cx="156" cy="264"/>
            </a:xfrm>
            <a:custGeom>
              <a:avLst/>
              <a:gdLst>
                <a:gd name="T0" fmla="*/ 317 w 320"/>
                <a:gd name="T1" fmla="*/ 76 h 507"/>
                <a:gd name="T2" fmla="*/ 308 w 320"/>
                <a:gd name="T3" fmla="*/ 61 h 507"/>
                <a:gd name="T4" fmla="*/ 297 w 320"/>
                <a:gd name="T5" fmla="*/ 47 h 507"/>
                <a:gd name="T6" fmla="*/ 282 w 320"/>
                <a:gd name="T7" fmla="*/ 32 h 507"/>
                <a:gd name="T8" fmla="*/ 261 w 320"/>
                <a:gd name="T9" fmla="*/ 21 h 507"/>
                <a:gd name="T10" fmla="*/ 235 w 320"/>
                <a:gd name="T11" fmla="*/ 12 h 507"/>
                <a:gd name="T12" fmla="*/ 205 w 320"/>
                <a:gd name="T13" fmla="*/ 5 h 507"/>
                <a:gd name="T14" fmla="*/ 175 w 320"/>
                <a:gd name="T15" fmla="*/ 0 h 507"/>
                <a:gd name="T16" fmla="*/ 144 w 320"/>
                <a:gd name="T17" fmla="*/ 0 h 507"/>
                <a:gd name="T18" fmla="*/ 115 w 320"/>
                <a:gd name="T19" fmla="*/ 5 h 507"/>
                <a:gd name="T20" fmla="*/ 86 w 320"/>
                <a:gd name="T21" fmla="*/ 12 h 507"/>
                <a:gd name="T22" fmla="*/ 58 w 320"/>
                <a:gd name="T23" fmla="*/ 21 h 507"/>
                <a:gd name="T24" fmla="*/ 37 w 320"/>
                <a:gd name="T25" fmla="*/ 32 h 507"/>
                <a:gd name="T26" fmla="*/ 21 w 320"/>
                <a:gd name="T27" fmla="*/ 47 h 507"/>
                <a:gd name="T28" fmla="*/ 10 w 320"/>
                <a:gd name="T29" fmla="*/ 61 h 507"/>
                <a:gd name="T30" fmla="*/ 3 w 320"/>
                <a:gd name="T31" fmla="*/ 76 h 507"/>
                <a:gd name="T32" fmla="*/ 0 w 320"/>
                <a:gd name="T33" fmla="*/ 507 h 507"/>
                <a:gd name="T34" fmla="*/ 6 w 320"/>
                <a:gd name="T35" fmla="*/ 491 h 507"/>
                <a:gd name="T36" fmla="*/ 15 w 320"/>
                <a:gd name="T37" fmla="*/ 476 h 507"/>
                <a:gd name="T38" fmla="*/ 29 w 320"/>
                <a:gd name="T39" fmla="*/ 462 h 507"/>
                <a:gd name="T40" fmla="*/ 46 w 320"/>
                <a:gd name="T41" fmla="*/ 447 h 507"/>
                <a:gd name="T42" fmla="*/ 72 w 320"/>
                <a:gd name="T43" fmla="*/ 438 h 507"/>
                <a:gd name="T44" fmla="*/ 99 w 320"/>
                <a:gd name="T45" fmla="*/ 430 h 507"/>
                <a:gd name="T46" fmla="*/ 129 w 320"/>
                <a:gd name="T47" fmla="*/ 424 h 507"/>
                <a:gd name="T48" fmla="*/ 159 w 320"/>
                <a:gd name="T49" fmla="*/ 422 h 507"/>
                <a:gd name="T50" fmla="*/ 190 w 320"/>
                <a:gd name="T51" fmla="*/ 424 h 507"/>
                <a:gd name="T52" fmla="*/ 219 w 320"/>
                <a:gd name="T53" fmla="*/ 430 h 507"/>
                <a:gd name="T54" fmla="*/ 247 w 320"/>
                <a:gd name="T55" fmla="*/ 438 h 507"/>
                <a:gd name="T56" fmla="*/ 273 w 320"/>
                <a:gd name="T57" fmla="*/ 447 h 507"/>
                <a:gd name="T58" fmla="*/ 290 w 320"/>
                <a:gd name="T59" fmla="*/ 462 h 507"/>
                <a:gd name="T60" fmla="*/ 304 w 320"/>
                <a:gd name="T61" fmla="*/ 476 h 507"/>
                <a:gd name="T62" fmla="*/ 313 w 320"/>
                <a:gd name="T63" fmla="*/ 491 h 507"/>
                <a:gd name="T64" fmla="*/ 320 w 320"/>
                <a:gd name="T65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507">
                  <a:moveTo>
                    <a:pt x="320" y="84"/>
                  </a:moveTo>
                  <a:lnTo>
                    <a:pt x="317" y="76"/>
                  </a:lnTo>
                  <a:lnTo>
                    <a:pt x="313" y="69"/>
                  </a:lnTo>
                  <a:lnTo>
                    <a:pt x="308" y="61"/>
                  </a:lnTo>
                  <a:lnTo>
                    <a:pt x="304" y="54"/>
                  </a:lnTo>
                  <a:lnTo>
                    <a:pt x="297" y="47"/>
                  </a:lnTo>
                  <a:lnTo>
                    <a:pt x="290" y="40"/>
                  </a:lnTo>
                  <a:lnTo>
                    <a:pt x="282" y="32"/>
                  </a:lnTo>
                  <a:lnTo>
                    <a:pt x="273" y="25"/>
                  </a:lnTo>
                  <a:lnTo>
                    <a:pt x="261" y="21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19" y="8"/>
                  </a:lnTo>
                  <a:lnTo>
                    <a:pt x="205" y="5"/>
                  </a:lnTo>
                  <a:lnTo>
                    <a:pt x="190" y="3"/>
                  </a:lnTo>
                  <a:lnTo>
                    <a:pt x="175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29" y="3"/>
                  </a:lnTo>
                  <a:lnTo>
                    <a:pt x="115" y="5"/>
                  </a:lnTo>
                  <a:lnTo>
                    <a:pt x="99" y="8"/>
                  </a:lnTo>
                  <a:lnTo>
                    <a:pt x="86" y="12"/>
                  </a:lnTo>
                  <a:lnTo>
                    <a:pt x="72" y="16"/>
                  </a:lnTo>
                  <a:lnTo>
                    <a:pt x="58" y="21"/>
                  </a:lnTo>
                  <a:lnTo>
                    <a:pt x="46" y="25"/>
                  </a:lnTo>
                  <a:lnTo>
                    <a:pt x="37" y="32"/>
                  </a:lnTo>
                  <a:lnTo>
                    <a:pt x="29" y="40"/>
                  </a:lnTo>
                  <a:lnTo>
                    <a:pt x="21" y="47"/>
                  </a:lnTo>
                  <a:lnTo>
                    <a:pt x="15" y="54"/>
                  </a:lnTo>
                  <a:lnTo>
                    <a:pt x="10" y="61"/>
                  </a:lnTo>
                  <a:lnTo>
                    <a:pt x="6" y="69"/>
                  </a:lnTo>
                  <a:lnTo>
                    <a:pt x="3" y="76"/>
                  </a:lnTo>
                  <a:lnTo>
                    <a:pt x="0" y="84"/>
                  </a:lnTo>
                  <a:lnTo>
                    <a:pt x="0" y="507"/>
                  </a:lnTo>
                  <a:lnTo>
                    <a:pt x="3" y="498"/>
                  </a:lnTo>
                  <a:lnTo>
                    <a:pt x="6" y="491"/>
                  </a:lnTo>
                  <a:lnTo>
                    <a:pt x="10" y="483"/>
                  </a:lnTo>
                  <a:lnTo>
                    <a:pt x="15" y="476"/>
                  </a:lnTo>
                  <a:lnTo>
                    <a:pt x="21" y="469"/>
                  </a:lnTo>
                  <a:lnTo>
                    <a:pt x="29" y="462"/>
                  </a:lnTo>
                  <a:lnTo>
                    <a:pt x="37" y="454"/>
                  </a:lnTo>
                  <a:lnTo>
                    <a:pt x="46" y="447"/>
                  </a:lnTo>
                  <a:lnTo>
                    <a:pt x="58" y="443"/>
                  </a:lnTo>
                  <a:lnTo>
                    <a:pt x="72" y="438"/>
                  </a:lnTo>
                  <a:lnTo>
                    <a:pt x="86" y="434"/>
                  </a:lnTo>
                  <a:lnTo>
                    <a:pt x="99" y="430"/>
                  </a:lnTo>
                  <a:lnTo>
                    <a:pt x="115" y="427"/>
                  </a:lnTo>
                  <a:lnTo>
                    <a:pt x="129" y="424"/>
                  </a:lnTo>
                  <a:lnTo>
                    <a:pt x="144" y="422"/>
                  </a:lnTo>
                  <a:lnTo>
                    <a:pt x="159" y="422"/>
                  </a:lnTo>
                  <a:lnTo>
                    <a:pt x="175" y="422"/>
                  </a:lnTo>
                  <a:lnTo>
                    <a:pt x="190" y="424"/>
                  </a:lnTo>
                  <a:lnTo>
                    <a:pt x="205" y="427"/>
                  </a:lnTo>
                  <a:lnTo>
                    <a:pt x="219" y="430"/>
                  </a:lnTo>
                  <a:lnTo>
                    <a:pt x="235" y="434"/>
                  </a:lnTo>
                  <a:lnTo>
                    <a:pt x="247" y="438"/>
                  </a:lnTo>
                  <a:lnTo>
                    <a:pt x="261" y="443"/>
                  </a:lnTo>
                  <a:lnTo>
                    <a:pt x="273" y="447"/>
                  </a:lnTo>
                  <a:lnTo>
                    <a:pt x="282" y="454"/>
                  </a:lnTo>
                  <a:lnTo>
                    <a:pt x="290" y="462"/>
                  </a:lnTo>
                  <a:lnTo>
                    <a:pt x="297" y="469"/>
                  </a:lnTo>
                  <a:lnTo>
                    <a:pt x="304" y="476"/>
                  </a:lnTo>
                  <a:lnTo>
                    <a:pt x="308" y="483"/>
                  </a:lnTo>
                  <a:lnTo>
                    <a:pt x="313" y="491"/>
                  </a:lnTo>
                  <a:lnTo>
                    <a:pt x="317" y="498"/>
                  </a:lnTo>
                  <a:lnTo>
                    <a:pt x="320" y="507"/>
                  </a:lnTo>
                  <a:lnTo>
                    <a:pt x="320" y="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50" name="Freeform 1882"/>
            <p:cNvSpPr>
              <a:spLocks/>
            </p:cNvSpPr>
            <p:nvPr/>
          </p:nvSpPr>
          <p:spPr bwMode="auto">
            <a:xfrm>
              <a:off x="1117" y="1695"/>
              <a:ext cx="156" cy="265"/>
            </a:xfrm>
            <a:custGeom>
              <a:avLst/>
              <a:gdLst>
                <a:gd name="T0" fmla="*/ 317 w 320"/>
                <a:gd name="T1" fmla="*/ 77 h 504"/>
                <a:gd name="T2" fmla="*/ 308 w 320"/>
                <a:gd name="T3" fmla="*/ 61 h 504"/>
                <a:gd name="T4" fmla="*/ 297 w 320"/>
                <a:gd name="T5" fmla="*/ 46 h 504"/>
                <a:gd name="T6" fmla="*/ 282 w 320"/>
                <a:gd name="T7" fmla="*/ 32 h 504"/>
                <a:gd name="T8" fmla="*/ 261 w 320"/>
                <a:gd name="T9" fmla="*/ 20 h 504"/>
                <a:gd name="T10" fmla="*/ 235 w 320"/>
                <a:gd name="T11" fmla="*/ 11 h 504"/>
                <a:gd name="T12" fmla="*/ 205 w 320"/>
                <a:gd name="T13" fmla="*/ 5 h 504"/>
                <a:gd name="T14" fmla="*/ 175 w 320"/>
                <a:gd name="T15" fmla="*/ 1 h 504"/>
                <a:gd name="T16" fmla="*/ 144 w 320"/>
                <a:gd name="T17" fmla="*/ 1 h 504"/>
                <a:gd name="T18" fmla="*/ 115 w 320"/>
                <a:gd name="T19" fmla="*/ 5 h 504"/>
                <a:gd name="T20" fmla="*/ 86 w 320"/>
                <a:gd name="T21" fmla="*/ 11 h 504"/>
                <a:gd name="T22" fmla="*/ 58 w 320"/>
                <a:gd name="T23" fmla="*/ 20 h 504"/>
                <a:gd name="T24" fmla="*/ 37 w 320"/>
                <a:gd name="T25" fmla="*/ 32 h 504"/>
                <a:gd name="T26" fmla="*/ 21 w 320"/>
                <a:gd name="T27" fmla="*/ 46 h 504"/>
                <a:gd name="T28" fmla="*/ 10 w 320"/>
                <a:gd name="T29" fmla="*/ 61 h 504"/>
                <a:gd name="T30" fmla="*/ 3 w 320"/>
                <a:gd name="T31" fmla="*/ 77 h 504"/>
                <a:gd name="T32" fmla="*/ 0 w 320"/>
                <a:gd name="T33" fmla="*/ 504 h 504"/>
                <a:gd name="T34" fmla="*/ 6 w 320"/>
                <a:gd name="T35" fmla="*/ 488 h 504"/>
                <a:gd name="T36" fmla="*/ 15 w 320"/>
                <a:gd name="T37" fmla="*/ 474 h 504"/>
                <a:gd name="T38" fmla="*/ 29 w 320"/>
                <a:gd name="T39" fmla="*/ 461 h 504"/>
                <a:gd name="T40" fmla="*/ 46 w 320"/>
                <a:gd name="T41" fmla="*/ 446 h 504"/>
                <a:gd name="T42" fmla="*/ 72 w 320"/>
                <a:gd name="T43" fmla="*/ 436 h 504"/>
                <a:gd name="T44" fmla="*/ 99 w 320"/>
                <a:gd name="T45" fmla="*/ 429 h 504"/>
                <a:gd name="T46" fmla="*/ 129 w 320"/>
                <a:gd name="T47" fmla="*/ 423 h 504"/>
                <a:gd name="T48" fmla="*/ 159 w 320"/>
                <a:gd name="T49" fmla="*/ 420 h 504"/>
                <a:gd name="T50" fmla="*/ 190 w 320"/>
                <a:gd name="T51" fmla="*/ 423 h 504"/>
                <a:gd name="T52" fmla="*/ 219 w 320"/>
                <a:gd name="T53" fmla="*/ 429 h 504"/>
                <a:gd name="T54" fmla="*/ 247 w 320"/>
                <a:gd name="T55" fmla="*/ 436 h 504"/>
                <a:gd name="T56" fmla="*/ 273 w 320"/>
                <a:gd name="T57" fmla="*/ 446 h 504"/>
                <a:gd name="T58" fmla="*/ 290 w 320"/>
                <a:gd name="T59" fmla="*/ 461 h 504"/>
                <a:gd name="T60" fmla="*/ 304 w 320"/>
                <a:gd name="T61" fmla="*/ 474 h 504"/>
                <a:gd name="T62" fmla="*/ 313 w 320"/>
                <a:gd name="T63" fmla="*/ 488 h 504"/>
                <a:gd name="T64" fmla="*/ 320 w 320"/>
                <a:gd name="T6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504">
                  <a:moveTo>
                    <a:pt x="320" y="84"/>
                  </a:moveTo>
                  <a:lnTo>
                    <a:pt x="317" y="77"/>
                  </a:lnTo>
                  <a:lnTo>
                    <a:pt x="313" y="68"/>
                  </a:lnTo>
                  <a:lnTo>
                    <a:pt x="308" y="61"/>
                  </a:lnTo>
                  <a:lnTo>
                    <a:pt x="304" y="53"/>
                  </a:lnTo>
                  <a:lnTo>
                    <a:pt x="297" y="46"/>
                  </a:lnTo>
                  <a:lnTo>
                    <a:pt x="290" y="39"/>
                  </a:lnTo>
                  <a:lnTo>
                    <a:pt x="282" y="32"/>
                  </a:lnTo>
                  <a:lnTo>
                    <a:pt x="273" y="26"/>
                  </a:lnTo>
                  <a:lnTo>
                    <a:pt x="261" y="20"/>
                  </a:lnTo>
                  <a:lnTo>
                    <a:pt x="247" y="16"/>
                  </a:lnTo>
                  <a:lnTo>
                    <a:pt x="235" y="11"/>
                  </a:lnTo>
                  <a:lnTo>
                    <a:pt x="219" y="8"/>
                  </a:lnTo>
                  <a:lnTo>
                    <a:pt x="205" y="5"/>
                  </a:lnTo>
                  <a:lnTo>
                    <a:pt x="190" y="3"/>
                  </a:lnTo>
                  <a:lnTo>
                    <a:pt x="175" y="1"/>
                  </a:lnTo>
                  <a:lnTo>
                    <a:pt x="159" y="0"/>
                  </a:lnTo>
                  <a:lnTo>
                    <a:pt x="144" y="1"/>
                  </a:lnTo>
                  <a:lnTo>
                    <a:pt x="129" y="3"/>
                  </a:lnTo>
                  <a:lnTo>
                    <a:pt x="115" y="5"/>
                  </a:lnTo>
                  <a:lnTo>
                    <a:pt x="99" y="8"/>
                  </a:lnTo>
                  <a:lnTo>
                    <a:pt x="86" y="11"/>
                  </a:lnTo>
                  <a:lnTo>
                    <a:pt x="72" y="16"/>
                  </a:lnTo>
                  <a:lnTo>
                    <a:pt x="58" y="20"/>
                  </a:lnTo>
                  <a:lnTo>
                    <a:pt x="46" y="26"/>
                  </a:lnTo>
                  <a:lnTo>
                    <a:pt x="37" y="32"/>
                  </a:lnTo>
                  <a:lnTo>
                    <a:pt x="29" y="39"/>
                  </a:lnTo>
                  <a:lnTo>
                    <a:pt x="21" y="46"/>
                  </a:lnTo>
                  <a:lnTo>
                    <a:pt x="15" y="53"/>
                  </a:lnTo>
                  <a:lnTo>
                    <a:pt x="10" y="61"/>
                  </a:lnTo>
                  <a:lnTo>
                    <a:pt x="6" y="68"/>
                  </a:lnTo>
                  <a:lnTo>
                    <a:pt x="3" y="77"/>
                  </a:lnTo>
                  <a:lnTo>
                    <a:pt x="0" y="84"/>
                  </a:lnTo>
                  <a:lnTo>
                    <a:pt x="0" y="504"/>
                  </a:lnTo>
                  <a:lnTo>
                    <a:pt x="3" y="497"/>
                  </a:lnTo>
                  <a:lnTo>
                    <a:pt x="6" y="488"/>
                  </a:lnTo>
                  <a:lnTo>
                    <a:pt x="10" y="481"/>
                  </a:lnTo>
                  <a:lnTo>
                    <a:pt x="15" y="474"/>
                  </a:lnTo>
                  <a:lnTo>
                    <a:pt x="21" y="467"/>
                  </a:lnTo>
                  <a:lnTo>
                    <a:pt x="29" y="461"/>
                  </a:lnTo>
                  <a:lnTo>
                    <a:pt x="37" y="454"/>
                  </a:lnTo>
                  <a:lnTo>
                    <a:pt x="46" y="446"/>
                  </a:lnTo>
                  <a:lnTo>
                    <a:pt x="58" y="441"/>
                  </a:lnTo>
                  <a:lnTo>
                    <a:pt x="72" y="436"/>
                  </a:lnTo>
                  <a:lnTo>
                    <a:pt x="86" y="432"/>
                  </a:lnTo>
                  <a:lnTo>
                    <a:pt x="99" y="429"/>
                  </a:lnTo>
                  <a:lnTo>
                    <a:pt x="115" y="426"/>
                  </a:lnTo>
                  <a:lnTo>
                    <a:pt x="129" y="423"/>
                  </a:lnTo>
                  <a:lnTo>
                    <a:pt x="144" y="422"/>
                  </a:lnTo>
                  <a:lnTo>
                    <a:pt x="159" y="420"/>
                  </a:lnTo>
                  <a:lnTo>
                    <a:pt x="175" y="422"/>
                  </a:lnTo>
                  <a:lnTo>
                    <a:pt x="190" y="423"/>
                  </a:lnTo>
                  <a:lnTo>
                    <a:pt x="205" y="426"/>
                  </a:lnTo>
                  <a:lnTo>
                    <a:pt x="219" y="429"/>
                  </a:lnTo>
                  <a:lnTo>
                    <a:pt x="235" y="432"/>
                  </a:lnTo>
                  <a:lnTo>
                    <a:pt x="247" y="436"/>
                  </a:lnTo>
                  <a:lnTo>
                    <a:pt x="261" y="441"/>
                  </a:lnTo>
                  <a:lnTo>
                    <a:pt x="273" y="446"/>
                  </a:lnTo>
                  <a:lnTo>
                    <a:pt x="282" y="454"/>
                  </a:lnTo>
                  <a:lnTo>
                    <a:pt x="290" y="461"/>
                  </a:lnTo>
                  <a:lnTo>
                    <a:pt x="297" y="467"/>
                  </a:lnTo>
                  <a:lnTo>
                    <a:pt x="304" y="474"/>
                  </a:lnTo>
                  <a:lnTo>
                    <a:pt x="308" y="481"/>
                  </a:lnTo>
                  <a:lnTo>
                    <a:pt x="313" y="488"/>
                  </a:lnTo>
                  <a:lnTo>
                    <a:pt x="317" y="497"/>
                  </a:lnTo>
                  <a:lnTo>
                    <a:pt x="320" y="504"/>
                  </a:lnTo>
                  <a:lnTo>
                    <a:pt x="320" y="8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51" name="Freeform 1883"/>
            <p:cNvSpPr>
              <a:spLocks/>
            </p:cNvSpPr>
            <p:nvPr/>
          </p:nvSpPr>
          <p:spPr bwMode="auto">
            <a:xfrm>
              <a:off x="1117" y="1695"/>
              <a:ext cx="156" cy="265"/>
            </a:xfrm>
            <a:custGeom>
              <a:avLst/>
              <a:gdLst>
                <a:gd name="T0" fmla="*/ 317 w 320"/>
                <a:gd name="T1" fmla="*/ 77 h 504"/>
                <a:gd name="T2" fmla="*/ 308 w 320"/>
                <a:gd name="T3" fmla="*/ 61 h 504"/>
                <a:gd name="T4" fmla="*/ 297 w 320"/>
                <a:gd name="T5" fmla="*/ 46 h 504"/>
                <a:gd name="T6" fmla="*/ 282 w 320"/>
                <a:gd name="T7" fmla="*/ 32 h 504"/>
                <a:gd name="T8" fmla="*/ 261 w 320"/>
                <a:gd name="T9" fmla="*/ 20 h 504"/>
                <a:gd name="T10" fmla="*/ 235 w 320"/>
                <a:gd name="T11" fmla="*/ 11 h 504"/>
                <a:gd name="T12" fmla="*/ 205 w 320"/>
                <a:gd name="T13" fmla="*/ 5 h 504"/>
                <a:gd name="T14" fmla="*/ 175 w 320"/>
                <a:gd name="T15" fmla="*/ 1 h 504"/>
                <a:gd name="T16" fmla="*/ 144 w 320"/>
                <a:gd name="T17" fmla="*/ 1 h 504"/>
                <a:gd name="T18" fmla="*/ 115 w 320"/>
                <a:gd name="T19" fmla="*/ 5 h 504"/>
                <a:gd name="T20" fmla="*/ 86 w 320"/>
                <a:gd name="T21" fmla="*/ 11 h 504"/>
                <a:gd name="T22" fmla="*/ 58 w 320"/>
                <a:gd name="T23" fmla="*/ 20 h 504"/>
                <a:gd name="T24" fmla="*/ 37 w 320"/>
                <a:gd name="T25" fmla="*/ 32 h 504"/>
                <a:gd name="T26" fmla="*/ 21 w 320"/>
                <a:gd name="T27" fmla="*/ 46 h 504"/>
                <a:gd name="T28" fmla="*/ 10 w 320"/>
                <a:gd name="T29" fmla="*/ 61 h 504"/>
                <a:gd name="T30" fmla="*/ 3 w 320"/>
                <a:gd name="T31" fmla="*/ 77 h 504"/>
                <a:gd name="T32" fmla="*/ 0 w 320"/>
                <a:gd name="T33" fmla="*/ 504 h 504"/>
                <a:gd name="T34" fmla="*/ 6 w 320"/>
                <a:gd name="T35" fmla="*/ 488 h 504"/>
                <a:gd name="T36" fmla="*/ 15 w 320"/>
                <a:gd name="T37" fmla="*/ 474 h 504"/>
                <a:gd name="T38" fmla="*/ 29 w 320"/>
                <a:gd name="T39" fmla="*/ 461 h 504"/>
                <a:gd name="T40" fmla="*/ 46 w 320"/>
                <a:gd name="T41" fmla="*/ 446 h 504"/>
                <a:gd name="T42" fmla="*/ 72 w 320"/>
                <a:gd name="T43" fmla="*/ 436 h 504"/>
                <a:gd name="T44" fmla="*/ 99 w 320"/>
                <a:gd name="T45" fmla="*/ 429 h 504"/>
                <a:gd name="T46" fmla="*/ 129 w 320"/>
                <a:gd name="T47" fmla="*/ 423 h 504"/>
                <a:gd name="T48" fmla="*/ 159 w 320"/>
                <a:gd name="T49" fmla="*/ 420 h 504"/>
                <a:gd name="T50" fmla="*/ 190 w 320"/>
                <a:gd name="T51" fmla="*/ 423 h 504"/>
                <a:gd name="T52" fmla="*/ 219 w 320"/>
                <a:gd name="T53" fmla="*/ 429 h 504"/>
                <a:gd name="T54" fmla="*/ 247 w 320"/>
                <a:gd name="T55" fmla="*/ 436 h 504"/>
                <a:gd name="T56" fmla="*/ 273 w 320"/>
                <a:gd name="T57" fmla="*/ 446 h 504"/>
                <a:gd name="T58" fmla="*/ 290 w 320"/>
                <a:gd name="T59" fmla="*/ 461 h 504"/>
                <a:gd name="T60" fmla="*/ 304 w 320"/>
                <a:gd name="T61" fmla="*/ 474 h 504"/>
                <a:gd name="T62" fmla="*/ 313 w 320"/>
                <a:gd name="T63" fmla="*/ 488 h 504"/>
                <a:gd name="T64" fmla="*/ 320 w 320"/>
                <a:gd name="T6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504">
                  <a:moveTo>
                    <a:pt x="320" y="84"/>
                  </a:moveTo>
                  <a:lnTo>
                    <a:pt x="317" y="77"/>
                  </a:lnTo>
                  <a:lnTo>
                    <a:pt x="313" y="68"/>
                  </a:lnTo>
                  <a:lnTo>
                    <a:pt x="308" y="61"/>
                  </a:lnTo>
                  <a:lnTo>
                    <a:pt x="304" y="53"/>
                  </a:lnTo>
                  <a:lnTo>
                    <a:pt x="297" y="46"/>
                  </a:lnTo>
                  <a:lnTo>
                    <a:pt x="290" y="39"/>
                  </a:lnTo>
                  <a:lnTo>
                    <a:pt x="282" y="32"/>
                  </a:lnTo>
                  <a:lnTo>
                    <a:pt x="273" y="26"/>
                  </a:lnTo>
                  <a:lnTo>
                    <a:pt x="261" y="20"/>
                  </a:lnTo>
                  <a:lnTo>
                    <a:pt x="247" y="16"/>
                  </a:lnTo>
                  <a:lnTo>
                    <a:pt x="235" y="11"/>
                  </a:lnTo>
                  <a:lnTo>
                    <a:pt x="219" y="8"/>
                  </a:lnTo>
                  <a:lnTo>
                    <a:pt x="205" y="5"/>
                  </a:lnTo>
                  <a:lnTo>
                    <a:pt x="190" y="3"/>
                  </a:lnTo>
                  <a:lnTo>
                    <a:pt x="175" y="1"/>
                  </a:lnTo>
                  <a:lnTo>
                    <a:pt x="159" y="0"/>
                  </a:lnTo>
                  <a:lnTo>
                    <a:pt x="144" y="1"/>
                  </a:lnTo>
                  <a:lnTo>
                    <a:pt x="129" y="3"/>
                  </a:lnTo>
                  <a:lnTo>
                    <a:pt x="115" y="5"/>
                  </a:lnTo>
                  <a:lnTo>
                    <a:pt x="99" y="8"/>
                  </a:lnTo>
                  <a:lnTo>
                    <a:pt x="86" y="11"/>
                  </a:lnTo>
                  <a:lnTo>
                    <a:pt x="72" y="16"/>
                  </a:lnTo>
                  <a:lnTo>
                    <a:pt x="58" y="20"/>
                  </a:lnTo>
                  <a:lnTo>
                    <a:pt x="46" y="26"/>
                  </a:lnTo>
                  <a:lnTo>
                    <a:pt x="37" y="32"/>
                  </a:lnTo>
                  <a:lnTo>
                    <a:pt x="29" y="39"/>
                  </a:lnTo>
                  <a:lnTo>
                    <a:pt x="21" y="46"/>
                  </a:lnTo>
                  <a:lnTo>
                    <a:pt x="15" y="53"/>
                  </a:lnTo>
                  <a:lnTo>
                    <a:pt x="10" y="61"/>
                  </a:lnTo>
                  <a:lnTo>
                    <a:pt x="6" y="68"/>
                  </a:lnTo>
                  <a:lnTo>
                    <a:pt x="3" y="77"/>
                  </a:lnTo>
                  <a:lnTo>
                    <a:pt x="0" y="84"/>
                  </a:lnTo>
                  <a:lnTo>
                    <a:pt x="0" y="504"/>
                  </a:lnTo>
                  <a:lnTo>
                    <a:pt x="3" y="497"/>
                  </a:lnTo>
                  <a:lnTo>
                    <a:pt x="6" y="488"/>
                  </a:lnTo>
                  <a:lnTo>
                    <a:pt x="10" y="481"/>
                  </a:lnTo>
                  <a:lnTo>
                    <a:pt x="15" y="474"/>
                  </a:lnTo>
                  <a:lnTo>
                    <a:pt x="21" y="467"/>
                  </a:lnTo>
                  <a:lnTo>
                    <a:pt x="29" y="461"/>
                  </a:lnTo>
                  <a:lnTo>
                    <a:pt x="37" y="454"/>
                  </a:lnTo>
                  <a:lnTo>
                    <a:pt x="46" y="446"/>
                  </a:lnTo>
                  <a:lnTo>
                    <a:pt x="58" y="441"/>
                  </a:lnTo>
                  <a:lnTo>
                    <a:pt x="72" y="436"/>
                  </a:lnTo>
                  <a:lnTo>
                    <a:pt x="86" y="432"/>
                  </a:lnTo>
                  <a:lnTo>
                    <a:pt x="99" y="429"/>
                  </a:lnTo>
                  <a:lnTo>
                    <a:pt x="115" y="426"/>
                  </a:lnTo>
                  <a:lnTo>
                    <a:pt x="129" y="423"/>
                  </a:lnTo>
                  <a:lnTo>
                    <a:pt x="144" y="422"/>
                  </a:lnTo>
                  <a:lnTo>
                    <a:pt x="159" y="420"/>
                  </a:lnTo>
                  <a:lnTo>
                    <a:pt x="175" y="422"/>
                  </a:lnTo>
                  <a:lnTo>
                    <a:pt x="190" y="423"/>
                  </a:lnTo>
                  <a:lnTo>
                    <a:pt x="205" y="426"/>
                  </a:lnTo>
                  <a:lnTo>
                    <a:pt x="219" y="429"/>
                  </a:lnTo>
                  <a:lnTo>
                    <a:pt x="235" y="432"/>
                  </a:lnTo>
                  <a:lnTo>
                    <a:pt x="247" y="436"/>
                  </a:lnTo>
                  <a:lnTo>
                    <a:pt x="261" y="441"/>
                  </a:lnTo>
                  <a:lnTo>
                    <a:pt x="273" y="446"/>
                  </a:lnTo>
                  <a:lnTo>
                    <a:pt x="282" y="454"/>
                  </a:lnTo>
                  <a:lnTo>
                    <a:pt x="290" y="461"/>
                  </a:lnTo>
                  <a:lnTo>
                    <a:pt x="297" y="467"/>
                  </a:lnTo>
                  <a:lnTo>
                    <a:pt x="304" y="474"/>
                  </a:lnTo>
                  <a:lnTo>
                    <a:pt x="308" y="481"/>
                  </a:lnTo>
                  <a:lnTo>
                    <a:pt x="313" y="488"/>
                  </a:lnTo>
                  <a:lnTo>
                    <a:pt x="317" y="497"/>
                  </a:lnTo>
                  <a:lnTo>
                    <a:pt x="320" y="504"/>
                  </a:lnTo>
                  <a:lnTo>
                    <a:pt x="320" y="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52" name="Freeform 1884"/>
            <p:cNvSpPr>
              <a:spLocks/>
            </p:cNvSpPr>
            <p:nvPr/>
          </p:nvSpPr>
          <p:spPr bwMode="auto">
            <a:xfrm>
              <a:off x="1117" y="2276"/>
              <a:ext cx="156" cy="264"/>
            </a:xfrm>
            <a:custGeom>
              <a:avLst/>
              <a:gdLst>
                <a:gd name="T0" fmla="*/ 317 w 320"/>
                <a:gd name="T1" fmla="*/ 75 h 505"/>
                <a:gd name="T2" fmla="*/ 308 w 320"/>
                <a:gd name="T3" fmla="*/ 61 h 505"/>
                <a:gd name="T4" fmla="*/ 297 w 320"/>
                <a:gd name="T5" fmla="*/ 46 h 505"/>
                <a:gd name="T6" fmla="*/ 282 w 320"/>
                <a:gd name="T7" fmla="*/ 32 h 505"/>
                <a:gd name="T8" fmla="*/ 261 w 320"/>
                <a:gd name="T9" fmla="*/ 20 h 505"/>
                <a:gd name="T10" fmla="*/ 235 w 320"/>
                <a:gd name="T11" fmla="*/ 12 h 505"/>
                <a:gd name="T12" fmla="*/ 205 w 320"/>
                <a:gd name="T13" fmla="*/ 6 h 505"/>
                <a:gd name="T14" fmla="*/ 175 w 320"/>
                <a:gd name="T15" fmla="*/ 1 h 505"/>
                <a:gd name="T16" fmla="*/ 144 w 320"/>
                <a:gd name="T17" fmla="*/ 1 h 505"/>
                <a:gd name="T18" fmla="*/ 115 w 320"/>
                <a:gd name="T19" fmla="*/ 6 h 505"/>
                <a:gd name="T20" fmla="*/ 86 w 320"/>
                <a:gd name="T21" fmla="*/ 12 h 505"/>
                <a:gd name="T22" fmla="*/ 58 w 320"/>
                <a:gd name="T23" fmla="*/ 20 h 505"/>
                <a:gd name="T24" fmla="*/ 37 w 320"/>
                <a:gd name="T25" fmla="*/ 32 h 505"/>
                <a:gd name="T26" fmla="*/ 21 w 320"/>
                <a:gd name="T27" fmla="*/ 46 h 505"/>
                <a:gd name="T28" fmla="*/ 10 w 320"/>
                <a:gd name="T29" fmla="*/ 61 h 505"/>
                <a:gd name="T30" fmla="*/ 3 w 320"/>
                <a:gd name="T31" fmla="*/ 75 h 505"/>
                <a:gd name="T32" fmla="*/ 0 w 320"/>
                <a:gd name="T33" fmla="*/ 505 h 505"/>
                <a:gd name="T34" fmla="*/ 6 w 320"/>
                <a:gd name="T35" fmla="*/ 489 h 505"/>
                <a:gd name="T36" fmla="*/ 15 w 320"/>
                <a:gd name="T37" fmla="*/ 474 h 505"/>
                <a:gd name="T38" fmla="*/ 29 w 320"/>
                <a:gd name="T39" fmla="*/ 460 h 505"/>
                <a:gd name="T40" fmla="*/ 46 w 320"/>
                <a:gd name="T41" fmla="*/ 445 h 505"/>
                <a:gd name="T42" fmla="*/ 72 w 320"/>
                <a:gd name="T43" fmla="*/ 437 h 505"/>
                <a:gd name="T44" fmla="*/ 99 w 320"/>
                <a:gd name="T45" fmla="*/ 429 h 505"/>
                <a:gd name="T46" fmla="*/ 129 w 320"/>
                <a:gd name="T47" fmla="*/ 424 h 505"/>
                <a:gd name="T48" fmla="*/ 159 w 320"/>
                <a:gd name="T49" fmla="*/ 421 h 505"/>
                <a:gd name="T50" fmla="*/ 190 w 320"/>
                <a:gd name="T51" fmla="*/ 424 h 505"/>
                <a:gd name="T52" fmla="*/ 219 w 320"/>
                <a:gd name="T53" fmla="*/ 429 h 505"/>
                <a:gd name="T54" fmla="*/ 247 w 320"/>
                <a:gd name="T55" fmla="*/ 437 h 505"/>
                <a:gd name="T56" fmla="*/ 273 w 320"/>
                <a:gd name="T57" fmla="*/ 445 h 505"/>
                <a:gd name="T58" fmla="*/ 290 w 320"/>
                <a:gd name="T59" fmla="*/ 460 h 505"/>
                <a:gd name="T60" fmla="*/ 304 w 320"/>
                <a:gd name="T61" fmla="*/ 474 h 505"/>
                <a:gd name="T62" fmla="*/ 313 w 320"/>
                <a:gd name="T63" fmla="*/ 489 h 505"/>
                <a:gd name="T64" fmla="*/ 320 w 320"/>
                <a:gd name="T65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505">
                  <a:moveTo>
                    <a:pt x="320" y="84"/>
                  </a:moveTo>
                  <a:lnTo>
                    <a:pt x="317" y="75"/>
                  </a:lnTo>
                  <a:lnTo>
                    <a:pt x="313" y="68"/>
                  </a:lnTo>
                  <a:lnTo>
                    <a:pt x="308" y="61"/>
                  </a:lnTo>
                  <a:lnTo>
                    <a:pt x="304" y="54"/>
                  </a:lnTo>
                  <a:lnTo>
                    <a:pt x="297" y="46"/>
                  </a:lnTo>
                  <a:lnTo>
                    <a:pt x="290" y="39"/>
                  </a:lnTo>
                  <a:lnTo>
                    <a:pt x="282" y="32"/>
                  </a:lnTo>
                  <a:lnTo>
                    <a:pt x="273" y="26"/>
                  </a:lnTo>
                  <a:lnTo>
                    <a:pt x="261" y="20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19" y="9"/>
                  </a:lnTo>
                  <a:lnTo>
                    <a:pt x="205" y="6"/>
                  </a:lnTo>
                  <a:lnTo>
                    <a:pt x="190" y="3"/>
                  </a:lnTo>
                  <a:lnTo>
                    <a:pt x="175" y="1"/>
                  </a:lnTo>
                  <a:lnTo>
                    <a:pt x="159" y="0"/>
                  </a:lnTo>
                  <a:lnTo>
                    <a:pt x="144" y="1"/>
                  </a:lnTo>
                  <a:lnTo>
                    <a:pt x="129" y="3"/>
                  </a:lnTo>
                  <a:lnTo>
                    <a:pt x="115" y="6"/>
                  </a:lnTo>
                  <a:lnTo>
                    <a:pt x="99" y="9"/>
                  </a:lnTo>
                  <a:lnTo>
                    <a:pt x="86" y="12"/>
                  </a:lnTo>
                  <a:lnTo>
                    <a:pt x="72" y="16"/>
                  </a:lnTo>
                  <a:lnTo>
                    <a:pt x="58" y="20"/>
                  </a:lnTo>
                  <a:lnTo>
                    <a:pt x="46" y="26"/>
                  </a:lnTo>
                  <a:lnTo>
                    <a:pt x="37" y="32"/>
                  </a:lnTo>
                  <a:lnTo>
                    <a:pt x="29" y="39"/>
                  </a:lnTo>
                  <a:lnTo>
                    <a:pt x="21" y="46"/>
                  </a:lnTo>
                  <a:lnTo>
                    <a:pt x="15" y="54"/>
                  </a:lnTo>
                  <a:lnTo>
                    <a:pt x="10" y="61"/>
                  </a:lnTo>
                  <a:lnTo>
                    <a:pt x="6" y="68"/>
                  </a:lnTo>
                  <a:lnTo>
                    <a:pt x="3" y="75"/>
                  </a:lnTo>
                  <a:lnTo>
                    <a:pt x="0" y="84"/>
                  </a:lnTo>
                  <a:lnTo>
                    <a:pt x="0" y="505"/>
                  </a:lnTo>
                  <a:lnTo>
                    <a:pt x="3" y="496"/>
                  </a:lnTo>
                  <a:lnTo>
                    <a:pt x="6" y="489"/>
                  </a:lnTo>
                  <a:lnTo>
                    <a:pt x="10" y="482"/>
                  </a:lnTo>
                  <a:lnTo>
                    <a:pt x="15" y="474"/>
                  </a:lnTo>
                  <a:lnTo>
                    <a:pt x="21" y="467"/>
                  </a:lnTo>
                  <a:lnTo>
                    <a:pt x="29" y="460"/>
                  </a:lnTo>
                  <a:lnTo>
                    <a:pt x="37" y="453"/>
                  </a:lnTo>
                  <a:lnTo>
                    <a:pt x="46" y="445"/>
                  </a:lnTo>
                  <a:lnTo>
                    <a:pt x="58" y="441"/>
                  </a:lnTo>
                  <a:lnTo>
                    <a:pt x="72" y="437"/>
                  </a:lnTo>
                  <a:lnTo>
                    <a:pt x="86" y="432"/>
                  </a:lnTo>
                  <a:lnTo>
                    <a:pt x="99" y="429"/>
                  </a:lnTo>
                  <a:lnTo>
                    <a:pt x="115" y="425"/>
                  </a:lnTo>
                  <a:lnTo>
                    <a:pt x="129" y="424"/>
                  </a:lnTo>
                  <a:lnTo>
                    <a:pt x="144" y="422"/>
                  </a:lnTo>
                  <a:lnTo>
                    <a:pt x="159" y="421"/>
                  </a:lnTo>
                  <a:lnTo>
                    <a:pt x="175" y="422"/>
                  </a:lnTo>
                  <a:lnTo>
                    <a:pt x="190" y="424"/>
                  </a:lnTo>
                  <a:lnTo>
                    <a:pt x="205" y="425"/>
                  </a:lnTo>
                  <a:lnTo>
                    <a:pt x="219" y="429"/>
                  </a:lnTo>
                  <a:lnTo>
                    <a:pt x="235" y="432"/>
                  </a:lnTo>
                  <a:lnTo>
                    <a:pt x="247" y="437"/>
                  </a:lnTo>
                  <a:lnTo>
                    <a:pt x="261" y="441"/>
                  </a:lnTo>
                  <a:lnTo>
                    <a:pt x="273" y="445"/>
                  </a:lnTo>
                  <a:lnTo>
                    <a:pt x="282" y="453"/>
                  </a:lnTo>
                  <a:lnTo>
                    <a:pt x="290" y="460"/>
                  </a:lnTo>
                  <a:lnTo>
                    <a:pt x="297" y="467"/>
                  </a:lnTo>
                  <a:lnTo>
                    <a:pt x="304" y="474"/>
                  </a:lnTo>
                  <a:lnTo>
                    <a:pt x="308" y="482"/>
                  </a:lnTo>
                  <a:lnTo>
                    <a:pt x="313" y="489"/>
                  </a:lnTo>
                  <a:lnTo>
                    <a:pt x="317" y="496"/>
                  </a:lnTo>
                  <a:lnTo>
                    <a:pt x="320" y="505"/>
                  </a:lnTo>
                  <a:lnTo>
                    <a:pt x="320" y="8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53" name="Freeform 1885"/>
            <p:cNvSpPr>
              <a:spLocks/>
            </p:cNvSpPr>
            <p:nvPr/>
          </p:nvSpPr>
          <p:spPr bwMode="auto">
            <a:xfrm>
              <a:off x="1117" y="2277"/>
              <a:ext cx="155" cy="264"/>
            </a:xfrm>
            <a:custGeom>
              <a:avLst/>
              <a:gdLst>
                <a:gd name="T0" fmla="*/ 317 w 320"/>
                <a:gd name="T1" fmla="*/ 75 h 505"/>
                <a:gd name="T2" fmla="*/ 308 w 320"/>
                <a:gd name="T3" fmla="*/ 61 h 505"/>
                <a:gd name="T4" fmla="*/ 297 w 320"/>
                <a:gd name="T5" fmla="*/ 46 h 505"/>
                <a:gd name="T6" fmla="*/ 282 w 320"/>
                <a:gd name="T7" fmla="*/ 32 h 505"/>
                <a:gd name="T8" fmla="*/ 261 w 320"/>
                <a:gd name="T9" fmla="*/ 20 h 505"/>
                <a:gd name="T10" fmla="*/ 235 w 320"/>
                <a:gd name="T11" fmla="*/ 12 h 505"/>
                <a:gd name="T12" fmla="*/ 205 w 320"/>
                <a:gd name="T13" fmla="*/ 6 h 505"/>
                <a:gd name="T14" fmla="*/ 175 w 320"/>
                <a:gd name="T15" fmla="*/ 1 h 505"/>
                <a:gd name="T16" fmla="*/ 144 w 320"/>
                <a:gd name="T17" fmla="*/ 1 h 505"/>
                <a:gd name="T18" fmla="*/ 115 w 320"/>
                <a:gd name="T19" fmla="*/ 6 h 505"/>
                <a:gd name="T20" fmla="*/ 86 w 320"/>
                <a:gd name="T21" fmla="*/ 12 h 505"/>
                <a:gd name="T22" fmla="*/ 58 w 320"/>
                <a:gd name="T23" fmla="*/ 20 h 505"/>
                <a:gd name="T24" fmla="*/ 37 w 320"/>
                <a:gd name="T25" fmla="*/ 32 h 505"/>
                <a:gd name="T26" fmla="*/ 21 w 320"/>
                <a:gd name="T27" fmla="*/ 46 h 505"/>
                <a:gd name="T28" fmla="*/ 10 w 320"/>
                <a:gd name="T29" fmla="*/ 61 h 505"/>
                <a:gd name="T30" fmla="*/ 3 w 320"/>
                <a:gd name="T31" fmla="*/ 75 h 505"/>
                <a:gd name="T32" fmla="*/ 0 w 320"/>
                <a:gd name="T33" fmla="*/ 505 h 505"/>
                <a:gd name="T34" fmla="*/ 6 w 320"/>
                <a:gd name="T35" fmla="*/ 489 h 505"/>
                <a:gd name="T36" fmla="*/ 15 w 320"/>
                <a:gd name="T37" fmla="*/ 474 h 505"/>
                <a:gd name="T38" fmla="*/ 29 w 320"/>
                <a:gd name="T39" fmla="*/ 460 h 505"/>
                <a:gd name="T40" fmla="*/ 46 w 320"/>
                <a:gd name="T41" fmla="*/ 445 h 505"/>
                <a:gd name="T42" fmla="*/ 72 w 320"/>
                <a:gd name="T43" fmla="*/ 437 h 505"/>
                <a:gd name="T44" fmla="*/ 99 w 320"/>
                <a:gd name="T45" fmla="*/ 429 h 505"/>
                <a:gd name="T46" fmla="*/ 129 w 320"/>
                <a:gd name="T47" fmla="*/ 424 h 505"/>
                <a:gd name="T48" fmla="*/ 159 w 320"/>
                <a:gd name="T49" fmla="*/ 421 h 505"/>
                <a:gd name="T50" fmla="*/ 190 w 320"/>
                <a:gd name="T51" fmla="*/ 424 h 505"/>
                <a:gd name="T52" fmla="*/ 219 w 320"/>
                <a:gd name="T53" fmla="*/ 429 h 505"/>
                <a:gd name="T54" fmla="*/ 247 w 320"/>
                <a:gd name="T55" fmla="*/ 437 h 505"/>
                <a:gd name="T56" fmla="*/ 273 w 320"/>
                <a:gd name="T57" fmla="*/ 445 h 505"/>
                <a:gd name="T58" fmla="*/ 290 w 320"/>
                <a:gd name="T59" fmla="*/ 460 h 505"/>
                <a:gd name="T60" fmla="*/ 304 w 320"/>
                <a:gd name="T61" fmla="*/ 474 h 505"/>
                <a:gd name="T62" fmla="*/ 313 w 320"/>
                <a:gd name="T63" fmla="*/ 489 h 505"/>
                <a:gd name="T64" fmla="*/ 320 w 320"/>
                <a:gd name="T65" fmla="*/ 505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505">
                  <a:moveTo>
                    <a:pt x="320" y="84"/>
                  </a:moveTo>
                  <a:lnTo>
                    <a:pt x="317" y="75"/>
                  </a:lnTo>
                  <a:lnTo>
                    <a:pt x="313" y="68"/>
                  </a:lnTo>
                  <a:lnTo>
                    <a:pt x="308" y="61"/>
                  </a:lnTo>
                  <a:lnTo>
                    <a:pt x="304" y="54"/>
                  </a:lnTo>
                  <a:lnTo>
                    <a:pt x="297" y="46"/>
                  </a:lnTo>
                  <a:lnTo>
                    <a:pt x="290" y="39"/>
                  </a:lnTo>
                  <a:lnTo>
                    <a:pt x="282" y="32"/>
                  </a:lnTo>
                  <a:lnTo>
                    <a:pt x="273" y="26"/>
                  </a:lnTo>
                  <a:lnTo>
                    <a:pt x="261" y="20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19" y="9"/>
                  </a:lnTo>
                  <a:lnTo>
                    <a:pt x="205" y="6"/>
                  </a:lnTo>
                  <a:lnTo>
                    <a:pt x="190" y="3"/>
                  </a:lnTo>
                  <a:lnTo>
                    <a:pt x="175" y="1"/>
                  </a:lnTo>
                  <a:lnTo>
                    <a:pt x="159" y="0"/>
                  </a:lnTo>
                  <a:lnTo>
                    <a:pt x="144" y="1"/>
                  </a:lnTo>
                  <a:lnTo>
                    <a:pt x="129" y="3"/>
                  </a:lnTo>
                  <a:lnTo>
                    <a:pt x="115" y="6"/>
                  </a:lnTo>
                  <a:lnTo>
                    <a:pt x="99" y="9"/>
                  </a:lnTo>
                  <a:lnTo>
                    <a:pt x="86" y="12"/>
                  </a:lnTo>
                  <a:lnTo>
                    <a:pt x="72" y="16"/>
                  </a:lnTo>
                  <a:lnTo>
                    <a:pt x="58" y="20"/>
                  </a:lnTo>
                  <a:lnTo>
                    <a:pt x="46" y="26"/>
                  </a:lnTo>
                  <a:lnTo>
                    <a:pt x="37" y="32"/>
                  </a:lnTo>
                  <a:lnTo>
                    <a:pt x="29" y="39"/>
                  </a:lnTo>
                  <a:lnTo>
                    <a:pt x="21" y="46"/>
                  </a:lnTo>
                  <a:lnTo>
                    <a:pt x="15" y="54"/>
                  </a:lnTo>
                  <a:lnTo>
                    <a:pt x="10" y="61"/>
                  </a:lnTo>
                  <a:lnTo>
                    <a:pt x="6" y="68"/>
                  </a:lnTo>
                  <a:lnTo>
                    <a:pt x="3" y="75"/>
                  </a:lnTo>
                  <a:lnTo>
                    <a:pt x="0" y="84"/>
                  </a:lnTo>
                  <a:lnTo>
                    <a:pt x="0" y="505"/>
                  </a:lnTo>
                  <a:lnTo>
                    <a:pt x="3" y="496"/>
                  </a:lnTo>
                  <a:lnTo>
                    <a:pt x="6" y="489"/>
                  </a:lnTo>
                  <a:lnTo>
                    <a:pt x="10" y="482"/>
                  </a:lnTo>
                  <a:lnTo>
                    <a:pt x="15" y="474"/>
                  </a:lnTo>
                  <a:lnTo>
                    <a:pt x="21" y="467"/>
                  </a:lnTo>
                  <a:lnTo>
                    <a:pt x="29" y="460"/>
                  </a:lnTo>
                  <a:lnTo>
                    <a:pt x="37" y="453"/>
                  </a:lnTo>
                  <a:lnTo>
                    <a:pt x="46" y="445"/>
                  </a:lnTo>
                  <a:lnTo>
                    <a:pt x="58" y="441"/>
                  </a:lnTo>
                  <a:lnTo>
                    <a:pt x="72" y="437"/>
                  </a:lnTo>
                  <a:lnTo>
                    <a:pt x="86" y="432"/>
                  </a:lnTo>
                  <a:lnTo>
                    <a:pt x="99" y="429"/>
                  </a:lnTo>
                  <a:lnTo>
                    <a:pt x="115" y="425"/>
                  </a:lnTo>
                  <a:lnTo>
                    <a:pt x="129" y="424"/>
                  </a:lnTo>
                  <a:lnTo>
                    <a:pt x="144" y="422"/>
                  </a:lnTo>
                  <a:lnTo>
                    <a:pt x="159" y="421"/>
                  </a:lnTo>
                  <a:lnTo>
                    <a:pt x="175" y="422"/>
                  </a:lnTo>
                  <a:lnTo>
                    <a:pt x="190" y="424"/>
                  </a:lnTo>
                  <a:lnTo>
                    <a:pt x="205" y="425"/>
                  </a:lnTo>
                  <a:lnTo>
                    <a:pt x="219" y="429"/>
                  </a:lnTo>
                  <a:lnTo>
                    <a:pt x="235" y="432"/>
                  </a:lnTo>
                  <a:lnTo>
                    <a:pt x="247" y="437"/>
                  </a:lnTo>
                  <a:lnTo>
                    <a:pt x="261" y="441"/>
                  </a:lnTo>
                  <a:lnTo>
                    <a:pt x="273" y="445"/>
                  </a:lnTo>
                  <a:lnTo>
                    <a:pt x="282" y="453"/>
                  </a:lnTo>
                  <a:lnTo>
                    <a:pt x="290" y="460"/>
                  </a:lnTo>
                  <a:lnTo>
                    <a:pt x="297" y="467"/>
                  </a:lnTo>
                  <a:lnTo>
                    <a:pt x="304" y="474"/>
                  </a:lnTo>
                  <a:lnTo>
                    <a:pt x="308" y="482"/>
                  </a:lnTo>
                  <a:lnTo>
                    <a:pt x="313" y="489"/>
                  </a:lnTo>
                  <a:lnTo>
                    <a:pt x="317" y="496"/>
                  </a:lnTo>
                  <a:lnTo>
                    <a:pt x="320" y="505"/>
                  </a:lnTo>
                  <a:lnTo>
                    <a:pt x="320" y="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54" name="Freeform 1886"/>
            <p:cNvSpPr>
              <a:spLocks/>
            </p:cNvSpPr>
            <p:nvPr/>
          </p:nvSpPr>
          <p:spPr bwMode="auto">
            <a:xfrm>
              <a:off x="1117" y="1990"/>
              <a:ext cx="155" cy="264"/>
            </a:xfrm>
            <a:custGeom>
              <a:avLst/>
              <a:gdLst>
                <a:gd name="T0" fmla="*/ 317 w 320"/>
                <a:gd name="T1" fmla="*/ 76 h 507"/>
                <a:gd name="T2" fmla="*/ 308 w 320"/>
                <a:gd name="T3" fmla="*/ 61 h 507"/>
                <a:gd name="T4" fmla="*/ 297 w 320"/>
                <a:gd name="T5" fmla="*/ 47 h 507"/>
                <a:gd name="T6" fmla="*/ 282 w 320"/>
                <a:gd name="T7" fmla="*/ 32 h 507"/>
                <a:gd name="T8" fmla="*/ 261 w 320"/>
                <a:gd name="T9" fmla="*/ 21 h 507"/>
                <a:gd name="T10" fmla="*/ 235 w 320"/>
                <a:gd name="T11" fmla="*/ 12 h 507"/>
                <a:gd name="T12" fmla="*/ 205 w 320"/>
                <a:gd name="T13" fmla="*/ 5 h 507"/>
                <a:gd name="T14" fmla="*/ 175 w 320"/>
                <a:gd name="T15" fmla="*/ 0 h 507"/>
                <a:gd name="T16" fmla="*/ 144 w 320"/>
                <a:gd name="T17" fmla="*/ 0 h 507"/>
                <a:gd name="T18" fmla="*/ 115 w 320"/>
                <a:gd name="T19" fmla="*/ 5 h 507"/>
                <a:gd name="T20" fmla="*/ 86 w 320"/>
                <a:gd name="T21" fmla="*/ 12 h 507"/>
                <a:gd name="T22" fmla="*/ 58 w 320"/>
                <a:gd name="T23" fmla="*/ 21 h 507"/>
                <a:gd name="T24" fmla="*/ 37 w 320"/>
                <a:gd name="T25" fmla="*/ 32 h 507"/>
                <a:gd name="T26" fmla="*/ 21 w 320"/>
                <a:gd name="T27" fmla="*/ 47 h 507"/>
                <a:gd name="T28" fmla="*/ 10 w 320"/>
                <a:gd name="T29" fmla="*/ 61 h 507"/>
                <a:gd name="T30" fmla="*/ 3 w 320"/>
                <a:gd name="T31" fmla="*/ 76 h 507"/>
                <a:gd name="T32" fmla="*/ 0 w 320"/>
                <a:gd name="T33" fmla="*/ 507 h 507"/>
                <a:gd name="T34" fmla="*/ 6 w 320"/>
                <a:gd name="T35" fmla="*/ 491 h 507"/>
                <a:gd name="T36" fmla="*/ 15 w 320"/>
                <a:gd name="T37" fmla="*/ 476 h 507"/>
                <a:gd name="T38" fmla="*/ 29 w 320"/>
                <a:gd name="T39" fmla="*/ 462 h 507"/>
                <a:gd name="T40" fmla="*/ 46 w 320"/>
                <a:gd name="T41" fmla="*/ 447 h 507"/>
                <a:gd name="T42" fmla="*/ 72 w 320"/>
                <a:gd name="T43" fmla="*/ 438 h 507"/>
                <a:gd name="T44" fmla="*/ 99 w 320"/>
                <a:gd name="T45" fmla="*/ 430 h 507"/>
                <a:gd name="T46" fmla="*/ 129 w 320"/>
                <a:gd name="T47" fmla="*/ 424 h 507"/>
                <a:gd name="T48" fmla="*/ 159 w 320"/>
                <a:gd name="T49" fmla="*/ 422 h 507"/>
                <a:gd name="T50" fmla="*/ 190 w 320"/>
                <a:gd name="T51" fmla="*/ 424 h 507"/>
                <a:gd name="T52" fmla="*/ 219 w 320"/>
                <a:gd name="T53" fmla="*/ 430 h 507"/>
                <a:gd name="T54" fmla="*/ 247 w 320"/>
                <a:gd name="T55" fmla="*/ 438 h 507"/>
                <a:gd name="T56" fmla="*/ 273 w 320"/>
                <a:gd name="T57" fmla="*/ 447 h 507"/>
                <a:gd name="T58" fmla="*/ 290 w 320"/>
                <a:gd name="T59" fmla="*/ 462 h 507"/>
                <a:gd name="T60" fmla="*/ 304 w 320"/>
                <a:gd name="T61" fmla="*/ 476 h 507"/>
                <a:gd name="T62" fmla="*/ 313 w 320"/>
                <a:gd name="T63" fmla="*/ 491 h 507"/>
                <a:gd name="T64" fmla="*/ 320 w 320"/>
                <a:gd name="T65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507">
                  <a:moveTo>
                    <a:pt x="320" y="84"/>
                  </a:moveTo>
                  <a:lnTo>
                    <a:pt x="317" y="76"/>
                  </a:lnTo>
                  <a:lnTo>
                    <a:pt x="313" y="69"/>
                  </a:lnTo>
                  <a:lnTo>
                    <a:pt x="308" y="61"/>
                  </a:lnTo>
                  <a:lnTo>
                    <a:pt x="304" y="54"/>
                  </a:lnTo>
                  <a:lnTo>
                    <a:pt x="297" y="47"/>
                  </a:lnTo>
                  <a:lnTo>
                    <a:pt x="290" y="40"/>
                  </a:lnTo>
                  <a:lnTo>
                    <a:pt x="282" y="32"/>
                  </a:lnTo>
                  <a:lnTo>
                    <a:pt x="273" y="25"/>
                  </a:lnTo>
                  <a:lnTo>
                    <a:pt x="261" y="21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19" y="8"/>
                  </a:lnTo>
                  <a:lnTo>
                    <a:pt x="205" y="5"/>
                  </a:lnTo>
                  <a:lnTo>
                    <a:pt x="190" y="3"/>
                  </a:lnTo>
                  <a:lnTo>
                    <a:pt x="175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29" y="3"/>
                  </a:lnTo>
                  <a:lnTo>
                    <a:pt x="115" y="5"/>
                  </a:lnTo>
                  <a:lnTo>
                    <a:pt x="99" y="8"/>
                  </a:lnTo>
                  <a:lnTo>
                    <a:pt x="86" y="12"/>
                  </a:lnTo>
                  <a:lnTo>
                    <a:pt x="72" y="16"/>
                  </a:lnTo>
                  <a:lnTo>
                    <a:pt x="58" y="21"/>
                  </a:lnTo>
                  <a:lnTo>
                    <a:pt x="46" y="25"/>
                  </a:lnTo>
                  <a:lnTo>
                    <a:pt x="37" y="32"/>
                  </a:lnTo>
                  <a:lnTo>
                    <a:pt x="29" y="40"/>
                  </a:lnTo>
                  <a:lnTo>
                    <a:pt x="21" y="47"/>
                  </a:lnTo>
                  <a:lnTo>
                    <a:pt x="15" y="54"/>
                  </a:lnTo>
                  <a:lnTo>
                    <a:pt x="10" y="61"/>
                  </a:lnTo>
                  <a:lnTo>
                    <a:pt x="6" y="69"/>
                  </a:lnTo>
                  <a:lnTo>
                    <a:pt x="3" y="76"/>
                  </a:lnTo>
                  <a:lnTo>
                    <a:pt x="0" y="84"/>
                  </a:lnTo>
                  <a:lnTo>
                    <a:pt x="0" y="507"/>
                  </a:lnTo>
                  <a:lnTo>
                    <a:pt x="3" y="498"/>
                  </a:lnTo>
                  <a:lnTo>
                    <a:pt x="6" y="491"/>
                  </a:lnTo>
                  <a:lnTo>
                    <a:pt x="10" y="483"/>
                  </a:lnTo>
                  <a:lnTo>
                    <a:pt x="15" y="476"/>
                  </a:lnTo>
                  <a:lnTo>
                    <a:pt x="21" y="469"/>
                  </a:lnTo>
                  <a:lnTo>
                    <a:pt x="29" y="462"/>
                  </a:lnTo>
                  <a:lnTo>
                    <a:pt x="37" y="454"/>
                  </a:lnTo>
                  <a:lnTo>
                    <a:pt x="46" y="447"/>
                  </a:lnTo>
                  <a:lnTo>
                    <a:pt x="58" y="443"/>
                  </a:lnTo>
                  <a:lnTo>
                    <a:pt x="72" y="438"/>
                  </a:lnTo>
                  <a:lnTo>
                    <a:pt x="86" y="434"/>
                  </a:lnTo>
                  <a:lnTo>
                    <a:pt x="99" y="430"/>
                  </a:lnTo>
                  <a:lnTo>
                    <a:pt x="115" y="427"/>
                  </a:lnTo>
                  <a:lnTo>
                    <a:pt x="129" y="424"/>
                  </a:lnTo>
                  <a:lnTo>
                    <a:pt x="144" y="422"/>
                  </a:lnTo>
                  <a:lnTo>
                    <a:pt x="159" y="422"/>
                  </a:lnTo>
                  <a:lnTo>
                    <a:pt x="175" y="422"/>
                  </a:lnTo>
                  <a:lnTo>
                    <a:pt x="190" y="424"/>
                  </a:lnTo>
                  <a:lnTo>
                    <a:pt x="205" y="427"/>
                  </a:lnTo>
                  <a:lnTo>
                    <a:pt x="219" y="430"/>
                  </a:lnTo>
                  <a:lnTo>
                    <a:pt x="235" y="434"/>
                  </a:lnTo>
                  <a:lnTo>
                    <a:pt x="247" y="438"/>
                  </a:lnTo>
                  <a:lnTo>
                    <a:pt x="261" y="443"/>
                  </a:lnTo>
                  <a:lnTo>
                    <a:pt x="273" y="447"/>
                  </a:lnTo>
                  <a:lnTo>
                    <a:pt x="282" y="454"/>
                  </a:lnTo>
                  <a:lnTo>
                    <a:pt x="290" y="462"/>
                  </a:lnTo>
                  <a:lnTo>
                    <a:pt x="297" y="469"/>
                  </a:lnTo>
                  <a:lnTo>
                    <a:pt x="304" y="476"/>
                  </a:lnTo>
                  <a:lnTo>
                    <a:pt x="308" y="483"/>
                  </a:lnTo>
                  <a:lnTo>
                    <a:pt x="313" y="491"/>
                  </a:lnTo>
                  <a:lnTo>
                    <a:pt x="317" y="498"/>
                  </a:lnTo>
                  <a:lnTo>
                    <a:pt x="320" y="507"/>
                  </a:lnTo>
                  <a:lnTo>
                    <a:pt x="320" y="8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55" name="Freeform 1887"/>
            <p:cNvSpPr>
              <a:spLocks/>
            </p:cNvSpPr>
            <p:nvPr/>
          </p:nvSpPr>
          <p:spPr bwMode="auto">
            <a:xfrm>
              <a:off x="1117" y="1990"/>
              <a:ext cx="155" cy="264"/>
            </a:xfrm>
            <a:custGeom>
              <a:avLst/>
              <a:gdLst>
                <a:gd name="T0" fmla="*/ 317 w 320"/>
                <a:gd name="T1" fmla="*/ 76 h 507"/>
                <a:gd name="T2" fmla="*/ 308 w 320"/>
                <a:gd name="T3" fmla="*/ 61 h 507"/>
                <a:gd name="T4" fmla="*/ 297 w 320"/>
                <a:gd name="T5" fmla="*/ 47 h 507"/>
                <a:gd name="T6" fmla="*/ 282 w 320"/>
                <a:gd name="T7" fmla="*/ 32 h 507"/>
                <a:gd name="T8" fmla="*/ 261 w 320"/>
                <a:gd name="T9" fmla="*/ 21 h 507"/>
                <a:gd name="T10" fmla="*/ 235 w 320"/>
                <a:gd name="T11" fmla="*/ 12 h 507"/>
                <a:gd name="T12" fmla="*/ 205 w 320"/>
                <a:gd name="T13" fmla="*/ 5 h 507"/>
                <a:gd name="T14" fmla="*/ 175 w 320"/>
                <a:gd name="T15" fmla="*/ 0 h 507"/>
                <a:gd name="T16" fmla="*/ 144 w 320"/>
                <a:gd name="T17" fmla="*/ 0 h 507"/>
                <a:gd name="T18" fmla="*/ 115 w 320"/>
                <a:gd name="T19" fmla="*/ 5 h 507"/>
                <a:gd name="T20" fmla="*/ 86 w 320"/>
                <a:gd name="T21" fmla="*/ 12 h 507"/>
                <a:gd name="T22" fmla="*/ 58 w 320"/>
                <a:gd name="T23" fmla="*/ 21 h 507"/>
                <a:gd name="T24" fmla="*/ 37 w 320"/>
                <a:gd name="T25" fmla="*/ 32 h 507"/>
                <a:gd name="T26" fmla="*/ 21 w 320"/>
                <a:gd name="T27" fmla="*/ 47 h 507"/>
                <a:gd name="T28" fmla="*/ 10 w 320"/>
                <a:gd name="T29" fmla="*/ 61 h 507"/>
                <a:gd name="T30" fmla="*/ 3 w 320"/>
                <a:gd name="T31" fmla="*/ 76 h 507"/>
                <a:gd name="T32" fmla="*/ 0 w 320"/>
                <a:gd name="T33" fmla="*/ 507 h 507"/>
                <a:gd name="T34" fmla="*/ 6 w 320"/>
                <a:gd name="T35" fmla="*/ 491 h 507"/>
                <a:gd name="T36" fmla="*/ 15 w 320"/>
                <a:gd name="T37" fmla="*/ 476 h 507"/>
                <a:gd name="T38" fmla="*/ 29 w 320"/>
                <a:gd name="T39" fmla="*/ 462 h 507"/>
                <a:gd name="T40" fmla="*/ 46 w 320"/>
                <a:gd name="T41" fmla="*/ 447 h 507"/>
                <a:gd name="T42" fmla="*/ 72 w 320"/>
                <a:gd name="T43" fmla="*/ 438 h 507"/>
                <a:gd name="T44" fmla="*/ 99 w 320"/>
                <a:gd name="T45" fmla="*/ 430 h 507"/>
                <a:gd name="T46" fmla="*/ 129 w 320"/>
                <a:gd name="T47" fmla="*/ 424 h 507"/>
                <a:gd name="T48" fmla="*/ 159 w 320"/>
                <a:gd name="T49" fmla="*/ 422 h 507"/>
                <a:gd name="T50" fmla="*/ 190 w 320"/>
                <a:gd name="T51" fmla="*/ 424 h 507"/>
                <a:gd name="T52" fmla="*/ 219 w 320"/>
                <a:gd name="T53" fmla="*/ 430 h 507"/>
                <a:gd name="T54" fmla="*/ 247 w 320"/>
                <a:gd name="T55" fmla="*/ 438 h 507"/>
                <a:gd name="T56" fmla="*/ 273 w 320"/>
                <a:gd name="T57" fmla="*/ 447 h 507"/>
                <a:gd name="T58" fmla="*/ 290 w 320"/>
                <a:gd name="T59" fmla="*/ 462 h 507"/>
                <a:gd name="T60" fmla="*/ 304 w 320"/>
                <a:gd name="T61" fmla="*/ 476 h 507"/>
                <a:gd name="T62" fmla="*/ 313 w 320"/>
                <a:gd name="T63" fmla="*/ 491 h 507"/>
                <a:gd name="T64" fmla="*/ 320 w 320"/>
                <a:gd name="T65" fmla="*/ 507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507">
                  <a:moveTo>
                    <a:pt x="320" y="84"/>
                  </a:moveTo>
                  <a:lnTo>
                    <a:pt x="317" y="76"/>
                  </a:lnTo>
                  <a:lnTo>
                    <a:pt x="313" y="69"/>
                  </a:lnTo>
                  <a:lnTo>
                    <a:pt x="308" y="61"/>
                  </a:lnTo>
                  <a:lnTo>
                    <a:pt x="304" y="54"/>
                  </a:lnTo>
                  <a:lnTo>
                    <a:pt x="297" y="47"/>
                  </a:lnTo>
                  <a:lnTo>
                    <a:pt x="290" y="40"/>
                  </a:lnTo>
                  <a:lnTo>
                    <a:pt x="282" y="32"/>
                  </a:lnTo>
                  <a:lnTo>
                    <a:pt x="273" y="25"/>
                  </a:lnTo>
                  <a:lnTo>
                    <a:pt x="261" y="21"/>
                  </a:lnTo>
                  <a:lnTo>
                    <a:pt x="247" y="16"/>
                  </a:lnTo>
                  <a:lnTo>
                    <a:pt x="235" y="12"/>
                  </a:lnTo>
                  <a:lnTo>
                    <a:pt x="219" y="8"/>
                  </a:lnTo>
                  <a:lnTo>
                    <a:pt x="205" y="5"/>
                  </a:lnTo>
                  <a:lnTo>
                    <a:pt x="190" y="3"/>
                  </a:lnTo>
                  <a:lnTo>
                    <a:pt x="175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29" y="3"/>
                  </a:lnTo>
                  <a:lnTo>
                    <a:pt x="115" y="5"/>
                  </a:lnTo>
                  <a:lnTo>
                    <a:pt x="99" y="8"/>
                  </a:lnTo>
                  <a:lnTo>
                    <a:pt x="86" y="12"/>
                  </a:lnTo>
                  <a:lnTo>
                    <a:pt x="72" y="16"/>
                  </a:lnTo>
                  <a:lnTo>
                    <a:pt x="58" y="21"/>
                  </a:lnTo>
                  <a:lnTo>
                    <a:pt x="46" y="25"/>
                  </a:lnTo>
                  <a:lnTo>
                    <a:pt x="37" y="32"/>
                  </a:lnTo>
                  <a:lnTo>
                    <a:pt x="29" y="40"/>
                  </a:lnTo>
                  <a:lnTo>
                    <a:pt x="21" y="47"/>
                  </a:lnTo>
                  <a:lnTo>
                    <a:pt x="15" y="54"/>
                  </a:lnTo>
                  <a:lnTo>
                    <a:pt x="10" y="61"/>
                  </a:lnTo>
                  <a:lnTo>
                    <a:pt x="6" y="69"/>
                  </a:lnTo>
                  <a:lnTo>
                    <a:pt x="3" y="76"/>
                  </a:lnTo>
                  <a:lnTo>
                    <a:pt x="0" y="84"/>
                  </a:lnTo>
                  <a:lnTo>
                    <a:pt x="0" y="507"/>
                  </a:lnTo>
                  <a:lnTo>
                    <a:pt x="3" y="498"/>
                  </a:lnTo>
                  <a:lnTo>
                    <a:pt x="6" y="491"/>
                  </a:lnTo>
                  <a:lnTo>
                    <a:pt x="10" y="483"/>
                  </a:lnTo>
                  <a:lnTo>
                    <a:pt x="15" y="476"/>
                  </a:lnTo>
                  <a:lnTo>
                    <a:pt x="21" y="469"/>
                  </a:lnTo>
                  <a:lnTo>
                    <a:pt x="29" y="462"/>
                  </a:lnTo>
                  <a:lnTo>
                    <a:pt x="37" y="454"/>
                  </a:lnTo>
                  <a:lnTo>
                    <a:pt x="46" y="447"/>
                  </a:lnTo>
                  <a:lnTo>
                    <a:pt x="58" y="443"/>
                  </a:lnTo>
                  <a:lnTo>
                    <a:pt x="72" y="438"/>
                  </a:lnTo>
                  <a:lnTo>
                    <a:pt x="86" y="434"/>
                  </a:lnTo>
                  <a:lnTo>
                    <a:pt x="99" y="430"/>
                  </a:lnTo>
                  <a:lnTo>
                    <a:pt x="115" y="427"/>
                  </a:lnTo>
                  <a:lnTo>
                    <a:pt x="129" y="424"/>
                  </a:lnTo>
                  <a:lnTo>
                    <a:pt x="144" y="422"/>
                  </a:lnTo>
                  <a:lnTo>
                    <a:pt x="159" y="422"/>
                  </a:lnTo>
                  <a:lnTo>
                    <a:pt x="175" y="422"/>
                  </a:lnTo>
                  <a:lnTo>
                    <a:pt x="190" y="424"/>
                  </a:lnTo>
                  <a:lnTo>
                    <a:pt x="205" y="427"/>
                  </a:lnTo>
                  <a:lnTo>
                    <a:pt x="219" y="430"/>
                  </a:lnTo>
                  <a:lnTo>
                    <a:pt x="235" y="434"/>
                  </a:lnTo>
                  <a:lnTo>
                    <a:pt x="247" y="438"/>
                  </a:lnTo>
                  <a:lnTo>
                    <a:pt x="261" y="443"/>
                  </a:lnTo>
                  <a:lnTo>
                    <a:pt x="273" y="447"/>
                  </a:lnTo>
                  <a:lnTo>
                    <a:pt x="282" y="454"/>
                  </a:lnTo>
                  <a:lnTo>
                    <a:pt x="290" y="462"/>
                  </a:lnTo>
                  <a:lnTo>
                    <a:pt x="297" y="469"/>
                  </a:lnTo>
                  <a:lnTo>
                    <a:pt x="304" y="476"/>
                  </a:lnTo>
                  <a:lnTo>
                    <a:pt x="308" y="483"/>
                  </a:lnTo>
                  <a:lnTo>
                    <a:pt x="313" y="491"/>
                  </a:lnTo>
                  <a:lnTo>
                    <a:pt x="317" y="498"/>
                  </a:lnTo>
                  <a:lnTo>
                    <a:pt x="320" y="507"/>
                  </a:lnTo>
                  <a:lnTo>
                    <a:pt x="320" y="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56" name="Freeform 1888"/>
            <p:cNvSpPr>
              <a:spLocks/>
            </p:cNvSpPr>
            <p:nvPr/>
          </p:nvSpPr>
          <p:spPr bwMode="auto">
            <a:xfrm>
              <a:off x="1117" y="1695"/>
              <a:ext cx="155" cy="265"/>
            </a:xfrm>
            <a:custGeom>
              <a:avLst/>
              <a:gdLst>
                <a:gd name="T0" fmla="*/ 317 w 320"/>
                <a:gd name="T1" fmla="*/ 77 h 504"/>
                <a:gd name="T2" fmla="*/ 308 w 320"/>
                <a:gd name="T3" fmla="*/ 61 h 504"/>
                <a:gd name="T4" fmla="*/ 297 w 320"/>
                <a:gd name="T5" fmla="*/ 46 h 504"/>
                <a:gd name="T6" fmla="*/ 282 w 320"/>
                <a:gd name="T7" fmla="*/ 32 h 504"/>
                <a:gd name="T8" fmla="*/ 261 w 320"/>
                <a:gd name="T9" fmla="*/ 20 h 504"/>
                <a:gd name="T10" fmla="*/ 235 w 320"/>
                <a:gd name="T11" fmla="*/ 11 h 504"/>
                <a:gd name="T12" fmla="*/ 205 w 320"/>
                <a:gd name="T13" fmla="*/ 5 h 504"/>
                <a:gd name="T14" fmla="*/ 175 w 320"/>
                <a:gd name="T15" fmla="*/ 1 h 504"/>
                <a:gd name="T16" fmla="*/ 144 w 320"/>
                <a:gd name="T17" fmla="*/ 1 h 504"/>
                <a:gd name="T18" fmla="*/ 115 w 320"/>
                <a:gd name="T19" fmla="*/ 5 h 504"/>
                <a:gd name="T20" fmla="*/ 86 w 320"/>
                <a:gd name="T21" fmla="*/ 11 h 504"/>
                <a:gd name="T22" fmla="*/ 58 w 320"/>
                <a:gd name="T23" fmla="*/ 20 h 504"/>
                <a:gd name="T24" fmla="*/ 37 w 320"/>
                <a:gd name="T25" fmla="*/ 32 h 504"/>
                <a:gd name="T26" fmla="*/ 21 w 320"/>
                <a:gd name="T27" fmla="*/ 46 h 504"/>
                <a:gd name="T28" fmla="*/ 10 w 320"/>
                <a:gd name="T29" fmla="*/ 61 h 504"/>
                <a:gd name="T30" fmla="*/ 3 w 320"/>
                <a:gd name="T31" fmla="*/ 77 h 504"/>
                <a:gd name="T32" fmla="*/ 0 w 320"/>
                <a:gd name="T33" fmla="*/ 504 h 504"/>
                <a:gd name="T34" fmla="*/ 6 w 320"/>
                <a:gd name="T35" fmla="*/ 488 h 504"/>
                <a:gd name="T36" fmla="*/ 15 w 320"/>
                <a:gd name="T37" fmla="*/ 474 h 504"/>
                <a:gd name="T38" fmla="*/ 29 w 320"/>
                <a:gd name="T39" fmla="*/ 461 h 504"/>
                <a:gd name="T40" fmla="*/ 46 w 320"/>
                <a:gd name="T41" fmla="*/ 446 h 504"/>
                <a:gd name="T42" fmla="*/ 72 w 320"/>
                <a:gd name="T43" fmla="*/ 436 h 504"/>
                <a:gd name="T44" fmla="*/ 99 w 320"/>
                <a:gd name="T45" fmla="*/ 429 h 504"/>
                <a:gd name="T46" fmla="*/ 129 w 320"/>
                <a:gd name="T47" fmla="*/ 423 h 504"/>
                <a:gd name="T48" fmla="*/ 159 w 320"/>
                <a:gd name="T49" fmla="*/ 420 h 504"/>
                <a:gd name="T50" fmla="*/ 190 w 320"/>
                <a:gd name="T51" fmla="*/ 423 h 504"/>
                <a:gd name="T52" fmla="*/ 219 w 320"/>
                <a:gd name="T53" fmla="*/ 429 h 504"/>
                <a:gd name="T54" fmla="*/ 247 w 320"/>
                <a:gd name="T55" fmla="*/ 436 h 504"/>
                <a:gd name="T56" fmla="*/ 273 w 320"/>
                <a:gd name="T57" fmla="*/ 446 h 504"/>
                <a:gd name="T58" fmla="*/ 290 w 320"/>
                <a:gd name="T59" fmla="*/ 461 h 504"/>
                <a:gd name="T60" fmla="*/ 304 w 320"/>
                <a:gd name="T61" fmla="*/ 474 h 504"/>
                <a:gd name="T62" fmla="*/ 313 w 320"/>
                <a:gd name="T63" fmla="*/ 488 h 504"/>
                <a:gd name="T64" fmla="*/ 320 w 320"/>
                <a:gd name="T6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504">
                  <a:moveTo>
                    <a:pt x="320" y="84"/>
                  </a:moveTo>
                  <a:lnTo>
                    <a:pt x="317" y="77"/>
                  </a:lnTo>
                  <a:lnTo>
                    <a:pt x="313" y="68"/>
                  </a:lnTo>
                  <a:lnTo>
                    <a:pt x="308" y="61"/>
                  </a:lnTo>
                  <a:lnTo>
                    <a:pt x="304" y="53"/>
                  </a:lnTo>
                  <a:lnTo>
                    <a:pt x="297" y="46"/>
                  </a:lnTo>
                  <a:lnTo>
                    <a:pt x="290" y="39"/>
                  </a:lnTo>
                  <a:lnTo>
                    <a:pt x="282" y="32"/>
                  </a:lnTo>
                  <a:lnTo>
                    <a:pt x="273" y="26"/>
                  </a:lnTo>
                  <a:lnTo>
                    <a:pt x="261" y="20"/>
                  </a:lnTo>
                  <a:lnTo>
                    <a:pt x="247" y="16"/>
                  </a:lnTo>
                  <a:lnTo>
                    <a:pt x="235" y="11"/>
                  </a:lnTo>
                  <a:lnTo>
                    <a:pt x="219" y="8"/>
                  </a:lnTo>
                  <a:lnTo>
                    <a:pt x="205" y="5"/>
                  </a:lnTo>
                  <a:lnTo>
                    <a:pt x="190" y="3"/>
                  </a:lnTo>
                  <a:lnTo>
                    <a:pt x="175" y="1"/>
                  </a:lnTo>
                  <a:lnTo>
                    <a:pt x="159" y="0"/>
                  </a:lnTo>
                  <a:lnTo>
                    <a:pt x="144" y="1"/>
                  </a:lnTo>
                  <a:lnTo>
                    <a:pt x="129" y="3"/>
                  </a:lnTo>
                  <a:lnTo>
                    <a:pt x="115" y="5"/>
                  </a:lnTo>
                  <a:lnTo>
                    <a:pt x="99" y="8"/>
                  </a:lnTo>
                  <a:lnTo>
                    <a:pt x="86" y="11"/>
                  </a:lnTo>
                  <a:lnTo>
                    <a:pt x="72" y="16"/>
                  </a:lnTo>
                  <a:lnTo>
                    <a:pt x="58" y="20"/>
                  </a:lnTo>
                  <a:lnTo>
                    <a:pt x="46" y="26"/>
                  </a:lnTo>
                  <a:lnTo>
                    <a:pt x="37" y="32"/>
                  </a:lnTo>
                  <a:lnTo>
                    <a:pt x="29" y="39"/>
                  </a:lnTo>
                  <a:lnTo>
                    <a:pt x="21" y="46"/>
                  </a:lnTo>
                  <a:lnTo>
                    <a:pt x="15" y="53"/>
                  </a:lnTo>
                  <a:lnTo>
                    <a:pt x="10" y="61"/>
                  </a:lnTo>
                  <a:lnTo>
                    <a:pt x="6" y="68"/>
                  </a:lnTo>
                  <a:lnTo>
                    <a:pt x="3" y="77"/>
                  </a:lnTo>
                  <a:lnTo>
                    <a:pt x="0" y="84"/>
                  </a:lnTo>
                  <a:lnTo>
                    <a:pt x="0" y="504"/>
                  </a:lnTo>
                  <a:lnTo>
                    <a:pt x="3" y="497"/>
                  </a:lnTo>
                  <a:lnTo>
                    <a:pt x="6" y="488"/>
                  </a:lnTo>
                  <a:lnTo>
                    <a:pt x="10" y="481"/>
                  </a:lnTo>
                  <a:lnTo>
                    <a:pt x="15" y="474"/>
                  </a:lnTo>
                  <a:lnTo>
                    <a:pt x="21" y="467"/>
                  </a:lnTo>
                  <a:lnTo>
                    <a:pt x="29" y="461"/>
                  </a:lnTo>
                  <a:lnTo>
                    <a:pt x="37" y="454"/>
                  </a:lnTo>
                  <a:lnTo>
                    <a:pt x="46" y="446"/>
                  </a:lnTo>
                  <a:lnTo>
                    <a:pt x="58" y="441"/>
                  </a:lnTo>
                  <a:lnTo>
                    <a:pt x="72" y="436"/>
                  </a:lnTo>
                  <a:lnTo>
                    <a:pt x="86" y="432"/>
                  </a:lnTo>
                  <a:lnTo>
                    <a:pt x="99" y="429"/>
                  </a:lnTo>
                  <a:lnTo>
                    <a:pt x="115" y="426"/>
                  </a:lnTo>
                  <a:lnTo>
                    <a:pt x="129" y="423"/>
                  </a:lnTo>
                  <a:lnTo>
                    <a:pt x="144" y="422"/>
                  </a:lnTo>
                  <a:lnTo>
                    <a:pt x="159" y="420"/>
                  </a:lnTo>
                  <a:lnTo>
                    <a:pt x="175" y="422"/>
                  </a:lnTo>
                  <a:lnTo>
                    <a:pt x="190" y="423"/>
                  </a:lnTo>
                  <a:lnTo>
                    <a:pt x="205" y="426"/>
                  </a:lnTo>
                  <a:lnTo>
                    <a:pt x="219" y="429"/>
                  </a:lnTo>
                  <a:lnTo>
                    <a:pt x="235" y="432"/>
                  </a:lnTo>
                  <a:lnTo>
                    <a:pt x="247" y="436"/>
                  </a:lnTo>
                  <a:lnTo>
                    <a:pt x="261" y="441"/>
                  </a:lnTo>
                  <a:lnTo>
                    <a:pt x="273" y="446"/>
                  </a:lnTo>
                  <a:lnTo>
                    <a:pt x="282" y="454"/>
                  </a:lnTo>
                  <a:lnTo>
                    <a:pt x="290" y="461"/>
                  </a:lnTo>
                  <a:lnTo>
                    <a:pt x="297" y="467"/>
                  </a:lnTo>
                  <a:lnTo>
                    <a:pt x="304" y="474"/>
                  </a:lnTo>
                  <a:lnTo>
                    <a:pt x="308" y="481"/>
                  </a:lnTo>
                  <a:lnTo>
                    <a:pt x="313" y="488"/>
                  </a:lnTo>
                  <a:lnTo>
                    <a:pt x="317" y="497"/>
                  </a:lnTo>
                  <a:lnTo>
                    <a:pt x="320" y="504"/>
                  </a:lnTo>
                  <a:lnTo>
                    <a:pt x="320" y="8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57" name="Freeform 1889"/>
            <p:cNvSpPr>
              <a:spLocks/>
            </p:cNvSpPr>
            <p:nvPr/>
          </p:nvSpPr>
          <p:spPr bwMode="auto">
            <a:xfrm>
              <a:off x="1117" y="1695"/>
              <a:ext cx="155" cy="265"/>
            </a:xfrm>
            <a:custGeom>
              <a:avLst/>
              <a:gdLst>
                <a:gd name="T0" fmla="*/ 317 w 320"/>
                <a:gd name="T1" fmla="*/ 77 h 504"/>
                <a:gd name="T2" fmla="*/ 308 w 320"/>
                <a:gd name="T3" fmla="*/ 61 h 504"/>
                <a:gd name="T4" fmla="*/ 297 w 320"/>
                <a:gd name="T5" fmla="*/ 46 h 504"/>
                <a:gd name="T6" fmla="*/ 282 w 320"/>
                <a:gd name="T7" fmla="*/ 32 h 504"/>
                <a:gd name="T8" fmla="*/ 261 w 320"/>
                <a:gd name="T9" fmla="*/ 20 h 504"/>
                <a:gd name="T10" fmla="*/ 235 w 320"/>
                <a:gd name="T11" fmla="*/ 11 h 504"/>
                <a:gd name="T12" fmla="*/ 205 w 320"/>
                <a:gd name="T13" fmla="*/ 5 h 504"/>
                <a:gd name="T14" fmla="*/ 175 w 320"/>
                <a:gd name="T15" fmla="*/ 1 h 504"/>
                <a:gd name="T16" fmla="*/ 144 w 320"/>
                <a:gd name="T17" fmla="*/ 1 h 504"/>
                <a:gd name="T18" fmla="*/ 115 w 320"/>
                <a:gd name="T19" fmla="*/ 5 h 504"/>
                <a:gd name="T20" fmla="*/ 86 w 320"/>
                <a:gd name="T21" fmla="*/ 11 h 504"/>
                <a:gd name="T22" fmla="*/ 58 w 320"/>
                <a:gd name="T23" fmla="*/ 20 h 504"/>
                <a:gd name="T24" fmla="*/ 37 w 320"/>
                <a:gd name="T25" fmla="*/ 32 h 504"/>
                <a:gd name="T26" fmla="*/ 21 w 320"/>
                <a:gd name="T27" fmla="*/ 46 h 504"/>
                <a:gd name="T28" fmla="*/ 10 w 320"/>
                <a:gd name="T29" fmla="*/ 61 h 504"/>
                <a:gd name="T30" fmla="*/ 3 w 320"/>
                <a:gd name="T31" fmla="*/ 77 h 504"/>
                <a:gd name="T32" fmla="*/ 0 w 320"/>
                <a:gd name="T33" fmla="*/ 504 h 504"/>
                <a:gd name="T34" fmla="*/ 6 w 320"/>
                <a:gd name="T35" fmla="*/ 488 h 504"/>
                <a:gd name="T36" fmla="*/ 15 w 320"/>
                <a:gd name="T37" fmla="*/ 474 h 504"/>
                <a:gd name="T38" fmla="*/ 29 w 320"/>
                <a:gd name="T39" fmla="*/ 461 h 504"/>
                <a:gd name="T40" fmla="*/ 46 w 320"/>
                <a:gd name="T41" fmla="*/ 446 h 504"/>
                <a:gd name="T42" fmla="*/ 72 w 320"/>
                <a:gd name="T43" fmla="*/ 436 h 504"/>
                <a:gd name="T44" fmla="*/ 99 w 320"/>
                <a:gd name="T45" fmla="*/ 429 h 504"/>
                <a:gd name="T46" fmla="*/ 129 w 320"/>
                <a:gd name="T47" fmla="*/ 423 h 504"/>
                <a:gd name="T48" fmla="*/ 159 w 320"/>
                <a:gd name="T49" fmla="*/ 420 h 504"/>
                <a:gd name="T50" fmla="*/ 190 w 320"/>
                <a:gd name="T51" fmla="*/ 423 h 504"/>
                <a:gd name="T52" fmla="*/ 219 w 320"/>
                <a:gd name="T53" fmla="*/ 429 h 504"/>
                <a:gd name="T54" fmla="*/ 247 w 320"/>
                <a:gd name="T55" fmla="*/ 436 h 504"/>
                <a:gd name="T56" fmla="*/ 273 w 320"/>
                <a:gd name="T57" fmla="*/ 446 h 504"/>
                <a:gd name="T58" fmla="*/ 290 w 320"/>
                <a:gd name="T59" fmla="*/ 461 h 504"/>
                <a:gd name="T60" fmla="*/ 304 w 320"/>
                <a:gd name="T61" fmla="*/ 474 h 504"/>
                <a:gd name="T62" fmla="*/ 313 w 320"/>
                <a:gd name="T63" fmla="*/ 488 h 504"/>
                <a:gd name="T64" fmla="*/ 320 w 320"/>
                <a:gd name="T65" fmla="*/ 504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504">
                  <a:moveTo>
                    <a:pt x="320" y="84"/>
                  </a:moveTo>
                  <a:lnTo>
                    <a:pt x="317" y="77"/>
                  </a:lnTo>
                  <a:lnTo>
                    <a:pt x="313" y="68"/>
                  </a:lnTo>
                  <a:lnTo>
                    <a:pt x="308" y="61"/>
                  </a:lnTo>
                  <a:lnTo>
                    <a:pt x="304" y="53"/>
                  </a:lnTo>
                  <a:lnTo>
                    <a:pt x="297" y="46"/>
                  </a:lnTo>
                  <a:lnTo>
                    <a:pt x="290" y="39"/>
                  </a:lnTo>
                  <a:lnTo>
                    <a:pt x="282" y="32"/>
                  </a:lnTo>
                  <a:lnTo>
                    <a:pt x="273" y="26"/>
                  </a:lnTo>
                  <a:lnTo>
                    <a:pt x="261" y="20"/>
                  </a:lnTo>
                  <a:lnTo>
                    <a:pt x="247" y="16"/>
                  </a:lnTo>
                  <a:lnTo>
                    <a:pt x="235" y="11"/>
                  </a:lnTo>
                  <a:lnTo>
                    <a:pt x="219" y="8"/>
                  </a:lnTo>
                  <a:lnTo>
                    <a:pt x="205" y="5"/>
                  </a:lnTo>
                  <a:lnTo>
                    <a:pt x="190" y="3"/>
                  </a:lnTo>
                  <a:lnTo>
                    <a:pt x="175" y="1"/>
                  </a:lnTo>
                  <a:lnTo>
                    <a:pt x="159" y="0"/>
                  </a:lnTo>
                  <a:lnTo>
                    <a:pt x="144" y="1"/>
                  </a:lnTo>
                  <a:lnTo>
                    <a:pt x="129" y="3"/>
                  </a:lnTo>
                  <a:lnTo>
                    <a:pt x="115" y="5"/>
                  </a:lnTo>
                  <a:lnTo>
                    <a:pt x="99" y="8"/>
                  </a:lnTo>
                  <a:lnTo>
                    <a:pt x="86" y="11"/>
                  </a:lnTo>
                  <a:lnTo>
                    <a:pt x="72" y="16"/>
                  </a:lnTo>
                  <a:lnTo>
                    <a:pt x="58" y="20"/>
                  </a:lnTo>
                  <a:lnTo>
                    <a:pt x="46" y="26"/>
                  </a:lnTo>
                  <a:lnTo>
                    <a:pt x="37" y="32"/>
                  </a:lnTo>
                  <a:lnTo>
                    <a:pt x="29" y="39"/>
                  </a:lnTo>
                  <a:lnTo>
                    <a:pt x="21" y="46"/>
                  </a:lnTo>
                  <a:lnTo>
                    <a:pt x="15" y="53"/>
                  </a:lnTo>
                  <a:lnTo>
                    <a:pt x="10" y="61"/>
                  </a:lnTo>
                  <a:lnTo>
                    <a:pt x="6" y="68"/>
                  </a:lnTo>
                  <a:lnTo>
                    <a:pt x="3" y="77"/>
                  </a:lnTo>
                  <a:lnTo>
                    <a:pt x="0" y="84"/>
                  </a:lnTo>
                  <a:lnTo>
                    <a:pt x="0" y="504"/>
                  </a:lnTo>
                  <a:lnTo>
                    <a:pt x="3" y="497"/>
                  </a:lnTo>
                  <a:lnTo>
                    <a:pt x="6" y="488"/>
                  </a:lnTo>
                  <a:lnTo>
                    <a:pt x="10" y="481"/>
                  </a:lnTo>
                  <a:lnTo>
                    <a:pt x="15" y="474"/>
                  </a:lnTo>
                  <a:lnTo>
                    <a:pt x="21" y="467"/>
                  </a:lnTo>
                  <a:lnTo>
                    <a:pt x="29" y="461"/>
                  </a:lnTo>
                  <a:lnTo>
                    <a:pt x="37" y="454"/>
                  </a:lnTo>
                  <a:lnTo>
                    <a:pt x="46" y="446"/>
                  </a:lnTo>
                  <a:lnTo>
                    <a:pt x="58" y="441"/>
                  </a:lnTo>
                  <a:lnTo>
                    <a:pt x="72" y="436"/>
                  </a:lnTo>
                  <a:lnTo>
                    <a:pt x="86" y="432"/>
                  </a:lnTo>
                  <a:lnTo>
                    <a:pt x="99" y="429"/>
                  </a:lnTo>
                  <a:lnTo>
                    <a:pt x="115" y="426"/>
                  </a:lnTo>
                  <a:lnTo>
                    <a:pt x="129" y="423"/>
                  </a:lnTo>
                  <a:lnTo>
                    <a:pt x="144" y="422"/>
                  </a:lnTo>
                  <a:lnTo>
                    <a:pt x="159" y="420"/>
                  </a:lnTo>
                  <a:lnTo>
                    <a:pt x="175" y="422"/>
                  </a:lnTo>
                  <a:lnTo>
                    <a:pt x="190" y="423"/>
                  </a:lnTo>
                  <a:lnTo>
                    <a:pt x="205" y="426"/>
                  </a:lnTo>
                  <a:lnTo>
                    <a:pt x="219" y="429"/>
                  </a:lnTo>
                  <a:lnTo>
                    <a:pt x="235" y="432"/>
                  </a:lnTo>
                  <a:lnTo>
                    <a:pt x="247" y="436"/>
                  </a:lnTo>
                  <a:lnTo>
                    <a:pt x="261" y="441"/>
                  </a:lnTo>
                  <a:lnTo>
                    <a:pt x="273" y="446"/>
                  </a:lnTo>
                  <a:lnTo>
                    <a:pt x="282" y="454"/>
                  </a:lnTo>
                  <a:lnTo>
                    <a:pt x="290" y="461"/>
                  </a:lnTo>
                  <a:lnTo>
                    <a:pt x="297" y="467"/>
                  </a:lnTo>
                  <a:lnTo>
                    <a:pt x="304" y="474"/>
                  </a:lnTo>
                  <a:lnTo>
                    <a:pt x="308" y="481"/>
                  </a:lnTo>
                  <a:lnTo>
                    <a:pt x="313" y="488"/>
                  </a:lnTo>
                  <a:lnTo>
                    <a:pt x="317" y="497"/>
                  </a:lnTo>
                  <a:lnTo>
                    <a:pt x="320" y="504"/>
                  </a:lnTo>
                  <a:lnTo>
                    <a:pt x="320" y="8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8929" name="Rectangle 1890"/>
            <p:cNvSpPr>
              <a:spLocks noChangeArrowheads="1"/>
            </p:cNvSpPr>
            <p:nvPr/>
          </p:nvSpPr>
          <p:spPr bwMode="auto">
            <a:xfrm>
              <a:off x="2399" y="1815"/>
              <a:ext cx="293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solidFill>
                    <a:srgbClr val="000000"/>
                  </a:solidFill>
                  <a:cs typeface="Times New Roman" pitchFamily="18" charset="0"/>
                </a:rPr>
                <a:t>Solar HX</a:t>
              </a:r>
              <a:endParaRPr lang="en-US" sz="2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1059" name="Rectangle 1891"/>
            <p:cNvSpPr>
              <a:spLocks noChangeArrowheads="1"/>
            </p:cNvSpPr>
            <p:nvPr/>
          </p:nvSpPr>
          <p:spPr bwMode="auto">
            <a:xfrm>
              <a:off x="1117" y="3611"/>
              <a:ext cx="1108" cy="2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60" name="Rectangle 1892"/>
            <p:cNvSpPr>
              <a:spLocks noChangeArrowheads="1"/>
            </p:cNvSpPr>
            <p:nvPr/>
          </p:nvSpPr>
          <p:spPr bwMode="auto">
            <a:xfrm>
              <a:off x="1117" y="3611"/>
              <a:ext cx="1108" cy="23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61" name="Rectangle 1893"/>
            <p:cNvSpPr>
              <a:spLocks noChangeArrowheads="1"/>
            </p:cNvSpPr>
            <p:nvPr/>
          </p:nvSpPr>
          <p:spPr bwMode="auto">
            <a:xfrm>
              <a:off x="1279" y="3650"/>
              <a:ext cx="892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defTabSz="823826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Solar Island</a:t>
              </a:r>
              <a:endPara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1062" name="Rectangle 1894"/>
            <p:cNvSpPr>
              <a:spLocks noChangeArrowheads="1"/>
            </p:cNvSpPr>
            <p:nvPr/>
          </p:nvSpPr>
          <p:spPr bwMode="auto">
            <a:xfrm>
              <a:off x="2925" y="3625"/>
              <a:ext cx="1961" cy="2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63" name="Rectangle 1895"/>
            <p:cNvSpPr>
              <a:spLocks noChangeArrowheads="1"/>
            </p:cNvSpPr>
            <p:nvPr/>
          </p:nvSpPr>
          <p:spPr bwMode="auto">
            <a:xfrm>
              <a:off x="2929" y="3615"/>
              <a:ext cx="1961" cy="237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4500" b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Times New Roman" pitchFamily="18" charset="0"/>
              </a:endParaRPr>
            </a:p>
          </p:txBody>
        </p:sp>
        <p:sp>
          <p:nvSpPr>
            <p:cNvPr id="521064" name="Rectangle 1896"/>
            <p:cNvSpPr>
              <a:spLocks noChangeArrowheads="1"/>
            </p:cNvSpPr>
            <p:nvPr/>
          </p:nvSpPr>
          <p:spPr bwMode="auto">
            <a:xfrm>
              <a:off x="3476" y="3654"/>
              <a:ext cx="72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23826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CC Island</a:t>
              </a:r>
              <a:endParaRPr lang="en-US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1065" name="Rectangle 1897"/>
          <p:cNvSpPr>
            <a:spLocks noChangeArrowheads="1"/>
          </p:cNvSpPr>
          <p:nvPr/>
        </p:nvSpPr>
        <p:spPr bwMode="auto">
          <a:xfrm>
            <a:off x="1178737" y="1516629"/>
            <a:ext cx="3220999" cy="465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277" tIns="43139" rIns="86277" bIns="43139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500" b="1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  <a:cs typeface="Times New Roman" pitchFamily="18" charset="0"/>
            </a:endParaRPr>
          </a:p>
        </p:txBody>
      </p:sp>
      <p:sp useBgFill="1">
        <p:nvSpPr>
          <p:cNvPr id="521066" name="Rectangle 1898"/>
          <p:cNvSpPr>
            <a:spLocks noChangeArrowheads="1"/>
          </p:cNvSpPr>
          <p:nvPr/>
        </p:nvSpPr>
        <p:spPr bwMode="auto">
          <a:xfrm>
            <a:off x="473549" y="1462629"/>
            <a:ext cx="3668156" cy="47196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277" tIns="43139" rIns="86277" bIns="43139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500" b="1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  <a:cs typeface="Times New Roman" pitchFamily="18" charset="0"/>
            </a:endParaRPr>
          </a:p>
        </p:txBody>
      </p:sp>
      <p:sp>
        <p:nvSpPr>
          <p:cNvPr id="521067" name="Freeform 1899"/>
          <p:cNvSpPr>
            <a:spLocks noEditPoints="1"/>
          </p:cNvSpPr>
          <p:nvPr/>
        </p:nvSpPr>
        <p:spPr bwMode="auto">
          <a:xfrm>
            <a:off x="3363209" y="1595316"/>
            <a:ext cx="51314" cy="4367829"/>
          </a:xfrm>
          <a:custGeom>
            <a:avLst/>
            <a:gdLst>
              <a:gd name="T0" fmla="*/ 0 w 77"/>
              <a:gd name="T1" fmla="*/ 0 h 5824"/>
              <a:gd name="T2" fmla="*/ 0 w 77"/>
              <a:gd name="T3" fmla="*/ 217 h 5824"/>
              <a:gd name="T4" fmla="*/ 77 w 77"/>
              <a:gd name="T5" fmla="*/ 362 h 5824"/>
              <a:gd name="T6" fmla="*/ 77 w 77"/>
              <a:gd name="T7" fmla="*/ 435 h 5824"/>
              <a:gd name="T8" fmla="*/ 77 w 77"/>
              <a:gd name="T9" fmla="*/ 435 h 5824"/>
              <a:gd name="T10" fmla="*/ 0 w 77"/>
              <a:gd name="T11" fmla="*/ 580 h 5824"/>
              <a:gd name="T12" fmla="*/ 0 w 77"/>
              <a:gd name="T13" fmla="*/ 797 h 5824"/>
              <a:gd name="T14" fmla="*/ 77 w 77"/>
              <a:gd name="T15" fmla="*/ 943 h 5824"/>
              <a:gd name="T16" fmla="*/ 77 w 77"/>
              <a:gd name="T17" fmla="*/ 1015 h 5824"/>
              <a:gd name="T18" fmla="*/ 77 w 77"/>
              <a:gd name="T19" fmla="*/ 1015 h 5824"/>
              <a:gd name="T20" fmla="*/ 0 w 77"/>
              <a:gd name="T21" fmla="*/ 1160 h 5824"/>
              <a:gd name="T22" fmla="*/ 0 w 77"/>
              <a:gd name="T23" fmla="*/ 1378 h 5824"/>
              <a:gd name="T24" fmla="*/ 77 w 77"/>
              <a:gd name="T25" fmla="*/ 1523 h 5824"/>
              <a:gd name="T26" fmla="*/ 77 w 77"/>
              <a:gd name="T27" fmla="*/ 1595 h 5824"/>
              <a:gd name="T28" fmla="*/ 77 w 77"/>
              <a:gd name="T29" fmla="*/ 1595 h 5824"/>
              <a:gd name="T30" fmla="*/ 0 w 77"/>
              <a:gd name="T31" fmla="*/ 1740 h 5824"/>
              <a:gd name="T32" fmla="*/ 0 w 77"/>
              <a:gd name="T33" fmla="*/ 1958 h 5824"/>
              <a:gd name="T34" fmla="*/ 77 w 77"/>
              <a:gd name="T35" fmla="*/ 2103 h 5824"/>
              <a:gd name="T36" fmla="*/ 77 w 77"/>
              <a:gd name="T37" fmla="*/ 2175 h 5824"/>
              <a:gd name="T38" fmla="*/ 77 w 77"/>
              <a:gd name="T39" fmla="*/ 2175 h 5824"/>
              <a:gd name="T40" fmla="*/ 0 w 77"/>
              <a:gd name="T41" fmla="*/ 2320 h 5824"/>
              <a:gd name="T42" fmla="*/ 0 w 77"/>
              <a:gd name="T43" fmla="*/ 2538 h 5824"/>
              <a:gd name="T44" fmla="*/ 77 w 77"/>
              <a:gd name="T45" fmla="*/ 2683 h 5824"/>
              <a:gd name="T46" fmla="*/ 77 w 77"/>
              <a:gd name="T47" fmla="*/ 2755 h 5824"/>
              <a:gd name="T48" fmla="*/ 77 w 77"/>
              <a:gd name="T49" fmla="*/ 2755 h 5824"/>
              <a:gd name="T50" fmla="*/ 0 w 77"/>
              <a:gd name="T51" fmla="*/ 2900 h 5824"/>
              <a:gd name="T52" fmla="*/ 0 w 77"/>
              <a:gd name="T53" fmla="*/ 3118 h 5824"/>
              <a:gd name="T54" fmla="*/ 77 w 77"/>
              <a:gd name="T55" fmla="*/ 3263 h 5824"/>
              <a:gd name="T56" fmla="*/ 77 w 77"/>
              <a:gd name="T57" fmla="*/ 3336 h 5824"/>
              <a:gd name="T58" fmla="*/ 77 w 77"/>
              <a:gd name="T59" fmla="*/ 3336 h 5824"/>
              <a:gd name="T60" fmla="*/ 0 w 77"/>
              <a:gd name="T61" fmla="*/ 3481 h 5824"/>
              <a:gd name="T62" fmla="*/ 0 w 77"/>
              <a:gd name="T63" fmla="*/ 3698 h 5824"/>
              <a:gd name="T64" fmla="*/ 77 w 77"/>
              <a:gd name="T65" fmla="*/ 3843 h 5824"/>
              <a:gd name="T66" fmla="*/ 77 w 77"/>
              <a:gd name="T67" fmla="*/ 3916 h 5824"/>
              <a:gd name="T68" fmla="*/ 77 w 77"/>
              <a:gd name="T69" fmla="*/ 3916 h 5824"/>
              <a:gd name="T70" fmla="*/ 0 w 77"/>
              <a:gd name="T71" fmla="*/ 4061 h 5824"/>
              <a:gd name="T72" fmla="*/ 0 w 77"/>
              <a:gd name="T73" fmla="*/ 4278 h 5824"/>
              <a:gd name="T74" fmla="*/ 77 w 77"/>
              <a:gd name="T75" fmla="*/ 4423 h 5824"/>
              <a:gd name="T76" fmla="*/ 77 w 77"/>
              <a:gd name="T77" fmla="*/ 4496 h 5824"/>
              <a:gd name="T78" fmla="*/ 77 w 77"/>
              <a:gd name="T79" fmla="*/ 4496 h 5824"/>
              <a:gd name="T80" fmla="*/ 0 w 77"/>
              <a:gd name="T81" fmla="*/ 4641 h 5824"/>
              <a:gd name="T82" fmla="*/ 0 w 77"/>
              <a:gd name="T83" fmla="*/ 4858 h 5824"/>
              <a:gd name="T84" fmla="*/ 77 w 77"/>
              <a:gd name="T85" fmla="*/ 5003 h 5824"/>
              <a:gd name="T86" fmla="*/ 77 w 77"/>
              <a:gd name="T87" fmla="*/ 5076 h 5824"/>
              <a:gd name="T88" fmla="*/ 77 w 77"/>
              <a:gd name="T89" fmla="*/ 5076 h 5824"/>
              <a:gd name="T90" fmla="*/ 0 w 77"/>
              <a:gd name="T91" fmla="*/ 5221 h 5824"/>
              <a:gd name="T92" fmla="*/ 0 w 77"/>
              <a:gd name="T93" fmla="*/ 5438 h 5824"/>
              <a:gd name="T94" fmla="*/ 77 w 77"/>
              <a:gd name="T95" fmla="*/ 5583 h 5824"/>
              <a:gd name="T96" fmla="*/ 77 w 77"/>
              <a:gd name="T97" fmla="*/ 5656 h 5824"/>
              <a:gd name="T98" fmla="*/ 77 w 77"/>
              <a:gd name="T99" fmla="*/ 5656 h 5824"/>
              <a:gd name="T100" fmla="*/ 0 w 77"/>
              <a:gd name="T101" fmla="*/ 5801 h 58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5824">
                <a:moveTo>
                  <a:pt x="77" y="0"/>
                </a:moveTo>
                <a:lnTo>
                  <a:pt x="77" y="72"/>
                </a:lnTo>
                <a:lnTo>
                  <a:pt x="0" y="72"/>
                </a:lnTo>
                <a:lnTo>
                  <a:pt x="0" y="0"/>
                </a:lnTo>
                <a:lnTo>
                  <a:pt x="77" y="0"/>
                </a:lnTo>
                <a:close/>
                <a:moveTo>
                  <a:pt x="77" y="145"/>
                </a:moveTo>
                <a:lnTo>
                  <a:pt x="77" y="217"/>
                </a:lnTo>
                <a:lnTo>
                  <a:pt x="0" y="217"/>
                </a:lnTo>
                <a:lnTo>
                  <a:pt x="0" y="145"/>
                </a:lnTo>
                <a:lnTo>
                  <a:pt x="77" y="145"/>
                </a:lnTo>
                <a:close/>
                <a:moveTo>
                  <a:pt x="77" y="290"/>
                </a:moveTo>
                <a:lnTo>
                  <a:pt x="77" y="362"/>
                </a:lnTo>
                <a:lnTo>
                  <a:pt x="0" y="362"/>
                </a:lnTo>
                <a:lnTo>
                  <a:pt x="0" y="290"/>
                </a:lnTo>
                <a:lnTo>
                  <a:pt x="77" y="290"/>
                </a:lnTo>
                <a:close/>
                <a:moveTo>
                  <a:pt x="77" y="435"/>
                </a:moveTo>
                <a:lnTo>
                  <a:pt x="77" y="507"/>
                </a:lnTo>
                <a:lnTo>
                  <a:pt x="0" y="507"/>
                </a:lnTo>
                <a:lnTo>
                  <a:pt x="0" y="435"/>
                </a:lnTo>
                <a:lnTo>
                  <a:pt x="77" y="435"/>
                </a:lnTo>
                <a:close/>
                <a:moveTo>
                  <a:pt x="77" y="580"/>
                </a:moveTo>
                <a:lnTo>
                  <a:pt x="77" y="652"/>
                </a:lnTo>
                <a:lnTo>
                  <a:pt x="0" y="652"/>
                </a:lnTo>
                <a:lnTo>
                  <a:pt x="0" y="580"/>
                </a:lnTo>
                <a:lnTo>
                  <a:pt x="77" y="580"/>
                </a:lnTo>
                <a:close/>
                <a:moveTo>
                  <a:pt x="77" y="725"/>
                </a:moveTo>
                <a:lnTo>
                  <a:pt x="77" y="797"/>
                </a:lnTo>
                <a:lnTo>
                  <a:pt x="0" y="797"/>
                </a:lnTo>
                <a:lnTo>
                  <a:pt x="0" y="725"/>
                </a:lnTo>
                <a:lnTo>
                  <a:pt x="77" y="725"/>
                </a:lnTo>
                <a:close/>
                <a:moveTo>
                  <a:pt x="77" y="870"/>
                </a:moveTo>
                <a:lnTo>
                  <a:pt x="77" y="943"/>
                </a:lnTo>
                <a:lnTo>
                  <a:pt x="0" y="943"/>
                </a:lnTo>
                <a:lnTo>
                  <a:pt x="0" y="870"/>
                </a:lnTo>
                <a:lnTo>
                  <a:pt x="77" y="870"/>
                </a:lnTo>
                <a:close/>
                <a:moveTo>
                  <a:pt x="77" y="1015"/>
                </a:moveTo>
                <a:lnTo>
                  <a:pt x="77" y="1088"/>
                </a:lnTo>
                <a:lnTo>
                  <a:pt x="0" y="1088"/>
                </a:lnTo>
                <a:lnTo>
                  <a:pt x="0" y="1015"/>
                </a:lnTo>
                <a:lnTo>
                  <a:pt x="77" y="1015"/>
                </a:lnTo>
                <a:close/>
                <a:moveTo>
                  <a:pt x="77" y="1160"/>
                </a:moveTo>
                <a:lnTo>
                  <a:pt x="77" y="1233"/>
                </a:lnTo>
                <a:lnTo>
                  <a:pt x="0" y="1233"/>
                </a:lnTo>
                <a:lnTo>
                  <a:pt x="0" y="1160"/>
                </a:lnTo>
                <a:lnTo>
                  <a:pt x="77" y="1160"/>
                </a:lnTo>
                <a:close/>
                <a:moveTo>
                  <a:pt x="77" y="1305"/>
                </a:moveTo>
                <a:lnTo>
                  <a:pt x="77" y="1378"/>
                </a:lnTo>
                <a:lnTo>
                  <a:pt x="0" y="1378"/>
                </a:lnTo>
                <a:lnTo>
                  <a:pt x="0" y="1305"/>
                </a:lnTo>
                <a:lnTo>
                  <a:pt x="77" y="1305"/>
                </a:lnTo>
                <a:close/>
                <a:moveTo>
                  <a:pt x="77" y="1450"/>
                </a:moveTo>
                <a:lnTo>
                  <a:pt x="77" y="1523"/>
                </a:lnTo>
                <a:lnTo>
                  <a:pt x="0" y="1523"/>
                </a:lnTo>
                <a:lnTo>
                  <a:pt x="0" y="1450"/>
                </a:lnTo>
                <a:lnTo>
                  <a:pt x="77" y="1450"/>
                </a:lnTo>
                <a:close/>
                <a:moveTo>
                  <a:pt x="77" y="1595"/>
                </a:moveTo>
                <a:lnTo>
                  <a:pt x="77" y="1668"/>
                </a:lnTo>
                <a:lnTo>
                  <a:pt x="0" y="1668"/>
                </a:lnTo>
                <a:lnTo>
                  <a:pt x="0" y="1595"/>
                </a:lnTo>
                <a:lnTo>
                  <a:pt x="77" y="1595"/>
                </a:lnTo>
                <a:close/>
                <a:moveTo>
                  <a:pt x="77" y="1740"/>
                </a:moveTo>
                <a:lnTo>
                  <a:pt x="77" y="1813"/>
                </a:lnTo>
                <a:lnTo>
                  <a:pt x="0" y="1813"/>
                </a:lnTo>
                <a:lnTo>
                  <a:pt x="0" y="1740"/>
                </a:lnTo>
                <a:lnTo>
                  <a:pt x="77" y="1740"/>
                </a:lnTo>
                <a:close/>
                <a:moveTo>
                  <a:pt x="77" y="1885"/>
                </a:moveTo>
                <a:lnTo>
                  <a:pt x="77" y="1958"/>
                </a:lnTo>
                <a:lnTo>
                  <a:pt x="0" y="1958"/>
                </a:lnTo>
                <a:lnTo>
                  <a:pt x="0" y="1885"/>
                </a:lnTo>
                <a:lnTo>
                  <a:pt x="77" y="1885"/>
                </a:lnTo>
                <a:close/>
                <a:moveTo>
                  <a:pt x="77" y="2030"/>
                </a:moveTo>
                <a:lnTo>
                  <a:pt x="77" y="2103"/>
                </a:lnTo>
                <a:lnTo>
                  <a:pt x="0" y="2103"/>
                </a:lnTo>
                <a:lnTo>
                  <a:pt x="0" y="2030"/>
                </a:lnTo>
                <a:lnTo>
                  <a:pt x="77" y="2030"/>
                </a:lnTo>
                <a:close/>
                <a:moveTo>
                  <a:pt x="77" y="2175"/>
                </a:moveTo>
                <a:lnTo>
                  <a:pt x="77" y="2248"/>
                </a:lnTo>
                <a:lnTo>
                  <a:pt x="0" y="2248"/>
                </a:lnTo>
                <a:lnTo>
                  <a:pt x="0" y="2175"/>
                </a:lnTo>
                <a:lnTo>
                  <a:pt x="77" y="2175"/>
                </a:lnTo>
                <a:close/>
                <a:moveTo>
                  <a:pt x="77" y="2320"/>
                </a:moveTo>
                <a:lnTo>
                  <a:pt x="77" y="2393"/>
                </a:lnTo>
                <a:lnTo>
                  <a:pt x="0" y="2393"/>
                </a:lnTo>
                <a:lnTo>
                  <a:pt x="0" y="2320"/>
                </a:lnTo>
                <a:lnTo>
                  <a:pt x="77" y="2320"/>
                </a:lnTo>
                <a:close/>
                <a:moveTo>
                  <a:pt x="77" y="2465"/>
                </a:moveTo>
                <a:lnTo>
                  <a:pt x="77" y="2538"/>
                </a:lnTo>
                <a:lnTo>
                  <a:pt x="0" y="2538"/>
                </a:lnTo>
                <a:lnTo>
                  <a:pt x="0" y="2465"/>
                </a:lnTo>
                <a:lnTo>
                  <a:pt x="77" y="2465"/>
                </a:lnTo>
                <a:close/>
                <a:moveTo>
                  <a:pt x="77" y="2610"/>
                </a:moveTo>
                <a:lnTo>
                  <a:pt x="77" y="2683"/>
                </a:lnTo>
                <a:lnTo>
                  <a:pt x="0" y="2683"/>
                </a:lnTo>
                <a:lnTo>
                  <a:pt x="0" y="2610"/>
                </a:lnTo>
                <a:lnTo>
                  <a:pt x="77" y="2610"/>
                </a:lnTo>
                <a:close/>
                <a:moveTo>
                  <a:pt x="77" y="2755"/>
                </a:moveTo>
                <a:lnTo>
                  <a:pt x="77" y="2828"/>
                </a:lnTo>
                <a:lnTo>
                  <a:pt x="0" y="2828"/>
                </a:lnTo>
                <a:lnTo>
                  <a:pt x="0" y="2755"/>
                </a:lnTo>
                <a:lnTo>
                  <a:pt x="77" y="2755"/>
                </a:lnTo>
                <a:close/>
                <a:moveTo>
                  <a:pt x="77" y="2900"/>
                </a:moveTo>
                <a:lnTo>
                  <a:pt x="77" y="2973"/>
                </a:lnTo>
                <a:lnTo>
                  <a:pt x="0" y="2973"/>
                </a:lnTo>
                <a:lnTo>
                  <a:pt x="0" y="2900"/>
                </a:lnTo>
                <a:lnTo>
                  <a:pt x="77" y="2900"/>
                </a:lnTo>
                <a:close/>
                <a:moveTo>
                  <a:pt x="77" y="3045"/>
                </a:moveTo>
                <a:lnTo>
                  <a:pt x="77" y="3118"/>
                </a:lnTo>
                <a:lnTo>
                  <a:pt x="0" y="3118"/>
                </a:lnTo>
                <a:lnTo>
                  <a:pt x="0" y="3045"/>
                </a:lnTo>
                <a:lnTo>
                  <a:pt x="77" y="3045"/>
                </a:lnTo>
                <a:close/>
                <a:moveTo>
                  <a:pt x="77" y="3190"/>
                </a:moveTo>
                <a:lnTo>
                  <a:pt x="77" y="3263"/>
                </a:lnTo>
                <a:lnTo>
                  <a:pt x="0" y="3263"/>
                </a:lnTo>
                <a:lnTo>
                  <a:pt x="0" y="3190"/>
                </a:lnTo>
                <a:lnTo>
                  <a:pt x="77" y="3190"/>
                </a:lnTo>
                <a:close/>
                <a:moveTo>
                  <a:pt x="77" y="3336"/>
                </a:moveTo>
                <a:lnTo>
                  <a:pt x="77" y="3408"/>
                </a:lnTo>
                <a:lnTo>
                  <a:pt x="0" y="3408"/>
                </a:lnTo>
                <a:lnTo>
                  <a:pt x="0" y="3336"/>
                </a:lnTo>
                <a:lnTo>
                  <a:pt x="77" y="3336"/>
                </a:lnTo>
                <a:close/>
                <a:moveTo>
                  <a:pt x="77" y="3481"/>
                </a:moveTo>
                <a:lnTo>
                  <a:pt x="77" y="3553"/>
                </a:lnTo>
                <a:lnTo>
                  <a:pt x="0" y="3553"/>
                </a:lnTo>
                <a:lnTo>
                  <a:pt x="0" y="3481"/>
                </a:lnTo>
                <a:lnTo>
                  <a:pt x="77" y="3481"/>
                </a:lnTo>
                <a:close/>
                <a:moveTo>
                  <a:pt x="77" y="3626"/>
                </a:moveTo>
                <a:lnTo>
                  <a:pt x="77" y="3698"/>
                </a:lnTo>
                <a:lnTo>
                  <a:pt x="0" y="3698"/>
                </a:lnTo>
                <a:lnTo>
                  <a:pt x="0" y="3626"/>
                </a:lnTo>
                <a:lnTo>
                  <a:pt x="77" y="3626"/>
                </a:lnTo>
                <a:close/>
                <a:moveTo>
                  <a:pt x="77" y="3771"/>
                </a:moveTo>
                <a:lnTo>
                  <a:pt x="77" y="3843"/>
                </a:lnTo>
                <a:lnTo>
                  <a:pt x="0" y="3843"/>
                </a:lnTo>
                <a:lnTo>
                  <a:pt x="0" y="3771"/>
                </a:lnTo>
                <a:lnTo>
                  <a:pt x="77" y="3771"/>
                </a:lnTo>
                <a:close/>
                <a:moveTo>
                  <a:pt x="77" y="3916"/>
                </a:moveTo>
                <a:lnTo>
                  <a:pt x="77" y="3988"/>
                </a:lnTo>
                <a:lnTo>
                  <a:pt x="0" y="3988"/>
                </a:lnTo>
                <a:lnTo>
                  <a:pt x="0" y="3916"/>
                </a:lnTo>
                <a:lnTo>
                  <a:pt x="77" y="3916"/>
                </a:lnTo>
                <a:close/>
                <a:moveTo>
                  <a:pt x="77" y="4061"/>
                </a:moveTo>
                <a:lnTo>
                  <a:pt x="77" y="4133"/>
                </a:lnTo>
                <a:lnTo>
                  <a:pt x="0" y="4133"/>
                </a:lnTo>
                <a:lnTo>
                  <a:pt x="0" y="4061"/>
                </a:lnTo>
                <a:lnTo>
                  <a:pt x="77" y="4061"/>
                </a:lnTo>
                <a:close/>
                <a:moveTo>
                  <a:pt x="77" y="4206"/>
                </a:moveTo>
                <a:lnTo>
                  <a:pt x="77" y="4278"/>
                </a:lnTo>
                <a:lnTo>
                  <a:pt x="0" y="4278"/>
                </a:lnTo>
                <a:lnTo>
                  <a:pt x="0" y="4206"/>
                </a:lnTo>
                <a:lnTo>
                  <a:pt x="77" y="4206"/>
                </a:lnTo>
                <a:close/>
                <a:moveTo>
                  <a:pt x="77" y="4351"/>
                </a:moveTo>
                <a:lnTo>
                  <a:pt x="77" y="4423"/>
                </a:lnTo>
                <a:lnTo>
                  <a:pt x="0" y="4423"/>
                </a:lnTo>
                <a:lnTo>
                  <a:pt x="0" y="4351"/>
                </a:lnTo>
                <a:lnTo>
                  <a:pt x="77" y="4351"/>
                </a:lnTo>
                <a:close/>
                <a:moveTo>
                  <a:pt x="77" y="4496"/>
                </a:moveTo>
                <a:lnTo>
                  <a:pt x="77" y="4568"/>
                </a:lnTo>
                <a:lnTo>
                  <a:pt x="0" y="4568"/>
                </a:lnTo>
                <a:lnTo>
                  <a:pt x="0" y="4496"/>
                </a:lnTo>
                <a:lnTo>
                  <a:pt x="77" y="4496"/>
                </a:lnTo>
                <a:close/>
                <a:moveTo>
                  <a:pt x="77" y="4641"/>
                </a:moveTo>
                <a:lnTo>
                  <a:pt x="77" y="4713"/>
                </a:lnTo>
                <a:lnTo>
                  <a:pt x="0" y="4713"/>
                </a:lnTo>
                <a:lnTo>
                  <a:pt x="0" y="4641"/>
                </a:lnTo>
                <a:lnTo>
                  <a:pt x="77" y="4641"/>
                </a:lnTo>
                <a:close/>
                <a:moveTo>
                  <a:pt x="77" y="4786"/>
                </a:moveTo>
                <a:lnTo>
                  <a:pt x="77" y="4858"/>
                </a:lnTo>
                <a:lnTo>
                  <a:pt x="0" y="4858"/>
                </a:lnTo>
                <a:lnTo>
                  <a:pt x="0" y="4786"/>
                </a:lnTo>
                <a:lnTo>
                  <a:pt x="77" y="4786"/>
                </a:lnTo>
                <a:close/>
                <a:moveTo>
                  <a:pt x="77" y="4931"/>
                </a:moveTo>
                <a:lnTo>
                  <a:pt x="77" y="5003"/>
                </a:lnTo>
                <a:lnTo>
                  <a:pt x="0" y="5003"/>
                </a:lnTo>
                <a:lnTo>
                  <a:pt x="0" y="4931"/>
                </a:lnTo>
                <a:lnTo>
                  <a:pt x="77" y="4931"/>
                </a:lnTo>
                <a:close/>
                <a:moveTo>
                  <a:pt x="77" y="5076"/>
                </a:moveTo>
                <a:lnTo>
                  <a:pt x="77" y="5148"/>
                </a:lnTo>
                <a:lnTo>
                  <a:pt x="0" y="5148"/>
                </a:lnTo>
                <a:lnTo>
                  <a:pt x="0" y="5076"/>
                </a:lnTo>
                <a:lnTo>
                  <a:pt x="77" y="5076"/>
                </a:lnTo>
                <a:close/>
                <a:moveTo>
                  <a:pt x="77" y="5221"/>
                </a:moveTo>
                <a:lnTo>
                  <a:pt x="77" y="5293"/>
                </a:lnTo>
                <a:lnTo>
                  <a:pt x="0" y="5293"/>
                </a:lnTo>
                <a:lnTo>
                  <a:pt x="0" y="5221"/>
                </a:lnTo>
                <a:lnTo>
                  <a:pt x="77" y="5221"/>
                </a:lnTo>
                <a:close/>
                <a:moveTo>
                  <a:pt x="77" y="5366"/>
                </a:moveTo>
                <a:lnTo>
                  <a:pt x="77" y="5438"/>
                </a:lnTo>
                <a:lnTo>
                  <a:pt x="0" y="5438"/>
                </a:lnTo>
                <a:lnTo>
                  <a:pt x="0" y="5366"/>
                </a:lnTo>
                <a:lnTo>
                  <a:pt x="77" y="5366"/>
                </a:lnTo>
                <a:close/>
                <a:moveTo>
                  <a:pt x="77" y="5511"/>
                </a:moveTo>
                <a:lnTo>
                  <a:pt x="77" y="5583"/>
                </a:lnTo>
                <a:lnTo>
                  <a:pt x="0" y="5583"/>
                </a:lnTo>
                <a:lnTo>
                  <a:pt x="0" y="5511"/>
                </a:lnTo>
                <a:lnTo>
                  <a:pt x="77" y="5511"/>
                </a:lnTo>
                <a:close/>
                <a:moveTo>
                  <a:pt x="77" y="5656"/>
                </a:moveTo>
                <a:lnTo>
                  <a:pt x="77" y="5729"/>
                </a:lnTo>
                <a:lnTo>
                  <a:pt x="0" y="5729"/>
                </a:lnTo>
                <a:lnTo>
                  <a:pt x="0" y="5656"/>
                </a:lnTo>
                <a:lnTo>
                  <a:pt x="77" y="5656"/>
                </a:lnTo>
                <a:close/>
                <a:moveTo>
                  <a:pt x="77" y="5801"/>
                </a:moveTo>
                <a:lnTo>
                  <a:pt x="77" y="5824"/>
                </a:lnTo>
                <a:lnTo>
                  <a:pt x="0" y="5824"/>
                </a:lnTo>
                <a:lnTo>
                  <a:pt x="0" y="5801"/>
                </a:lnTo>
                <a:lnTo>
                  <a:pt x="77" y="5801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86277" tIns="43139" rIns="86277" bIns="43139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4500" b="1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  <a:cs typeface="Times New Roman" pitchFamily="18" charset="0"/>
            </a:endParaRPr>
          </a:p>
        </p:txBody>
      </p:sp>
      <p:sp>
        <p:nvSpPr>
          <p:cNvPr id="521068" name="Rectangle 1900"/>
          <p:cNvSpPr>
            <a:spLocks noChangeArrowheads="1"/>
          </p:cNvSpPr>
          <p:nvPr/>
        </p:nvSpPr>
        <p:spPr bwMode="auto">
          <a:xfrm>
            <a:off x="656808" y="6064973"/>
            <a:ext cx="6768935" cy="356399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277" tIns="43139" rIns="86277" bIns="43139">
            <a:spAutoFit/>
          </a:bodyPr>
          <a:lstStyle/>
          <a:p>
            <a:pPr algn="ctr" defTabSz="873256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9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Integrated Solar Combined Cycle Power Plant “ISCCS”</a:t>
            </a:r>
          </a:p>
        </p:txBody>
      </p:sp>
    </p:spTree>
    <p:extLst>
      <p:ext uri="{BB962C8B-B14F-4D97-AF65-F5344CB8AC3E}">
        <p14:creationId xmlns:p14="http://schemas.microsoft.com/office/powerpoint/2010/main" val="283730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66 -0.0027 L 0.38993 -0.00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21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21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21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2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066" grpId="0" animBg="1"/>
      <p:bldP spid="52106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IMG0060"/>
          <p:cNvPicPr>
            <a:picLocks noChangeAspect="1" noChangeArrowheads="1"/>
          </p:cNvPicPr>
          <p:nvPr/>
        </p:nvPicPr>
        <p:blipFill>
          <a:blip r:embed="rId3">
            <a:lum bright="4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5" r="3972" b="7951"/>
          <a:stretch>
            <a:fillRect/>
          </a:stretch>
        </p:blipFill>
        <p:spPr bwMode="auto">
          <a:xfrm>
            <a:off x="2" y="438171"/>
            <a:ext cx="9139601" cy="64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35395" y="2056630"/>
            <a:ext cx="3200474" cy="30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77" tIns="43139" rIns="86277" bIns="43139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Eras Bold ITC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Eras Bold ITC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Eras Bold ITC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Eras Bold ITC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Eras Bold ITC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Eras Bold ITC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Eras Bold ITC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Eras Bold ITC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Eras Bold ITC" pitchFamily="34" charset="0"/>
                <a:cs typeface="Arial" pitchFamily="34" charset="0"/>
              </a:defRPr>
            </a:lvl9pPr>
          </a:lstStyle>
          <a:p>
            <a:pPr algn="ctr" rtl="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ar-EG" b="1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-351048" y="1377296"/>
            <a:ext cx="174304" cy="779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277" tIns="43139" rIns="86277" bIns="43139" anchor="b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EG" sz="4500" b="1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itchFamily="82" charset="0"/>
              <a:cs typeface="Times New Roman" pitchFamily="18" charset="0"/>
            </a:endParaRPr>
          </a:p>
        </p:txBody>
      </p:sp>
      <p:graphicFrame>
        <p:nvGraphicFramePr>
          <p:cNvPr id="11314" name="Group 50"/>
          <p:cNvGraphicFramePr>
            <a:graphicFrameLocks noGrp="1"/>
          </p:cNvGraphicFramePr>
          <p:nvPr/>
        </p:nvGraphicFramePr>
        <p:xfrm>
          <a:off x="1131821" y="1504286"/>
          <a:ext cx="7348040" cy="4731940"/>
        </p:xfrm>
        <a:graphic>
          <a:graphicData uri="http://schemas.openxmlformats.org/drawingml/2006/table">
            <a:tbl>
              <a:tblPr rtl="1"/>
              <a:tblGrid>
                <a:gridCol w="1614986"/>
                <a:gridCol w="5733054"/>
              </a:tblGrid>
              <a:tr h="4617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Summary of Technical Parameters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84413" marR="84413" marT="45721" marB="45721" anchor="b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1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1C1D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20</a:t>
                      </a:r>
                    </a:p>
                  </a:txBody>
                  <a:tcPr marL="84413" marR="84413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1C1D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Capacity of solar portion (MWe)</a:t>
                      </a:r>
                    </a:p>
                  </a:txBody>
                  <a:tcPr marL="84413" marR="84413"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61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1C1D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131</a:t>
                      </a:r>
                    </a:p>
                  </a:txBody>
                  <a:tcPr marL="84413" marR="84413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1C1D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Solar collectors area (1000 m</a:t>
                      </a:r>
                      <a:r>
                        <a:rPr kumimoji="0" lang="en-US" altLang="zh-CN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C1C1D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1C1D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)</a:t>
                      </a:r>
                    </a:p>
                  </a:txBody>
                  <a:tcPr marL="84413" marR="84413"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61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1C1D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79</a:t>
                      </a:r>
                    </a:p>
                  </a:txBody>
                  <a:tcPr marL="84413" marR="84413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1C1D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Nameplate capacity of gas turbine (MWe)</a:t>
                      </a:r>
                    </a:p>
                  </a:txBody>
                  <a:tcPr marL="84413" marR="84413"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61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1C1D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76.5</a:t>
                      </a:r>
                    </a:p>
                  </a:txBody>
                  <a:tcPr marL="84413" marR="84413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1C1D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Nameplate capacity of steam turbine (MWe)</a:t>
                      </a:r>
                    </a:p>
                  </a:txBody>
                  <a:tcPr marL="84413" marR="84413"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61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1C1D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852</a:t>
                      </a:r>
                    </a:p>
                  </a:txBody>
                  <a:tcPr marL="84413" marR="84413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1C1D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Net electric energy (GWhe/a)</a:t>
                      </a:r>
                    </a:p>
                  </a:txBody>
                  <a:tcPr marL="84413" marR="84413"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61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1C1D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33</a:t>
                      </a:r>
                    </a:p>
                  </a:txBody>
                  <a:tcPr marL="84413" marR="84413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1C1D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Solar electric energy (GWhe/a)</a:t>
                      </a:r>
                    </a:p>
                  </a:txBody>
                  <a:tcPr marL="84413" marR="84413"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61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1C1D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4%</a:t>
                      </a:r>
                    </a:p>
                  </a:txBody>
                  <a:tcPr marL="84413" marR="84413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1C1D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Solar share(%)</a:t>
                      </a:r>
                    </a:p>
                  </a:txBody>
                  <a:tcPr marL="84413" marR="84413"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617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1C1D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10000</a:t>
                      </a:r>
                    </a:p>
                  </a:txBody>
                  <a:tcPr marL="84413" marR="84413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1C1D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Fuel saving due to the solar portion (T.O.E / a)</a:t>
                      </a:r>
                    </a:p>
                  </a:txBody>
                  <a:tcPr marL="84413" marR="84413"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576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C1C1D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20000</a:t>
                      </a:r>
                    </a:p>
                  </a:txBody>
                  <a:tcPr marL="84413" marR="84413" marT="45721" marB="4572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1C1D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CO</a:t>
                      </a:r>
                      <a:r>
                        <a:rPr kumimoji="0" lang="en-US" altLang="zh-CN" sz="2400" b="1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rgbClr val="0C1C1D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2</a:t>
                      </a: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C1C1D"/>
                          </a:solidFill>
                          <a:effectLst/>
                          <a:latin typeface="Arial Narrow" pitchFamily="34" charset="0"/>
                          <a:ea typeface="SimSun" pitchFamily="2" charset="-122"/>
                          <a:cs typeface="Arial" pitchFamily="34" charset="0"/>
                        </a:rPr>
                        <a:t> reduction (T/a)</a:t>
                      </a:r>
                    </a:p>
                  </a:txBody>
                  <a:tcPr marL="84413" marR="84413" marT="45721" marB="4572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17531" y="538459"/>
            <a:ext cx="8252617" cy="442799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5734" tIns="37867" rIns="75734" bIns="37867"/>
          <a:lstStyle/>
          <a:p>
            <a:pPr algn="ctr" defTabSz="91369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3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Project Technical Parameters</a:t>
            </a:r>
          </a:p>
        </p:txBody>
      </p:sp>
    </p:spTree>
    <p:extLst>
      <p:ext uri="{BB962C8B-B14F-4D97-AF65-F5344CB8AC3E}">
        <p14:creationId xmlns:p14="http://schemas.microsoft.com/office/powerpoint/2010/main" val="3649564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ChangeArrowheads="1"/>
          </p:cNvSpPr>
          <p:nvPr/>
        </p:nvSpPr>
        <p:spPr bwMode="auto">
          <a:xfrm>
            <a:off x="517531" y="538459"/>
            <a:ext cx="8252617" cy="442799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5734" tIns="37867" rIns="75734" bIns="37867"/>
          <a:lstStyle/>
          <a:p>
            <a:pPr algn="ctr" defTabSz="91369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Project Construction</a:t>
            </a:r>
          </a:p>
        </p:txBody>
      </p:sp>
      <p:pic>
        <p:nvPicPr>
          <p:cNvPr id="221186" name="Picture 2" descr="C:\Maged\E_work_computer\photos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961" y="4245932"/>
            <a:ext cx="3166776" cy="2291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5" name="Picture 7" descr="Copy of 100_22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9763" y="2946845"/>
            <a:ext cx="3007062" cy="2283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7" name="Picture 9" descr="IMG_06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5446" y="2039661"/>
            <a:ext cx="3007062" cy="2269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100_20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41208" y="823889"/>
            <a:ext cx="3105853" cy="2184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7" name="Picture 5" descr="02370012"/>
          <p:cNvPicPr>
            <a:picLocks noChangeAspect="1" noChangeArrowheads="1"/>
          </p:cNvPicPr>
          <p:nvPr/>
        </p:nvPicPr>
        <p:blipFill>
          <a:blip r:embed="rId7"/>
          <a:srcRect l="21045" t="15816" b="24321"/>
          <a:stretch>
            <a:fillRect/>
          </a:stretch>
        </p:blipFill>
        <p:spPr bwMode="auto">
          <a:xfrm>
            <a:off x="225843" y="1513945"/>
            <a:ext cx="3596233" cy="4805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0296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Maged\E_work_computer\photos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630"/>
            <a:ext cx="9144000" cy="599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683" name="Rectangle 3"/>
          <p:cNvSpPr>
            <a:spLocks noChangeArrowheads="1"/>
          </p:cNvSpPr>
          <p:nvPr/>
        </p:nvSpPr>
        <p:spPr bwMode="auto">
          <a:xfrm>
            <a:off x="517531" y="538459"/>
            <a:ext cx="8252617" cy="442799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5734" tIns="37867" rIns="75734" bIns="37867"/>
          <a:lstStyle/>
          <a:p>
            <a:pPr algn="ctr" defTabSz="91369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Project Construction</a:t>
            </a:r>
          </a:p>
        </p:txBody>
      </p:sp>
      <p:pic>
        <p:nvPicPr>
          <p:cNvPr id="222210" name="Picture 2" descr="C:\Maged\E_work_computer\photos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665" y="3936436"/>
            <a:ext cx="4192947" cy="23967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7108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2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85194" dir="1593903" algn="ctr" rotWithShape="0">
                  <a:schemeClr val="bg1"/>
                </a:outerShdw>
              </a:effectLst>
            </a14:hiddenEffects>
          </a:ext>
        </a:extLst>
      </a:spPr>
      <a:bodyPr vert="horz" wrap="square" lIns="91478" tIns="44934" rIns="91478" bIns="44934" numCol="1" anchor="t" anchorCtr="0" compatLnSpc="1">
        <a:prstTxWarp prst="textNoShape">
          <a:avLst/>
        </a:prstTxWarp>
        <a:spAutoFit/>
      </a:bodyPr>
      <a:lstStyle>
        <a:defPPr marL="0" marR="0" indent="0" algn="ctr" defTabSz="9255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rgbClr val="CC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adway" pitchFamily="82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2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85194" dir="1593903" algn="ctr" rotWithShape="0">
                  <a:schemeClr val="bg1"/>
                </a:outerShdw>
              </a:effectLst>
            </a14:hiddenEffects>
          </a:ext>
        </a:extLst>
      </a:spPr>
      <a:bodyPr vert="horz" wrap="square" lIns="91478" tIns="44934" rIns="91478" bIns="44934" numCol="1" anchor="t" anchorCtr="0" compatLnSpc="1">
        <a:prstTxWarp prst="textNoShape">
          <a:avLst/>
        </a:prstTxWarp>
        <a:spAutoFit/>
      </a:bodyPr>
      <a:lstStyle>
        <a:defPPr marL="0" marR="0" indent="0" algn="ctr" defTabSz="9255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1" i="0" u="none" strike="noStrike" cap="none" normalizeH="0" baseline="0" smtClean="0">
            <a:ln>
              <a:noFill/>
            </a:ln>
            <a:solidFill>
              <a:srgbClr val="CC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adway" pitchFamily="82" charset="0"/>
            <a:cs typeface="Times New Roman" pitchFamily="18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438</Words>
  <Application>Microsoft Office PowerPoint</Application>
  <PresentationFormat>On-screen Show (4:3)</PresentationFormat>
  <Paragraphs>135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Saber Osman</dc:creator>
  <cp:lastModifiedBy>Saber Osman</cp:lastModifiedBy>
  <cp:revision>1</cp:revision>
  <dcterms:created xsi:type="dcterms:W3CDTF">2010-12-26T09:40:45Z</dcterms:created>
  <dcterms:modified xsi:type="dcterms:W3CDTF">2010-12-26T09:43:58Z</dcterms:modified>
</cp:coreProperties>
</file>