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87" autoAdjust="0"/>
  </p:normalViewPr>
  <p:slideViewPr>
    <p:cSldViewPr>
      <p:cViewPr varScale="1">
        <p:scale>
          <a:sx n="78" d="100"/>
          <a:sy n="78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26282-7187-4F63-B355-03DA776544A4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C8EC5-03E2-4286-BE36-D677DE2C1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C8EC5-03E2-4286-BE36-D677DE2C11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8CEA85-65FD-48BB-BED7-54D1CABA7991}" type="datetimeFigureOut">
              <a:rPr lang="en-US" smtClean="0"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802EE17-7C15-47BD-B1CC-4316B6AE2F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kara@anndy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Efficiency and the Smart Grid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Kara Saul Rinaldi</a:t>
            </a:r>
          </a:p>
          <a:p>
            <a:r>
              <a:rPr lang="en-US" dirty="0" smtClean="0"/>
              <a:t>President &amp; CEO</a:t>
            </a:r>
          </a:p>
          <a:p>
            <a:r>
              <a:rPr lang="en-US" dirty="0" smtClean="0"/>
              <a:t>AnnDyl Policy Group, LLC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181600"/>
            <a:ext cx="27432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Efficiency Complimentary to Smart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Homes and Office Buildings</a:t>
            </a:r>
          </a:p>
          <a:p>
            <a:r>
              <a:rPr lang="en-US" dirty="0" smtClean="0"/>
              <a:t>First Efficient, then Smart</a:t>
            </a:r>
          </a:p>
          <a:p>
            <a:r>
              <a:rPr lang="en-US" dirty="0" smtClean="0"/>
              <a:t>Smart Building – connect to smart grid</a:t>
            </a:r>
          </a:p>
        </p:txBody>
      </p:sp>
    </p:spTree>
    <p:extLst>
      <p:ext uri="{BB962C8B-B14F-4D97-AF65-F5344CB8AC3E}">
        <p14:creationId xmlns:p14="http://schemas.microsoft.com/office/powerpoint/2010/main" val="27478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Renewables Complementary to Smart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Intermittent Energy Source:</a:t>
            </a:r>
          </a:p>
          <a:p>
            <a:pPr lvl="1"/>
            <a:r>
              <a:rPr lang="en-US" dirty="0" smtClean="0"/>
              <a:t>Solar and Wind</a:t>
            </a:r>
          </a:p>
          <a:p>
            <a:r>
              <a:rPr lang="en-US" dirty="0" smtClean="0"/>
              <a:t>Importance of maintaining reliability through demand response</a:t>
            </a:r>
          </a:p>
          <a:p>
            <a:r>
              <a:rPr lang="en-US" dirty="0" smtClean="0"/>
              <a:t>Smart Grid is nimble and can respond to weather changes.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0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U.S. Policy: Breaking the Silos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Climate Policy – Smart Grid Policy – Energy Efficiency Policy</a:t>
            </a:r>
          </a:p>
          <a:p>
            <a:endParaRPr lang="en-US" dirty="0"/>
          </a:p>
          <a:p>
            <a:r>
              <a:rPr lang="en-US" dirty="0" smtClean="0"/>
              <a:t>U.S. House of Representatives</a:t>
            </a:r>
          </a:p>
          <a:p>
            <a:pPr marL="617220" lvl="2"/>
            <a:r>
              <a:rPr lang="en-US" dirty="0"/>
              <a:t>H.R. </a:t>
            </a:r>
            <a:r>
              <a:rPr lang="en-US" dirty="0" smtClean="0"/>
              <a:t>2454, </a:t>
            </a:r>
            <a:r>
              <a:rPr lang="en-US" dirty="0">
                <a:solidFill>
                  <a:schemeClr val="tx1"/>
                </a:solidFill>
              </a:rPr>
              <a:t>American Clean Energy and Security Act of 2009 (</a:t>
            </a:r>
            <a:r>
              <a:rPr lang="en-US" dirty="0"/>
              <a:t>ACES)</a:t>
            </a:r>
          </a:p>
          <a:p>
            <a:endParaRPr lang="en-US" dirty="0" smtClean="0"/>
          </a:p>
          <a:p>
            <a:r>
              <a:rPr lang="en-US" dirty="0" smtClean="0"/>
              <a:t>U.S. Senate</a:t>
            </a:r>
          </a:p>
          <a:p>
            <a:pPr lvl="1"/>
            <a:r>
              <a:rPr lang="en-US" dirty="0"/>
              <a:t>S. 1462, American Clean Energy Leadership Act 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Funding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Influx of funds from American Recovery and Reinvestment Act</a:t>
            </a:r>
          </a:p>
          <a:p>
            <a:endParaRPr lang="en-US" dirty="0" smtClean="0"/>
          </a:p>
          <a:p>
            <a:r>
              <a:rPr lang="en-US" dirty="0" smtClean="0"/>
              <a:t>Good News and Bad News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House Nexus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Administration support for Climate Action, Smart Grid, Energy Efficiency, and Renewable Energy</a:t>
            </a:r>
          </a:p>
          <a:p>
            <a:r>
              <a:rPr lang="en-US" dirty="0" smtClean="0"/>
              <a:t>Non-Legislative options to press forward</a:t>
            </a:r>
          </a:p>
          <a:p>
            <a:pPr lvl="1"/>
            <a:r>
              <a:rPr lang="en-US" dirty="0" smtClean="0"/>
              <a:t>FERC on Smart Grid</a:t>
            </a:r>
          </a:p>
          <a:p>
            <a:pPr lvl="1"/>
            <a:r>
              <a:rPr lang="en-US" dirty="0" smtClean="0"/>
              <a:t>DOE on EE /RE/Smart Grid</a:t>
            </a:r>
          </a:p>
          <a:p>
            <a:pPr lvl="1"/>
            <a:r>
              <a:rPr lang="en-US" dirty="0" smtClean="0"/>
              <a:t>EPA on Climate Abatement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Legislative Policy Stalled</a:t>
            </a:r>
          </a:p>
          <a:p>
            <a:r>
              <a:rPr lang="en-US" dirty="0" smtClean="0"/>
              <a:t>New Republican Congress </a:t>
            </a:r>
          </a:p>
          <a:p>
            <a:r>
              <a:rPr lang="en-US" dirty="0" smtClean="0"/>
              <a:t>Defense of past and future public spending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….Move to State Action</a:t>
            </a:r>
          </a:p>
        </p:txBody>
      </p:sp>
    </p:spTree>
    <p:extLst>
      <p:ext uri="{BB962C8B-B14F-4D97-AF65-F5344CB8AC3E}">
        <p14:creationId xmlns:p14="http://schemas.microsoft.com/office/powerpoint/2010/main" val="41309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Future: Synergies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clear synergies for policy action.</a:t>
            </a:r>
          </a:p>
          <a:p>
            <a:r>
              <a:rPr lang="en-US" dirty="0" smtClean="0"/>
              <a:t>Leveraging funding success with private sector investments</a:t>
            </a:r>
          </a:p>
          <a:p>
            <a:r>
              <a:rPr lang="en-US" dirty="0"/>
              <a:t> </a:t>
            </a:r>
            <a:r>
              <a:rPr lang="en-US" dirty="0" smtClean="0"/>
              <a:t>Education, Education, Education </a:t>
            </a:r>
          </a:p>
          <a:p>
            <a:pPr lvl="1"/>
            <a:r>
              <a:rPr lang="en-US" dirty="0" smtClean="0"/>
              <a:t>Consumers</a:t>
            </a:r>
          </a:p>
          <a:p>
            <a:pPr lvl="1"/>
            <a:r>
              <a:rPr lang="en-US" dirty="0" smtClean="0"/>
              <a:t>Stakeholders </a:t>
            </a:r>
          </a:p>
          <a:p>
            <a:pPr lvl="1"/>
            <a:r>
              <a:rPr lang="en-US" dirty="0" smtClean="0"/>
              <a:t>Policy Makers 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6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Kara Saul Rinaldi</a:t>
            </a:r>
          </a:p>
          <a:p>
            <a:pPr marL="68580" indent="0" algn="ctr">
              <a:buNone/>
            </a:pPr>
            <a:r>
              <a:rPr lang="en-US" dirty="0" smtClean="0"/>
              <a:t>President &amp; CEO</a:t>
            </a:r>
          </a:p>
          <a:p>
            <a:pPr marL="68580" indent="0" algn="ctr">
              <a:buNone/>
            </a:pPr>
            <a:r>
              <a:rPr lang="en-US" dirty="0" smtClean="0"/>
              <a:t>AnnDyl Policy Group, LLC</a:t>
            </a:r>
          </a:p>
          <a:p>
            <a:pPr marL="68580" indent="0" algn="ctr">
              <a:buNone/>
            </a:pPr>
            <a:r>
              <a:rPr lang="en-US" dirty="0" smtClean="0"/>
              <a:t>1.202.276.1773</a:t>
            </a:r>
          </a:p>
          <a:p>
            <a:pPr marL="68580" indent="0" algn="ctr">
              <a:buNone/>
            </a:pPr>
            <a:r>
              <a:rPr lang="en-US" dirty="0" smtClean="0">
                <a:hlinkClick r:id="rId2"/>
              </a:rPr>
              <a:t>kara@anndyl.com</a:t>
            </a:r>
            <a:endParaRPr lang="en-US" dirty="0" smtClean="0"/>
          </a:p>
          <a:p>
            <a:pPr marL="6858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029200"/>
            <a:ext cx="27432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3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</TotalTime>
  <Words>241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Energy Efficiency and the Smart Grid</vt:lpstr>
      <vt:lpstr>Energy Efficiency Complimentary to Smart Grid</vt:lpstr>
      <vt:lpstr>Renewables Complementary to Smart Grid</vt:lpstr>
      <vt:lpstr>U.S. Policy: Breaking the Silos </vt:lpstr>
      <vt:lpstr>2009 Funding Opportunities</vt:lpstr>
      <vt:lpstr>White House Nexus</vt:lpstr>
      <vt:lpstr>The Future: Challenges</vt:lpstr>
      <vt:lpstr>The Future: Synergies</vt:lpstr>
      <vt:lpstr>Thank You!</vt:lpstr>
    </vt:vector>
  </TitlesOfParts>
  <Company>AnnDyl Policy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Efficiency and the Smart Grid</dc:title>
  <dc:creator>Kara Saul Rinaldi</dc:creator>
  <cp:lastModifiedBy>Kara Saul Rinaldi</cp:lastModifiedBy>
  <cp:revision>8</cp:revision>
  <dcterms:created xsi:type="dcterms:W3CDTF">2010-12-01T17:06:37Z</dcterms:created>
  <dcterms:modified xsi:type="dcterms:W3CDTF">2010-12-01T18:16:15Z</dcterms:modified>
</cp:coreProperties>
</file>