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37" autoAdjust="0"/>
  </p:normalViewPr>
  <p:slideViewPr>
    <p:cSldViewPr>
      <p:cViewPr varScale="1">
        <p:scale>
          <a:sx n="81" d="100"/>
          <a:sy n="81" d="100"/>
        </p:scale>
        <p:origin x="9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F4070-6D37-4B31-AB80-3BB0CDAB4B7B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s-MX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1B6E0-EC0C-43C2-9BA8-0199EC9A50F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806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1B6E0-EC0C-43C2-9BA8-0199EC9A50F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575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30A5E8-3234-402E-823A-05DA39CC138F}" type="datetimeFigureOut">
              <a:rPr lang="es-MX" smtClean="0"/>
              <a:t>11/12/18</a:t>
            </a:fld>
            <a:endParaRPr lang="es-MX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3307FB-2F54-41C3-99F4-8490C50B992C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j.graichen@oeko.d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11760" y="16288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GB" cap="small" noProof="0" dirty="0" smtClean="0">
                <a:latin typeface="+mn-lt"/>
              </a:rPr>
              <a:t>Expected supply and demand under the Effort Sharing Regulation</a:t>
            </a:r>
            <a:endParaRPr lang="en-GB" cap="small" noProof="0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Jakob Graichen</a:t>
            </a:r>
            <a:endParaRPr lang="en-GB" noProof="0" dirty="0"/>
          </a:p>
        </p:txBody>
      </p:sp>
      <p:sp>
        <p:nvSpPr>
          <p:cNvPr id="4" name="Rechteck 3"/>
          <p:cNvSpPr/>
          <p:nvPr/>
        </p:nvSpPr>
        <p:spPr>
          <a:xfrm>
            <a:off x="2411760" y="3645024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Side Event EU </a:t>
            </a:r>
            <a:r>
              <a:rPr lang="en-GB" b="1" dirty="0"/>
              <a:t>Effort Sharing Flexibility Mechanisms: </a:t>
            </a:r>
            <a:br>
              <a:rPr lang="en-GB" b="1" dirty="0"/>
            </a:br>
            <a:r>
              <a:rPr lang="en-GB" i="1" dirty="0"/>
              <a:t>intra-Member State transactions and green investments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23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38128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Jakob Graichen</a:t>
            </a:r>
            <a:br>
              <a:rPr lang="es-MX" dirty="0" smtClean="0"/>
            </a:br>
            <a:r>
              <a:rPr lang="es-MX" dirty="0" smtClean="0"/>
              <a:t>Senior </a:t>
            </a:r>
            <a:r>
              <a:rPr lang="es-MX" dirty="0" err="1" smtClean="0"/>
              <a:t>Researcher</a:t>
            </a:r>
            <a:r>
              <a:rPr lang="es-MX" dirty="0" smtClean="0"/>
              <a:t>, Öko-Institut</a:t>
            </a:r>
            <a:r>
              <a:rPr lang="es-MX" dirty="0"/>
              <a:t/>
            </a:r>
            <a:br>
              <a:rPr lang="es-MX" dirty="0"/>
            </a:br>
            <a:r>
              <a:rPr lang="es-MX" dirty="0" err="1" smtClean="0">
                <a:hlinkClick r:id="rId3"/>
              </a:rPr>
              <a:t>j.graichen@oeko.de</a:t>
            </a:r>
            <a:r>
              <a:rPr lang="es-MX" dirty="0" smtClean="0"/>
              <a:t> 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Any</a:t>
            </a:r>
            <a:r>
              <a:rPr lang="es-MX" dirty="0" smtClean="0"/>
              <a:t> </a:t>
            </a:r>
            <a:r>
              <a:rPr lang="es-MX" dirty="0" err="1" smtClean="0"/>
              <a:t>Questions</a:t>
            </a:r>
            <a:r>
              <a:rPr lang="es-MX" dirty="0" smtClean="0"/>
              <a:t>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8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Background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 smtClean="0"/>
              <a:t>EU’s 2030 GHG targets:</a:t>
            </a:r>
          </a:p>
          <a:p>
            <a:pPr lvl="1"/>
            <a:r>
              <a:rPr lang="en-GB" noProof="0" dirty="0" smtClean="0"/>
              <a:t>Total GHG: 40% domestic reduction below 1990 </a:t>
            </a:r>
          </a:p>
          <a:p>
            <a:pPr lvl="1"/>
            <a:r>
              <a:rPr lang="en-GB" noProof="0" dirty="0" smtClean="0"/>
              <a:t>ETS: 43% reduction below 2005</a:t>
            </a:r>
          </a:p>
          <a:p>
            <a:pPr lvl="1"/>
            <a:r>
              <a:rPr lang="en-GB" noProof="0" dirty="0" smtClean="0"/>
              <a:t>Effort Sharing: 30% reduction below 2005</a:t>
            </a:r>
          </a:p>
          <a:p>
            <a:r>
              <a:rPr lang="en-GB" noProof="0" dirty="0" smtClean="0"/>
              <a:t>Effort Sharing Regulation (ESR)</a:t>
            </a:r>
          </a:p>
          <a:p>
            <a:pPr lvl="1"/>
            <a:r>
              <a:rPr lang="en-GB" noProof="0" dirty="0" smtClean="0"/>
              <a:t>Covers housing, transport, agriculture and waste </a:t>
            </a:r>
            <a:br>
              <a:rPr lang="en-GB" noProof="0" dirty="0" smtClean="0"/>
            </a:br>
            <a:r>
              <a:rPr lang="en-GB" noProof="0" dirty="0" smtClean="0"/>
              <a:t>(all emissions not included in the ETS except LULUCF and international transport</a:t>
            </a:r>
          </a:p>
          <a:p>
            <a:pPr lvl="1"/>
            <a:r>
              <a:rPr lang="en-GB" noProof="0" dirty="0" smtClean="0"/>
              <a:t>Binding annual targets for each Member State</a:t>
            </a:r>
          </a:p>
          <a:p>
            <a:pPr lvl="1"/>
            <a:r>
              <a:rPr lang="en-GB" noProof="0" dirty="0" smtClean="0"/>
              <a:t>2030 target mainly distributed according to wealth </a:t>
            </a:r>
            <a:br>
              <a:rPr lang="en-GB" noProof="0" dirty="0" smtClean="0"/>
            </a:br>
            <a:r>
              <a:rPr lang="en-GB" noProof="0" dirty="0" smtClean="0"/>
              <a:t>(solidarity mechanism)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719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2030 ESR targets by Member State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10" y="1556792"/>
            <a:ext cx="8490694" cy="462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Flexibilities to achieve ESR targets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 smtClean="0"/>
              <a:t>Flexibilities affecting total quantity of allowances</a:t>
            </a:r>
          </a:p>
          <a:p>
            <a:pPr lvl="1"/>
            <a:r>
              <a:rPr lang="en-GB" noProof="0" dirty="0" smtClean="0"/>
              <a:t>LULUCF: MS specific accounting cap, if LULUCF is a net source MS need to compensate</a:t>
            </a:r>
          </a:p>
          <a:p>
            <a:pPr lvl="1"/>
            <a:r>
              <a:rPr lang="en-GB" noProof="0" dirty="0" smtClean="0"/>
              <a:t>ETS to ESR: 9 MS can shift some allowances from ETS to ESR</a:t>
            </a:r>
          </a:p>
          <a:p>
            <a:r>
              <a:rPr lang="en-GB" noProof="0" dirty="0" smtClean="0"/>
              <a:t>Flexibilities not affecting total quantity of allowances</a:t>
            </a:r>
          </a:p>
          <a:p>
            <a:pPr lvl="1"/>
            <a:r>
              <a:rPr lang="en-GB" noProof="0" dirty="0" smtClean="0"/>
              <a:t>Banking</a:t>
            </a:r>
          </a:p>
          <a:p>
            <a:pPr lvl="1"/>
            <a:r>
              <a:rPr lang="en-GB" noProof="0" dirty="0" smtClean="0"/>
              <a:t>Borrowing</a:t>
            </a:r>
          </a:p>
          <a:p>
            <a:pPr lvl="1"/>
            <a:r>
              <a:rPr lang="en-GB" noProof="0" dirty="0" smtClean="0"/>
              <a:t>AEA trade</a:t>
            </a:r>
          </a:p>
          <a:p>
            <a:pPr lvl="1"/>
            <a:r>
              <a:rPr lang="en-GB" noProof="0" dirty="0" smtClean="0"/>
              <a:t>EU internal project mechanism</a:t>
            </a:r>
          </a:p>
          <a:p>
            <a:r>
              <a:rPr lang="en-GB" noProof="0" dirty="0" smtClean="0"/>
              <a:t>No use of international offsets!</a:t>
            </a:r>
            <a:endParaRPr lang="en-GB" noProof="0" dirty="0"/>
          </a:p>
        </p:txBody>
      </p:sp>
      <p:sp>
        <p:nvSpPr>
          <p:cNvPr id="4" name="Ellipse 3"/>
          <p:cNvSpPr/>
          <p:nvPr/>
        </p:nvSpPr>
        <p:spPr>
          <a:xfrm>
            <a:off x="827584" y="4450558"/>
            <a:ext cx="2108541" cy="432049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12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Estimating supply and demand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 smtClean="0"/>
              <a:t>Supply: some uncertainties but relatively clear</a:t>
            </a:r>
          </a:p>
          <a:p>
            <a:pPr lvl="1"/>
            <a:r>
              <a:rPr lang="en-GB" noProof="0" dirty="0" smtClean="0"/>
              <a:t>2030: target is set</a:t>
            </a:r>
          </a:p>
          <a:p>
            <a:pPr lvl="1"/>
            <a:r>
              <a:rPr lang="en-GB" noProof="0" dirty="0" smtClean="0"/>
              <a:t>2021 – 2029: annual quantities depend on emissions 2016-2018</a:t>
            </a:r>
          </a:p>
          <a:p>
            <a:r>
              <a:rPr lang="en-GB" noProof="0" dirty="0" smtClean="0"/>
              <a:t>Demand: significant uncertainties</a:t>
            </a:r>
          </a:p>
          <a:p>
            <a:pPr lvl="1"/>
            <a:r>
              <a:rPr lang="en-GB" noProof="0" dirty="0" smtClean="0"/>
              <a:t>Inherent uncertainties in emission projections until 2030</a:t>
            </a:r>
          </a:p>
          <a:p>
            <a:pPr lvl="1"/>
            <a:r>
              <a:rPr lang="en-GB" noProof="0" dirty="0" smtClean="0"/>
              <a:t>Most MS projections based on 2015 reference year </a:t>
            </a:r>
          </a:p>
          <a:p>
            <a:pPr lvl="2"/>
            <a:r>
              <a:rPr lang="en-GB" noProof="0" dirty="0" smtClean="0"/>
              <a:t>prior</a:t>
            </a:r>
            <a:r>
              <a:rPr lang="en-GB" dirty="0" smtClean="0"/>
              <a:t> to </a:t>
            </a:r>
            <a:r>
              <a:rPr lang="en-GB" noProof="0" dirty="0" smtClean="0"/>
              <a:t>adoption of EU energy &amp; climate targets</a:t>
            </a:r>
          </a:p>
          <a:p>
            <a:pPr lvl="2"/>
            <a:r>
              <a:rPr lang="en-GB" dirty="0"/>
              <a:t>d</a:t>
            </a:r>
            <a:r>
              <a:rPr lang="en-GB" noProof="0" dirty="0" smtClean="0"/>
              <a:t>o not include emission development 2016/2017</a:t>
            </a:r>
          </a:p>
          <a:p>
            <a:pPr lvl="1"/>
            <a:r>
              <a:rPr lang="en-GB" dirty="0" smtClean="0"/>
              <a:t>Maximum use of LULUCF accounting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558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 smtClean="0"/>
              <a:t>Annual</a:t>
            </a:r>
            <a:r>
              <a:rPr lang="es-MX" dirty="0" smtClean="0"/>
              <a:t> </a:t>
            </a:r>
            <a:r>
              <a:rPr lang="es-MX" dirty="0" err="1" smtClean="0"/>
              <a:t>accumulated</a:t>
            </a:r>
            <a:r>
              <a:rPr lang="es-MX" dirty="0" smtClean="0"/>
              <a:t> AEA surplus/</a:t>
            </a:r>
            <a:r>
              <a:rPr lang="es-MX" dirty="0" err="1" smtClean="0"/>
              <a:t>demand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EU-28</a:t>
            </a:r>
            <a:endParaRPr lang="es-MX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6178624"/>
            <a:ext cx="8153400" cy="679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500" dirty="0" smtClean="0"/>
              <a:t>Notes: </a:t>
            </a:r>
            <a:r>
              <a:rPr lang="es-MX" sz="1500" dirty="0" err="1" smtClean="0"/>
              <a:t>Graph</a:t>
            </a:r>
            <a:r>
              <a:rPr lang="es-MX" sz="1500" dirty="0" smtClean="0"/>
              <a:t> </a:t>
            </a:r>
            <a:r>
              <a:rPr lang="es-MX" sz="1500" dirty="0" err="1" smtClean="0"/>
              <a:t>is</a:t>
            </a:r>
            <a:r>
              <a:rPr lang="es-MX" sz="1500" dirty="0" smtClean="0"/>
              <a:t> </a:t>
            </a:r>
            <a:r>
              <a:rPr lang="es-MX" sz="1500" dirty="0" err="1" smtClean="0"/>
              <a:t>based</a:t>
            </a:r>
            <a:r>
              <a:rPr lang="es-MX" sz="1500" dirty="0" smtClean="0"/>
              <a:t> </a:t>
            </a:r>
            <a:r>
              <a:rPr lang="es-MX" sz="1500" dirty="0" err="1" smtClean="0"/>
              <a:t>on</a:t>
            </a:r>
            <a:r>
              <a:rPr lang="es-MX" sz="1500" dirty="0" smtClean="0"/>
              <a:t> </a:t>
            </a:r>
            <a:r>
              <a:rPr lang="es-MX" sz="1500" dirty="0" err="1" smtClean="0"/>
              <a:t>the</a:t>
            </a:r>
            <a:r>
              <a:rPr lang="es-MX" sz="1500" dirty="0" smtClean="0"/>
              <a:t> </a:t>
            </a:r>
            <a:r>
              <a:rPr lang="es-MX" sz="1500" i="1" dirty="0" err="1" smtClean="0"/>
              <a:t>With</a:t>
            </a:r>
            <a:r>
              <a:rPr lang="es-MX" sz="1500" i="1" dirty="0" smtClean="0"/>
              <a:t> </a:t>
            </a:r>
            <a:r>
              <a:rPr lang="es-MX" sz="1500" i="1" dirty="0" err="1" smtClean="0"/>
              <a:t>Existing</a:t>
            </a:r>
            <a:r>
              <a:rPr lang="es-MX" sz="1500" i="1" dirty="0" smtClean="0"/>
              <a:t> </a:t>
            </a:r>
            <a:r>
              <a:rPr lang="es-MX" sz="1500" i="1" dirty="0" err="1" smtClean="0"/>
              <a:t>Measures</a:t>
            </a:r>
            <a:r>
              <a:rPr lang="es-MX" sz="1500" i="1" dirty="0" smtClean="0"/>
              <a:t> </a:t>
            </a:r>
            <a:r>
              <a:rPr lang="es-MX" sz="1500" i="1" dirty="0" err="1" smtClean="0"/>
              <a:t>Projctions</a:t>
            </a:r>
            <a:r>
              <a:rPr lang="es-MX" sz="1500" dirty="0" smtClean="0"/>
              <a:t> </a:t>
            </a:r>
            <a:r>
              <a:rPr lang="es-MX" sz="1500" dirty="0" err="1" smtClean="0"/>
              <a:t>by</a:t>
            </a:r>
            <a:r>
              <a:rPr lang="es-MX" sz="1500" dirty="0" smtClean="0"/>
              <a:t> </a:t>
            </a:r>
            <a:r>
              <a:rPr lang="es-MX" sz="1500" dirty="0" err="1" smtClean="0"/>
              <a:t>Member</a:t>
            </a:r>
            <a:r>
              <a:rPr lang="es-MX" sz="1500" dirty="0" smtClean="0"/>
              <a:t> </a:t>
            </a:r>
            <a:r>
              <a:rPr lang="es-MX" sz="1500" dirty="0" err="1" smtClean="0"/>
              <a:t>States</a:t>
            </a:r>
            <a:r>
              <a:rPr lang="es-MX" sz="1500" dirty="0" smtClean="0"/>
              <a:t/>
            </a:r>
            <a:br>
              <a:rPr lang="es-MX" sz="1500" dirty="0" smtClean="0"/>
            </a:br>
            <a:r>
              <a:rPr lang="es-MX" sz="1500" dirty="0" err="1" smtClean="0"/>
              <a:t>Sources</a:t>
            </a:r>
            <a:r>
              <a:rPr lang="es-MX" sz="1500" dirty="0" smtClean="0"/>
              <a:t>: </a:t>
            </a:r>
            <a:r>
              <a:rPr lang="es-MX" sz="1500" dirty="0" err="1" smtClean="0"/>
              <a:t>Own</a:t>
            </a:r>
            <a:r>
              <a:rPr lang="es-MX" sz="1500" dirty="0" smtClean="0"/>
              <a:t> </a:t>
            </a:r>
            <a:r>
              <a:rPr lang="es-MX" sz="1500" dirty="0" err="1" smtClean="0"/>
              <a:t>calculations</a:t>
            </a:r>
            <a:r>
              <a:rPr lang="es-MX" sz="1500" dirty="0" smtClean="0"/>
              <a:t> </a:t>
            </a:r>
            <a:r>
              <a:rPr lang="es-MX" sz="1500" dirty="0" err="1" smtClean="0"/>
              <a:t>based</a:t>
            </a:r>
            <a:r>
              <a:rPr lang="es-MX" sz="1500" dirty="0" smtClean="0"/>
              <a:t> </a:t>
            </a:r>
            <a:r>
              <a:rPr lang="es-MX" sz="1500" dirty="0" err="1" smtClean="0"/>
              <a:t>on</a:t>
            </a:r>
            <a:r>
              <a:rPr lang="es-MX" sz="1500" dirty="0" smtClean="0"/>
              <a:t> EEA </a:t>
            </a:r>
            <a:r>
              <a:rPr lang="es-MX" sz="1500" dirty="0" err="1" smtClean="0"/>
              <a:t>Trends</a:t>
            </a:r>
            <a:r>
              <a:rPr lang="es-MX" sz="1500" dirty="0" smtClean="0"/>
              <a:t> and </a:t>
            </a:r>
            <a:r>
              <a:rPr lang="es-MX" sz="1500" dirty="0" err="1" smtClean="0"/>
              <a:t>Projections</a:t>
            </a:r>
            <a:r>
              <a:rPr lang="es-MX" sz="1500" dirty="0" smtClean="0"/>
              <a:t> </a:t>
            </a:r>
            <a:r>
              <a:rPr lang="es-MX" sz="1500" dirty="0" err="1" smtClean="0"/>
              <a:t>report</a:t>
            </a:r>
            <a:r>
              <a:rPr lang="es-MX" sz="1500" dirty="0" smtClean="0"/>
              <a:t> 2018 and Öko-Institut 2017</a:t>
            </a:r>
          </a:p>
        </p:txBody>
      </p:sp>
      <p:pic>
        <p:nvPicPr>
          <p:cNvPr id="4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424936" cy="4392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31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Supply and demand by MS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EU-28: </a:t>
            </a:r>
            <a:r>
              <a:rPr lang="es-MX" dirty="0" err="1" smtClean="0"/>
              <a:t>Accumulated</a:t>
            </a:r>
            <a:r>
              <a:rPr lang="es-MX" dirty="0" smtClean="0"/>
              <a:t> surplus </a:t>
            </a:r>
            <a:r>
              <a:rPr lang="es-MX" dirty="0" err="1" smtClean="0"/>
              <a:t>between</a:t>
            </a:r>
            <a:r>
              <a:rPr lang="es-MX" dirty="0" smtClean="0"/>
              <a:t> </a:t>
            </a:r>
            <a:br>
              <a:rPr lang="es-MX" dirty="0" smtClean="0"/>
            </a:br>
            <a:r>
              <a:rPr lang="es-MX" dirty="0" smtClean="0"/>
              <a:t>+50 and -1100 M AEA </a:t>
            </a:r>
            <a:r>
              <a:rPr lang="es-MX" dirty="0" err="1" smtClean="0"/>
              <a:t>until</a:t>
            </a:r>
            <a:r>
              <a:rPr lang="es-MX" dirty="0" smtClean="0"/>
              <a:t> 2030</a:t>
            </a:r>
          </a:p>
          <a:p>
            <a:r>
              <a:rPr lang="es-MX" dirty="0" err="1" smtClean="0"/>
              <a:t>Countries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net surplus (</a:t>
            </a:r>
            <a:r>
              <a:rPr lang="es-MX" dirty="0" err="1" smtClean="0"/>
              <a:t>potential</a:t>
            </a:r>
            <a:r>
              <a:rPr lang="es-MX" dirty="0" smtClean="0"/>
              <a:t> </a:t>
            </a:r>
            <a:r>
              <a:rPr lang="es-MX" dirty="0" err="1" smtClean="0"/>
              <a:t>sellers</a:t>
            </a:r>
            <a:r>
              <a:rPr lang="es-MX" dirty="0" smtClean="0"/>
              <a:t>)</a:t>
            </a:r>
          </a:p>
          <a:p>
            <a:pPr lvl="1"/>
            <a:r>
              <a:rPr lang="es-MX" dirty="0"/>
              <a:t>Bulgaria, </a:t>
            </a:r>
            <a:r>
              <a:rPr lang="es-MX" dirty="0" err="1"/>
              <a:t>Croatia</a:t>
            </a:r>
            <a:r>
              <a:rPr lang="es-MX" dirty="0"/>
              <a:t>, </a:t>
            </a:r>
            <a:r>
              <a:rPr lang="es-MX" dirty="0" err="1"/>
              <a:t>Greece</a:t>
            </a:r>
            <a:r>
              <a:rPr lang="es-MX" dirty="0"/>
              <a:t>, </a:t>
            </a:r>
            <a:r>
              <a:rPr lang="es-MX" dirty="0" err="1"/>
              <a:t>Hungary</a:t>
            </a:r>
            <a:r>
              <a:rPr lang="es-MX" dirty="0"/>
              <a:t>, Portugal, </a:t>
            </a:r>
            <a:r>
              <a:rPr lang="es-MX" dirty="0" err="1"/>
              <a:t>Slovakia</a:t>
            </a:r>
            <a:r>
              <a:rPr lang="es-MX" dirty="0"/>
              <a:t>, </a:t>
            </a:r>
            <a:r>
              <a:rPr lang="es-MX" dirty="0" err="1"/>
              <a:t>Slovenia</a:t>
            </a:r>
            <a:r>
              <a:rPr lang="es-MX" dirty="0"/>
              <a:t> and </a:t>
            </a:r>
            <a:r>
              <a:rPr lang="es-MX" dirty="0" err="1"/>
              <a:t>Sweden</a:t>
            </a:r>
            <a:r>
              <a:rPr lang="es-MX" dirty="0"/>
              <a:t> </a:t>
            </a:r>
            <a:endParaRPr lang="es-MX" dirty="0" smtClean="0"/>
          </a:p>
          <a:p>
            <a:pPr lvl="1"/>
            <a:r>
              <a:rPr lang="es-MX" dirty="0" smtClean="0"/>
              <a:t>100-300  M AEA surplus </a:t>
            </a:r>
            <a:r>
              <a:rPr lang="es-MX" dirty="0" err="1" smtClean="0"/>
              <a:t>until</a:t>
            </a:r>
            <a:r>
              <a:rPr lang="es-MX" dirty="0" smtClean="0"/>
              <a:t> 2030</a:t>
            </a:r>
          </a:p>
          <a:p>
            <a:r>
              <a:rPr lang="es-MX" dirty="0" err="1" smtClean="0"/>
              <a:t>Countries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net </a:t>
            </a:r>
            <a:r>
              <a:rPr lang="es-MX" dirty="0" err="1" smtClean="0"/>
              <a:t>demand</a:t>
            </a:r>
            <a:r>
              <a:rPr lang="es-MX" dirty="0" smtClean="0"/>
              <a:t> (</a:t>
            </a:r>
            <a:r>
              <a:rPr lang="es-MX" dirty="0" err="1" smtClean="0"/>
              <a:t>potential</a:t>
            </a:r>
            <a:r>
              <a:rPr lang="es-MX" dirty="0" smtClean="0"/>
              <a:t> </a:t>
            </a:r>
            <a:r>
              <a:rPr lang="es-MX" dirty="0" err="1" smtClean="0"/>
              <a:t>buyers</a:t>
            </a:r>
            <a:r>
              <a:rPr lang="es-MX" dirty="0" smtClean="0"/>
              <a:t>)</a:t>
            </a:r>
          </a:p>
          <a:p>
            <a:pPr lvl="1"/>
            <a:r>
              <a:rPr lang="es-MX" dirty="0"/>
              <a:t>Austria, </a:t>
            </a:r>
            <a:r>
              <a:rPr lang="es-MX" dirty="0" err="1"/>
              <a:t>Belgium</a:t>
            </a:r>
            <a:r>
              <a:rPr lang="es-MX" dirty="0"/>
              <a:t>, </a:t>
            </a:r>
            <a:r>
              <a:rPr lang="es-MX" dirty="0" err="1"/>
              <a:t>Cyprus</a:t>
            </a:r>
            <a:r>
              <a:rPr lang="es-MX" dirty="0"/>
              <a:t>, </a:t>
            </a:r>
            <a:r>
              <a:rPr lang="es-MX" dirty="0" err="1"/>
              <a:t>Denmark</a:t>
            </a:r>
            <a:r>
              <a:rPr lang="es-MX" dirty="0"/>
              <a:t>, France, </a:t>
            </a:r>
            <a:r>
              <a:rPr lang="es-MX" dirty="0" err="1"/>
              <a:t>Germany</a:t>
            </a:r>
            <a:r>
              <a:rPr lang="es-MX" dirty="0"/>
              <a:t>, </a:t>
            </a:r>
            <a:r>
              <a:rPr lang="es-MX" dirty="0" err="1"/>
              <a:t>Ireland</a:t>
            </a:r>
            <a:r>
              <a:rPr lang="es-MX" dirty="0"/>
              <a:t>, </a:t>
            </a:r>
            <a:r>
              <a:rPr lang="es-MX" dirty="0" err="1"/>
              <a:t>Italy</a:t>
            </a:r>
            <a:r>
              <a:rPr lang="es-MX" dirty="0"/>
              <a:t>, </a:t>
            </a:r>
            <a:r>
              <a:rPr lang="es-MX" dirty="0" err="1"/>
              <a:t>Luxembourg</a:t>
            </a:r>
            <a:r>
              <a:rPr lang="es-MX" dirty="0"/>
              <a:t> and </a:t>
            </a:r>
            <a:r>
              <a:rPr lang="es-MX" dirty="0" err="1" smtClean="0"/>
              <a:t>Poland</a:t>
            </a:r>
            <a:endParaRPr lang="es-MX" dirty="0" smtClean="0"/>
          </a:p>
          <a:p>
            <a:pPr lvl="1"/>
            <a:r>
              <a:rPr lang="es-MX" dirty="0" smtClean="0"/>
              <a:t>350 – 1 000 M AEA </a:t>
            </a:r>
            <a:r>
              <a:rPr lang="es-MX" dirty="0" err="1" smtClean="0"/>
              <a:t>deficit</a:t>
            </a:r>
            <a:r>
              <a:rPr lang="es-MX" dirty="0" smtClean="0"/>
              <a:t> </a:t>
            </a:r>
            <a:r>
              <a:rPr lang="es-MX" dirty="0" err="1" smtClean="0"/>
              <a:t>until</a:t>
            </a:r>
            <a:r>
              <a:rPr lang="es-MX" dirty="0" smtClean="0"/>
              <a:t> 2030</a:t>
            </a:r>
          </a:p>
          <a:p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Member</a:t>
            </a:r>
            <a:r>
              <a:rPr lang="es-MX" dirty="0" smtClean="0"/>
              <a:t> </a:t>
            </a:r>
            <a:r>
              <a:rPr lang="es-MX" dirty="0" err="1" smtClean="0"/>
              <a:t>States</a:t>
            </a:r>
            <a:r>
              <a:rPr lang="es-MX" dirty="0" smtClean="0"/>
              <a:t>: </a:t>
            </a:r>
            <a:r>
              <a:rPr lang="es-MX" dirty="0" err="1" smtClean="0"/>
              <a:t>potential</a:t>
            </a:r>
            <a:r>
              <a:rPr lang="es-MX" dirty="0" smtClean="0"/>
              <a:t> </a:t>
            </a:r>
            <a:r>
              <a:rPr lang="es-MX" dirty="0" err="1" smtClean="0"/>
              <a:t>buyers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sellers</a:t>
            </a:r>
            <a:r>
              <a:rPr lang="es-MX" dirty="0" smtClean="0"/>
              <a:t> </a:t>
            </a:r>
            <a:r>
              <a:rPr lang="es-MX" dirty="0" err="1" smtClean="0"/>
              <a:t>depending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projection</a:t>
            </a:r>
            <a:r>
              <a:rPr lang="es-MX" dirty="0" smtClean="0"/>
              <a:t> </a:t>
            </a:r>
            <a:r>
              <a:rPr lang="es-MX" dirty="0" err="1" smtClean="0"/>
              <a:t>used</a:t>
            </a:r>
            <a:endParaRPr lang="es-MX" dirty="0"/>
          </a:p>
        </p:txBody>
      </p:sp>
      <p:sp>
        <p:nvSpPr>
          <p:cNvPr id="4" name="Ellipse 3"/>
          <p:cNvSpPr/>
          <p:nvPr/>
        </p:nvSpPr>
        <p:spPr>
          <a:xfrm>
            <a:off x="2903319" y="3030038"/>
            <a:ext cx="1190215" cy="392771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lipse 4"/>
          <p:cNvSpPr/>
          <p:nvPr/>
        </p:nvSpPr>
        <p:spPr>
          <a:xfrm>
            <a:off x="6431584" y="4174555"/>
            <a:ext cx="1440161" cy="432048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860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AEA trade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err="1" smtClean="0"/>
              <a:t>Actors</a:t>
            </a:r>
            <a:endParaRPr lang="es-MX" dirty="0" smtClean="0"/>
          </a:p>
          <a:p>
            <a:pPr lvl="1"/>
            <a:r>
              <a:rPr lang="es-MX" dirty="0" err="1" smtClean="0"/>
              <a:t>Tradig</a:t>
            </a:r>
            <a:r>
              <a:rPr lang="es-MX" dirty="0" smtClean="0"/>
              <a:t> </a:t>
            </a:r>
            <a:r>
              <a:rPr lang="es-MX" dirty="0" err="1" smtClean="0"/>
              <a:t>takes</a:t>
            </a:r>
            <a:r>
              <a:rPr lang="es-MX" dirty="0" smtClean="0"/>
              <a:t> place </a:t>
            </a:r>
            <a:r>
              <a:rPr lang="es-MX" dirty="0" err="1" smtClean="0"/>
              <a:t>between</a:t>
            </a:r>
            <a:r>
              <a:rPr lang="es-MX" dirty="0" smtClean="0"/>
              <a:t> </a:t>
            </a:r>
            <a:r>
              <a:rPr lang="es-MX" dirty="0" err="1" smtClean="0"/>
              <a:t>Member</a:t>
            </a:r>
            <a:r>
              <a:rPr lang="es-MX" dirty="0" smtClean="0"/>
              <a:t> </a:t>
            </a:r>
            <a:r>
              <a:rPr lang="es-MX" dirty="0" err="1" smtClean="0"/>
              <a:t>States</a:t>
            </a:r>
            <a:r>
              <a:rPr lang="es-MX" dirty="0" smtClean="0"/>
              <a:t> </a:t>
            </a:r>
            <a:r>
              <a:rPr lang="es-MX" dirty="0" err="1" smtClean="0"/>
              <a:t>only</a:t>
            </a:r>
            <a:r>
              <a:rPr lang="es-MX" dirty="0" smtClean="0"/>
              <a:t> </a:t>
            </a:r>
            <a:br>
              <a:rPr lang="es-MX" dirty="0" smtClean="0"/>
            </a:br>
            <a:r>
              <a:rPr lang="es-MX" dirty="0" smtClean="0"/>
              <a:t>(no </a:t>
            </a:r>
            <a:r>
              <a:rPr lang="es-MX" dirty="0" err="1" smtClean="0"/>
              <a:t>private</a:t>
            </a:r>
            <a:r>
              <a:rPr lang="es-MX" dirty="0" smtClean="0"/>
              <a:t> </a:t>
            </a:r>
            <a:r>
              <a:rPr lang="es-MX" dirty="0" err="1" smtClean="0"/>
              <a:t>entities</a:t>
            </a:r>
            <a:r>
              <a:rPr lang="es-MX" smtClean="0"/>
              <a:t>)</a:t>
            </a:r>
            <a:endParaRPr lang="es-MX" dirty="0" smtClean="0"/>
          </a:p>
          <a:p>
            <a:pPr lvl="1"/>
            <a:r>
              <a:rPr lang="es-MX" dirty="0" err="1" smtClean="0"/>
              <a:t>Few</a:t>
            </a:r>
            <a:r>
              <a:rPr lang="es-MX" dirty="0" smtClean="0"/>
              <a:t> </a:t>
            </a:r>
            <a:r>
              <a:rPr lang="es-MX" dirty="0" err="1" smtClean="0"/>
              <a:t>actors</a:t>
            </a:r>
            <a:r>
              <a:rPr lang="es-MX" dirty="0" smtClean="0"/>
              <a:t>, </a:t>
            </a:r>
            <a:r>
              <a:rPr lang="es-MX" dirty="0" err="1" smtClean="0"/>
              <a:t>very</a:t>
            </a:r>
            <a:r>
              <a:rPr lang="es-MX" dirty="0" smtClean="0"/>
              <a:t> </a:t>
            </a:r>
            <a:r>
              <a:rPr lang="es-MX" dirty="0" err="1" smtClean="0"/>
              <a:t>different</a:t>
            </a:r>
            <a:r>
              <a:rPr lang="es-MX" dirty="0" smtClean="0"/>
              <a:t> 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power</a:t>
            </a:r>
            <a:endParaRPr lang="es-MX" dirty="0" smtClean="0"/>
          </a:p>
          <a:p>
            <a:r>
              <a:rPr lang="es-MX" dirty="0" smtClean="0"/>
              <a:t>MS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need</a:t>
            </a:r>
            <a:r>
              <a:rPr lang="es-MX" dirty="0" smtClean="0"/>
              <a:t> to decide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mechanism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Bilateral </a:t>
            </a:r>
            <a:r>
              <a:rPr lang="es-MX" dirty="0" err="1" smtClean="0"/>
              <a:t>agreements</a:t>
            </a:r>
            <a:endParaRPr lang="es-MX" dirty="0" smtClean="0"/>
          </a:p>
          <a:p>
            <a:pPr lvl="1"/>
            <a:r>
              <a:rPr lang="es-MX" dirty="0" err="1" smtClean="0"/>
              <a:t>Auctions</a:t>
            </a:r>
            <a:endParaRPr lang="es-MX" dirty="0" smtClean="0"/>
          </a:p>
          <a:p>
            <a:pPr lvl="1"/>
            <a:r>
              <a:rPr lang="es-MX" dirty="0" err="1" smtClean="0"/>
              <a:t>Regulation</a:t>
            </a:r>
            <a:r>
              <a:rPr lang="es-MX" dirty="0" smtClean="0"/>
              <a:t> </a:t>
            </a:r>
            <a:r>
              <a:rPr lang="es-MX" dirty="0" err="1" smtClean="0"/>
              <a:t>allows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intermediaries</a:t>
            </a:r>
            <a:endParaRPr lang="es-MX" dirty="0" smtClean="0"/>
          </a:p>
          <a:p>
            <a:r>
              <a:rPr lang="es-MX" dirty="0" err="1" smtClean="0"/>
              <a:t>Transparency</a:t>
            </a:r>
            <a:endParaRPr lang="es-MX" dirty="0"/>
          </a:p>
          <a:p>
            <a:pPr lvl="1"/>
            <a:r>
              <a:rPr lang="es-MX" dirty="0" smtClean="0"/>
              <a:t>No </a:t>
            </a:r>
            <a:r>
              <a:rPr lang="es-MX" dirty="0" err="1" smtClean="0"/>
              <a:t>obligation</a:t>
            </a:r>
            <a:r>
              <a:rPr lang="es-MX" dirty="0" smtClean="0"/>
              <a:t> to </a:t>
            </a:r>
            <a:r>
              <a:rPr lang="es-MX" dirty="0" err="1" smtClean="0"/>
              <a:t>publish</a:t>
            </a:r>
            <a:r>
              <a:rPr lang="es-MX" dirty="0" smtClean="0"/>
              <a:t> </a:t>
            </a:r>
            <a:r>
              <a:rPr lang="es-MX" dirty="0" err="1" smtClean="0"/>
              <a:t>agreed</a:t>
            </a:r>
            <a:r>
              <a:rPr lang="es-MX" dirty="0" smtClean="0"/>
              <a:t> </a:t>
            </a:r>
            <a:r>
              <a:rPr lang="es-MX" dirty="0" err="1" smtClean="0"/>
              <a:t>price</a:t>
            </a:r>
            <a:r>
              <a:rPr lang="es-MX" dirty="0" smtClean="0"/>
              <a:t> </a:t>
            </a:r>
            <a:r>
              <a:rPr lang="es-MX" dirty="0" err="1" smtClean="0"/>
              <a:t>or</a:t>
            </a:r>
            <a:r>
              <a:rPr lang="es-MX" dirty="0" smtClean="0"/>
              <a:t> </a:t>
            </a:r>
            <a:r>
              <a:rPr lang="es-MX" dirty="0" err="1" smtClean="0"/>
              <a:t>conditions</a:t>
            </a:r>
            <a:endParaRPr lang="es-MX" dirty="0" smtClean="0"/>
          </a:p>
          <a:p>
            <a:pPr lvl="1"/>
            <a:r>
              <a:rPr lang="es-MX" dirty="0" err="1" smtClean="0"/>
              <a:t>Public</a:t>
            </a:r>
            <a:r>
              <a:rPr lang="es-MX" dirty="0" smtClean="0"/>
              <a:t> </a:t>
            </a:r>
            <a:r>
              <a:rPr lang="es-MX" dirty="0" err="1" smtClean="0"/>
              <a:t>reporting</a:t>
            </a:r>
            <a:r>
              <a:rPr lang="es-MX" dirty="0" smtClean="0"/>
              <a:t> of </a:t>
            </a:r>
            <a:r>
              <a:rPr lang="es-MX" dirty="0" err="1" smtClean="0"/>
              <a:t>emissions</a:t>
            </a:r>
            <a:r>
              <a:rPr lang="es-MX" dirty="0" smtClean="0"/>
              <a:t> (</a:t>
            </a:r>
            <a:r>
              <a:rPr lang="es-MX" dirty="0" err="1" smtClean="0"/>
              <a:t>yearly</a:t>
            </a:r>
            <a:r>
              <a:rPr lang="es-MX" dirty="0" smtClean="0"/>
              <a:t>) and </a:t>
            </a:r>
            <a:r>
              <a:rPr lang="es-MX" dirty="0" err="1" smtClean="0"/>
              <a:t>projections</a:t>
            </a:r>
            <a:r>
              <a:rPr lang="es-MX" dirty="0" smtClean="0"/>
              <a:t> (</a:t>
            </a:r>
            <a:r>
              <a:rPr lang="es-MX" dirty="0" err="1" smtClean="0"/>
              <a:t>every</a:t>
            </a:r>
            <a:r>
              <a:rPr lang="es-MX" dirty="0" smtClean="0"/>
              <a:t> </a:t>
            </a:r>
            <a:r>
              <a:rPr lang="es-MX" dirty="0" err="1" smtClean="0"/>
              <a:t>two</a:t>
            </a:r>
            <a:r>
              <a:rPr lang="es-MX" dirty="0" smtClean="0"/>
              <a:t> </a:t>
            </a:r>
            <a:r>
              <a:rPr lang="es-MX" dirty="0" err="1" smtClean="0"/>
              <a:t>years</a:t>
            </a:r>
            <a:r>
              <a:rPr lang="es-MX" dirty="0" smtClean="0"/>
              <a:t>)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74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AEA price considerations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 smtClean="0"/>
              <a:t>Potential indicators</a:t>
            </a:r>
          </a:p>
          <a:p>
            <a:pPr lvl="1"/>
            <a:r>
              <a:rPr lang="en-GB" noProof="0" dirty="0" smtClean="0"/>
              <a:t>Other AEA deals (if public)</a:t>
            </a:r>
          </a:p>
          <a:p>
            <a:pPr lvl="1"/>
            <a:r>
              <a:rPr lang="en-GB" noProof="0" dirty="0" smtClean="0"/>
              <a:t>Carbon taxes in Europe (50-125 €/t CO</a:t>
            </a:r>
            <a:r>
              <a:rPr lang="en-GB" baseline="-25000" noProof="0" dirty="0" smtClean="0"/>
              <a:t>2</a:t>
            </a:r>
            <a:r>
              <a:rPr lang="en-GB" noProof="0" dirty="0" smtClean="0"/>
              <a:t>)</a:t>
            </a:r>
          </a:p>
          <a:p>
            <a:pPr lvl="1"/>
            <a:r>
              <a:rPr lang="en-GB" noProof="0" dirty="0" smtClean="0"/>
              <a:t>Marginal abatement cost curves</a:t>
            </a:r>
          </a:p>
          <a:p>
            <a:r>
              <a:rPr lang="en-GB" noProof="0" dirty="0" smtClean="0"/>
              <a:t>EU ETS price as lower bound</a:t>
            </a:r>
          </a:p>
          <a:p>
            <a:pPr lvl="1"/>
            <a:r>
              <a:rPr lang="en-GB" noProof="0" dirty="0" smtClean="0"/>
              <a:t>Minimum price under the ESR due to ETS-&gt;ESR </a:t>
            </a:r>
            <a:r>
              <a:rPr lang="en-GB" noProof="0" dirty="0" err="1" smtClean="0"/>
              <a:t>flexiblity</a:t>
            </a:r>
            <a:endParaRPr lang="en-GB" noProof="0" dirty="0" smtClean="0"/>
          </a:p>
          <a:p>
            <a:pPr lvl="1"/>
            <a:r>
              <a:rPr lang="en-GB" noProof="0" dirty="0" smtClean="0"/>
              <a:t>Low hanging fruits (large points sources, energy sector) are in the ETS; abatement costs in the housing, transport &amp; agriculture sectors tend to be higher.</a:t>
            </a:r>
          </a:p>
          <a:p>
            <a:r>
              <a:rPr lang="en-GB" noProof="0" dirty="0" smtClean="0"/>
              <a:t>International carbon prices not applicable</a:t>
            </a:r>
          </a:p>
          <a:p>
            <a:pPr lvl="1"/>
            <a:r>
              <a:rPr lang="en-GB" noProof="0" dirty="0" smtClean="0"/>
              <a:t>ITMOs and CORSIA units cannot be used (no direct link)</a:t>
            </a:r>
          </a:p>
          <a:p>
            <a:pPr lvl="1"/>
            <a:r>
              <a:rPr lang="en-GB" noProof="0" dirty="0" smtClean="0"/>
              <a:t>Quality standards expected to be much lower and very different conditions in many participating countries (no indirect link)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680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356</Words>
  <Application>Microsoft Macintosh PowerPoint</Application>
  <PresentationFormat>On-screen Show (4:3)</PresentationFormat>
  <Paragraphs>71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Galathea</vt:lpstr>
      <vt:lpstr>Expected supply and demand under the Effort Sharing Regulation</vt:lpstr>
      <vt:lpstr>Background</vt:lpstr>
      <vt:lpstr>2030 ESR targets by Member State</vt:lpstr>
      <vt:lpstr>Flexibilities to achieve ESR targets</vt:lpstr>
      <vt:lpstr>Estimating supply and demand</vt:lpstr>
      <vt:lpstr>Annual accumulated AEA surplus/demand for the EU-28</vt:lpstr>
      <vt:lpstr>Supply and demand by MS</vt:lpstr>
      <vt:lpstr>AEA trade</vt:lpstr>
      <vt:lpstr>AEA price considerations</vt:lpstr>
      <vt:lpstr>Any Questions?</vt:lpstr>
    </vt:vector>
  </TitlesOfParts>
  <Company>Öko-Institut e.V.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Expected supply and demand under the Effort Sharing Regulation</dc:title>
  <dc:creator>Jakob Graichen</dc:creator>
  <cp:lastModifiedBy>Istvan Bart</cp:lastModifiedBy>
  <cp:revision>20</cp:revision>
  <dcterms:created xsi:type="dcterms:W3CDTF">2018-12-07T09:45:27Z</dcterms:created>
  <dcterms:modified xsi:type="dcterms:W3CDTF">2018-12-11T15:47:23Z</dcterms:modified>
</cp:coreProperties>
</file>